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B01C"/>
    <a:srgbClr val="FFFF79"/>
    <a:srgbClr val="FFF4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CFADB0-FE9C-4C15-A262-195F8C4937ED}" v="22" dt="2018-10-23T16:11:26.623"/>
    <p1510:client id="{4E45C069-A8A4-4BDA-9426-2181DA98D793}" v="9" dt="2018-10-22T18:01:00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725D8-735A-4D15-85C8-E3D0267B5CDA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18ACBA-7FE3-4303-A1B8-2CBD24591A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18ACBA-7FE3-4303-A1B8-2CBD24591A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208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923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96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073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396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27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33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612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31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860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066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796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6093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31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8726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564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8590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536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24000">
              <a:schemeClr val="accent1">
                <a:lumMod val="0"/>
                <a:lumOff val="100000"/>
              </a:schemeClr>
            </a:gs>
            <a:gs pos="67000">
              <a:srgbClr val="00B0F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753086-A8BA-476A-BD07-359D310D8ADC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98A80-9AF6-491C-9CCE-0F78CBF2D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46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g"/><Relationship Id="rId7" Type="http://schemas.openxmlformats.org/officeDocument/2006/relationships/image" Target="../media/image7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lasan-anda-butuh-rencana-bisnis/5-alasan-anda-butuh-rencana-bisnis-5w1h-" TargetMode="External"/><Relationship Id="rId7" Type="http://schemas.openxmlformats.org/officeDocument/2006/relationships/hyperlink" Target="https://www.merriam-webster.com/dictionary/unbiased" TargetMode="External"/><Relationship Id="rId2" Type="http://schemas.openxmlformats.org/officeDocument/2006/relationships/hyperlink" Target="https://www.collinsdictionary.com/dictionary/english/reason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log.readytomanage.com/how-is-critical-thinking-different-from-analytical-or-lateral-thinking/" TargetMode="External"/><Relationship Id="rId5" Type="http://schemas.openxmlformats.org/officeDocument/2006/relationships/hyperlink" Target="http://www.criticalthinking.org/pages/defining-critical-thinking/766" TargetMode="External"/><Relationship Id="rId4" Type="http://schemas.openxmlformats.org/officeDocument/2006/relationships/hyperlink" Target="http://visi-dan-misi-finansialk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7D2484B1-C7C8-4CC3-A73F-C81D9B02FB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3786" y="3811765"/>
            <a:ext cx="1539813" cy="12504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736F577-1D95-4A2B-A752-1D9EDDC6DB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5773" y="-14377"/>
            <a:ext cx="860962" cy="11932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Cloud 9">
            <a:extLst>
              <a:ext uri="{FF2B5EF4-FFF2-40B4-BE49-F238E27FC236}">
                <a16:creationId xmlns:a16="http://schemas.microsoft.com/office/drawing/2014/main" id="{F695A680-FFFA-4DB1-A4B3-BD946CFDAD68}"/>
              </a:ext>
            </a:extLst>
          </p:cNvPr>
          <p:cNvSpPr/>
          <p:nvPr/>
        </p:nvSpPr>
        <p:spPr>
          <a:xfrm>
            <a:off x="9442389" y="218343"/>
            <a:ext cx="1833493" cy="921069"/>
          </a:xfrm>
          <a:prstGeom prst="cloud">
            <a:avLst/>
          </a:prstGeom>
          <a:ln/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A5B5CA66-080A-468B-96D0-E1AC1CE8AA63}"/>
              </a:ext>
            </a:extLst>
          </p:cNvPr>
          <p:cNvSpPr/>
          <p:nvPr/>
        </p:nvSpPr>
        <p:spPr>
          <a:xfrm>
            <a:off x="8652802" y="3925174"/>
            <a:ext cx="1829280" cy="902087"/>
          </a:xfrm>
          <a:prstGeom prst="cloud">
            <a:avLst/>
          </a:prstGeom>
          <a:ln/>
          <a:effectLst>
            <a:glow rad="101600">
              <a:srgbClr val="FFC000">
                <a:alpha val="60000"/>
              </a:srgbClr>
            </a:glo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5E8AC716-C1C9-4D36-A9E2-7140770CCEDF}"/>
              </a:ext>
            </a:extLst>
          </p:cNvPr>
          <p:cNvSpPr/>
          <p:nvPr/>
        </p:nvSpPr>
        <p:spPr>
          <a:xfrm>
            <a:off x="5230483" y="42508"/>
            <a:ext cx="1767919" cy="899799"/>
          </a:xfrm>
          <a:prstGeom prst="cloud">
            <a:avLst/>
          </a:prstGeom>
          <a:ln/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B634DDAC-9BFC-4392-8331-6314E43D49AD}"/>
              </a:ext>
            </a:extLst>
          </p:cNvPr>
          <p:cNvSpPr/>
          <p:nvPr/>
        </p:nvSpPr>
        <p:spPr>
          <a:xfrm>
            <a:off x="3947496" y="3881080"/>
            <a:ext cx="2013430" cy="929761"/>
          </a:xfrm>
          <a:prstGeom prst="cloud">
            <a:avLst/>
          </a:prstGeom>
          <a:ln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FE144F-6D84-4EAA-B80E-251BD1306DEB}"/>
              </a:ext>
            </a:extLst>
          </p:cNvPr>
          <p:cNvSpPr txBox="1"/>
          <p:nvPr/>
        </p:nvSpPr>
        <p:spPr>
          <a:xfrm>
            <a:off x="512929" y="921521"/>
            <a:ext cx="2908724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critical thinking?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D8C6CAA6-BAEB-450F-BE6D-8AF1BAF1AD0B}"/>
              </a:ext>
            </a:extLst>
          </p:cNvPr>
          <p:cNvSpPr/>
          <p:nvPr/>
        </p:nvSpPr>
        <p:spPr>
          <a:xfrm rot="361764">
            <a:off x="3543589" y="886960"/>
            <a:ext cx="1281562" cy="769441"/>
          </a:xfrm>
          <a:prstGeom prst="cloudCallout">
            <a:avLst>
              <a:gd name="adj1" fmla="val -59512"/>
              <a:gd name="adj2" fmla="val 83498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129043-245D-4E0B-8745-885FD9C1B993}"/>
              </a:ext>
            </a:extLst>
          </p:cNvPr>
          <p:cNvSpPr txBox="1"/>
          <p:nvPr/>
        </p:nvSpPr>
        <p:spPr>
          <a:xfrm>
            <a:off x="12883" y="1861999"/>
            <a:ext cx="3408753" cy="23514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r>
              <a:rPr lang="en-GB" sz="1600">
                <a:solidFill>
                  <a:srgbClr val="7030A0"/>
                </a:solidFill>
                <a:latin typeface="Arial"/>
                <a:cs typeface="Arial"/>
              </a:rPr>
              <a:t>"Critical thinking is a complex process of deliberation which involves a wide range of skills and attitudes". (Cottrell, S. 2017, p. 2) </a:t>
            </a:r>
          </a:p>
          <a:p>
            <a:r>
              <a:rPr lang="en-GB" sz="1600">
                <a:solidFill>
                  <a:srgbClr val="002060"/>
                </a:solidFill>
                <a:latin typeface="Arial"/>
                <a:cs typeface="Arial"/>
              </a:rPr>
              <a:t>Another definition is,</a:t>
            </a:r>
          </a:p>
          <a:p>
            <a:r>
              <a:rPr lang="en-GB" sz="16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600" i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is the art of analysing and evaluating thinking with a view to improve it”. (Paul, R and Elder, L. 2005, p. 7)</a:t>
            </a:r>
            <a:endParaRPr lang="en-GB" sz="160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E26DA22-2237-4DBA-8ADA-7B85CE1CE8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94" y="5395245"/>
            <a:ext cx="2244681" cy="15129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711FC06-CB5C-44BD-BEB9-546C9E2FF4FB}"/>
              </a:ext>
            </a:extLst>
          </p:cNvPr>
          <p:cNvSpPr txBox="1"/>
          <p:nvPr/>
        </p:nvSpPr>
        <p:spPr>
          <a:xfrm>
            <a:off x="8858169" y="4151313"/>
            <a:ext cx="1784793" cy="400110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81542A7-A1ED-44E3-A5C6-E3CEC085E9AB}"/>
              </a:ext>
            </a:extLst>
          </p:cNvPr>
          <p:cNvSpPr txBox="1"/>
          <p:nvPr/>
        </p:nvSpPr>
        <p:spPr>
          <a:xfrm>
            <a:off x="9625555" y="478822"/>
            <a:ext cx="1650327" cy="400110"/>
          </a:xfrm>
          <a:prstGeom prst="rect">
            <a:avLst/>
          </a:prstGeom>
          <a:noFill/>
          <a:ln w="28575">
            <a:noFill/>
            <a:prstDash val="solid"/>
          </a:ln>
        </p:spPr>
        <p:txBody>
          <a:bodyPr wrap="square" rtlCol="0" anchor="t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75DEDA-1E98-4116-BB09-4132370668C1}"/>
              </a:ext>
            </a:extLst>
          </p:cNvPr>
          <p:cNvSpPr txBox="1"/>
          <p:nvPr/>
        </p:nvSpPr>
        <p:spPr>
          <a:xfrm>
            <a:off x="4195730" y="4118052"/>
            <a:ext cx="1936192" cy="400110"/>
          </a:xfrm>
          <a:prstGeom prst="rect">
            <a:avLst/>
          </a:prstGeom>
          <a:noFill/>
          <a:ln w="28575">
            <a:noFill/>
          </a:ln>
        </p:spPr>
        <p:txBody>
          <a:bodyPr wrap="square" rtlCol="0" anchor="t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Reasoning</a:t>
            </a:r>
          </a:p>
        </p:txBody>
      </p:sp>
      <p:pic>
        <p:nvPicPr>
          <p:cNvPr id="18" name="Graphic 17" descr="Head with Gears">
            <a:extLst>
              <a:ext uri="{FF2B5EF4-FFF2-40B4-BE49-F238E27FC236}">
                <a16:creationId xmlns:a16="http://schemas.microsoft.com/office/drawing/2014/main" id="{50FA12E9-884A-4B77-B313-9FA7D335417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17902" y="927374"/>
            <a:ext cx="746670" cy="74667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20C63EC-713F-49D5-B58D-8D219D83D7CD}"/>
              </a:ext>
            </a:extLst>
          </p:cNvPr>
          <p:cNvSpPr txBox="1"/>
          <p:nvPr/>
        </p:nvSpPr>
        <p:spPr>
          <a:xfrm>
            <a:off x="87123" y="4351368"/>
            <a:ext cx="3119222" cy="107721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>
                <a:solidFill>
                  <a:srgbClr val="00B050"/>
                </a:solidFill>
                <a:latin typeface="Arial Nova Light" panose="020B0304020202020204" pitchFamily="34" charset="0"/>
              </a:rPr>
              <a:t>When you hear someone say something, do you take their word for it or do you think about what has been said?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BAF687-1F0D-486D-9067-187FE6054B17}"/>
              </a:ext>
            </a:extLst>
          </p:cNvPr>
          <p:cNvSpPr txBox="1"/>
          <p:nvPr/>
        </p:nvSpPr>
        <p:spPr>
          <a:xfrm>
            <a:off x="5453812" y="253898"/>
            <a:ext cx="1727756" cy="400110"/>
          </a:xfrm>
          <a:prstGeom prst="rect">
            <a:avLst/>
          </a:prstGeom>
          <a:noFill/>
          <a:ln w="28575">
            <a:noFill/>
            <a:prstDash val="sysDot"/>
          </a:ln>
        </p:spPr>
        <p:txBody>
          <a:bodyPr wrap="square" rtlCol="0" anchor="t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Unbiased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8F4D17-07C4-4E0B-B2F2-DBD1E0CD248E}"/>
              </a:ext>
            </a:extLst>
          </p:cNvPr>
          <p:cNvSpPr txBox="1"/>
          <p:nvPr/>
        </p:nvSpPr>
        <p:spPr>
          <a:xfrm>
            <a:off x="4862017" y="981469"/>
            <a:ext cx="3703349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Non-biased information means the person giving the information is stating neutral material and not giving bias opinions.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D1BF109-8D56-4A3A-80A4-2174546A15CA}"/>
              </a:ext>
            </a:extLst>
          </p:cNvPr>
          <p:cNvSpPr txBox="1"/>
          <p:nvPr/>
        </p:nvSpPr>
        <p:spPr>
          <a:xfrm>
            <a:off x="3421653" y="4816027"/>
            <a:ext cx="4077893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Reasoning is to create an argument through logical steps. 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reasoning, you draw a conclusion from evidence and facts.</a:t>
            </a:r>
          </a:p>
          <a:p>
            <a:r>
              <a:rPr lang="en-GB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Process of forming conclusions, judgment or inferences from facts or premises”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(Dictionary.com, 1995).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49E998B-BBC9-4094-BC17-30F7B91680A1}"/>
              </a:ext>
            </a:extLst>
          </p:cNvPr>
          <p:cNvSpPr txBox="1"/>
          <p:nvPr/>
        </p:nvSpPr>
        <p:spPr>
          <a:xfrm>
            <a:off x="7728097" y="4819855"/>
            <a:ext cx="4463903" cy="20274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4B0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means to break down information into different parts. </a:t>
            </a:r>
            <a:r>
              <a:rPr lang="en-GB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involves analysing these parts in a logical manner. </a:t>
            </a:r>
          </a:p>
          <a:p>
            <a:r>
              <a:rPr lang="en-GB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Separating information into different sections may make it easier to understand.</a:t>
            </a:r>
            <a:endParaRPr lang="en-GB" dirty="0">
              <a:solidFill>
                <a:srgbClr val="E4B01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33CE4E-016B-40E3-9C32-0151D5202438}"/>
              </a:ext>
            </a:extLst>
          </p:cNvPr>
          <p:cNvSpPr txBox="1"/>
          <p:nvPr/>
        </p:nvSpPr>
        <p:spPr>
          <a:xfrm>
            <a:off x="8804495" y="1178501"/>
            <a:ext cx="3292449" cy="175432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means to judge the value or strength of something. </a:t>
            </a:r>
          </a:p>
          <a:p>
            <a:r>
              <a:rPr lang="en-GB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evaluate something, you take things into consideration in order to make a judgement.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97C07C-EC6C-4AD3-B26D-A5F1BCB8C719}"/>
              </a:ext>
            </a:extLst>
          </p:cNvPr>
          <p:cNvSpPr/>
          <p:nvPr/>
        </p:nvSpPr>
        <p:spPr>
          <a:xfrm>
            <a:off x="12883" y="-13425"/>
            <a:ext cx="465503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0" cap="none" spc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Critical Thinking</a:t>
            </a:r>
          </a:p>
        </p:txBody>
      </p:sp>
      <p:pic>
        <p:nvPicPr>
          <p:cNvPr id="4" name="Picture 11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E2531430-D842-42B6-8EE2-F625694167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92287" y="3892985"/>
            <a:ext cx="1219201" cy="9267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Cloud 11">
            <a:extLst>
              <a:ext uri="{FF2B5EF4-FFF2-40B4-BE49-F238E27FC236}">
                <a16:creationId xmlns:a16="http://schemas.microsoft.com/office/drawing/2014/main" id="{52817379-45DA-4959-BB95-71AEF1ECC85B}"/>
              </a:ext>
            </a:extLst>
          </p:cNvPr>
          <p:cNvSpPr/>
          <p:nvPr/>
        </p:nvSpPr>
        <p:spPr>
          <a:xfrm>
            <a:off x="6998402" y="2619279"/>
            <a:ext cx="1719532" cy="914400"/>
          </a:xfrm>
          <a:prstGeom prst="cloud">
            <a:avLst/>
          </a:prstGeom>
          <a:solidFill>
            <a:schemeClr val="tx1"/>
          </a:solidFill>
          <a:effectLst>
            <a:glow rad="101600">
              <a:srgbClr val="00B05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8FA585-B228-4D90-87FE-622095EDCB65}"/>
              </a:ext>
            </a:extLst>
          </p:cNvPr>
          <p:cNvSpPr txBox="1"/>
          <p:nvPr/>
        </p:nvSpPr>
        <p:spPr>
          <a:xfrm>
            <a:off x="7045227" y="2897364"/>
            <a:ext cx="15489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458F34A-1443-48C6-AEE0-FD4E4F12ECB8}"/>
              </a:ext>
            </a:extLst>
          </p:cNvPr>
          <p:cNvSpPr txBox="1"/>
          <p:nvPr/>
        </p:nvSpPr>
        <p:spPr>
          <a:xfrm>
            <a:off x="3587861" y="2744820"/>
            <a:ext cx="3334883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is when you have a good understanding or idea of something. </a:t>
            </a:r>
          </a:p>
        </p:txBody>
      </p:sp>
    </p:spTree>
    <p:extLst>
      <p:ext uri="{BB962C8B-B14F-4D97-AF65-F5344CB8AC3E}">
        <p14:creationId xmlns:p14="http://schemas.microsoft.com/office/powerpoint/2010/main" val="1714646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0">
              <a:schemeClr val="accent1">
                <a:lumMod val="0"/>
                <a:lumOff val="100000"/>
              </a:schemeClr>
            </a:gs>
            <a:gs pos="67000">
              <a:srgbClr val="00B0F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EC4DE-867F-4FFB-9D6A-7E6072259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917" y="988531"/>
            <a:ext cx="9905999" cy="561814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Butterworth, J. and Thwaites, G., 2013.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Thinking skills: Critical thinking and problem solving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Cambridge University Press.</a:t>
            </a:r>
            <a:endParaRPr lang="en-GB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Collinsdictionary.com. Available at: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https://www.collinsdictionary.com/dictionary/english/reasoning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(Accessed on 22 October 2018). 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Cotrell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(2017). Critical Thinking Skills. Effective Analysis, Argument and Reflection.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Halpern, D.F., 2013. </a:t>
            </a:r>
            <a:r>
              <a:rPr lang="en-GB" sz="15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Thought and knowledge: An introduction to critical thinking</a:t>
            </a:r>
            <a:r>
              <a:rPr lang="en-GB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Psychology Press.</a:t>
            </a:r>
          </a:p>
          <a:p>
            <a:pPr marL="0" indent="0">
              <a:buNone/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Finansialku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(2015) Spider gram. Available at: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https://www.finansialku.com/5-alasan-anda-butuh-rencana-bisnis/5-alasan-anda-butuh-rencana-bisnis-5w1h-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visi-dan-misi-finansialku/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Lau, J. and Chan, J., 2009. What is critical thinking and why is it important, p.15.</a:t>
            </a: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Paul, R. and Elder, L., 2005. Critical thinking competency standards. </a:t>
            </a:r>
            <a:r>
              <a:rPr lang="en-GB" sz="14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Tomales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CA: Foundation for Critical Thinking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Foundation for Critical Thinking. Available at: 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http://www.criticalthinking.org/pages/defining-critical-thinking/766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Accsesed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on: 22 October 2018).</a:t>
            </a: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Peak Performance Centre. Available at: thepeakperformancecenter.com/educational-learning/thinking/critical-thinking/. (Accessed on 21 October 2018). </a:t>
            </a: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Malone, T. 2010. A Method for Critical Thinking. Critical Thinking picture. Available at: ctlblog.calpoly.edu/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techstuff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/a-method-for-teaching-critical-thinking/. (Accessed on: 22 October 2018). </a:t>
            </a: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Warner, J. (2014) Critical thinking picture. Available at: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http://blog.readytomanage.com/how-is-critical-thinking-different-from-analytical-or-lateral-thinking/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(Accessed on 19 October 2018). </a:t>
            </a:r>
          </a:p>
          <a:p>
            <a:pPr>
              <a:buNone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Webster, M. (2018) Merriam Webster. Available at: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https://www.merriam-webster.com/dictionary/unbiased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(Accessed 22 October 2018).</a:t>
            </a:r>
          </a:p>
          <a:p>
            <a:pPr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17887CC-9408-4738-8DE3-0C5A49BA45E6}"/>
              </a:ext>
            </a:extLst>
          </p:cNvPr>
          <p:cNvSpPr/>
          <p:nvPr/>
        </p:nvSpPr>
        <p:spPr>
          <a:xfrm>
            <a:off x="1368084" y="97129"/>
            <a:ext cx="3953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</a:t>
            </a:r>
            <a:r>
              <a:rPr lang="en-US" sz="5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nce List</a:t>
            </a:r>
            <a:endParaRPr lang="en-US" sz="54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26520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294</Words>
  <Application>Microsoft Office PowerPoint</Application>
  <PresentationFormat>Widescreen</PresentationFormat>
  <Paragraphs>36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Nova Light</vt:lpstr>
      <vt:lpstr>Calibri</vt:lpstr>
      <vt:lpstr>Trebuchet MS</vt:lpstr>
      <vt:lpstr>Tw Cen MT</vt:lpstr>
      <vt:lpstr>Circuit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Howell</dc:creator>
  <cp:lastModifiedBy>Samantha Howell</cp:lastModifiedBy>
  <cp:revision>35</cp:revision>
  <dcterms:created xsi:type="dcterms:W3CDTF">2018-10-18T19:45:16Z</dcterms:created>
  <dcterms:modified xsi:type="dcterms:W3CDTF">2018-10-23T16:31:28Z</dcterms:modified>
</cp:coreProperties>
</file>