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3"/>
  </p:notesMasterIdLst>
  <p:sldIdLst>
    <p:sldId id="256" r:id="rId2"/>
    <p:sldId id="257" r:id="rId3"/>
    <p:sldId id="258" r:id="rId4"/>
    <p:sldId id="260" r:id="rId5"/>
    <p:sldId id="261" r:id="rId6"/>
    <p:sldId id="262" r:id="rId7"/>
    <p:sldId id="263" r:id="rId8"/>
    <p:sldId id="264" r:id="rId9"/>
    <p:sldId id="265" r:id="rId10"/>
    <p:sldId id="266" r:id="rId11"/>
    <p:sldId id="259" r:id="rId1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86364" autoAdjust="0"/>
  </p:normalViewPr>
  <p:slideViewPr>
    <p:cSldViewPr snapToGrid="0">
      <p:cViewPr varScale="1">
        <p:scale>
          <a:sx n="57" d="100"/>
          <a:sy n="57" d="100"/>
        </p:scale>
        <p:origin x="78" y="10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1701268\Downloads\full_attractions_listing_for_publication_2016_150817.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r>
              <a:rPr lang="en-GB" dirty="0">
                <a:solidFill>
                  <a:sysClr val="windowText" lastClr="000000"/>
                </a:solidFill>
              </a:rPr>
              <a:t>Deal Castle</a:t>
            </a:r>
            <a:r>
              <a:rPr lang="en-GB" baseline="0" dirty="0">
                <a:solidFill>
                  <a:sysClr val="windowText" lastClr="000000"/>
                </a:solidFill>
              </a:rPr>
              <a:t> - The amount Of Visitors Per Year</a:t>
            </a:r>
            <a:endParaRPr lang="en-GB" dirty="0">
              <a:solidFill>
                <a:sysClr val="windowText" lastClr="000000"/>
              </a:solidFill>
            </a:endParaRPr>
          </a:p>
        </c:rich>
      </c:tx>
      <c:layout/>
      <c:overlay val="0"/>
      <c:spPr>
        <a:noFill/>
        <a:ln>
          <a:noFill/>
        </a:ln>
        <a:effectLst/>
      </c:spPr>
      <c:txPr>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endParaRPr lang="en-US"/>
        </a:p>
      </c:txPr>
    </c:title>
    <c:autoTitleDeleted val="0"/>
    <c:plotArea>
      <c:layout/>
      <c:barChart>
        <c:barDir val="col"/>
        <c:grouping val="clustered"/>
        <c:varyColors val="0"/>
        <c:ser>
          <c:idx val="0"/>
          <c:order val="0"/>
          <c:spPr>
            <a:solidFill>
              <a:schemeClr val="accent2"/>
            </a:solidFill>
            <a:ln>
              <a:noFill/>
            </a:ln>
            <a:effectLst/>
          </c:spPr>
          <c:invertIfNegative val="0"/>
          <c:cat>
            <c:strRef>
              <c:f>[full_attractions_listing_for_publication_2016_150817.xlsx]Sheet2!$H$2:$M$2</c:f>
              <c:strCache>
                <c:ptCount val="6"/>
                <c:pt idx="0">
                  <c:v>2011 visitors</c:v>
                </c:pt>
                <c:pt idx="1">
                  <c:v>2012 visitors</c:v>
                </c:pt>
                <c:pt idx="2">
                  <c:v>2013 visitors</c:v>
                </c:pt>
                <c:pt idx="3">
                  <c:v>2014 visitors</c:v>
                </c:pt>
                <c:pt idx="4">
                  <c:v>2015 visitors</c:v>
                </c:pt>
                <c:pt idx="5">
                  <c:v>2016 visitors</c:v>
                </c:pt>
              </c:strCache>
            </c:strRef>
          </c:cat>
          <c:val>
            <c:numRef>
              <c:f>[full_attractions_listing_for_publication_2016_150817.xlsx]Sheet2!$H$3:$M$3</c:f>
              <c:numCache>
                <c:formatCode>General</c:formatCode>
                <c:ptCount val="6"/>
                <c:pt idx="0">
                  <c:v>36534</c:v>
                </c:pt>
                <c:pt idx="1">
                  <c:v>32453</c:v>
                </c:pt>
                <c:pt idx="2">
                  <c:v>35598</c:v>
                </c:pt>
                <c:pt idx="3">
                  <c:v>35585</c:v>
                </c:pt>
                <c:pt idx="4">
                  <c:v>38740</c:v>
                </c:pt>
                <c:pt idx="5">
                  <c:v>40192</c:v>
                </c:pt>
              </c:numCache>
            </c:numRef>
          </c:val>
          <c:extLst>
            <c:ext xmlns:c16="http://schemas.microsoft.com/office/drawing/2014/chart" uri="{C3380CC4-5D6E-409C-BE32-E72D297353CC}">
              <c16:uniqueId val="{00000000-ABA1-4B1D-AEC5-F89EF514BFBD}"/>
            </c:ext>
          </c:extLst>
        </c:ser>
        <c:ser>
          <c:idx val="1"/>
          <c:order val="1"/>
          <c:spPr>
            <a:solidFill>
              <a:schemeClr val="accent4"/>
            </a:solidFill>
            <a:ln>
              <a:noFill/>
            </a:ln>
            <a:effectLst/>
          </c:spPr>
          <c:invertIfNegative val="0"/>
          <c:cat>
            <c:strRef>
              <c:f>[full_attractions_listing_for_publication_2016_150817.xlsx]Sheet2!$H$2:$M$2</c:f>
              <c:strCache>
                <c:ptCount val="6"/>
                <c:pt idx="0">
                  <c:v>2011 visitors</c:v>
                </c:pt>
                <c:pt idx="1">
                  <c:v>2012 visitors</c:v>
                </c:pt>
                <c:pt idx="2">
                  <c:v>2013 visitors</c:v>
                </c:pt>
                <c:pt idx="3">
                  <c:v>2014 visitors</c:v>
                </c:pt>
                <c:pt idx="4">
                  <c:v>2015 visitors</c:v>
                </c:pt>
                <c:pt idx="5">
                  <c:v>2016 visitors</c:v>
                </c:pt>
              </c:strCache>
            </c:strRef>
          </c:cat>
          <c:val>
            <c:numRef>
              <c:f>[full_attractions_listing_for_publication_2016_150817.xlsx]Sheet2!$A$3</c:f>
              <c:numCache>
                <c:formatCode>General</c:formatCode>
                <c:ptCount val="1"/>
                <c:pt idx="0">
                  <c:v>0</c:v>
                </c:pt>
              </c:numCache>
            </c:numRef>
          </c:val>
          <c:extLst>
            <c:ext xmlns:c16="http://schemas.microsoft.com/office/drawing/2014/chart" uri="{C3380CC4-5D6E-409C-BE32-E72D297353CC}">
              <c16:uniqueId val="{00000001-ABA1-4B1D-AEC5-F89EF514BFBD}"/>
            </c:ext>
          </c:extLst>
        </c:ser>
        <c:dLbls>
          <c:showLegendKey val="0"/>
          <c:showVal val="0"/>
          <c:showCatName val="0"/>
          <c:showSerName val="0"/>
          <c:showPercent val="0"/>
          <c:showBubbleSize val="0"/>
        </c:dLbls>
        <c:gapWidth val="267"/>
        <c:overlap val="-43"/>
        <c:axId val="539908080"/>
        <c:axId val="539908736"/>
      </c:barChart>
      <c:catAx>
        <c:axId val="539908080"/>
        <c:scaling>
          <c:orientation val="minMax"/>
        </c:scaling>
        <c:delete val="0"/>
        <c:axPos val="b"/>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cap="none" spc="0" normalizeH="0" baseline="0">
                <a:solidFill>
                  <a:schemeClr val="dk1">
                    <a:lumMod val="65000"/>
                    <a:lumOff val="35000"/>
                  </a:schemeClr>
                </a:solidFill>
                <a:latin typeface="+mn-lt"/>
                <a:ea typeface="+mn-ea"/>
                <a:cs typeface="+mn-cs"/>
              </a:defRPr>
            </a:pPr>
            <a:endParaRPr lang="en-US"/>
          </a:p>
        </c:txPr>
        <c:crossAx val="539908736"/>
        <c:crosses val="autoZero"/>
        <c:auto val="1"/>
        <c:lblAlgn val="ctr"/>
        <c:lblOffset val="100"/>
        <c:noMultiLvlLbl val="0"/>
      </c:catAx>
      <c:valAx>
        <c:axId val="539908736"/>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crossAx val="539908080"/>
        <c:crosses val="autoZero"/>
        <c:crossBetween val="between"/>
      </c:valAx>
      <c:spPr>
        <a:pattFill prst="ltDnDiag">
          <a:fgClr>
            <a:schemeClr val="dk1">
              <a:lumMod val="15000"/>
              <a:lumOff val="85000"/>
            </a:schemeClr>
          </a:fgClr>
          <a:bgClr>
            <a:schemeClr val="lt1"/>
          </a:bgClr>
        </a:pattFill>
        <a:ln>
          <a:noFill/>
        </a:ln>
        <a:effectLst/>
      </c:spPr>
    </c:plotArea>
    <c:legend>
      <c:legendPos val="b"/>
      <c:legendEntry>
        <c:idx val="1"/>
        <c:delete val="1"/>
      </c:legendEntry>
      <c:layout/>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1775F8B-A763-40C2-9380-5D7E72FFF3D8}" type="datetimeFigureOut">
              <a:rPr lang="en-GB" smtClean="0"/>
              <a:t>07/05/2018</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34F814A-72CE-42B2-8901-FB64BD523EFB}" type="slidenum">
              <a:rPr lang="en-GB" smtClean="0"/>
              <a:t>‹#›</a:t>
            </a:fld>
            <a:endParaRPr lang="en-GB" dirty="0"/>
          </a:p>
        </p:txBody>
      </p:sp>
    </p:spTree>
    <p:extLst>
      <p:ext uri="{BB962C8B-B14F-4D97-AF65-F5344CB8AC3E}">
        <p14:creationId xmlns:p14="http://schemas.microsoft.com/office/powerpoint/2010/main" val="3387316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Deal Castle commissioned</a:t>
            </a:r>
            <a:r>
              <a:rPr lang="en-GB" baseline="0" dirty="0" smtClean="0"/>
              <a:t> by Henry VIII when the spilt from the Catholic Church and threat from the Catholic powers of Europe became very real. The Castle was built to house a garrison rather than a family.  </a:t>
            </a:r>
            <a:endParaRPr lang="en-GB" dirty="0"/>
          </a:p>
        </p:txBody>
      </p:sp>
      <p:sp>
        <p:nvSpPr>
          <p:cNvPr id="4" name="Slide Number Placeholder 3"/>
          <p:cNvSpPr>
            <a:spLocks noGrp="1"/>
          </p:cNvSpPr>
          <p:nvPr>
            <p:ph type="sldNum" sz="quarter" idx="10"/>
          </p:nvPr>
        </p:nvSpPr>
        <p:spPr/>
        <p:txBody>
          <a:bodyPr/>
          <a:lstStyle/>
          <a:p>
            <a:fld id="{134F814A-72CE-42B2-8901-FB64BD523EFB}" type="slidenum">
              <a:rPr lang="en-GB" smtClean="0"/>
              <a:t>1</a:t>
            </a:fld>
            <a:endParaRPr lang="en-GB" dirty="0"/>
          </a:p>
        </p:txBody>
      </p:sp>
    </p:spTree>
    <p:extLst>
      <p:ext uri="{BB962C8B-B14F-4D97-AF65-F5344CB8AC3E}">
        <p14:creationId xmlns:p14="http://schemas.microsoft.com/office/powerpoint/2010/main" val="923708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Deal Castle is a Tudor artillery castle that was built under Henry VIII in 1539. Deal Castle is the earliest and most elaborate of the chain of coastal forts that were built under Henry VIII against the rest of Europe after the split from the Roman Catholic Church. Other forts include Walmer Castle, St Mawes and Pendennis Castle. Deal Castle’s main aim is to protect the Down’s anchorage which is an area of water off the south east coast that is located in the English Channel near Deal, as this provides a safe place for ships to drop anchor and to shelter in stormy weather</a:t>
            </a:r>
            <a:r>
              <a:rPr lang="en-GB" dirty="0" smtClean="0"/>
              <a:t>. It </a:t>
            </a:r>
            <a:r>
              <a:rPr lang="en-GB" dirty="0"/>
              <a:t>is also a scheduled</a:t>
            </a:r>
            <a:r>
              <a:rPr lang="en-GB" baseline="0" dirty="0"/>
              <a:t> moment</a:t>
            </a:r>
            <a:r>
              <a:rPr lang="en-GB" baseline="0" dirty="0" smtClean="0"/>
              <a:t>. And was under sieged in July- August 1648 by protestant forces as the castle was under control of the Royalists, they surrendered on the 25</a:t>
            </a:r>
            <a:r>
              <a:rPr lang="en-GB" baseline="30000" dirty="0" smtClean="0"/>
              <a:t>th</a:t>
            </a:r>
            <a:r>
              <a:rPr lang="en-GB" baseline="0" dirty="0" smtClean="0"/>
              <a:t> August when the Royalists forces were collapsed elsewhere. </a:t>
            </a:r>
            <a:endParaRPr lang="en-GB" dirty="0"/>
          </a:p>
        </p:txBody>
      </p:sp>
      <p:sp>
        <p:nvSpPr>
          <p:cNvPr id="4" name="Slide Number Placeholder 3"/>
          <p:cNvSpPr>
            <a:spLocks noGrp="1"/>
          </p:cNvSpPr>
          <p:nvPr>
            <p:ph type="sldNum" sz="quarter" idx="10"/>
          </p:nvPr>
        </p:nvSpPr>
        <p:spPr/>
        <p:txBody>
          <a:bodyPr/>
          <a:lstStyle/>
          <a:p>
            <a:fld id="{134F814A-72CE-42B2-8901-FB64BD523EFB}" type="slidenum">
              <a:rPr lang="en-GB" smtClean="0"/>
              <a:t>2</a:t>
            </a:fld>
            <a:endParaRPr lang="en-GB" dirty="0"/>
          </a:p>
        </p:txBody>
      </p:sp>
    </p:spTree>
    <p:extLst>
      <p:ext uri="{BB962C8B-B14F-4D97-AF65-F5344CB8AC3E}">
        <p14:creationId xmlns:p14="http://schemas.microsoft.com/office/powerpoint/2010/main" val="4012513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F814A-72CE-42B2-8901-FB64BD523EFB}" type="slidenum">
              <a:rPr lang="en-GB" smtClean="0"/>
              <a:t>3</a:t>
            </a:fld>
            <a:endParaRPr lang="en-GB" dirty="0"/>
          </a:p>
        </p:txBody>
      </p:sp>
    </p:spTree>
    <p:extLst>
      <p:ext uri="{BB962C8B-B14F-4D97-AF65-F5344CB8AC3E}">
        <p14:creationId xmlns:p14="http://schemas.microsoft.com/office/powerpoint/2010/main" val="2368821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F814A-72CE-42B2-8901-FB64BD523EFB}" type="slidenum">
              <a:rPr lang="en-GB" smtClean="0"/>
              <a:t>4</a:t>
            </a:fld>
            <a:endParaRPr lang="en-GB" dirty="0"/>
          </a:p>
        </p:txBody>
      </p:sp>
    </p:spTree>
    <p:extLst>
      <p:ext uri="{BB962C8B-B14F-4D97-AF65-F5344CB8AC3E}">
        <p14:creationId xmlns:p14="http://schemas.microsoft.com/office/powerpoint/2010/main" val="3030896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F814A-72CE-42B2-8901-FB64BD523EFB}" type="slidenum">
              <a:rPr lang="en-GB" smtClean="0"/>
              <a:t>5</a:t>
            </a:fld>
            <a:endParaRPr lang="en-GB" dirty="0"/>
          </a:p>
        </p:txBody>
      </p:sp>
    </p:spTree>
    <p:extLst>
      <p:ext uri="{BB962C8B-B14F-4D97-AF65-F5344CB8AC3E}">
        <p14:creationId xmlns:p14="http://schemas.microsoft.com/office/powerpoint/2010/main" val="2044112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F814A-72CE-42B2-8901-FB64BD523EFB}" type="slidenum">
              <a:rPr lang="en-GB" smtClean="0"/>
              <a:t>6</a:t>
            </a:fld>
            <a:endParaRPr lang="en-GB" dirty="0"/>
          </a:p>
        </p:txBody>
      </p:sp>
    </p:spTree>
    <p:extLst>
      <p:ext uri="{BB962C8B-B14F-4D97-AF65-F5344CB8AC3E}">
        <p14:creationId xmlns:p14="http://schemas.microsoft.com/office/powerpoint/2010/main" val="177395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F814A-72CE-42B2-8901-FB64BD523EFB}" type="slidenum">
              <a:rPr lang="en-GB" smtClean="0"/>
              <a:t>7</a:t>
            </a:fld>
            <a:endParaRPr lang="en-GB" dirty="0"/>
          </a:p>
        </p:txBody>
      </p:sp>
    </p:spTree>
    <p:extLst>
      <p:ext uri="{BB962C8B-B14F-4D97-AF65-F5344CB8AC3E}">
        <p14:creationId xmlns:p14="http://schemas.microsoft.com/office/powerpoint/2010/main" val="23280438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F814A-72CE-42B2-8901-FB64BD523EFB}" type="slidenum">
              <a:rPr lang="en-GB" smtClean="0"/>
              <a:t>8</a:t>
            </a:fld>
            <a:endParaRPr lang="en-GB" dirty="0"/>
          </a:p>
        </p:txBody>
      </p:sp>
    </p:spTree>
    <p:extLst>
      <p:ext uri="{BB962C8B-B14F-4D97-AF65-F5344CB8AC3E}">
        <p14:creationId xmlns:p14="http://schemas.microsoft.com/office/powerpoint/2010/main" val="2970210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F814A-72CE-42B2-8901-FB64BD523EFB}" type="slidenum">
              <a:rPr lang="en-GB" smtClean="0"/>
              <a:t>9</a:t>
            </a:fld>
            <a:endParaRPr lang="en-GB" dirty="0"/>
          </a:p>
        </p:txBody>
      </p:sp>
    </p:spTree>
    <p:extLst>
      <p:ext uri="{BB962C8B-B14F-4D97-AF65-F5344CB8AC3E}">
        <p14:creationId xmlns:p14="http://schemas.microsoft.com/office/powerpoint/2010/main" val="35870326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F814A-72CE-42B2-8901-FB64BD523EFB}" type="slidenum">
              <a:rPr lang="en-GB" smtClean="0"/>
              <a:t>10</a:t>
            </a:fld>
            <a:endParaRPr lang="en-GB" dirty="0"/>
          </a:p>
        </p:txBody>
      </p:sp>
    </p:spTree>
    <p:extLst>
      <p:ext uri="{BB962C8B-B14F-4D97-AF65-F5344CB8AC3E}">
        <p14:creationId xmlns:p14="http://schemas.microsoft.com/office/powerpoint/2010/main" val="864133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F814A-72CE-42B2-8901-FB64BD523EFB}" type="slidenum">
              <a:rPr lang="en-GB" smtClean="0"/>
              <a:t>11</a:t>
            </a:fld>
            <a:endParaRPr lang="en-GB" dirty="0"/>
          </a:p>
        </p:txBody>
      </p:sp>
    </p:spTree>
    <p:extLst>
      <p:ext uri="{BB962C8B-B14F-4D97-AF65-F5344CB8AC3E}">
        <p14:creationId xmlns:p14="http://schemas.microsoft.com/office/powerpoint/2010/main" val="1188475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endParaRPr lang="en-GB" dirty="0"/>
          </a:p>
        </p:txBody>
      </p:sp>
      <p:sp>
        <p:nvSpPr>
          <p:cNvPr id="6" name="Slide Number Placeholder 5"/>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3114612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2113999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3889581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1834212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1579848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2499136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1662778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2954434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3866464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1878281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41691038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872379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1109338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20807481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378642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29770387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D8470C-4FCA-4E1D-9A16-22E027A13C75}" type="datetimeFigureOut">
              <a:rPr lang="en-GB" smtClean="0"/>
              <a:t>07/05/2018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A3927F3-4FDB-474A-A46F-5AC81BE82964}" type="slidenum">
              <a:rPr lang="en-GB" smtClean="0"/>
              <a:t>‹#›</a:t>
            </a:fld>
            <a:endParaRPr lang="en-GB" dirty="0"/>
          </a:p>
        </p:txBody>
      </p:sp>
    </p:spTree>
    <p:extLst>
      <p:ext uri="{BB962C8B-B14F-4D97-AF65-F5344CB8AC3E}">
        <p14:creationId xmlns:p14="http://schemas.microsoft.com/office/powerpoint/2010/main" val="457418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4D8470C-4FCA-4E1D-9A16-22E027A13C75}" type="datetimeFigureOut">
              <a:rPr lang="en-GB" smtClean="0"/>
              <a:t>07/05/2018</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A3927F3-4FDB-474A-A46F-5AC81BE82964}" type="slidenum">
              <a:rPr lang="en-GB" smtClean="0"/>
              <a:t>‹#›</a:t>
            </a:fld>
            <a:endParaRPr lang="en-GB" dirty="0"/>
          </a:p>
        </p:txBody>
      </p:sp>
    </p:spTree>
    <p:extLst>
      <p:ext uri="{BB962C8B-B14F-4D97-AF65-F5344CB8AC3E}">
        <p14:creationId xmlns:p14="http://schemas.microsoft.com/office/powerpoint/2010/main" val="3139077459"/>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28901" y="3066924"/>
            <a:ext cx="3556360" cy="979339"/>
          </a:xfrm>
        </p:spPr>
        <p:txBody>
          <a:bodyPr>
            <a:normAutofit fontScale="90000"/>
          </a:bodyPr>
          <a:lstStyle/>
          <a:p>
            <a:r>
              <a:rPr lang="en-GB" b="1" dirty="0"/>
              <a:t>Deal Castle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7135" y="5115697"/>
            <a:ext cx="1839032" cy="1569308"/>
          </a:xfrm>
          <a:prstGeom prst="rect">
            <a:avLst/>
          </a:prstGeom>
          <a:ln>
            <a:noFill/>
          </a:ln>
          <a:effectLst>
            <a:softEdge rad="112500"/>
          </a:effec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8276" y="157483"/>
            <a:ext cx="4577097" cy="3169639"/>
          </a:xfrm>
          <a:prstGeom prst="rect">
            <a:avLst/>
          </a:prstGeom>
          <a:ln>
            <a:noFill/>
          </a:ln>
          <a:effectLst>
            <a:softEdge rad="112500"/>
          </a:effectLst>
        </p:spPr>
      </p:pic>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998089" y="302364"/>
            <a:ext cx="5793105" cy="2190670"/>
          </a:xfrm>
          <a:prstGeom prst="rect">
            <a:avLst/>
          </a:prstGeom>
        </p:spPr>
      </p:pic>
      <p:pic>
        <p:nvPicPr>
          <p:cNvPr id="6" name="Picture 5"/>
          <p:cNvPicPr>
            <a:picLocks noChangeAspect="1"/>
          </p:cNvPicPr>
          <p:nvPr/>
        </p:nvPicPr>
        <p:blipFill rotWithShape="1">
          <a:blip r:embed="rId6" cstate="print">
            <a:extLst>
              <a:ext uri="{28A0092B-C50C-407E-A947-70E740481C1C}">
                <a14:useLocalDpi xmlns:a14="http://schemas.microsoft.com/office/drawing/2010/main" val="0"/>
              </a:ext>
            </a:extLst>
          </a:blip>
          <a:srcRect l="42143" t="5185" r="4603" b="12593"/>
          <a:stretch/>
        </p:blipFill>
        <p:spPr>
          <a:xfrm>
            <a:off x="8121611" y="2665334"/>
            <a:ext cx="3563191" cy="3890302"/>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992164" y="4046263"/>
            <a:ext cx="2922657" cy="2431615"/>
          </a:xfrm>
          <a:prstGeom prst="rect">
            <a:avLst/>
          </a:prstGeom>
        </p:spPr>
      </p:pic>
    </p:spTree>
    <p:extLst>
      <p:ext uri="{BB962C8B-B14F-4D97-AF65-F5344CB8AC3E}">
        <p14:creationId xmlns:p14="http://schemas.microsoft.com/office/powerpoint/2010/main" val="31515174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mph" presetSubtype="0" fill="hold" grpId="1" nodeType="clickEffect">
                                  <p:stCondLst>
                                    <p:cond delay="0"/>
                                  </p:stCondLst>
                                  <p:childTnLst>
                                    <p:animScale>
                                      <p:cBhvr>
                                        <p:cTn id="36" dur="2000" fill="hold"/>
                                        <p:tgtEl>
                                          <p:spTgt spid="2"/>
                                        </p:tgtEl>
                                      </p:cBhvr>
                                      <p:by x="150000" y="150000"/>
                                    </p:animScale>
                                  </p:childTnLst>
                                </p:cTn>
                              </p:par>
                            </p:childTnLst>
                          </p:cTn>
                        </p:par>
                      </p:childTnLst>
                    </p:cTn>
                  </p:par>
                  <p:par>
                    <p:cTn id="37" fill="hold">
                      <p:stCondLst>
                        <p:cond delay="indefinite"/>
                      </p:stCondLst>
                      <p:childTnLst>
                        <p:par>
                          <p:cTn id="38" fill="hold">
                            <p:stCondLst>
                              <p:cond delay="0"/>
                            </p:stCondLst>
                            <p:childTnLst>
                              <p:par>
                                <p:cTn id="39" presetID="10" presetClass="exit" presetSubtype="0" fill="hold" nodeType="clickEffect">
                                  <p:stCondLst>
                                    <p:cond delay="0"/>
                                  </p:stCondLst>
                                  <p:childTnLst>
                                    <p:animEffect transition="out" filter="fade">
                                      <p:cBhvr>
                                        <p:cTn id="40" dur="500"/>
                                        <p:tgtEl>
                                          <p:spTgt spid="5"/>
                                        </p:tgtEl>
                                      </p:cBhvr>
                                    </p:animEffect>
                                    <p:set>
                                      <p:cBhvr>
                                        <p:cTn id="41" dur="1" fill="hold">
                                          <p:stCondLst>
                                            <p:cond delay="499"/>
                                          </p:stCondLst>
                                        </p:cTn>
                                        <p:tgtEl>
                                          <p:spTgt spid="5"/>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xit" presetSubtype="0" fill="hold" nodeType="clickEffect">
                                  <p:stCondLst>
                                    <p:cond delay="0"/>
                                  </p:stCondLst>
                                  <p:childTnLst>
                                    <p:animEffect transition="out" filter="fade">
                                      <p:cBhvr>
                                        <p:cTn id="45" dur="500"/>
                                        <p:tgtEl>
                                          <p:spTgt spid="5"/>
                                        </p:tgtEl>
                                      </p:cBhvr>
                                    </p:animEffect>
                                    <p:set>
                                      <p:cBhvr>
                                        <p:cTn id="46" dur="1" fill="hold">
                                          <p:stCondLst>
                                            <p:cond delay="499"/>
                                          </p:stCondLst>
                                        </p:cTn>
                                        <p:tgtEl>
                                          <p:spTgt spid="5"/>
                                        </p:tgtEl>
                                        <p:attrNameLst>
                                          <p:attrName>style.visibility</p:attrName>
                                        </p:attrNameLst>
                                      </p:cBhvr>
                                      <p:to>
                                        <p:strVal val="hidden"/>
                                      </p:to>
                                    </p:set>
                                  </p:childTnLst>
                                </p:cTn>
                              </p:par>
                              <p:par>
                                <p:cTn id="47" presetID="10" presetClass="exit" presetSubtype="0" fill="hold" grpId="2" nodeType="withEffect">
                                  <p:stCondLst>
                                    <p:cond delay="0"/>
                                  </p:stCondLst>
                                  <p:childTnLst>
                                    <p:animEffect transition="out" filter="fade">
                                      <p:cBhvr>
                                        <p:cTn id="48" dur="500"/>
                                        <p:tgtEl>
                                          <p:spTgt spid="2"/>
                                        </p:tgtEl>
                                      </p:cBhvr>
                                    </p:animEffect>
                                    <p:set>
                                      <p:cBhvr>
                                        <p:cTn id="49" dur="1" fill="hold">
                                          <p:stCondLst>
                                            <p:cond delay="499"/>
                                          </p:stCondLst>
                                        </p:cTn>
                                        <p:tgtEl>
                                          <p:spTgt spid="2"/>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500"/>
                                        <p:tgtEl>
                                          <p:spTgt spid="3"/>
                                        </p:tgtEl>
                                      </p:cBhvr>
                                    </p:animEffect>
                                    <p:set>
                                      <p:cBhvr>
                                        <p:cTn id="52" dur="1" fill="hold">
                                          <p:stCondLst>
                                            <p:cond delay="499"/>
                                          </p:stCondLst>
                                        </p:cTn>
                                        <p:tgtEl>
                                          <p:spTgt spid="3"/>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10" presetClass="exit" presetSubtype="0" fill="hold" nodeType="clickEffect">
                                  <p:stCondLst>
                                    <p:cond delay="0"/>
                                  </p:stCondLst>
                                  <p:childTnLst>
                                    <p:animEffect transition="out" filter="fade">
                                      <p:cBhvr>
                                        <p:cTn id="56" dur="500"/>
                                        <p:tgtEl>
                                          <p:spTgt spid="6"/>
                                        </p:tgtEl>
                                      </p:cBhvr>
                                    </p:animEffect>
                                    <p:set>
                                      <p:cBhvr>
                                        <p:cTn id="57" dur="1" fill="hold">
                                          <p:stCondLst>
                                            <p:cond delay="499"/>
                                          </p:stCondLst>
                                        </p:cTn>
                                        <p:tgtEl>
                                          <p:spTgt spid="6"/>
                                        </p:tgtEl>
                                        <p:attrNameLst>
                                          <p:attrName>style.visibility</p:attrName>
                                        </p:attrNameLst>
                                      </p:cBhvr>
                                      <p:to>
                                        <p:strVal val="hidden"/>
                                      </p:to>
                                    </p:set>
                                  </p:childTnLst>
                                </p:cTn>
                              </p:par>
                            </p:childTnLst>
                          </p:cTn>
                        </p:par>
                      </p:childTnLst>
                    </p:cTn>
                  </p:par>
                  <p:par>
                    <p:cTn id="58" fill="hold">
                      <p:stCondLst>
                        <p:cond delay="indefinite"/>
                      </p:stCondLst>
                      <p:childTnLst>
                        <p:par>
                          <p:cTn id="59" fill="hold">
                            <p:stCondLst>
                              <p:cond delay="0"/>
                            </p:stCondLst>
                            <p:childTnLst>
                              <p:par>
                                <p:cTn id="60" presetID="42" presetClass="exit" presetSubtype="0" fill="hold" nodeType="clickEffect">
                                  <p:stCondLst>
                                    <p:cond delay="0"/>
                                  </p:stCondLst>
                                  <p:childTnLst>
                                    <p:animEffect transition="out" filter="fade">
                                      <p:cBhvr>
                                        <p:cTn id="61" dur="1000"/>
                                        <p:tgtEl>
                                          <p:spTgt spid="4"/>
                                        </p:tgtEl>
                                      </p:cBhvr>
                                    </p:animEffect>
                                    <p:anim calcmode="lin" valueType="num">
                                      <p:cBhvr>
                                        <p:cTn id="62" dur="1000"/>
                                        <p:tgtEl>
                                          <p:spTgt spid="4"/>
                                        </p:tgtEl>
                                        <p:attrNameLst>
                                          <p:attrName>ppt_x</p:attrName>
                                        </p:attrNameLst>
                                      </p:cBhvr>
                                      <p:tavLst>
                                        <p:tav tm="0">
                                          <p:val>
                                            <p:strVal val="ppt_x"/>
                                          </p:val>
                                        </p:tav>
                                        <p:tav tm="100000">
                                          <p:val>
                                            <p:strVal val="ppt_x"/>
                                          </p:val>
                                        </p:tav>
                                      </p:tavLst>
                                    </p:anim>
                                    <p:anim calcmode="lin" valueType="num">
                                      <p:cBhvr>
                                        <p:cTn id="63" dur="1000"/>
                                        <p:tgtEl>
                                          <p:spTgt spid="4"/>
                                        </p:tgtEl>
                                        <p:attrNameLst>
                                          <p:attrName>ppt_y</p:attrName>
                                        </p:attrNameLst>
                                      </p:cBhvr>
                                      <p:tavLst>
                                        <p:tav tm="0">
                                          <p:val>
                                            <p:strVal val="ppt_y"/>
                                          </p:val>
                                        </p:tav>
                                        <p:tav tm="100000">
                                          <p:val>
                                            <p:strVal val="ppt_y+.1"/>
                                          </p:val>
                                        </p:tav>
                                      </p:tavLst>
                                    </p:anim>
                                    <p:set>
                                      <p:cBhvr>
                                        <p:cTn id="64" dur="1" fill="hold">
                                          <p:stCondLst>
                                            <p:cond delay="999"/>
                                          </p:stCondLst>
                                        </p:cTn>
                                        <p:tgtEl>
                                          <p:spTgt spid="4"/>
                                        </p:tgtEl>
                                        <p:attrNameLst>
                                          <p:attrName>style.visibility</p:attrName>
                                        </p:attrNameLst>
                                      </p:cBhvr>
                                      <p:to>
                                        <p:strVal val="hidden"/>
                                      </p:to>
                                    </p:set>
                                  </p:childTnLst>
                                </p:cTn>
                              </p:par>
                            </p:childTnLst>
                          </p:cTn>
                        </p:par>
                      </p:childTnLst>
                    </p:cTn>
                  </p:par>
                  <p:par>
                    <p:cTn id="65" fill="hold">
                      <p:stCondLst>
                        <p:cond delay="indefinite"/>
                      </p:stCondLst>
                      <p:childTnLst>
                        <p:par>
                          <p:cTn id="66" fill="hold">
                            <p:stCondLst>
                              <p:cond delay="0"/>
                            </p:stCondLst>
                            <p:childTnLst>
                              <p:par>
                                <p:cTn id="67" presetID="10" presetClass="exit" presetSubtype="0" fill="hold" nodeType="clickEffect">
                                  <p:stCondLst>
                                    <p:cond delay="0"/>
                                  </p:stCondLst>
                                  <p:childTnLst>
                                    <p:animEffect transition="out" filter="fade">
                                      <p:cBhvr>
                                        <p:cTn id="68" dur="500"/>
                                        <p:tgtEl>
                                          <p:spTgt spid="7"/>
                                        </p:tgtEl>
                                      </p:cBhvr>
                                    </p:animEffect>
                                    <p:set>
                                      <p:cBhvr>
                                        <p:cTn id="69"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2" grpId="2"/>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886" y="82684"/>
            <a:ext cx="9987906" cy="821987"/>
          </a:xfrm>
        </p:spPr>
        <p:txBody>
          <a:bodyPr>
            <a:normAutofit fontScale="90000"/>
          </a:bodyPr>
          <a:lstStyle/>
          <a:p>
            <a:r>
              <a:rPr lang="en-GB" dirty="0"/>
              <a:t>The Nature of the Heritage Site- What is Deal Castle</a:t>
            </a:r>
          </a:p>
        </p:txBody>
      </p:sp>
      <p:sp>
        <p:nvSpPr>
          <p:cNvPr id="5" name="TextBox 4"/>
          <p:cNvSpPr txBox="1"/>
          <p:nvPr/>
        </p:nvSpPr>
        <p:spPr>
          <a:xfrm>
            <a:off x="5308333" y="1087785"/>
            <a:ext cx="6459587" cy="2585323"/>
          </a:xfrm>
          <a:prstGeom prst="rect">
            <a:avLst/>
          </a:prstGeom>
          <a:noFill/>
        </p:spPr>
        <p:txBody>
          <a:bodyPr wrap="square" rtlCol="0">
            <a:spAutoFit/>
          </a:bodyPr>
          <a:lstStyle/>
          <a:p>
            <a:r>
              <a:rPr lang="en-GB" dirty="0"/>
              <a:t>Deal Castle is a Tudor artillery castle that was built under Henry VIII in 1539. Deal Castle is the earliest of the chain of coastal forts that were built under Henry VIII.</a:t>
            </a:r>
          </a:p>
          <a:p>
            <a:r>
              <a:rPr lang="en-GB" dirty="0"/>
              <a:t>Other forts include Walmer Castle, St </a:t>
            </a:r>
            <a:r>
              <a:rPr lang="en-GB" dirty="0"/>
              <a:t>Mawes</a:t>
            </a:r>
            <a:r>
              <a:rPr lang="en-GB" dirty="0"/>
              <a:t> and Pendennis Castle. </a:t>
            </a:r>
          </a:p>
          <a:p>
            <a:r>
              <a:rPr lang="en-GB" dirty="0"/>
              <a:t>Deal Castle’s main aim is to protect the Down’s anchorage which is an area of water off the south east coast that is located in the English Channel near Deal, as this provides a safe place for ships to drop anchor and to shelter in stormy weather.</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05461" y="4341122"/>
            <a:ext cx="6265332" cy="2369243"/>
          </a:xfrm>
          <a:prstGeom prst="rect">
            <a:avLst/>
          </a:prstGeom>
        </p:spPr>
      </p:pic>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l="42143" t="5185" r="4603" b="12593"/>
          <a:stretch/>
        </p:blipFill>
        <p:spPr>
          <a:xfrm>
            <a:off x="165835" y="979482"/>
            <a:ext cx="4934271" cy="5387251"/>
          </a:xfrm>
          <a:prstGeom prst="rect">
            <a:avLst/>
          </a:prstGeom>
        </p:spPr>
      </p:pic>
    </p:spTree>
    <p:extLst>
      <p:ext uri="{BB962C8B-B14F-4D97-AF65-F5344CB8AC3E}">
        <p14:creationId xmlns:p14="http://schemas.microsoft.com/office/powerpoint/2010/main" val="31289938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 calcmode="lin" valueType="num">
                                      <p:cBhvr additive="base">
                                        <p:cTn id="18"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xEl>
                                              <p:pRg st="1" end="1"/>
                                            </p:txEl>
                                          </p:spTgt>
                                        </p:tgtEl>
                                        <p:attrNameLst>
                                          <p:attrName>style.visibility</p:attrName>
                                        </p:attrNameLst>
                                      </p:cBhvr>
                                      <p:to>
                                        <p:strVal val="visible"/>
                                      </p:to>
                                    </p:set>
                                    <p:anim calcmode="lin" valueType="num">
                                      <p:cBhvr additive="base">
                                        <p:cTn id="24"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5">
                                            <p:txEl>
                                              <p:pRg st="2" end="2"/>
                                            </p:txEl>
                                          </p:spTgt>
                                        </p:tgtEl>
                                        <p:attrNameLst>
                                          <p:attrName>style.visibility</p:attrName>
                                        </p:attrNameLst>
                                      </p:cBhvr>
                                      <p:to>
                                        <p:strVal val="visible"/>
                                      </p:to>
                                    </p:set>
                                    <p:anim calcmode="lin" valueType="num">
                                      <p:cBhvr additive="base">
                                        <p:cTn id="30"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gtEl>
                                        <p:attrNameLst>
                                          <p:attrName>style.visibility</p:attrName>
                                        </p:attrNameLst>
                                      </p:cBhvr>
                                      <p:to>
                                        <p:strVal val="visible"/>
                                      </p:to>
                                    </p:set>
                                    <p:animEffect transition="in" filter="fade">
                                      <p:cBhvr>
                                        <p:cTn id="36" dur="500"/>
                                        <p:tgtEl>
                                          <p:spTgt spid="3"/>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xit" presetSubtype="0" fill="hold" grpId="1" nodeType="clickEffect">
                                  <p:stCondLst>
                                    <p:cond delay="0"/>
                                  </p:stCondLst>
                                  <p:childTnLst>
                                    <p:animEffect transition="out" filter="fade">
                                      <p:cBhvr>
                                        <p:cTn id="40" dur="500"/>
                                        <p:tgtEl>
                                          <p:spTgt spid="2"/>
                                        </p:tgtEl>
                                      </p:cBhvr>
                                    </p:animEffect>
                                    <p:set>
                                      <p:cBhvr>
                                        <p:cTn id="41" dur="1" fill="hold">
                                          <p:stCondLst>
                                            <p:cond delay="499"/>
                                          </p:stCondLst>
                                        </p:cTn>
                                        <p:tgtEl>
                                          <p:spTgt spid="2"/>
                                        </p:tgtEl>
                                        <p:attrNameLst>
                                          <p:attrName>style.visibility</p:attrName>
                                        </p:attrNameLst>
                                      </p:cBhvr>
                                      <p:to>
                                        <p:strVal val="hidden"/>
                                      </p:to>
                                    </p:set>
                                  </p:childTnLst>
                                </p:cTn>
                              </p:par>
                              <p:par>
                                <p:cTn id="42" presetID="10" presetClass="exit" presetSubtype="0" fill="hold" nodeType="withEffect">
                                  <p:stCondLst>
                                    <p:cond delay="0"/>
                                  </p:stCondLst>
                                  <p:childTnLst>
                                    <p:animEffect transition="out" filter="fade">
                                      <p:cBhvr>
                                        <p:cTn id="43" dur="500"/>
                                        <p:tgtEl>
                                          <p:spTgt spid="6"/>
                                        </p:tgtEl>
                                      </p:cBhvr>
                                    </p:animEffect>
                                    <p:set>
                                      <p:cBhvr>
                                        <p:cTn id="44" dur="1" fill="hold">
                                          <p:stCondLst>
                                            <p:cond delay="499"/>
                                          </p:stCondLst>
                                        </p:cTn>
                                        <p:tgtEl>
                                          <p:spTgt spid="6"/>
                                        </p:tgtEl>
                                        <p:attrNameLst>
                                          <p:attrName>style.visibility</p:attrName>
                                        </p:attrNameLst>
                                      </p:cBhvr>
                                      <p:to>
                                        <p:strVal val="hidden"/>
                                      </p:to>
                                    </p:set>
                                  </p:childTnLst>
                                </p:cTn>
                              </p:par>
                              <p:par>
                                <p:cTn id="45" presetID="10" presetClass="exit" presetSubtype="0" fill="hold" grpId="1" nodeType="withEffect">
                                  <p:stCondLst>
                                    <p:cond delay="0"/>
                                  </p:stCondLst>
                                  <p:childTnLst>
                                    <p:animEffect transition="out" filter="fade">
                                      <p:cBhvr>
                                        <p:cTn id="46" dur="500"/>
                                        <p:tgtEl>
                                          <p:spTgt spid="5">
                                            <p:txEl>
                                              <p:pRg st="0" end="0"/>
                                            </p:txEl>
                                          </p:spTgt>
                                        </p:tgtEl>
                                      </p:cBhvr>
                                    </p:animEffect>
                                    <p:set>
                                      <p:cBhvr>
                                        <p:cTn id="47" dur="1" fill="hold">
                                          <p:stCondLst>
                                            <p:cond delay="499"/>
                                          </p:stCondLst>
                                        </p:cTn>
                                        <p:tgtEl>
                                          <p:spTgt spid="5">
                                            <p:txEl>
                                              <p:pRg st="0" end="0"/>
                                            </p:txEl>
                                          </p:spTgt>
                                        </p:tgtEl>
                                        <p:attrNameLst>
                                          <p:attrName>style.visibility</p:attrName>
                                        </p:attrNameLst>
                                      </p:cBhvr>
                                      <p:to>
                                        <p:strVal val="hidden"/>
                                      </p:to>
                                    </p:set>
                                  </p:childTnLst>
                                </p:cTn>
                              </p:par>
                              <p:par>
                                <p:cTn id="48" presetID="10" presetClass="exit" presetSubtype="0" fill="hold" grpId="1" nodeType="withEffect">
                                  <p:stCondLst>
                                    <p:cond delay="0"/>
                                  </p:stCondLst>
                                  <p:childTnLst>
                                    <p:animEffect transition="out" filter="fade">
                                      <p:cBhvr>
                                        <p:cTn id="49" dur="500"/>
                                        <p:tgtEl>
                                          <p:spTgt spid="5">
                                            <p:txEl>
                                              <p:pRg st="1" end="1"/>
                                            </p:txEl>
                                          </p:spTgt>
                                        </p:tgtEl>
                                      </p:cBhvr>
                                    </p:animEffect>
                                    <p:set>
                                      <p:cBhvr>
                                        <p:cTn id="50" dur="1" fill="hold">
                                          <p:stCondLst>
                                            <p:cond delay="499"/>
                                          </p:stCondLst>
                                        </p:cTn>
                                        <p:tgtEl>
                                          <p:spTgt spid="5">
                                            <p:txEl>
                                              <p:pRg st="1" end="1"/>
                                            </p:txEl>
                                          </p:spTgt>
                                        </p:tgtEl>
                                        <p:attrNameLst>
                                          <p:attrName>style.visibility</p:attrName>
                                        </p:attrNameLst>
                                      </p:cBhvr>
                                      <p:to>
                                        <p:strVal val="hidden"/>
                                      </p:to>
                                    </p:set>
                                  </p:childTnLst>
                                </p:cTn>
                              </p:par>
                              <p:par>
                                <p:cTn id="51" presetID="10" presetClass="exit" presetSubtype="0" fill="hold" grpId="1" nodeType="withEffect">
                                  <p:stCondLst>
                                    <p:cond delay="0"/>
                                  </p:stCondLst>
                                  <p:childTnLst>
                                    <p:animEffect transition="out" filter="fade">
                                      <p:cBhvr>
                                        <p:cTn id="52" dur="500"/>
                                        <p:tgtEl>
                                          <p:spTgt spid="5">
                                            <p:txEl>
                                              <p:pRg st="2" end="2"/>
                                            </p:txEl>
                                          </p:spTgt>
                                        </p:tgtEl>
                                      </p:cBhvr>
                                    </p:animEffect>
                                    <p:set>
                                      <p:cBhvr>
                                        <p:cTn id="53" dur="1" fill="hold">
                                          <p:stCondLst>
                                            <p:cond delay="499"/>
                                          </p:stCondLst>
                                        </p:cTn>
                                        <p:tgtEl>
                                          <p:spTgt spid="5">
                                            <p:txEl>
                                              <p:pRg st="2" end="2"/>
                                            </p:txEl>
                                          </p:spTgt>
                                        </p:tgtEl>
                                        <p:attrNameLst>
                                          <p:attrName>style.visibility</p:attrName>
                                        </p:attrNameLst>
                                      </p:cBhvr>
                                      <p:to>
                                        <p:strVal val="hidden"/>
                                      </p:to>
                                    </p:set>
                                  </p:childTnLst>
                                </p:cTn>
                              </p:par>
                              <p:par>
                                <p:cTn id="54" presetID="10" presetClass="exit" presetSubtype="0" fill="hold" nodeType="withEffect">
                                  <p:stCondLst>
                                    <p:cond delay="0"/>
                                  </p:stCondLst>
                                  <p:childTnLst>
                                    <p:animEffect transition="out" filter="fade">
                                      <p:cBhvr>
                                        <p:cTn id="55" dur="500"/>
                                        <p:tgtEl>
                                          <p:spTgt spid="3"/>
                                        </p:tgtEl>
                                      </p:cBhvr>
                                    </p:animEffect>
                                    <p:set>
                                      <p:cBhvr>
                                        <p:cTn id="56"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5" grpId="0" build="p"/>
      <p:bldP spid="5" grpId="1" build="allAtOnce"/>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4" cy="413426"/>
          </a:xfrm>
        </p:spPr>
        <p:txBody>
          <a:bodyPr>
            <a:normAutofit fontScale="90000"/>
          </a:bodyPr>
          <a:lstStyle/>
          <a:p>
            <a:r>
              <a:rPr lang="en-GB" dirty="0"/>
              <a:t>The Nature of the Heritage Site- Where is Deal Castle </a:t>
            </a:r>
          </a:p>
        </p:txBody>
      </p:sp>
      <p:sp>
        <p:nvSpPr>
          <p:cNvPr id="3" name="Content Placeholder 2"/>
          <p:cNvSpPr>
            <a:spLocks noGrp="1"/>
          </p:cNvSpPr>
          <p:nvPr>
            <p:ph idx="1"/>
          </p:nvPr>
        </p:nvSpPr>
        <p:spPr>
          <a:xfrm>
            <a:off x="4511614" y="1374272"/>
            <a:ext cx="3347050" cy="3102837"/>
          </a:xfrm>
        </p:spPr>
        <p:txBody>
          <a:bodyPr>
            <a:normAutofit/>
          </a:bodyPr>
          <a:lstStyle/>
          <a:p>
            <a:pPr marL="0" indent="0">
              <a:buNone/>
            </a:pPr>
            <a:r>
              <a:rPr lang="en-GB" dirty="0"/>
              <a:t>Deal Castle is located in the Town of Deal in Kent.  Deal Castle is located by Victoria Rd (the main road into Deal) and it is stationed right next to the beach.</a:t>
            </a:r>
          </a:p>
        </p:txBody>
      </p:sp>
      <p:pic>
        <p:nvPicPr>
          <p:cNvPr id="4" name="Picture 3"/>
          <p:cNvPicPr>
            <a:picLocks noChangeAspect="1"/>
          </p:cNvPicPr>
          <p:nvPr/>
        </p:nvPicPr>
        <p:blipFill rotWithShape="1">
          <a:blip r:embed="rId3"/>
          <a:srcRect l="13361" t="30820" r="15600" b="13443"/>
          <a:stretch/>
        </p:blipFill>
        <p:spPr>
          <a:xfrm>
            <a:off x="7886257" y="1336505"/>
            <a:ext cx="3853371" cy="3473773"/>
          </a:xfrm>
          <a:prstGeom prst="rect">
            <a:avLst/>
          </a:prstGeom>
        </p:spPr>
      </p:pic>
      <p:pic>
        <p:nvPicPr>
          <p:cNvPr id="6" name="Picture 5"/>
          <p:cNvPicPr>
            <a:picLocks noChangeAspect="1"/>
          </p:cNvPicPr>
          <p:nvPr/>
        </p:nvPicPr>
        <p:blipFill rotWithShape="1">
          <a:blip r:embed="rId4"/>
          <a:srcRect l="24259" t="42051" r="34445" b="17436"/>
          <a:stretch/>
        </p:blipFill>
        <p:spPr>
          <a:xfrm>
            <a:off x="452372" y="1269317"/>
            <a:ext cx="3776134" cy="4013200"/>
          </a:xfrm>
          <a:prstGeom prst="rect">
            <a:avLst/>
          </a:prstGeom>
        </p:spPr>
      </p:pic>
      <p:pic>
        <p:nvPicPr>
          <p:cNvPr id="7" name="Picture 6">
            <a:extLst>
              <a:ext uri="{FF2B5EF4-FFF2-40B4-BE49-F238E27FC236}">
                <a16:creationId xmlns:a16="http://schemas.microsoft.com/office/drawing/2014/main" id="{DB9EC6FA-F0AA-4E70-A838-C2FAE1F0752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11614" y="4159372"/>
            <a:ext cx="3901440" cy="2648712"/>
          </a:xfrm>
          <a:prstGeom prst="rect">
            <a:avLst/>
          </a:prstGeom>
        </p:spPr>
      </p:pic>
    </p:spTree>
    <p:extLst>
      <p:ext uri="{BB962C8B-B14F-4D97-AF65-F5344CB8AC3E}">
        <p14:creationId xmlns:p14="http://schemas.microsoft.com/office/powerpoint/2010/main" val="9806059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xit" presetSubtype="0" fill="hold" grpId="1" nodeType="clickEffect">
                                  <p:stCondLst>
                                    <p:cond delay="0"/>
                                  </p:stCondLst>
                                  <p:childTnLst>
                                    <p:animEffect transition="out" filter="fade">
                                      <p:cBhvr>
                                        <p:cTn id="31" dur="1000"/>
                                        <p:tgtEl>
                                          <p:spTgt spid="2"/>
                                        </p:tgtEl>
                                      </p:cBhvr>
                                    </p:animEffect>
                                    <p:anim calcmode="lin" valueType="num">
                                      <p:cBhvr>
                                        <p:cTn id="32" dur="1000"/>
                                        <p:tgtEl>
                                          <p:spTgt spid="2"/>
                                        </p:tgtEl>
                                        <p:attrNameLst>
                                          <p:attrName>ppt_x</p:attrName>
                                        </p:attrNameLst>
                                      </p:cBhvr>
                                      <p:tavLst>
                                        <p:tav tm="0">
                                          <p:val>
                                            <p:strVal val="ppt_x"/>
                                          </p:val>
                                        </p:tav>
                                        <p:tav tm="100000">
                                          <p:val>
                                            <p:strVal val="ppt_x"/>
                                          </p:val>
                                        </p:tav>
                                      </p:tavLst>
                                    </p:anim>
                                    <p:anim calcmode="lin" valueType="num">
                                      <p:cBhvr>
                                        <p:cTn id="33" dur="1000"/>
                                        <p:tgtEl>
                                          <p:spTgt spid="2"/>
                                        </p:tgtEl>
                                        <p:attrNameLst>
                                          <p:attrName>ppt_y</p:attrName>
                                        </p:attrNameLst>
                                      </p:cBhvr>
                                      <p:tavLst>
                                        <p:tav tm="0">
                                          <p:val>
                                            <p:strVal val="ppt_y"/>
                                          </p:val>
                                        </p:tav>
                                        <p:tav tm="100000">
                                          <p:val>
                                            <p:strVal val="ppt_y+.1"/>
                                          </p:val>
                                        </p:tav>
                                      </p:tavLst>
                                    </p:anim>
                                    <p:set>
                                      <p:cBhvr>
                                        <p:cTn id="34" dur="1" fill="hold">
                                          <p:stCondLst>
                                            <p:cond delay="999"/>
                                          </p:stCondLst>
                                        </p:cTn>
                                        <p:tgtEl>
                                          <p:spTgt spid="2"/>
                                        </p:tgtEl>
                                        <p:attrNameLst>
                                          <p:attrName>style.visibility</p:attrName>
                                        </p:attrNameLst>
                                      </p:cBhvr>
                                      <p:to>
                                        <p:strVal val="hidden"/>
                                      </p:to>
                                    </p:set>
                                  </p:childTnLst>
                                </p:cTn>
                              </p:par>
                              <p:par>
                                <p:cTn id="35" presetID="42" presetClass="exit" presetSubtype="0" fill="hold" nodeType="withEffect">
                                  <p:stCondLst>
                                    <p:cond delay="0"/>
                                  </p:stCondLst>
                                  <p:childTnLst>
                                    <p:animEffect transition="out" filter="fade">
                                      <p:cBhvr>
                                        <p:cTn id="36" dur="1000"/>
                                        <p:tgtEl>
                                          <p:spTgt spid="6"/>
                                        </p:tgtEl>
                                      </p:cBhvr>
                                    </p:animEffect>
                                    <p:anim calcmode="lin" valueType="num">
                                      <p:cBhvr>
                                        <p:cTn id="37" dur="1000"/>
                                        <p:tgtEl>
                                          <p:spTgt spid="6"/>
                                        </p:tgtEl>
                                        <p:attrNameLst>
                                          <p:attrName>ppt_x</p:attrName>
                                        </p:attrNameLst>
                                      </p:cBhvr>
                                      <p:tavLst>
                                        <p:tav tm="0">
                                          <p:val>
                                            <p:strVal val="ppt_x"/>
                                          </p:val>
                                        </p:tav>
                                        <p:tav tm="100000">
                                          <p:val>
                                            <p:strVal val="ppt_x"/>
                                          </p:val>
                                        </p:tav>
                                      </p:tavLst>
                                    </p:anim>
                                    <p:anim calcmode="lin" valueType="num">
                                      <p:cBhvr>
                                        <p:cTn id="38" dur="1000"/>
                                        <p:tgtEl>
                                          <p:spTgt spid="6"/>
                                        </p:tgtEl>
                                        <p:attrNameLst>
                                          <p:attrName>ppt_y</p:attrName>
                                        </p:attrNameLst>
                                      </p:cBhvr>
                                      <p:tavLst>
                                        <p:tav tm="0">
                                          <p:val>
                                            <p:strVal val="ppt_y"/>
                                          </p:val>
                                        </p:tav>
                                        <p:tav tm="100000">
                                          <p:val>
                                            <p:strVal val="ppt_y+.1"/>
                                          </p:val>
                                        </p:tav>
                                      </p:tavLst>
                                    </p:anim>
                                    <p:set>
                                      <p:cBhvr>
                                        <p:cTn id="39" dur="1" fill="hold">
                                          <p:stCondLst>
                                            <p:cond delay="999"/>
                                          </p:stCondLst>
                                        </p:cTn>
                                        <p:tgtEl>
                                          <p:spTgt spid="6"/>
                                        </p:tgtEl>
                                        <p:attrNameLst>
                                          <p:attrName>style.visibility</p:attrName>
                                        </p:attrNameLst>
                                      </p:cBhvr>
                                      <p:to>
                                        <p:strVal val="hidden"/>
                                      </p:to>
                                    </p:set>
                                  </p:childTnLst>
                                </p:cTn>
                              </p:par>
                              <p:par>
                                <p:cTn id="40" presetID="42" presetClass="exit" presetSubtype="0" fill="hold" nodeType="withEffect">
                                  <p:stCondLst>
                                    <p:cond delay="0"/>
                                  </p:stCondLst>
                                  <p:childTnLst>
                                    <p:animEffect transition="out" filter="fade">
                                      <p:cBhvr>
                                        <p:cTn id="41" dur="1000"/>
                                        <p:tgtEl>
                                          <p:spTgt spid="4"/>
                                        </p:tgtEl>
                                      </p:cBhvr>
                                    </p:animEffect>
                                    <p:anim calcmode="lin" valueType="num">
                                      <p:cBhvr>
                                        <p:cTn id="42" dur="1000"/>
                                        <p:tgtEl>
                                          <p:spTgt spid="4"/>
                                        </p:tgtEl>
                                        <p:attrNameLst>
                                          <p:attrName>ppt_x</p:attrName>
                                        </p:attrNameLst>
                                      </p:cBhvr>
                                      <p:tavLst>
                                        <p:tav tm="0">
                                          <p:val>
                                            <p:strVal val="ppt_x"/>
                                          </p:val>
                                        </p:tav>
                                        <p:tav tm="100000">
                                          <p:val>
                                            <p:strVal val="ppt_x"/>
                                          </p:val>
                                        </p:tav>
                                      </p:tavLst>
                                    </p:anim>
                                    <p:anim calcmode="lin" valueType="num">
                                      <p:cBhvr>
                                        <p:cTn id="43" dur="1000"/>
                                        <p:tgtEl>
                                          <p:spTgt spid="4"/>
                                        </p:tgtEl>
                                        <p:attrNameLst>
                                          <p:attrName>ppt_y</p:attrName>
                                        </p:attrNameLst>
                                      </p:cBhvr>
                                      <p:tavLst>
                                        <p:tav tm="0">
                                          <p:val>
                                            <p:strVal val="ppt_y"/>
                                          </p:val>
                                        </p:tav>
                                        <p:tav tm="100000">
                                          <p:val>
                                            <p:strVal val="ppt_y+.1"/>
                                          </p:val>
                                        </p:tav>
                                      </p:tavLst>
                                    </p:anim>
                                    <p:set>
                                      <p:cBhvr>
                                        <p:cTn id="44" dur="1" fill="hold">
                                          <p:stCondLst>
                                            <p:cond delay="999"/>
                                          </p:stCondLst>
                                        </p:cTn>
                                        <p:tgtEl>
                                          <p:spTgt spid="4"/>
                                        </p:tgtEl>
                                        <p:attrNameLst>
                                          <p:attrName>style.visibility</p:attrName>
                                        </p:attrNameLst>
                                      </p:cBhvr>
                                      <p:to>
                                        <p:strVal val="hidden"/>
                                      </p:to>
                                    </p:set>
                                  </p:childTnLst>
                                </p:cTn>
                              </p:par>
                              <p:par>
                                <p:cTn id="45" presetID="42" presetClass="exit" presetSubtype="0" fill="hold" grpId="1" nodeType="withEffect">
                                  <p:stCondLst>
                                    <p:cond delay="0"/>
                                  </p:stCondLst>
                                  <p:childTnLst>
                                    <p:animEffect transition="out" filter="fade">
                                      <p:cBhvr>
                                        <p:cTn id="46" dur="1000"/>
                                        <p:tgtEl>
                                          <p:spTgt spid="3">
                                            <p:txEl>
                                              <p:pRg st="0" end="0"/>
                                            </p:txEl>
                                          </p:spTgt>
                                        </p:tgtEl>
                                      </p:cBhvr>
                                    </p:animEffect>
                                    <p:anim calcmode="lin" valueType="num">
                                      <p:cBhvr>
                                        <p:cTn id="47" dur="1000"/>
                                        <p:tgtEl>
                                          <p:spTgt spid="3">
                                            <p:txEl>
                                              <p:pRg st="0" end="0"/>
                                            </p:txEl>
                                          </p:spTgt>
                                        </p:tgtEl>
                                        <p:attrNameLst>
                                          <p:attrName>ppt_x</p:attrName>
                                        </p:attrNameLst>
                                      </p:cBhvr>
                                      <p:tavLst>
                                        <p:tav tm="0">
                                          <p:val>
                                            <p:strVal val="ppt_x"/>
                                          </p:val>
                                        </p:tav>
                                        <p:tav tm="100000">
                                          <p:val>
                                            <p:strVal val="ppt_x"/>
                                          </p:val>
                                        </p:tav>
                                      </p:tavLst>
                                    </p:anim>
                                    <p:anim calcmode="lin" valueType="num">
                                      <p:cBhvr>
                                        <p:cTn id="48" dur="1000"/>
                                        <p:tgtEl>
                                          <p:spTgt spid="3">
                                            <p:txEl>
                                              <p:pRg st="0" end="0"/>
                                            </p:txEl>
                                          </p:spTgt>
                                        </p:tgtEl>
                                        <p:attrNameLst>
                                          <p:attrName>ppt_y</p:attrName>
                                        </p:attrNameLst>
                                      </p:cBhvr>
                                      <p:tavLst>
                                        <p:tav tm="0">
                                          <p:val>
                                            <p:strVal val="ppt_y"/>
                                          </p:val>
                                        </p:tav>
                                        <p:tav tm="100000">
                                          <p:val>
                                            <p:strVal val="ppt_y+.1"/>
                                          </p:val>
                                        </p:tav>
                                      </p:tavLst>
                                    </p:anim>
                                    <p:set>
                                      <p:cBhvr>
                                        <p:cTn id="49" dur="1" fill="hold">
                                          <p:stCondLst>
                                            <p:cond delay="999"/>
                                          </p:stCondLst>
                                        </p:cTn>
                                        <p:tgtEl>
                                          <p:spTgt spid="3">
                                            <p:txEl>
                                              <p:pRg st="0" end="0"/>
                                            </p:txEl>
                                          </p:spTgt>
                                        </p:tgtEl>
                                        <p:attrNameLst>
                                          <p:attrName>style.visibility</p:attrName>
                                        </p:attrNameLst>
                                      </p:cBhvr>
                                      <p:to>
                                        <p:strVal val="hidden"/>
                                      </p:to>
                                    </p:set>
                                  </p:childTnLst>
                                </p:cTn>
                              </p:par>
                              <p:par>
                                <p:cTn id="50" presetID="42" presetClass="exit" presetSubtype="0" fill="hold" nodeType="withEffect">
                                  <p:stCondLst>
                                    <p:cond delay="0"/>
                                  </p:stCondLst>
                                  <p:childTnLst>
                                    <p:animEffect transition="out" filter="fade">
                                      <p:cBhvr>
                                        <p:cTn id="51" dur="1000"/>
                                        <p:tgtEl>
                                          <p:spTgt spid="7"/>
                                        </p:tgtEl>
                                      </p:cBhvr>
                                    </p:animEffect>
                                    <p:anim calcmode="lin" valueType="num">
                                      <p:cBhvr>
                                        <p:cTn id="52" dur="1000"/>
                                        <p:tgtEl>
                                          <p:spTgt spid="7"/>
                                        </p:tgtEl>
                                        <p:attrNameLst>
                                          <p:attrName>ppt_x</p:attrName>
                                        </p:attrNameLst>
                                      </p:cBhvr>
                                      <p:tavLst>
                                        <p:tav tm="0">
                                          <p:val>
                                            <p:strVal val="ppt_x"/>
                                          </p:val>
                                        </p:tav>
                                        <p:tav tm="100000">
                                          <p:val>
                                            <p:strVal val="ppt_x"/>
                                          </p:val>
                                        </p:tav>
                                      </p:tavLst>
                                    </p:anim>
                                    <p:anim calcmode="lin" valueType="num">
                                      <p:cBhvr>
                                        <p:cTn id="53" dur="1000"/>
                                        <p:tgtEl>
                                          <p:spTgt spid="7"/>
                                        </p:tgtEl>
                                        <p:attrNameLst>
                                          <p:attrName>ppt_y</p:attrName>
                                        </p:attrNameLst>
                                      </p:cBhvr>
                                      <p:tavLst>
                                        <p:tav tm="0">
                                          <p:val>
                                            <p:strVal val="ppt_y"/>
                                          </p:val>
                                        </p:tav>
                                        <p:tav tm="100000">
                                          <p:val>
                                            <p:strVal val="ppt_y+.1"/>
                                          </p:val>
                                        </p:tav>
                                      </p:tavLst>
                                    </p:anim>
                                    <p:set>
                                      <p:cBhvr>
                                        <p:cTn id="54" dur="1"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224" y="347133"/>
            <a:ext cx="6965423" cy="1041399"/>
          </a:xfrm>
        </p:spPr>
        <p:txBody>
          <a:bodyPr/>
          <a:lstStyle/>
          <a:p>
            <a:r>
              <a:rPr lang="en-GB" dirty="0"/>
              <a:t>Current Uses</a:t>
            </a:r>
          </a:p>
        </p:txBody>
      </p:sp>
      <p:sp>
        <p:nvSpPr>
          <p:cNvPr id="3" name="Content Placeholder 2"/>
          <p:cNvSpPr>
            <a:spLocks noGrp="1"/>
          </p:cNvSpPr>
          <p:nvPr>
            <p:ph idx="1"/>
          </p:nvPr>
        </p:nvSpPr>
        <p:spPr>
          <a:xfrm>
            <a:off x="931653" y="1540933"/>
            <a:ext cx="4910348" cy="4385733"/>
          </a:xfrm>
        </p:spPr>
        <p:txBody>
          <a:bodyPr>
            <a:normAutofit fontScale="92500"/>
          </a:bodyPr>
          <a:lstStyle/>
          <a:p>
            <a:r>
              <a:rPr lang="en-GB" dirty="0"/>
              <a:t>The site is mainly currently used for Educational purpose for the Tudors looking at the Structure, Warfare, Political and Religion in that Period.</a:t>
            </a:r>
          </a:p>
          <a:p>
            <a:r>
              <a:rPr lang="en-GB" dirty="0"/>
              <a:t>It’s known having its original structure and shape of the Castle.</a:t>
            </a:r>
          </a:p>
          <a:p>
            <a:r>
              <a:rPr lang="en-GB" dirty="0"/>
              <a:t>The Average number of visitors in the 6 years between 2011-2016, is 36,517 visitors per year. This was before they had made all the changes inside the castle.</a:t>
            </a:r>
          </a:p>
          <a:p>
            <a:pPr marL="0" indent="0">
              <a:buNone/>
            </a:pPr>
            <a:endParaRPr lang="en-GB" dirty="0"/>
          </a:p>
        </p:txBody>
      </p:sp>
      <p:graphicFrame>
        <p:nvGraphicFramePr>
          <p:cNvPr id="4" name="Chart 3"/>
          <p:cNvGraphicFramePr>
            <a:graphicFrameLocks/>
          </p:cNvGraphicFramePr>
          <p:nvPr>
            <p:extLst>
              <p:ext uri="{D42A27DB-BD31-4B8C-83A1-F6EECF244321}">
                <p14:modId xmlns:p14="http://schemas.microsoft.com/office/powerpoint/2010/main" val="1034842881"/>
              </p:ext>
            </p:extLst>
          </p:nvPr>
        </p:nvGraphicFramePr>
        <p:xfrm>
          <a:off x="5842001" y="347133"/>
          <a:ext cx="6146800" cy="3429000"/>
        </p:xfrm>
        <a:graphic>
          <a:graphicData uri="http://schemas.openxmlformats.org/drawingml/2006/chart">
            <c:chart xmlns:c="http://schemas.openxmlformats.org/drawingml/2006/chart" xmlns:r="http://schemas.openxmlformats.org/officeDocument/2006/relationships" r:id="rId3"/>
          </a:graphicData>
        </a:graphic>
      </p:graphicFrame>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929162" y="4170555"/>
            <a:ext cx="2820614" cy="2346717"/>
          </a:xfrm>
          <a:prstGeom prst="rect">
            <a:avLst/>
          </a:prstGeom>
        </p:spPr>
      </p:pic>
    </p:spTree>
    <p:extLst>
      <p:ext uri="{BB962C8B-B14F-4D97-AF65-F5344CB8AC3E}">
        <p14:creationId xmlns:p14="http://schemas.microsoft.com/office/powerpoint/2010/main" val="26873367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1"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1"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1"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1"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xit" presetSubtype="0" fill="hold" grpId="0" nodeType="clickEffect">
                                  <p:stCondLst>
                                    <p:cond delay="0"/>
                                  </p:stCondLst>
                                  <p:childTnLst>
                                    <p:animEffect transition="out" filter="fade">
                                      <p:cBhvr>
                                        <p:cTn id="42" dur="1000"/>
                                        <p:tgtEl>
                                          <p:spTgt spid="2"/>
                                        </p:tgtEl>
                                      </p:cBhvr>
                                    </p:animEffect>
                                    <p:anim calcmode="lin" valueType="num">
                                      <p:cBhvr>
                                        <p:cTn id="43" dur="1000"/>
                                        <p:tgtEl>
                                          <p:spTgt spid="2"/>
                                        </p:tgtEl>
                                        <p:attrNameLst>
                                          <p:attrName>ppt_x</p:attrName>
                                        </p:attrNameLst>
                                      </p:cBhvr>
                                      <p:tavLst>
                                        <p:tav tm="0">
                                          <p:val>
                                            <p:strVal val="ppt_x"/>
                                          </p:val>
                                        </p:tav>
                                        <p:tav tm="100000">
                                          <p:val>
                                            <p:strVal val="ppt_x"/>
                                          </p:val>
                                        </p:tav>
                                      </p:tavLst>
                                    </p:anim>
                                    <p:anim calcmode="lin" valueType="num">
                                      <p:cBhvr>
                                        <p:cTn id="44" dur="1000"/>
                                        <p:tgtEl>
                                          <p:spTgt spid="2"/>
                                        </p:tgtEl>
                                        <p:attrNameLst>
                                          <p:attrName>ppt_y</p:attrName>
                                        </p:attrNameLst>
                                      </p:cBhvr>
                                      <p:tavLst>
                                        <p:tav tm="0">
                                          <p:val>
                                            <p:strVal val="ppt_y"/>
                                          </p:val>
                                        </p:tav>
                                        <p:tav tm="100000">
                                          <p:val>
                                            <p:strVal val="ppt_y+.1"/>
                                          </p:val>
                                        </p:tav>
                                      </p:tavLst>
                                    </p:anim>
                                    <p:set>
                                      <p:cBhvr>
                                        <p:cTn id="45" dur="1" fill="hold">
                                          <p:stCondLst>
                                            <p:cond delay="999"/>
                                          </p:stCondLst>
                                        </p:cTn>
                                        <p:tgtEl>
                                          <p:spTgt spid="2"/>
                                        </p:tgtEl>
                                        <p:attrNameLst>
                                          <p:attrName>style.visibility</p:attrName>
                                        </p:attrNameLst>
                                      </p:cBhvr>
                                      <p:to>
                                        <p:strVal val="hidden"/>
                                      </p:to>
                                    </p:set>
                                  </p:childTnLst>
                                </p:cTn>
                              </p:par>
                              <p:par>
                                <p:cTn id="46" presetID="42" presetClass="exit" presetSubtype="0" fill="hold" grpId="0" nodeType="withEffect">
                                  <p:stCondLst>
                                    <p:cond delay="0"/>
                                  </p:stCondLst>
                                  <p:childTnLst>
                                    <p:animEffect transition="out" filter="fade">
                                      <p:cBhvr>
                                        <p:cTn id="47" dur="1000"/>
                                        <p:tgtEl>
                                          <p:spTgt spid="3">
                                            <p:txEl>
                                              <p:pRg st="0" end="0"/>
                                            </p:txEl>
                                          </p:spTgt>
                                        </p:tgtEl>
                                      </p:cBhvr>
                                    </p:animEffect>
                                    <p:anim calcmode="lin" valueType="num">
                                      <p:cBhvr>
                                        <p:cTn id="48" dur="1000"/>
                                        <p:tgtEl>
                                          <p:spTgt spid="3">
                                            <p:txEl>
                                              <p:pRg st="0" end="0"/>
                                            </p:txEl>
                                          </p:spTgt>
                                        </p:tgtEl>
                                        <p:attrNameLst>
                                          <p:attrName>ppt_x</p:attrName>
                                        </p:attrNameLst>
                                      </p:cBhvr>
                                      <p:tavLst>
                                        <p:tav tm="0">
                                          <p:val>
                                            <p:strVal val="ppt_x"/>
                                          </p:val>
                                        </p:tav>
                                        <p:tav tm="100000">
                                          <p:val>
                                            <p:strVal val="ppt_x"/>
                                          </p:val>
                                        </p:tav>
                                      </p:tavLst>
                                    </p:anim>
                                    <p:anim calcmode="lin" valueType="num">
                                      <p:cBhvr>
                                        <p:cTn id="49" dur="1000"/>
                                        <p:tgtEl>
                                          <p:spTgt spid="3">
                                            <p:txEl>
                                              <p:pRg st="0" end="0"/>
                                            </p:txEl>
                                          </p:spTgt>
                                        </p:tgtEl>
                                        <p:attrNameLst>
                                          <p:attrName>ppt_y</p:attrName>
                                        </p:attrNameLst>
                                      </p:cBhvr>
                                      <p:tavLst>
                                        <p:tav tm="0">
                                          <p:val>
                                            <p:strVal val="ppt_y"/>
                                          </p:val>
                                        </p:tav>
                                        <p:tav tm="100000">
                                          <p:val>
                                            <p:strVal val="ppt_y+.1"/>
                                          </p:val>
                                        </p:tav>
                                      </p:tavLst>
                                    </p:anim>
                                    <p:set>
                                      <p:cBhvr>
                                        <p:cTn id="50" dur="1" fill="hold">
                                          <p:stCondLst>
                                            <p:cond delay="999"/>
                                          </p:stCondLst>
                                        </p:cTn>
                                        <p:tgtEl>
                                          <p:spTgt spid="3">
                                            <p:txEl>
                                              <p:pRg st="0" end="0"/>
                                            </p:txEl>
                                          </p:spTgt>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42" presetClass="exit" presetSubtype="0" fill="hold" grpId="0" nodeType="clickEffect">
                                  <p:stCondLst>
                                    <p:cond delay="0"/>
                                  </p:stCondLst>
                                  <p:childTnLst>
                                    <p:animEffect transition="out" filter="fade">
                                      <p:cBhvr>
                                        <p:cTn id="54" dur="1000"/>
                                        <p:tgtEl>
                                          <p:spTgt spid="3">
                                            <p:txEl>
                                              <p:pRg st="1" end="1"/>
                                            </p:txEl>
                                          </p:spTgt>
                                        </p:tgtEl>
                                      </p:cBhvr>
                                    </p:animEffect>
                                    <p:anim calcmode="lin" valueType="num">
                                      <p:cBhvr>
                                        <p:cTn id="55" dur="1000"/>
                                        <p:tgtEl>
                                          <p:spTgt spid="3">
                                            <p:txEl>
                                              <p:pRg st="1" end="1"/>
                                            </p:txEl>
                                          </p:spTgt>
                                        </p:tgtEl>
                                        <p:attrNameLst>
                                          <p:attrName>ppt_x</p:attrName>
                                        </p:attrNameLst>
                                      </p:cBhvr>
                                      <p:tavLst>
                                        <p:tav tm="0">
                                          <p:val>
                                            <p:strVal val="ppt_x"/>
                                          </p:val>
                                        </p:tav>
                                        <p:tav tm="100000">
                                          <p:val>
                                            <p:strVal val="ppt_x"/>
                                          </p:val>
                                        </p:tav>
                                      </p:tavLst>
                                    </p:anim>
                                    <p:anim calcmode="lin" valueType="num">
                                      <p:cBhvr>
                                        <p:cTn id="56" dur="1000"/>
                                        <p:tgtEl>
                                          <p:spTgt spid="3">
                                            <p:txEl>
                                              <p:pRg st="1" end="1"/>
                                            </p:txEl>
                                          </p:spTgt>
                                        </p:tgtEl>
                                        <p:attrNameLst>
                                          <p:attrName>ppt_y</p:attrName>
                                        </p:attrNameLst>
                                      </p:cBhvr>
                                      <p:tavLst>
                                        <p:tav tm="0">
                                          <p:val>
                                            <p:strVal val="ppt_y"/>
                                          </p:val>
                                        </p:tav>
                                        <p:tav tm="100000">
                                          <p:val>
                                            <p:strVal val="ppt_y+.1"/>
                                          </p:val>
                                        </p:tav>
                                      </p:tavLst>
                                    </p:anim>
                                    <p:set>
                                      <p:cBhvr>
                                        <p:cTn id="57" dur="1" fill="hold">
                                          <p:stCondLst>
                                            <p:cond delay="999"/>
                                          </p:stCondLst>
                                        </p:cTn>
                                        <p:tgtEl>
                                          <p:spTgt spid="3">
                                            <p:txEl>
                                              <p:pRg st="1" end="1"/>
                                            </p:txEl>
                                          </p:spTgt>
                                        </p:tgtEl>
                                        <p:attrNameLst>
                                          <p:attrName>style.visibility</p:attrName>
                                        </p:attrNameLst>
                                      </p:cBhvr>
                                      <p:to>
                                        <p:strVal val="hidden"/>
                                      </p:to>
                                    </p:set>
                                  </p:childTnLst>
                                </p:cTn>
                              </p:par>
                            </p:childTnLst>
                          </p:cTn>
                        </p:par>
                      </p:childTnLst>
                    </p:cTn>
                  </p:par>
                  <p:par>
                    <p:cTn id="58" fill="hold">
                      <p:stCondLst>
                        <p:cond delay="indefinite"/>
                      </p:stCondLst>
                      <p:childTnLst>
                        <p:par>
                          <p:cTn id="59" fill="hold">
                            <p:stCondLst>
                              <p:cond delay="0"/>
                            </p:stCondLst>
                            <p:childTnLst>
                              <p:par>
                                <p:cTn id="60" presetID="42" presetClass="exit" presetSubtype="0" fill="hold" grpId="0" nodeType="clickEffect">
                                  <p:stCondLst>
                                    <p:cond delay="0"/>
                                  </p:stCondLst>
                                  <p:childTnLst>
                                    <p:animEffect transition="out" filter="fade">
                                      <p:cBhvr>
                                        <p:cTn id="61" dur="1000"/>
                                        <p:tgtEl>
                                          <p:spTgt spid="3">
                                            <p:txEl>
                                              <p:pRg st="2" end="2"/>
                                            </p:txEl>
                                          </p:spTgt>
                                        </p:tgtEl>
                                      </p:cBhvr>
                                    </p:animEffect>
                                    <p:anim calcmode="lin" valueType="num">
                                      <p:cBhvr>
                                        <p:cTn id="62" dur="1000"/>
                                        <p:tgtEl>
                                          <p:spTgt spid="3">
                                            <p:txEl>
                                              <p:pRg st="2" end="2"/>
                                            </p:txEl>
                                          </p:spTgt>
                                        </p:tgtEl>
                                        <p:attrNameLst>
                                          <p:attrName>ppt_x</p:attrName>
                                        </p:attrNameLst>
                                      </p:cBhvr>
                                      <p:tavLst>
                                        <p:tav tm="0">
                                          <p:val>
                                            <p:strVal val="ppt_x"/>
                                          </p:val>
                                        </p:tav>
                                        <p:tav tm="100000">
                                          <p:val>
                                            <p:strVal val="ppt_x"/>
                                          </p:val>
                                        </p:tav>
                                      </p:tavLst>
                                    </p:anim>
                                    <p:anim calcmode="lin" valueType="num">
                                      <p:cBhvr>
                                        <p:cTn id="63" dur="1000"/>
                                        <p:tgtEl>
                                          <p:spTgt spid="3">
                                            <p:txEl>
                                              <p:pRg st="2" end="2"/>
                                            </p:txEl>
                                          </p:spTgt>
                                        </p:tgtEl>
                                        <p:attrNameLst>
                                          <p:attrName>ppt_y</p:attrName>
                                        </p:attrNameLst>
                                      </p:cBhvr>
                                      <p:tavLst>
                                        <p:tav tm="0">
                                          <p:val>
                                            <p:strVal val="ppt_y"/>
                                          </p:val>
                                        </p:tav>
                                        <p:tav tm="100000">
                                          <p:val>
                                            <p:strVal val="ppt_y+.1"/>
                                          </p:val>
                                        </p:tav>
                                      </p:tavLst>
                                    </p:anim>
                                    <p:set>
                                      <p:cBhvr>
                                        <p:cTn id="64" dur="1" fill="hold">
                                          <p:stCondLst>
                                            <p:cond delay="999"/>
                                          </p:stCondLst>
                                        </p:cTn>
                                        <p:tgtEl>
                                          <p:spTgt spid="3">
                                            <p:txEl>
                                              <p:pRg st="2" end="2"/>
                                            </p:txEl>
                                          </p:spTgt>
                                        </p:tgtEl>
                                        <p:attrNameLst>
                                          <p:attrName>style.visibility</p:attrName>
                                        </p:attrNameLst>
                                      </p:cBhvr>
                                      <p:to>
                                        <p:strVal val="hidden"/>
                                      </p:to>
                                    </p:set>
                                  </p:childTnLst>
                                </p:cTn>
                              </p:par>
                              <p:par>
                                <p:cTn id="65" presetID="42" presetClass="exit" presetSubtype="0" fill="hold" grpId="0" nodeType="withEffect">
                                  <p:stCondLst>
                                    <p:cond delay="0"/>
                                  </p:stCondLst>
                                  <p:childTnLst>
                                    <p:animEffect transition="out" filter="fade">
                                      <p:cBhvr>
                                        <p:cTn id="66" dur="1000"/>
                                        <p:tgtEl>
                                          <p:spTgt spid="4"/>
                                        </p:tgtEl>
                                      </p:cBhvr>
                                    </p:animEffect>
                                    <p:anim calcmode="lin" valueType="num">
                                      <p:cBhvr>
                                        <p:cTn id="67" dur="1000"/>
                                        <p:tgtEl>
                                          <p:spTgt spid="4"/>
                                        </p:tgtEl>
                                        <p:attrNameLst>
                                          <p:attrName>ppt_x</p:attrName>
                                        </p:attrNameLst>
                                      </p:cBhvr>
                                      <p:tavLst>
                                        <p:tav tm="0">
                                          <p:val>
                                            <p:strVal val="ppt_x"/>
                                          </p:val>
                                        </p:tav>
                                        <p:tav tm="100000">
                                          <p:val>
                                            <p:strVal val="ppt_x"/>
                                          </p:val>
                                        </p:tav>
                                      </p:tavLst>
                                    </p:anim>
                                    <p:anim calcmode="lin" valueType="num">
                                      <p:cBhvr>
                                        <p:cTn id="68" dur="1000"/>
                                        <p:tgtEl>
                                          <p:spTgt spid="4"/>
                                        </p:tgtEl>
                                        <p:attrNameLst>
                                          <p:attrName>ppt_y</p:attrName>
                                        </p:attrNameLst>
                                      </p:cBhvr>
                                      <p:tavLst>
                                        <p:tav tm="0">
                                          <p:val>
                                            <p:strVal val="ppt_y"/>
                                          </p:val>
                                        </p:tav>
                                        <p:tav tm="100000">
                                          <p:val>
                                            <p:strVal val="ppt_y+.1"/>
                                          </p:val>
                                        </p:tav>
                                      </p:tavLst>
                                    </p:anim>
                                    <p:set>
                                      <p:cBhvr>
                                        <p:cTn id="69" dur="1" fill="hold">
                                          <p:stCondLst>
                                            <p:cond delay="999"/>
                                          </p:stCondLst>
                                        </p:cTn>
                                        <p:tgtEl>
                                          <p:spTgt spid="4"/>
                                        </p:tgtEl>
                                        <p:attrNameLst>
                                          <p:attrName>style.visibility</p:attrName>
                                        </p:attrNameLst>
                                      </p:cBhvr>
                                      <p:to>
                                        <p:strVal val="hidden"/>
                                      </p:to>
                                    </p:set>
                                  </p:childTnLst>
                                </p:cTn>
                              </p:par>
                            </p:childTnLst>
                          </p:cTn>
                        </p:par>
                      </p:childTnLst>
                    </p:cTn>
                  </p:par>
                  <p:par>
                    <p:cTn id="70" fill="hold">
                      <p:stCondLst>
                        <p:cond delay="indefinite"/>
                      </p:stCondLst>
                      <p:childTnLst>
                        <p:par>
                          <p:cTn id="71" fill="hold">
                            <p:stCondLst>
                              <p:cond delay="0"/>
                            </p:stCondLst>
                            <p:childTnLst>
                              <p:par>
                                <p:cTn id="72" presetID="2" presetClass="exit" presetSubtype="4" fill="hold" nodeType="clickEffect">
                                  <p:stCondLst>
                                    <p:cond delay="0"/>
                                  </p:stCondLst>
                                  <p:childTnLst>
                                    <p:anim calcmode="lin" valueType="num">
                                      <p:cBhvr additive="base">
                                        <p:cTn id="73" dur="500"/>
                                        <p:tgtEl>
                                          <p:spTgt spid="5"/>
                                        </p:tgtEl>
                                        <p:attrNameLst>
                                          <p:attrName>ppt_x</p:attrName>
                                        </p:attrNameLst>
                                      </p:cBhvr>
                                      <p:tavLst>
                                        <p:tav tm="0">
                                          <p:val>
                                            <p:strVal val="ppt_x"/>
                                          </p:val>
                                        </p:tav>
                                        <p:tav tm="100000">
                                          <p:val>
                                            <p:strVal val="ppt_x"/>
                                          </p:val>
                                        </p:tav>
                                      </p:tavLst>
                                    </p:anim>
                                    <p:anim calcmode="lin" valueType="num">
                                      <p:cBhvr additive="base">
                                        <p:cTn id="74" dur="500"/>
                                        <p:tgtEl>
                                          <p:spTgt spid="5"/>
                                        </p:tgtEl>
                                        <p:attrNameLst>
                                          <p:attrName>ppt_y</p:attrName>
                                        </p:attrNameLst>
                                      </p:cBhvr>
                                      <p:tavLst>
                                        <p:tav tm="0">
                                          <p:val>
                                            <p:strVal val="ppt_y"/>
                                          </p:val>
                                        </p:tav>
                                        <p:tav tm="100000">
                                          <p:val>
                                            <p:strVal val="1+ppt_h/2"/>
                                          </p:val>
                                        </p:tav>
                                      </p:tavLst>
                                    </p:anim>
                                    <p:set>
                                      <p:cBhvr>
                                        <p:cTn id="75"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Graphic spid="4" grpId="0">
        <p:bldAsOne/>
      </p:bldGraphic>
      <p:bldGraphic spid="4" grpId="1">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12000" y="340262"/>
            <a:ext cx="4685419" cy="6212937"/>
          </a:xfrm>
        </p:spPr>
        <p:txBody>
          <a:bodyPr>
            <a:normAutofit/>
          </a:bodyPr>
          <a:lstStyle/>
          <a:p>
            <a:pPr marL="0" indent="0" algn="ctr">
              <a:spcBef>
                <a:spcPts val="0"/>
              </a:spcBef>
              <a:buNone/>
            </a:pPr>
            <a:r>
              <a:rPr lang="en-GB" sz="4000" dirty="0"/>
              <a:t>Strengths</a:t>
            </a:r>
          </a:p>
          <a:p>
            <a:pPr algn="ctr">
              <a:spcBef>
                <a:spcPts val="0"/>
              </a:spcBef>
            </a:pPr>
            <a:r>
              <a:rPr lang="en-GB" dirty="0"/>
              <a:t>Main Road right next to the site</a:t>
            </a:r>
          </a:p>
          <a:p>
            <a:pPr algn="ctr">
              <a:spcBef>
                <a:spcPts val="0"/>
              </a:spcBef>
            </a:pPr>
            <a:r>
              <a:rPr lang="en-GB" dirty="0"/>
              <a:t>Bus Stop outside Entrance</a:t>
            </a:r>
          </a:p>
          <a:p>
            <a:pPr algn="ctr">
              <a:spcBef>
                <a:spcPts val="0"/>
              </a:spcBef>
            </a:pPr>
            <a:r>
              <a:rPr lang="en-GB" dirty="0"/>
              <a:t>Beach outside</a:t>
            </a:r>
          </a:p>
          <a:p>
            <a:pPr algn="ctr">
              <a:spcBef>
                <a:spcPts val="0"/>
              </a:spcBef>
            </a:pPr>
            <a:r>
              <a:rPr lang="en-GB" dirty="0"/>
              <a:t>A Portable van as a Café but no where to sit.</a:t>
            </a:r>
          </a:p>
          <a:p>
            <a:pPr algn="ctr">
              <a:spcBef>
                <a:spcPts val="0"/>
              </a:spcBef>
            </a:pPr>
            <a:r>
              <a:rPr lang="en-GB" dirty="0"/>
              <a:t>Have filled up some of the rooms that were previously empty.</a:t>
            </a:r>
          </a:p>
          <a:p>
            <a:pPr algn="ctr">
              <a:spcBef>
                <a:spcPts val="0"/>
              </a:spcBef>
            </a:pPr>
            <a:r>
              <a:rPr lang="en-GB" dirty="0"/>
              <a:t>Some rooms have exhibition pieces.</a:t>
            </a:r>
          </a:p>
          <a:p>
            <a:pPr algn="ctr">
              <a:spcBef>
                <a:spcPts val="0"/>
              </a:spcBef>
            </a:pPr>
            <a:r>
              <a:rPr lang="en-GB" dirty="0"/>
              <a:t>Activities for Children to do inside.</a:t>
            </a:r>
          </a:p>
          <a:p>
            <a:pPr algn="ctr">
              <a:spcBef>
                <a:spcPts val="0"/>
              </a:spcBef>
            </a:pPr>
            <a:r>
              <a:rPr lang="en-GB" dirty="0"/>
              <a:t>Have audio and visual learning</a:t>
            </a:r>
          </a:p>
          <a:p>
            <a:pPr algn="ctr"/>
            <a:endParaRPr lang="en-GB" dirty="0"/>
          </a:p>
          <a:p>
            <a:pPr marL="0" indent="0" algn="ctr">
              <a:buNone/>
            </a:pPr>
            <a:endParaRPr lang="en-GB"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06555" y="135467"/>
            <a:ext cx="3048002" cy="2286001"/>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39184" y="135467"/>
            <a:ext cx="2616200" cy="3488267"/>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693584" y="2595033"/>
            <a:ext cx="3215217" cy="4286956"/>
          </a:xfrm>
          <a:prstGeom prst="rect">
            <a:avLst/>
          </a:prstGeom>
        </p:spPr>
      </p:pic>
      <p:pic>
        <p:nvPicPr>
          <p:cNvPr id="12" name="Picture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80229" y="3776134"/>
            <a:ext cx="3317047" cy="2487785"/>
          </a:xfrm>
          <a:prstGeom prst="rect">
            <a:avLst/>
          </a:prstGeom>
        </p:spPr>
      </p:pic>
    </p:spTree>
    <p:extLst>
      <p:ext uri="{BB962C8B-B14F-4D97-AF65-F5344CB8AC3E}">
        <p14:creationId xmlns:p14="http://schemas.microsoft.com/office/powerpoint/2010/main" val="16383262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1"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1"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1"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1"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1"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1"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1"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1"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1"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500"/>
                                        <p:tgtEl>
                                          <p:spTgt spid="9"/>
                                        </p:tgtEl>
                                      </p:cBhvr>
                                    </p:animEffect>
                                  </p:childTnLst>
                                </p:cTn>
                              </p:par>
                              <p:par>
                                <p:cTn id="51" presetID="10" presetClass="entr" presetSubtype="0" fill="hold" nodeType="withEffect">
                                  <p:stCondLst>
                                    <p:cond delay="0"/>
                                  </p:stCondLst>
                                  <p:childTnLst>
                                    <p:set>
                                      <p:cBhvr>
                                        <p:cTn id="52" dur="1" fill="hold">
                                          <p:stCondLst>
                                            <p:cond delay="0"/>
                                          </p:stCondLst>
                                        </p:cTn>
                                        <p:tgtEl>
                                          <p:spTgt spid="7"/>
                                        </p:tgtEl>
                                        <p:attrNameLst>
                                          <p:attrName>style.visibility</p:attrName>
                                        </p:attrNameLst>
                                      </p:cBhvr>
                                      <p:to>
                                        <p:strVal val="visible"/>
                                      </p:to>
                                    </p:set>
                                    <p:animEffect transition="in" filter="fade">
                                      <p:cBhvr>
                                        <p:cTn id="53" dur="500"/>
                                        <p:tgtEl>
                                          <p:spTgt spid="7"/>
                                        </p:tgtEl>
                                      </p:cBhvr>
                                    </p:animEffect>
                                  </p:childTnLst>
                                </p:cTn>
                              </p:par>
                              <p:par>
                                <p:cTn id="54" presetID="10" presetClass="entr" presetSubtype="0" fill="hold" nodeType="with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fade">
                                      <p:cBhvr>
                                        <p:cTn id="56" dur="500"/>
                                        <p:tgtEl>
                                          <p:spTgt spid="10"/>
                                        </p:tgtEl>
                                      </p:cBhvr>
                                    </p:animEffect>
                                  </p:childTnLst>
                                </p:cTn>
                              </p:par>
                              <p:par>
                                <p:cTn id="57" presetID="10" presetClass="entr" presetSubtype="0" fill="hold" nodeType="withEffect">
                                  <p:stCondLst>
                                    <p:cond delay="0"/>
                                  </p:stCondLst>
                                  <p:childTnLst>
                                    <p:set>
                                      <p:cBhvr>
                                        <p:cTn id="58" dur="1" fill="hold">
                                          <p:stCondLst>
                                            <p:cond delay="0"/>
                                          </p:stCondLst>
                                        </p:cTn>
                                        <p:tgtEl>
                                          <p:spTgt spid="12"/>
                                        </p:tgtEl>
                                        <p:attrNameLst>
                                          <p:attrName>style.visibility</p:attrName>
                                        </p:attrNameLst>
                                      </p:cBhvr>
                                      <p:to>
                                        <p:strVal val="visible"/>
                                      </p:to>
                                    </p:set>
                                    <p:animEffect transition="in" filter="fade">
                                      <p:cBhvr>
                                        <p:cTn id="59" dur="500"/>
                                        <p:tgtEl>
                                          <p:spTgt spid="12"/>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xit" presetSubtype="0" fill="hold" grpId="0" nodeType="clickEffect">
                                  <p:stCondLst>
                                    <p:cond delay="0"/>
                                  </p:stCondLst>
                                  <p:childTnLst>
                                    <p:animEffect transition="out" filter="fade">
                                      <p:cBhvr>
                                        <p:cTn id="63" dur="500"/>
                                        <p:tgtEl>
                                          <p:spTgt spid="3">
                                            <p:txEl>
                                              <p:pRg st="0" end="0"/>
                                            </p:txEl>
                                          </p:spTgt>
                                        </p:tgtEl>
                                      </p:cBhvr>
                                    </p:animEffect>
                                    <p:set>
                                      <p:cBhvr>
                                        <p:cTn id="64"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65" fill="hold">
                      <p:stCondLst>
                        <p:cond delay="indefinite"/>
                      </p:stCondLst>
                      <p:childTnLst>
                        <p:par>
                          <p:cTn id="66" fill="hold">
                            <p:stCondLst>
                              <p:cond delay="0"/>
                            </p:stCondLst>
                            <p:childTnLst>
                              <p:par>
                                <p:cTn id="67" presetID="10" presetClass="exit" presetSubtype="0" fill="hold" grpId="0" nodeType="clickEffect">
                                  <p:stCondLst>
                                    <p:cond delay="0"/>
                                  </p:stCondLst>
                                  <p:childTnLst>
                                    <p:animEffect transition="out" filter="fade">
                                      <p:cBhvr>
                                        <p:cTn id="68" dur="500"/>
                                        <p:tgtEl>
                                          <p:spTgt spid="3">
                                            <p:txEl>
                                              <p:pRg st="1" end="1"/>
                                            </p:txEl>
                                          </p:spTgt>
                                        </p:tgtEl>
                                      </p:cBhvr>
                                    </p:animEffect>
                                    <p:set>
                                      <p:cBhvr>
                                        <p:cTn id="69"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70" fill="hold">
                      <p:stCondLst>
                        <p:cond delay="indefinite"/>
                      </p:stCondLst>
                      <p:childTnLst>
                        <p:par>
                          <p:cTn id="71" fill="hold">
                            <p:stCondLst>
                              <p:cond delay="0"/>
                            </p:stCondLst>
                            <p:childTnLst>
                              <p:par>
                                <p:cTn id="72" presetID="10" presetClass="exit" presetSubtype="0" fill="hold" grpId="0" nodeType="clickEffect">
                                  <p:stCondLst>
                                    <p:cond delay="0"/>
                                  </p:stCondLst>
                                  <p:childTnLst>
                                    <p:animEffect transition="out" filter="fade">
                                      <p:cBhvr>
                                        <p:cTn id="73" dur="500"/>
                                        <p:tgtEl>
                                          <p:spTgt spid="3">
                                            <p:txEl>
                                              <p:pRg st="2" end="2"/>
                                            </p:txEl>
                                          </p:spTgt>
                                        </p:tgtEl>
                                      </p:cBhvr>
                                    </p:animEffect>
                                    <p:set>
                                      <p:cBhvr>
                                        <p:cTn id="74"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10" presetClass="exit" presetSubtype="0" fill="hold" grpId="0" nodeType="clickEffect">
                                  <p:stCondLst>
                                    <p:cond delay="0"/>
                                  </p:stCondLst>
                                  <p:childTnLst>
                                    <p:animEffect transition="out" filter="fade">
                                      <p:cBhvr>
                                        <p:cTn id="78" dur="500"/>
                                        <p:tgtEl>
                                          <p:spTgt spid="3">
                                            <p:txEl>
                                              <p:pRg st="3" end="3"/>
                                            </p:txEl>
                                          </p:spTgt>
                                        </p:tgtEl>
                                      </p:cBhvr>
                                    </p:animEffect>
                                    <p:set>
                                      <p:cBhvr>
                                        <p:cTn id="79"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80" fill="hold">
                      <p:stCondLst>
                        <p:cond delay="indefinite"/>
                      </p:stCondLst>
                      <p:childTnLst>
                        <p:par>
                          <p:cTn id="81" fill="hold">
                            <p:stCondLst>
                              <p:cond delay="0"/>
                            </p:stCondLst>
                            <p:childTnLst>
                              <p:par>
                                <p:cTn id="82" presetID="10" presetClass="exit" presetSubtype="0" fill="hold" grpId="0" nodeType="clickEffect">
                                  <p:stCondLst>
                                    <p:cond delay="0"/>
                                  </p:stCondLst>
                                  <p:childTnLst>
                                    <p:animEffect transition="out" filter="fade">
                                      <p:cBhvr>
                                        <p:cTn id="83" dur="500"/>
                                        <p:tgtEl>
                                          <p:spTgt spid="3">
                                            <p:txEl>
                                              <p:pRg st="4" end="4"/>
                                            </p:txEl>
                                          </p:spTgt>
                                        </p:tgtEl>
                                      </p:cBhvr>
                                    </p:animEffect>
                                    <p:set>
                                      <p:cBhvr>
                                        <p:cTn id="84"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85" fill="hold">
                      <p:stCondLst>
                        <p:cond delay="indefinite"/>
                      </p:stCondLst>
                      <p:childTnLst>
                        <p:par>
                          <p:cTn id="86" fill="hold">
                            <p:stCondLst>
                              <p:cond delay="0"/>
                            </p:stCondLst>
                            <p:childTnLst>
                              <p:par>
                                <p:cTn id="87" presetID="10" presetClass="exit" presetSubtype="0" fill="hold" grpId="0" nodeType="clickEffect">
                                  <p:stCondLst>
                                    <p:cond delay="0"/>
                                  </p:stCondLst>
                                  <p:childTnLst>
                                    <p:animEffect transition="out" filter="fade">
                                      <p:cBhvr>
                                        <p:cTn id="88" dur="500"/>
                                        <p:tgtEl>
                                          <p:spTgt spid="3">
                                            <p:txEl>
                                              <p:pRg st="5" end="5"/>
                                            </p:txEl>
                                          </p:spTgt>
                                        </p:tgtEl>
                                      </p:cBhvr>
                                    </p:animEffect>
                                    <p:set>
                                      <p:cBhvr>
                                        <p:cTn id="89"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par>
                    <p:cTn id="90" fill="hold">
                      <p:stCondLst>
                        <p:cond delay="indefinite"/>
                      </p:stCondLst>
                      <p:childTnLst>
                        <p:par>
                          <p:cTn id="91" fill="hold">
                            <p:stCondLst>
                              <p:cond delay="0"/>
                            </p:stCondLst>
                            <p:childTnLst>
                              <p:par>
                                <p:cTn id="92" presetID="10" presetClass="exit" presetSubtype="0" fill="hold" grpId="0" nodeType="clickEffect">
                                  <p:stCondLst>
                                    <p:cond delay="0"/>
                                  </p:stCondLst>
                                  <p:childTnLst>
                                    <p:animEffect transition="out" filter="fade">
                                      <p:cBhvr>
                                        <p:cTn id="93" dur="500"/>
                                        <p:tgtEl>
                                          <p:spTgt spid="3">
                                            <p:txEl>
                                              <p:pRg st="6" end="6"/>
                                            </p:txEl>
                                          </p:spTgt>
                                        </p:tgtEl>
                                      </p:cBhvr>
                                    </p:animEffect>
                                    <p:set>
                                      <p:cBhvr>
                                        <p:cTn id="94" dur="1" fill="hold">
                                          <p:stCondLst>
                                            <p:cond delay="499"/>
                                          </p:stCondLst>
                                        </p:cTn>
                                        <p:tgtEl>
                                          <p:spTgt spid="3">
                                            <p:txEl>
                                              <p:pRg st="6" end="6"/>
                                            </p:txEl>
                                          </p:spTgt>
                                        </p:tgtEl>
                                        <p:attrNameLst>
                                          <p:attrName>style.visibility</p:attrName>
                                        </p:attrNameLst>
                                      </p:cBhvr>
                                      <p:to>
                                        <p:strVal val="hidden"/>
                                      </p:to>
                                    </p:set>
                                  </p:childTnLst>
                                </p:cTn>
                              </p:par>
                            </p:childTnLst>
                          </p:cTn>
                        </p:par>
                      </p:childTnLst>
                    </p:cTn>
                  </p:par>
                  <p:par>
                    <p:cTn id="95" fill="hold">
                      <p:stCondLst>
                        <p:cond delay="indefinite"/>
                      </p:stCondLst>
                      <p:childTnLst>
                        <p:par>
                          <p:cTn id="96" fill="hold">
                            <p:stCondLst>
                              <p:cond delay="0"/>
                            </p:stCondLst>
                            <p:childTnLst>
                              <p:par>
                                <p:cTn id="97" presetID="10" presetClass="exit" presetSubtype="0" fill="hold" grpId="0" nodeType="clickEffect">
                                  <p:stCondLst>
                                    <p:cond delay="0"/>
                                  </p:stCondLst>
                                  <p:childTnLst>
                                    <p:animEffect transition="out" filter="fade">
                                      <p:cBhvr>
                                        <p:cTn id="98" dur="500"/>
                                        <p:tgtEl>
                                          <p:spTgt spid="3">
                                            <p:txEl>
                                              <p:pRg st="7" end="7"/>
                                            </p:txEl>
                                          </p:spTgt>
                                        </p:tgtEl>
                                      </p:cBhvr>
                                    </p:animEffect>
                                    <p:set>
                                      <p:cBhvr>
                                        <p:cTn id="99" dur="1" fill="hold">
                                          <p:stCondLst>
                                            <p:cond delay="499"/>
                                          </p:stCondLst>
                                        </p:cTn>
                                        <p:tgtEl>
                                          <p:spTgt spid="3">
                                            <p:txEl>
                                              <p:pRg st="7" end="7"/>
                                            </p:txEl>
                                          </p:spTgt>
                                        </p:tgtEl>
                                        <p:attrNameLst>
                                          <p:attrName>style.visibility</p:attrName>
                                        </p:attrNameLst>
                                      </p:cBhvr>
                                      <p:to>
                                        <p:strVal val="hidden"/>
                                      </p:to>
                                    </p:set>
                                  </p:childTnLst>
                                </p:cTn>
                              </p:par>
                            </p:childTnLst>
                          </p:cTn>
                        </p:par>
                      </p:childTnLst>
                    </p:cTn>
                  </p:par>
                  <p:par>
                    <p:cTn id="100" fill="hold">
                      <p:stCondLst>
                        <p:cond delay="indefinite"/>
                      </p:stCondLst>
                      <p:childTnLst>
                        <p:par>
                          <p:cTn id="101" fill="hold">
                            <p:stCondLst>
                              <p:cond delay="0"/>
                            </p:stCondLst>
                            <p:childTnLst>
                              <p:par>
                                <p:cTn id="102" presetID="10" presetClass="exit" presetSubtype="0" fill="hold" grpId="0" nodeType="clickEffect">
                                  <p:stCondLst>
                                    <p:cond delay="0"/>
                                  </p:stCondLst>
                                  <p:childTnLst>
                                    <p:animEffect transition="out" filter="fade">
                                      <p:cBhvr>
                                        <p:cTn id="103" dur="500"/>
                                        <p:tgtEl>
                                          <p:spTgt spid="3">
                                            <p:txEl>
                                              <p:pRg st="8" end="8"/>
                                            </p:txEl>
                                          </p:spTgt>
                                        </p:tgtEl>
                                      </p:cBhvr>
                                    </p:animEffect>
                                    <p:set>
                                      <p:cBhvr>
                                        <p:cTn id="104" dur="1" fill="hold">
                                          <p:stCondLst>
                                            <p:cond delay="499"/>
                                          </p:stCondLst>
                                        </p:cTn>
                                        <p:tgtEl>
                                          <p:spTgt spid="3">
                                            <p:txEl>
                                              <p:pRg st="8" end="8"/>
                                            </p:txEl>
                                          </p:spTgt>
                                        </p:tgtEl>
                                        <p:attrNameLst>
                                          <p:attrName>style.visibility</p:attrName>
                                        </p:attrNameLst>
                                      </p:cBhvr>
                                      <p:to>
                                        <p:strVal val="hidden"/>
                                      </p:to>
                                    </p:set>
                                  </p:childTnLst>
                                </p:cTn>
                              </p:par>
                              <p:par>
                                <p:cTn id="105" presetID="10" presetClass="exit" presetSubtype="0" fill="hold" nodeType="withEffect">
                                  <p:stCondLst>
                                    <p:cond delay="0"/>
                                  </p:stCondLst>
                                  <p:childTnLst>
                                    <p:animEffect transition="out" filter="fade">
                                      <p:cBhvr>
                                        <p:cTn id="106" dur="500"/>
                                        <p:tgtEl>
                                          <p:spTgt spid="9"/>
                                        </p:tgtEl>
                                      </p:cBhvr>
                                    </p:animEffect>
                                    <p:set>
                                      <p:cBhvr>
                                        <p:cTn id="107" dur="1" fill="hold">
                                          <p:stCondLst>
                                            <p:cond delay="499"/>
                                          </p:stCondLst>
                                        </p:cTn>
                                        <p:tgtEl>
                                          <p:spTgt spid="9"/>
                                        </p:tgtEl>
                                        <p:attrNameLst>
                                          <p:attrName>style.visibility</p:attrName>
                                        </p:attrNameLst>
                                      </p:cBhvr>
                                      <p:to>
                                        <p:strVal val="hidden"/>
                                      </p:to>
                                    </p:set>
                                  </p:childTnLst>
                                </p:cTn>
                              </p:par>
                              <p:par>
                                <p:cTn id="108" presetID="10" presetClass="exit" presetSubtype="0" fill="hold" nodeType="withEffect">
                                  <p:stCondLst>
                                    <p:cond delay="0"/>
                                  </p:stCondLst>
                                  <p:childTnLst>
                                    <p:animEffect transition="out" filter="fade">
                                      <p:cBhvr>
                                        <p:cTn id="109" dur="500"/>
                                        <p:tgtEl>
                                          <p:spTgt spid="7"/>
                                        </p:tgtEl>
                                      </p:cBhvr>
                                    </p:animEffect>
                                    <p:set>
                                      <p:cBhvr>
                                        <p:cTn id="110" dur="1" fill="hold">
                                          <p:stCondLst>
                                            <p:cond delay="499"/>
                                          </p:stCondLst>
                                        </p:cTn>
                                        <p:tgtEl>
                                          <p:spTgt spid="7"/>
                                        </p:tgtEl>
                                        <p:attrNameLst>
                                          <p:attrName>style.visibility</p:attrName>
                                        </p:attrNameLst>
                                      </p:cBhvr>
                                      <p:to>
                                        <p:strVal val="hidden"/>
                                      </p:to>
                                    </p:set>
                                  </p:childTnLst>
                                </p:cTn>
                              </p:par>
                              <p:par>
                                <p:cTn id="111" presetID="10" presetClass="exit" presetSubtype="0" fill="hold" nodeType="withEffect">
                                  <p:stCondLst>
                                    <p:cond delay="0"/>
                                  </p:stCondLst>
                                  <p:childTnLst>
                                    <p:animEffect transition="out" filter="fade">
                                      <p:cBhvr>
                                        <p:cTn id="112" dur="500"/>
                                        <p:tgtEl>
                                          <p:spTgt spid="10"/>
                                        </p:tgtEl>
                                      </p:cBhvr>
                                    </p:animEffect>
                                    <p:set>
                                      <p:cBhvr>
                                        <p:cTn id="113" dur="1" fill="hold">
                                          <p:stCondLst>
                                            <p:cond delay="499"/>
                                          </p:stCondLst>
                                        </p:cTn>
                                        <p:tgtEl>
                                          <p:spTgt spid="10"/>
                                        </p:tgtEl>
                                        <p:attrNameLst>
                                          <p:attrName>style.visibility</p:attrName>
                                        </p:attrNameLst>
                                      </p:cBhvr>
                                      <p:to>
                                        <p:strVal val="hidden"/>
                                      </p:to>
                                    </p:set>
                                  </p:childTnLst>
                                </p:cTn>
                              </p:par>
                              <p:par>
                                <p:cTn id="114" presetID="10" presetClass="exit" presetSubtype="0" fill="hold" nodeType="withEffect">
                                  <p:stCondLst>
                                    <p:cond delay="0"/>
                                  </p:stCondLst>
                                  <p:childTnLst>
                                    <p:animEffect transition="out" filter="fade">
                                      <p:cBhvr>
                                        <p:cTn id="115" dur="500"/>
                                        <p:tgtEl>
                                          <p:spTgt spid="12"/>
                                        </p:tgtEl>
                                      </p:cBhvr>
                                    </p:animEffect>
                                    <p:set>
                                      <p:cBhvr>
                                        <p:cTn id="116"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00938" y="165940"/>
            <a:ext cx="7322884" cy="754811"/>
          </a:xfrm>
        </p:spPr>
        <p:txBody>
          <a:bodyPr/>
          <a:lstStyle/>
          <a:p>
            <a:r>
              <a:rPr lang="en-GB" dirty="0"/>
              <a:t>Weaknesses</a:t>
            </a:r>
          </a:p>
        </p:txBody>
      </p:sp>
      <p:sp>
        <p:nvSpPr>
          <p:cNvPr id="3" name="Content Placeholder 2"/>
          <p:cNvSpPr>
            <a:spLocks noGrp="1"/>
          </p:cNvSpPr>
          <p:nvPr>
            <p:ph idx="1"/>
          </p:nvPr>
        </p:nvSpPr>
        <p:spPr>
          <a:xfrm>
            <a:off x="2717320" y="1078302"/>
            <a:ext cx="9290121" cy="3407433"/>
          </a:xfrm>
        </p:spPr>
        <p:txBody>
          <a:bodyPr>
            <a:normAutofit lnSpcReduction="10000"/>
          </a:bodyPr>
          <a:lstStyle/>
          <a:p>
            <a:pPr algn="ctr"/>
            <a:r>
              <a:rPr lang="en-GB" dirty="0"/>
              <a:t>Small Car Park</a:t>
            </a:r>
          </a:p>
          <a:p>
            <a:pPr algn="ctr"/>
            <a:r>
              <a:rPr lang="en-GB" dirty="0"/>
              <a:t>One Toilet for Each Gender</a:t>
            </a:r>
          </a:p>
          <a:p>
            <a:pPr algn="ctr"/>
            <a:r>
              <a:rPr lang="en-GB" dirty="0"/>
              <a:t>A Small site</a:t>
            </a:r>
          </a:p>
          <a:p>
            <a:pPr algn="ctr"/>
            <a:r>
              <a:rPr lang="en-GB" dirty="0"/>
              <a:t>Pavements uneven</a:t>
            </a:r>
          </a:p>
          <a:p>
            <a:pPr algn="ctr"/>
            <a:r>
              <a:rPr lang="en-GB" dirty="0"/>
              <a:t>No handrails</a:t>
            </a:r>
          </a:p>
          <a:p>
            <a:pPr algn="ctr"/>
            <a:r>
              <a:rPr lang="en-GB" dirty="0"/>
              <a:t>Some of the sound used doesn’t work or actually fit into the theme with site.</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4558" y="8389"/>
            <a:ext cx="4180407" cy="3135305"/>
          </a:xfrm>
          <a:prstGeom prst="rect">
            <a:avLst/>
          </a:prstGeom>
        </p:spPr>
      </p:pic>
      <p:pic>
        <p:nvPicPr>
          <p:cNvPr id="6" name="Picture 5">
            <a:extLst>
              <a:ext uri="{FF2B5EF4-FFF2-40B4-BE49-F238E27FC236}">
                <a16:creationId xmlns:a16="http://schemas.microsoft.com/office/drawing/2014/main" id="{2951E75B-A20B-44F8-B177-8D7DB94E02C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11360" y="4044483"/>
            <a:ext cx="3596081" cy="2697061"/>
          </a:xfrm>
          <a:prstGeom prst="rect">
            <a:avLst/>
          </a:prstGeom>
        </p:spPr>
      </p:pic>
    </p:spTree>
    <p:extLst>
      <p:ext uri="{BB962C8B-B14F-4D97-AF65-F5344CB8AC3E}">
        <p14:creationId xmlns:p14="http://schemas.microsoft.com/office/powerpoint/2010/main" val="2582050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4"/>
                                        </p:tgtEl>
                                        <p:attrNameLst>
                                          <p:attrName>style.visibility</p:attrName>
                                        </p:attrNameLst>
                                      </p:cBhvr>
                                      <p:to>
                                        <p:strVal val="visible"/>
                                      </p:to>
                                    </p:set>
                                    <p:animEffect transition="in" filter="fade">
                                      <p:cBhvr>
                                        <p:cTn id="48" dur="500"/>
                                        <p:tgtEl>
                                          <p:spTgt spid="4"/>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6"/>
                                        </p:tgtEl>
                                        <p:attrNameLst>
                                          <p:attrName>style.visibility</p:attrName>
                                        </p:attrNameLst>
                                      </p:cBhvr>
                                      <p:to>
                                        <p:strVal val="visible"/>
                                      </p:to>
                                    </p:set>
                                    <p:animEffect transition="in" filter="fade">
                                      <p:cBhvr>
                                        <p:cTn id="53" dur="500"/>
                                        <p:tgtEl>
                                          <p:spTgt spid="6"/>
                                        </p:tgtEl>
                                      </p:cBhvr>
                                    </p:animEffect>
                                  </p:childTnLst>
                                </p:cTn>
                              </p:par>
                            </p:childTnLst>
                          </p:cTn>
                        </p:par>
                      </p:childTnLst>
                    </p:cTn>
                  </p:par>
                  <p:par>
                    <p:cTn id="54" fill="hold">
                      <p:stCondLst>
                        <p:cond delay="indefinite"/>
                      </p:stCondLst>
                      <p:childTnLst>
                        <p:par>
                          <p:cTn id="55" fill="hold">
                            <p:stCondLst>
                              <p:cond delay="0"/>
                            </p:stCondLst>
                            <p:childTnLst>
                              <p:par>
                                <p:cTn id="56" presetID="2" presetClass="exit" presetSubtype="4" fill="hold" grpId="1" nodeType="clickEffect">
                                  <p:stCondLst>
                                    <p:cond delay="0"/>
                                  </p:stCondLst>
                                  <p:childTnLst>
                                    <p:anim calcmode="lin" valueType="num">
                                      <p:cBhvr additive="base">
                                        <p:cTn id="57" dur="500"/>
                                        <p:tgtEl>
                                          <p:spTgt spid="2"/>
                                        </p:tgtEl>
                                        <p:attrNameLst>
                                          <p:attrName>ppt_x</p:attrName>
                                        </p:attrNameLst>
                                      </p:cBhvr>
                                      <p:tavLst>
                                        <p:tav tm="0">
                                          <p:val>
                                            <p:strVal val="ppt_x"/>
                                          </p:val>
                                        </p:tav>
                                        <p:tav tm="100000">
                                          <p:val>
                                            <p:strVal val="ppt_x"/>
                                          </p:val>
                                        </p:tav>
                                      </p:tavLst>
                                    </p:anim>
                                    <p:anim calcmode="lin" valueType="num">
                                      <p:cBhvr additive="base">
                                        <p:cTn id="58" dur="500"/>
                                        <p:tgtEl>
                                          <p:spTgt spid="2"/>
                                        </p:tgtEl>
                                        <p:attrNameLst>
                                          <p:attrName>ppt_y</p:attrName>
                                        </p:attrNameLst>
                                      </p:cBhvr>
                                      <p:tavLst>
                                        <p:tav tm="0">
                                          <p:val>
                                            <p:strVal val="ppt_y"/>
                                          </p:val>
                                        </p:tav>
                                        <p:tav tm="100000">
                                          <p:val>
                                            <p:strVal val="1+ppt_h/2"/>
                                          </p:val>
                                        </p:tav>
                                      </p:tavLst>
                                    </p:anim>
                                    <p:set>
                                      <p:cBhvr>
                                        <p:cTn id="59" dur="1" fill="hold">
                                          <p:stCondLst>
                                            <p:cond delay="499"/>
                                          </p:stCondLst>
                                        </p:cTn>
                                        <p:tgtEl>
                                          <p:spTgt spid="2"/>
                                        </p:tgtEl>
                                        <p:attrNameLst>
                                          <p:attrName>style.visibility</p:attrName>
                                        </p:attrNameLst>
                                      </p:cBhvr>
                                      <p:to>
                                        <p:strVal val="hidden"/>
                                      </p:to>
                                    </p:set>
                                  </p:childTnLst>
                                </p:cTn>
                              </p:par>
                              <p:par>
                                <p:cTn id="60" presetID="2" presetClass="exit" presetSubtype="4" fill="hold" grpId="1" nodeType="withEffect">
                                  <p:stCondLst>
                                    <p:cond delay="0"/>
                                  </p:stCondLst>
                                  <p:childTnLst>
                                    <p:anim calcmode="lin" valueType="num">
                                      <p:cBhvr additive="base">
                                        <p:cTn id="61"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62" dur="500"/>
                                        <p:tgtEl>
                                          <p:spTgt spid="3">
                                            <p:txEl>
                                              <p:pRg st="0" end="0"/>
                                            </p:txEl>
                                          </p:spTgt>
                                        </p:tgtEl>
                                        <p:attrNameLst>
                                          <p:attrName>ppt_y</p:attrName>
                                        </p:attrNameLst>
                                      </p:cBhvr>
                                      <p:tavLst>
                                        <p:tav tm="0">
                                          <p:val>
                                            <p:strVal val="ppt_y"/>
                                          </p:val>
                                        </p:tav>
                                        <p:tav tm="100000">
                                          <p:val>
                                            <p:strVal val="1+ppt_h/2"/>
                                          </p:val>
                                        </p:tav>
                                      </p:tavLst>
                                    </p:anim>
                                    <p:set>
                                      <p:cBhvr>
                                        <p:cTn id="63"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64" fill="hold">
                      <p:stCondLst>
                        <p:cond delay="indefinite"/>
                      </p:stCondLst>
                      <p:childTnLst>
                        <p:par>
                          <p:cTn id="65" fill="hold">
                            <p:stCondLst>
                              <p:cond delay="0"/>
                            </p:stCondLst>
                            <p:childTnLst>
                              <p:par>
                                <p:cTn id="66" presetID="2" presetClass="exit" presetSubtype="4" fill="hold" grpId="1" nodeType="clickEffect">
                                  <p:stCondLst>
                                    <p:cond delay="0"/>
                                  </p:stCondLst>
                                  <p:childTnLst>
                                    <p:anim calcmode="lin" valueType="num">
                                      <p:cBhvr additive="base">
                                        <p:cTn id="67" dur="500"/>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68" dur="500"/>
                                        <p:tgtEl>
                                          <p:spTgt spid="3">
                                            <p:txEl>
                                              <p:pRg st="1" end="1"/>
                                            </p:txEl>
                                          </p:spTgt>
                                        </p:tgtEl>
                                        <p:attrNameLst>
                                          <p:attrName>ppt_y</p:attrName>
                                        </p:attrNameLst>
                                      </p:cBhvr>
                                      <p:tavLst>
                                        <p:tav tm="0">
                                          <p:val>
                                            <p:strVal val="ppt_y"/>
                                          </p:val>
                                        </p:tav>
                                        <p:tav tm="100000">
                                          <p:val>
                                            <p:strVal val="1+ppt_h/2"/>
                                          </p:val>
                                        </p:tav>
                                      </p:tavLst>
                                    </p:anim>
                                    <p:set>
                                      <p:cBhvr>
                                        <p:cTn id="69"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70" fill="hold">
                      <p:stCondLst>
                        <p:cond delay="indefinite"/>
                      </p:stCondLst>
                      <p:childTnLst>
                        <p:par>
                          <p:cTn id="71" fill="hold">
                            <p:stCondLst>
                              <p:cond delay="0"/>
                            </p:stCondLst>
                            <p:childTnLst>
                              <p:par>
                                <p:cTn id="72" presetID="2" presetClass="exit" presetSubtype="4" fill="hold" grpId="1" nodeType="clickEffect">
                                  <p:stCondLst>
                                    <p:cond delay="0"/>
                                  </p:stCondLst>
                                  <p:childTnLst>
                                    <p:anim calcmode="lin" valueType="num">
                                      <p:cBhvr additive="base">
                                        <p:cTn id="73" dur="500"/>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74" dur="500"/>
                                        <p:tgtEl>
                                          <p:spTgt spid="3">
                                            <p:txEl>
                                              <p:pRg st="2" end="2"/>
                                            </p:txEl>
                                          </p:spTgt>
                                        </p:tgtEl>
                                        <p:attrNameLst>
                                          <p:attrName>ppt_y</p:attrName>
                                        </p:attrNameLst>
                                      </p:cBhvr>
                                      <p:tavLst>
                                        <p:tav tm="0">
                                          <p:val>
                                            <p:strVal val="ppt_y"/>
                                          </p:val>
                                        </p:tav>
                                        <p:tav tm="100000">
                                          <p:val>
                                            <p:strVal val="1+ppt_h/2"/>
                                          </p:val>
                                        </p:tav>
                                      </p:tavLst>
                                    </p:anim>
                                    <p:set>
                                      <p:cBhvr>
                                        <p:cTn id="75"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76" fill="hold">
                      <p:stCondLst>
                        <p:cond delay="indefinite"/>
                      </p:stCondLst>
                      <p:childTnLst>
                        <p:par>
                          <p:cTn id="77" fill="hold">
                            <p:stCondLst>
                              <p:cond delay="0"/>
                            </p:stCondLst>
                            <p:childTnLst>
                              <p:par>
                                <p:cTn id="78" presetID="2" presetClass="exit" presetSubtype="4" fill="hold" grpId="1" nodeType="clickEffect">
                                  <p:stCondLst>
                                    <p:cond delay="0"/>
                                  </p:stCondLst>
                                  <p:childTnLst>
                                    <p:anim calcmode="lin" valueType="num">
                                      <p:cBhvr additive="base">
                                        <p:cTn id="79" dur="500"/>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0" dur="500"/>
                                        <p:tgtEl>
                                          <p:spTgt spid="3">
                                            <p:txEl>
                                              <p:pRg st="3" end="3"/>
                                            </p:txEl>
                                          </p:spTgt>
                                        </p:tgtEl>
                                        <p:attrNameLst>
                                          <p:attrName>ppt_y</p:attrName>
                                        </p:attrNameLst>
                                      </p:cBhvr>
                                      <p:tavLst>
                                        <p:tav tm="0">
                                          <p:val>
                                            <p:strVal val="ppt_y"/>
                                          </p:val>
                                        </p:tav>
                                        <p:tav tm="100000">
                                          <p:val>
                                            <p:strVal val="1+ppt_h/2"/>
                                          </p:val>
                                        </p:tav>
                                      </p:tavLst>
                                    </p:anim>
                                    <p:set>
                                      <p:cBhvr>
                                        <p:cTn id="81"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82" fill="hold">
                      <p:stCondLst>
                        <p:cond delay="indefinite"/>
                      </p:stCondLst>
                      <p:childTnLst>
                        <p:par>
                          <p:cTn id="83" fill="hold">
                            <p:stCondLst>
                              <p:cond delay="0"/>
                            </p:stCondLst>
                            <p:childTnLst>
                              <p:par>
                                <p:cTn id="84" presetID="2" presetClass="exit" presetSubtype="4" fill="hold" grpId="1" nodeType="clickEffect">
                                  <p:stCondLst>
                                    <p:cond delay="0"/>
                                  </p:stCondLst>
                                  <p:childTnLst>
                                    <p:anim calcmode="lin" valueType="num">
                                      <p:cBhvr additive="base">
                                        <p:cTn id="85" dur="500"/>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6" dur="500"/>
                                        <p:tgtEl>
                                          <p:spTgt spid="3">
                                            <p:txEl>
                                              <p:pRg st="4" end="4"/>
                                            </p:txEl>
                                          </p:spTgt>
                                        </p:tgtEl>
                                        <p:attrNameLst>
                                          <p:attrName>ppt_y</p:attrName>
                                        </p:attrNameLst>
                                      </p:cBhvr>
                                      <p:tavLst>
                                        <p:tav tm="0">
                                          <p:val>
                                            <p:strVal val="ppt_y"/>
                                          </p:val>
                                        </p:tav>
                                        <p:tav tm="100000">
                                          <p:val>
                                            <p:strVal val="1+ppt_h/2"/>
                                          </p:val>
                                        </p:tav>
                                      </p:tavLst>
                                    </p:anim>
                                    <p:set>
                                      <p:cBhvr>
                                        <p:cTn id="87"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88" fill="hold">
                      <p:stCondLst>
                        <p:cond delay="indefinite"/>
                      </p:stCondLst>
                      <p:childTnLst>
                        <p:par>
                          <p:cTn id="89" fill="hold">
                            <p:stCondLst>
                              <p:cond delay="0"/>
                            </p:stCondLst>
                            <p:childTnLst>
                              <p:par>
                                <p:cTn id="90" presetID="2" presetClass="exit" presetSubtype="4" fill="hold" grpId="1" nodeType="clickEffect">
                                  <p:stCondLst>
                                    <p:cond delay="0"/>
                                  </p:stCondLst>
                                  <p:childTnLst>
                                    <p:anim calcmode="lin" valueType="num">
                                      <p:cBhvr additive="base">
                                        <p:cTn id="91" dur="500"/>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92" dur="500"/>
                                        <p:tgtEl>
                                          <p:spTgt spid="3">
                                            <p:txEl>
                                              <p:pRg st="5" end="5"/>
                                            </p:txEl>
                                          </p:spTgt>
                                        </p:tgtEl>
                                        <p:attrNameLst>
                                          <p:attrName>ppt_y</p:attrName>
                                        </p:attrNameLst>
                                      </p:cBhvr>
                                      <p:tavLst>
                                        <p:tav tm="0">
                                          <p:val>
                                            <p:strVal val="ppt_y"/>
                                          </p:val>
                                        </p:tav>
                                        <p:tav tm="100000">
                                          <p:val>
                                            <p:strVal val="1+ppt_h/2"/>
                                          </p:val>
                                        </p:tav>
                                      </p:tavLst>
                                    </p:anim>
                                    <p:set>
                                      <p:cBhvr>
                                        <p:cTn id="93" dur="1" fill="hold">
                                          <p:stCondLst>
                                            <p:cond delay="499"/>
                                          </p:stCondLst>
                                        </p:cTn>
                                        <p:tgtEl>
                                          <p:spTgt spid="3">
                                            <p:txEl>
                                              <p:pRg st="5" end="5"/>
                                            </p:txEl>
                                          </p:spTgt>
                                        </p:tgtEl>
                                        <p:attrNameLst>
                                          <p:attrName>style.visibility</p:attrName>
                                        </p:attrNameLst>
                                      </p:cBhvr>
                                      <p:to>
                                        <p:strVal val="hidden"/>
                                      </p:to>
                                    </p:set>
                                  </p:childTnLst>
                                </p:cTn>
                              </p:par>
                              <p:par>
                                <p:cTn id="94" presetID="2" presetClass="exit" presetSubtype="4" fill="hold" nodeType="withEffect">
                                  <p:stCondLst>
                                    <p:cond delay="0"/>
                                  </p:stCondLst>
                                  <p:childTnLst>
                                    <p:anim calcmode="lin" valueType="num">
                                      <p:cBhvr additive="base">
                                        <p:cTn id="95" dur="500"/>
                                        <p:tgtEl>
                                          <p:spTgt spid="4"/>
                                        </p:tgtEl>
                                        <p:attrNameLst>
                                          <p:attrName>ppt_x</p:attrName>
                                        </p:attrNameLst>
                                      </p:cBhvr>
                                      <p:tavLst>
                                        <p:tav tm="0">
                                          <p:val>
                                            <p:strVal val="ppt_x"/>
                                          </p:val>
                                        </p:tav>
                                        <p:tav tm="100000">
                                          <p:val>
                                            <p:strVal val="ppt_x"/>
                                          </p:val>
                                        </p:tav>
                                      </p:tavLst>
                                    </p:anim>
                                    <p:anim calcmode="lin" valueType="num">
                                      <p:cBhvr additive="base">
                                        <p:cTn id="96" dur="500"/>
                                        <p:tgtEl>
                                          <p:spTgt spid="4"/>
                                        </p:tgtEl>
                                        <p:attrNameLst>
                                          <p:attrName>ppt_y</p:attrName>
                                        </p:attrNameLst>
                                      </p:cBhvr>
                                      <p:tavLst>
                                        <p:tav tm="0">
                                          <p:val>
                                            <p:strVal val="ppt_y"/>
                                          </p:val>
                                        </p:tav>
                                        <p:tav tm="100000">
                                          <p:val>
                                            <p:strVal val="1+ppt_h/2"/>
                                          </p:val>
                                        </p:tav>
                                      </p:tavLst>
                                    </p:anim>
                                    <p:set>
                                      <p:cBhvr>
                                        <p:cTn id="97" dur="1" fill="hold">
                                          <p:stCondLst>
                                            <p:cond delay="499"/>
                                          </p:stCondLst>
                                        </p:cTn>
                                        <p:tgtEl>
                                          <p:spTgt spid="4"/>
                                        </p:tgtEl>
                                        <p:attrNameLst>
                                          <p:attrName>style.visibility</p:attrName>
                                        </p:attrNameLst>
                                      </p:cBhvr>
                                      <p:to>
                                        <p:strVal val="hidden"/>
                                      </p:to>
                                    </p:set>
                                  </p:childTnLst>
                                </p:cTn>
                              </p:par>
                              <p:par>
                                <p:cTn id="98" presetID="2" presetClass="exit" presetSubtype="4" fill="hold" nodeType="withEffect">
                                  <p:stCondLst>
                                    <p:cond delay="0"/>
                                  </p:stCondLst>
                                  <p:childTnLst>
                                    <p:anim calcmode="lin" valueType="num">
                                      <p:cBhvr additive="base">
                                        <p:cTn id="99" dur="500"/>
                                        <p:tgtEl>
                                          <p:spTgt spid="6"/>
                                        </p:tgtEl>
                                        <p:attrNameLst>
                                          <p:attrName>ppt_x</p:attrName>
                                        </p:attrNameLst>
                                      </p:cBhvr>
                                      <p:tavLst>
                                        <p:tav tm="0">
                                          <p:val>
                                            <p:strVal val="ppt_x"/>
                                          </p:val>
                                        </p:tav>
                                        <p:tav tm="100000">
                                          <p:val>
                                            <p:strVal val="ppt_x"/>
                                          </p:val>
                                        </p:tav>
                                      </p:tavLst>
                                    </p:anim>
                                    <p:anim calcmode="lin" valueType="num">
                                      <p:cBhvr additive="base">
                                        <p:cTn id="100" dur="500"/>
                                        <p:tgtEl>
                                          <p:spTgt spid="6"/>
                                        </p:tgtEl>
                                        <p:attrNameLst>
                                          <p:attrName>ppt_y</p:attrName>
                                        </p:attrNameLst>
                                      </p:cBhvr>
                                      <p:tavLst>
                                        <p:tav tm="0">
                                          <p:val>
                                            <p:strVal val="ppt_y"/>
                                          </p:val>
                                        </p:tav>
                                        <p:tav tm="100000">
                                          <p:val>
                                            <p:strVal val="1+ppt_h/2"/>
                                          </p:val>
                                        </p:tav>
                                      </p:tavLst>
                                    </p:anim>
                                    <p:set>
                                      <p:cBhvr>
                                        <p:cTn id="101"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7993" y="349371"/>
            <a:ext cx="7345250" cy="806570"/>
          </a:xfrm>
        </p:spPr>
        <p:txBody>
          <a:bodyPr/>
          <a:lstStyle/>
          <a:p>
            <a:r>
              <a:rPr lang="en-GB" dirty="0"/>
              <a:t>Opportunities</a:t>
            </a:r>
          </a:p>
        </p:txBody>
      </p:sp>
      <p:sp>
        <p:nvSpPr>
          <p:cNvPr id="3" name="Content Placeholder 2"/>
          <p:cNvSpPr>
            <a:spLocks noGrp="1"/>
          </p:cNvSpPr>
          <p:nvPr>
            <p:ph idx="1"/>
          </p:nvPr>
        </p:nvSpPr>
        <p:spPr>
          <a:xfrm>
            <a:off x="3238150" y="1390290"/>
            <a:ext cx="7954322" cy="2741443"/>
          </a:xfrm>
        </p:spPr>
        <p:txBody>
          <a:bodyPr>
            <a:normAutofit fontScale="62500" lnSpcReduction="20000"/>
          </a:bodyPr>
          <a:lstStyle/>
          <a:p>
            <a:pPr algn="ctr"/>
            <a:r>
              <a:rPr lang="en-GB" dirty="0"/>
              <a:t>Could use the Car Park for people using the Beach. </a:t>
            </a:r>
          </a:p>
          <a:p>
            <a:pPr algn="ctr"/>
            <a:r>
              <a:rPr lang="en-GB" dirty="0"/>
              <a:t>A Lot of Empty Rooms, that they could fill.</a:t>
            </a:r>
          </a:p>
          <a:p>
            <a:pPr algn="ctr"/>
            <a:r>
              <a:rPr lang="en-GB" dirty="0"/>
              <a:t>Not using the Moat could use the to hold events as it takes up a lot of room.</a:t>
            </a:r>
          </a:p>
          <a:p>
            <a:pPr algn="ctr"/>
            <a:r>
              <a:rPr lang="en-GB" dirty="0"/>
              <a:t>Could tell a story or give guided tours as there are no direction in which way to go.</a:t>
            </a:r>
          </a:p>
          <a:p>
            <a:pPr algn="ctr"/>
            <a:r>
              <a:rPr lang="en-GB" dirty="0"/>
              <a:t>No signs on certain things telling what is there.</a:t>
            </a:r>
          </a:p>
          <a:p>
            <a:pPr algn="ctr"/>
            <a:r>
              <a:rPr lang="en-GB" dirty="0"/>
              <a:t>Could hold events there aimed at School Children to bring in more trips.</a:t>
            </a:r>
          </a:p>
          <a:p>
            <a:pPr algn="ctr"/>
            <a:r>
              <a:rPr lang="en-GB" dirty="0"/>
              <a:t>Hold Festivals in and around the Moat. And then can go into the castle via the moat</a:t>
            </a:r>
            <a:r>
              <a:rPr lang="en-GB" dirty="0" smtClean="0"/>
              <a:t>.</a:t>
            </a:r>
          </a:p>
          <a:p>
            <a:pPr algn="ctr"/>
            <a:r>
              <a:rPr lang="en-GB" dirty="0" smtClean="0"/>
              <a:t>Show how the castle was used and what it would have been like when the castle was under siege and during the World Wars.</a:t>
            </a:r>
            <a:endParaRPr lang="en-GB" dirty="0"/>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134" y="111066"/>
            <a:ext cx="3098800" cy="2324100"/>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05430" y="4422596"/>
            <a:ext cx="3031067" cy="2273300"/>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627486" y="4279900"/>
            <a:ext cx="3352800" cy="2514600"/>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67319" y="3969629"/>
            <a:ext cx="3635023" cy="2726267"/>
          </a:xfrm>
          <a:prstGeom prst="rect">
            <a:avLst/>
          </a:prstGeom>
        </p:spPr>
      </p:pic>
    </p:spTree>
    <p:extLst>
      <p:ext uri="{BB962C8B-B14F-4D97-AF65-F5344CB8AC3E}">
        <p14:creationId xmlns:p14="http://schemas.microsoft.com/office/powerpoint/2010/main" val="818116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4"/>
                                        </p:tgtEl>
                                        <p:attrNameLst>
                                          <p:attrName>style.visibility</p:attrName>
                                        </p:attrNameLst>
                                      </p:cBhvr>
                                      <p:to>
                                        <p:strVal val="visible"/>
                                      </p:to>
                                    </p:set>
                                    <p:animEffect transition="in" filter="fade">
                                      <p:cBhvr>
                                        <p:cTn id="60" dur="500"/>
                                        <p:tgtEl>
                                          <p:spTgt spid="4"/>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8"/>
                                        </p:tgtEl>
                                        <p:attrNameLst>
                                          <p:attrName>style.visibility</p:attrName>
                                        </p:attrNameLst>
                                      </p:cBhvr>
                                      <p:to>
                                        <p:strVal val="visible"/>
                                      </p:to>
                                    </p:set>
                                    <p:animEffect transition="in" filter="fade">
                                      <p:cBhvr>
                                        <p:cTn id="65" dur="500"/>
                                        <p:tgtEl>
                                          <p:spTgt spid="8"/>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6"/>
                                        </p:tgtEl>
                                        <p:attrNameLst>
                                          <p:attrName>style.visibility</p:attrName>
                                        </p:attrNameLst>
                                      </p:cBhvr>
                                      <p:to>
                                        <p:strVal val="visible"/>
                                      </p:to>
                                    </p:set>
                                    <p:animEffect transition="in" filter="fade">
                                      <p:cBhvr>
                                        <p:cTn id="70" dur="500"/>
                                        <p:tgtEl>
                                          <p:spTgt spid="6"/>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5"/>
                                        </p:tgtEl>
                                        <p:attrNameLst>
                                          <p:attrName>style.visibility</p:attrName>
                                        </p:attrNameLst>
                                      </p:cBhvr>
                                      <p:to>
                                        <p:strVal val="visible"/>
                                      </p:to>
                                    </p:set>
                                    <p:animEffect transition="in" filter="fade">
                                      <p:cBhvr>
                                        <p:cTn id="75" dur="500"/>
                                        <p:tgtEl>
                                          <p:spTgt spid="5"/>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xit" presetSubtype="0" fill="hold" grpId="1" nodeType="clickEffect">
                                  <p:stCondLst>
                                    <p:cond delay="0"/>
                                  </p:stCondLst>
                                  <p:childTnLst>
                                    <p:animEffect transition="out" filter="fade">
                                      <p:cBhvr>
                                        <p:cTn id="79" dur="500"/>
                                        <p:tgtEl>
                                          <p:spTgt spid="2"/>
                                        </p:tgtEl>
                                      </p:cBhvr>
                                    </p:animEffect>
                                    <p:set>
                                      <p:cBhvr>
                                        <p:cTn id="80" dur="1" fill="hold">
                                          <p:stCondLst>
                                            <p:cond delay="499"/>
                                          </p:stCondLst>
                                        </p:cTn>
                                        <p:tgtEl>
                                          <p:spTgt spid="2"/>
                                        </p:tgtEl>
                                        <p:attrNameLst>
                                          <p:attrName>style.visibility</p:attrName>
                                        </p:attrNameLst>
                                      </p:cBhvr>
                                      <p:to>
                                        <p:strVal val="hidden"/>
                                      </p:to>
                                    </p:set>
                                  </p:childTnLst>
                                </p:cTn>
                              </p:par>
                              <p:par>
                                <p:cTn id="81" presetID="10" presetClass="exit" presetSubtype="0" fill="hold" grpId="1" nodeType="withEffect">
                                  <p:stCondLst>
                                    <p:cond delay="0"/>
                                  </p:stCondLst>
                                  <p:childTnLst>
                                    <p:animEffect transition="out" filter="fade">
                                      <p:cBhvr>
                                        <p:cTn id="82" dur="500"/>
                                        <p:tgtEl>
                                          <p:spTgt spid="3">
                                            <p:txEl>
                                              <p:pRg st="0" end="0"/>
                                            </p:txEl>
                                          </p:spTgt>
                                        </p:tgtEl>
                                      </p:cBhvr>
                                    </p:animEffect>
                                    <p:set>
                                      <p:cBhvr>
                                        <p:cTn id="83"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84" fill="hold">
                      <p:stCondLst>
                        <p:cond delay="indefinite"/>
                      </p:stCondLst>
                      <p:childTnLst>
                        <p:par>
                          <p:cTn id="85" fill="hold">
                            <p:stCondLst>
                              <p:cond delay="0"/>
                            </p:stCondLst>
                            <p:childTnLst>
                              <p:par>
                                <p:cTn id="86" presetID="10" presetClass="exit" presetSubtype="0" fill="hold" grpId="1" nodeType="clickEffect">
                                  <p:stCondLst>
                                    <p:cond delay="0"/>
                                  </p:stCondLst>
                                  <p:childTnLst>
                                    <p:animEffect transition="out" filter="fade">
                                      <p:cBhvr>
                                        <p:cTn id="87" dur="500"/>
                                        <p:tgtEl>
                                          <p:spTgt spid="3">
                                            <p:txEl>
                                              <p:pRg st="1" end="1"/>
                                            </p:txEl>
                                          </p:spTgt>
                                        </p:tgtEl>
                                      </p:cBhvr>
                                    </p:animEffect>
                                    <p:set>
                                      <p:cBhvr>
                                        <p:cTn id="88"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89" fill="hold">
                      <p:stCondLst>
                        <p:cond delay="indefinite"/>
                      </p:stCondLst>
                      <p:childTnLst>
                        <p:par>
                          <p:cTn id="90" fill="hold">
                            <p:stCondLst>
                              <p:cond delay="0"/>
                            </p:stCondLst>
                            <p:childTnLst>
                              <p:par>
                                <p:cTn id="91" presetID="10" presetClass="exit" presetSubtype="0" fill="hold" grpId="1" nodeType="clickEffect">
                                  <p:stCondLst>
                                    <p:cond delay="0"/>
                                  </p:stCondLst>
                                  <p:childTnLst>
                                    <p:animEffect transition="out" filter="fade">
                                      <p:cBhvr>
                                        <p:cTn id="92" dur="500"/>
                                        <p:tgtEl>
                                          <p:spTgt spid="3">
                                            <p:txEl>
                                              <p:pRg st="2" end="2"/>
                                            </p:txEl>
                                          </p:spTgt>
                                        </p:tgtEl>
                                      </p:cBhvr>
                                    </p:animEffect>
                                    <p:set>
                                      <p:cBhvr>
                                        <p:cTn id="93"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94" fill="hold">
                      <p:stCondLst>
                        <p:cond delay="indefinite"/>
                      </p:stCondLst>
                      <p:childTnLst>
                        <p:par>
                          <p:cTn id="95" fill="hold">
                            <p:stCondLst>
                              <p:cond delay="0"/>
                            </p:stCondLst>
                            <p:childTnLst>
                              <p:par>
                                <p:cTn id="96" presetID="10" presetClass="exit" presetSubtype="0" fill="hold" grpId="1" nodeType="clickEffect">
                                  <p:stCondLst>
                                    <p:cond delay="0"/>
                                  </p:stCondLst>
                                  <p:childTnLst>
                                    <p:animEffect transition="out" filter="fade">
                                      <p:cBhvr>
                                        <p:cTn id="97" dur="500"/>
                                        <p:tgtEl>
                                          <p:spTgt spid="3">
                                            <p:txEl>
                                              <p:pRg st="3" end="3"/>
                                            </p:txEl>
                                          </p:spTgt>
                                        </p:tgtEl>
                                      </p:cBhvr>
                                    </p:animEffect>
                                    <p:set>
                                      <p:cBhvr>
                                        <p:cTn id="98"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99" fill="hold">
                      <p:stCondLst>
                        <p:cond delay="indefinite"/>
                      </p:stCondLst>
                      <p:childTnLst>
                        <p:par>
                          <p:cTn id="100" fill="hold">
                            <p:stCondLst>
                              <p:cond delay="0"/>
                            </p:stCondLst>
                            <p:childTnLst>
                              <p:par>
                                <p:cTn id="101" presetID="10" presetClass="exit" presetSubtype="0" fill="hold" grpId="1" nodeType="clickEffect">
                                  <p:stCondLst>
                                    <p:cond delay="0"/>
                                  </p:stCondLst>
                                  <p:childTnLst>
                                    <p:animEffect transition="out" filter="fade">
                                      <p:cBhvr>
                                        <p:cTn id="102" dur="500"/>
                                        <p:tgtEl>
                                          <p:spTgt spid="3">
                                            <p:txEl>
                                              <p:pRg st="4" end="4"/>
                                            </p:txEl>
                                          </p:spTgt>
                                        </p:tgtEl>
                                      </p:cBhvr>
                                    </p:animEffect>
                                    <p:set>
                                      <p:cBhvr>
                                        <p:cTn id="103"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104" fill="hold">
                      <p:stCondLst>
                        <p:cond delay="indefinite"/>
                      </p:stCondLst>
                      <p:childTnLst>
                        <p:par>
                          <p:cTn id="105" fill="hold">
                            <p:stCondLst>
                              <p:cond delay="0"/>
                            </p:stCondLst>
                            <p:childTnLst>
                              <p:par>
                                <p:cTn id="106" presetID="10" presetClass="exit" presetSubtype="0" fill="hold" grpId="1" nodeType="clickEffect">
                                  <p:stCondLst>
                                    <p:cond delay="0"/>
                                  </p:stCondLst>
                                  <p:childTnLst>
                                    <p:animEffect transition="out" filter="fade">
                                      <p:cBhvr>
                                        <p:cTn id="107" dur="500"/>
                                        <p:tgtEl>
                                          <p:spTgt spid="3">
                                            <p:txEl>
                                              <p:pRg st="5" end="5"/>
                                            </p:txEl>
                                          </p:spTgt>
                                        </p:tgtEl>
                                      </p:cBhvr>
                                    </p:animEffect>
                                    <p:set>
                                      <p:cBhvr>
                                        <p:cTn id="108"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par>
                    <p:cTn id="109" fill="hold">
                      <p:stCondLst>
                        <p:cond delay="indefinite"/>
                      </p:stCondLst>
                      <p:childTnLst>
                        <p:par>
                          <p:cTn id="110" fill="hold">
                            <p:stCondLst>
                              <p:cond delay="0"/>
                            </p:stCondLst>
                            <p:childTnLst>
                              <p:par>
                                <p:cTn id="111" presetID="10" presetClass="exit" presetSubtype="0" fill="hold" grpId="1" nodeType="clickEffect">
                                  <p:stCondLst>
                                    <p:cond delay="0"/>
                                  </p:stCondLst>
                                  <p:childTnLst>
                                    <p:animEffect transition="out" filter="fade">
                                      <p:cBhvr>
                                        <p:cTn id="112" dur="500"/>
                                        <p:tgtEl>
                                          <p:spTgt spid="3">
                                            <p:txEl>
                                              <p:pRg st="6" end="6"/>
                                            </p:txEl>
                                          </p:spTgt>
                                        </p:tgtEl>
                                      </p:cBhvr>
                                    </p:animEffect>
                                    <p:set>
                                      <p:cBhvr>
                                        <p:cTn id="113" dur="1" fill="hold">
                                          <p:stCondLst>
                                            <p:cond delay="499"/>
                                          </p:stCondLst>
                                        </p:cTn>
                                        <p:tgtEl>
                                          <p:spTgt spid="3">
                                            <p:txEl>
                                              <p:pRg st="6" end="6"/>
                                            </p:txEl>
                                          </p:spTgt>
                                        </p:tgtEl>
                                        <p:attrNameLst>
                                          <p:attrName>style.visibility</p:attrName>
                                        </p:attrNameLst>
                                      </p:cBhvr>
                                      <p:to>
                                        <p:strVal val="hidden"/>
                                      </p:to>
                                    </p:set>
                                  </p:childTnLst>
                                </p:cTn>
                              </p:par>
                            </p:childTnLst>
                          </p:cTn>
                        </p:par>
                      </p:childTnLst>
                    </p:cTn>
                  </p:par>
                  <p:par>
                    <p:cTn id="114" fill="hold">
                      <p:stCondLst>
                        <p:cond delay="indefinite"/>
                      </p:stCondLst>
                      <p:childTnLst>
                        <p:par>
                          <p:cTn id="115" fill="hold">
                            <p:stCondLst>
                              <p:cond delay="0"/>
                            </p:stCondLst>
                            <p:childTnLst>
                              <p:par>
                                <p:cTn id="116" presetID="10" presetClass="exit" presetSubtype="0" fill="hold" grpId="1" nodeType="clickEffect">
                                  <p:stCondLst>
                                    <p:cond delay="0"/>
                                  </p:stCondLst>
                                  <p:childTnLst>
                                    <p:animEffect transition="out" filter="fade">
                                      <p:cBhvr>
                                        <p:cTn id="117" dur="500"/>
                                        <p:tgtEl>
                                          <p:spTgt spid="3">
                                            <p:txEl>
                                              <p:pRg st="7" end="7"/>
                                            </p:txEl>
                                          </p:spTgt>
                                        </p:tgtEl>
                                      </p:cBhvr>
                                    </p:animEffect>
                                    <p:set>
                                      <p:cBhvr>
                                        <p:cTn id="118" dur="1" fill="hold">
                                          <p:stCondLst>
                                            <p:cond delay="499"/>
                                          </p:stCondLst>
                                        </p:cTn>
                                        <p:tgtEl>
                                          <p:spTgt spid="3">
                                            <p:txEl>
                                              <p:pRg st="7" end="7"/>
                                            </p:txEl>
                                          </p:spTgt>
                                        </p:tgtEl>
                                        <p:attrNameLst>
                                          <p:attrName>style.visibility</p:attrName>
                                        </p:attrNameLst>
                                      </p:cBhvr>
                                      <p:to>
                                        <p:strVal val="hidden"/>
                                      </p:to>
                                    </p:set>
                                  </p:childTnLst>
                                </p:cTn>
                              </p:par>
                              <p:par>
                                <p:cTn id="119" presetID="10" presetClass="exit" presetSubtype="0" fill="hold" nodeType="withEffect">
                                  <p:stCondLst>
                                    <p:cond delay="0"/>
                                  </p:stCondLst>
                                  <p:childTnLst>
                                    <p:animEffect transition="out" filter="fade">
                                      <p:cBhvr>
                                        <p:cTn id="120" dur="500"/>
                                        <p:tgtEl>
                                          <p:spTgt spid="4"/>
                                        </p:tgtEl>
                                      </p:cBhvr>
                                    </p:animEffect>
                                    <p:set>
                                      <p:cBhvr>
                                        <p:cTn id="121" dur="1" fill="hold">
                                          <p:stCondLst>
                                            <p:cond delay="499"/>
                                          </p:stCondLst>
                                        </p:cTn>
                                        <p:tgtEl>
                                          <p:spTgt spid="4"/>
                                        </p:tgtEl>
                                        <p:attrNameLst>
                                          <p:attrName>style.visibility</p:attrName>
                                        </p:attrNameLst>
                                      </p:cBhvr>
                                      <p:to>
                                        <p:strVal val="hidden"/>
                                      </p:to>
                                    </p:set>
                                  </p:childTnLst>
                                </p:cTn>
                              </p:par>
                              <p:par>
                                <p:cTn id="122" presetID="10" presetClass="exit" presetSubtype="0" fill="hold" nodeType="withEffect">
                                  <p:stCondLst>
                                    <p:cond delay="0"/>
                                  </p:stCondLst>
                                  <p:childTnLst>
                                    <p:animEffect transition="out" filter="fade">
                                      <p:cBhvr>
                                        <p:cTn id="123" dur="500"/>
                                        <p:tgtEl>
                                          <p:spTgt spid="8"/>
                                        </p:tgtEl>
                                      </p:cBhvr>
                                    </p:animEffect>
                                    <p:set>
                                      <p:cBhvr>
                                        <p:cTn id="124" dur="1" fill="hold">
                                          <p:stCondLst>
                                            <p:cond delay="499"/>
                                          </p:stCondLst>
                                        </p:cTn>
                                        <p:tgtEl>
                                          <p:spTgt spid="8"/>
                                        </p:tgtEl>
                                        <p:attrNameLst>
                                          <p:attrName>style.visibility</p:attrName>
                                        </p:attrNameLst>
                                      </p:cBhvr>
                                      <p:to>
                                        <p:strVal val="hidden"/>
                                      </p:to>
                                    </p:set>
                                  </p:childTnLst>
                                </p:cTn>
                              </p:par>
                              <p:par>
                                <p:cTn id="125" presetID="10" presetClass="exit" presetSubtype="0" fill="hold" nodeType="withEffect">
                                  <p:stCondLst>
                                    <p:cond delay="0"/>
                                  </p:stCondLst>
                                  <p:childTnLst>
                                    <p:animEffect transition="out" filter="fade">
                                      <p:cBhvr>
                                        <p:cTn id="126" dur="500"/>
                                        <p:tgtEl>
                                          <p:spTgt spid="6"/>
                                        </p:tgtEl>
                                      </p:cBhvr>
                                    </p:animEffect>
                                    <p:set>
                                      <p:cBhvr>
                                        <p:cTn id="127" dur="1" fill="hold">
                                          <p:stCondLst>
                                            <p:cond delay="499"/>
                                          </p:stCondLst>
                                        </p:cTn>
                                        <p:tgtEl>
                                          <p:spTgt spid="6"/>
                                        </p:tgtEl>
                                        <p:attrNameLst>
                                          <p:attrName>style.visibility</p:attrName>
                                        </p:attrNameLst>
                                      </p:cBhvr>
                                      <p:to>
                                        <p:strVal val="hidden"/>
                                      </p:to>
                                    </p:set>
                                  </p:childTnLst>
                                </p:cTn>
                              </p:par>
                              <p:par>
                                <p:cTn id="128" presetID="10" presetClass="exit" presetSubtype="0" fill="hold" nodeType="withEffect">
                                  <p:stCondLst>
                                    <p:cond delay="0"/>
                                  </p:stCondLst>
                                  <p:childTnLst>
                                    <p:animEffect transition="out" filter="fade">
                                      <p:cBhvr>
                                        <p:cTn id="129" dur="500"/>
                                        <p:tgtEl>
                                          <p:spTgt spid="5"/>
                                        </p:tgtEl>
                                      </p:cBhvr>
                                    </p:animEffect>
                                    <p:set>
                                      <p:cBhvr>
                                        <p:cTn id="130"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849" y="395476"/>
            <a:ext cx="10018713" cy="595222"/>
          </a:xfrm>
        </p:spPr>
        <p:txBody>
          <a:bodyPr>
            <a:normAutofit fontScale="90000"/>
          </a:bodyPr>
          <a:lstStyle/>
          <a:p>
            <a:r>
              <a:rPr lang="en-GB" dirty="0"/>
              <a:t>Threats</a:t>
            </a:r>
          </a:p>
        </p:txBody>
      </p:sp>
      <p:sp>
        <p:nvSpPr>
          <p:cNvPr id="3" name="Content Placeholder 2"/>
          <p:cNvSpPr>
            <a:spLocks noGrp="1"/>
          </p:cNvSpPr>
          <p:nvPr>
            <p:ph idx="1"/>
          </p:nvPr>
        </p:nvSpPr>
        <p:spPr>
          <a:xfrm>
            <a:off x="1012064" y="1135282"/>
            <a:ext cx="10018713" cy="2311879"/>
          </a:xfrm>
        </p:spPr>
        <p:txBody>
          <a:bodyPr/>
          <a:lstStyle/>
          <a:p>
            <a:pPr algn="ctr"/>
            <a:r>
              <a:rPr lang="en-GB" dirty="0"/>
              <a:t>Danger of someone falling as no hand rail.</a:t>
            </a:r>
          </a:p>
          <a:p>
            <a:pPr algn="ctr"/>
            <a:r>
              <a:rPr lang="en-GB" dirty="0"/>
              <a:t>Threat for erosion from the sea air (salt).</a:t>
            </a:r>
          </a:p>
          <a:p>
            <a:pPr algn="ctr"/>
            <a:r>
              <a:rPr lang="en-GB" dirty="0"/>
              <a:t>Flooding will occur if the sea level rises or rain.</a:t>
            </a:r>
          </a:p>
          <a:p>
            <a:pPr algn="ctr"/>
            <a:r>
              <a:rPr lang="en-GB" dirty="0"/>
              <a:t>Seagulls from food.</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1876" y="3972941"/>
            <a:ext cx="3386667" cy="2540001"/>
          </a:xfrm>
          <a:prstGeom prst="rect">
            <a:avLst/>
          </a:prstGeom>
        </p:spPr>
      </p:pic>
      <p:pic>
        <p:nvPicPr>
          <p:cNvPr id="8" name="Picture 7">
            <a:extLst>
              <a:ext uri="{FF2B5EF4-FFF2-40B4-BE49-F238E27FC236}">
                <a16:creationId xmlns:a16="http://schemas.microsoft.com/office/drawing/2014/main" id="{B5AB01DD-9B4A-4999-B141-80E09397449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94898" y="2810929"/>
            <a:ext cx="2744224" cy="3583172"/>
          </a:xfrm>
          <a:prstGeom prst="rect">
            <a:avLst/>
          </a:prstGeom>
        </p:spPr>
      </p:pic>
      <p:pic>
        <p:nvPicPr>
          <p:cNvPr id="10" name="Picture 9">
            <a:extLst>
              <a:ext uri="{FF2B5EF4-FFF2-40B4-BE49-F238E27FC236}">
                <a16:creationId xmlns:a16="http://schemas.microsoft.com/office/drawing/2014/main" id="{A1F47756-D534-4B9E-BCDE-43D139CDBC3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437888" y="4483005"/>
            <a:ext cx="3316224" cy="1911096"/>
          </a:xfrm>
          <a:prstGeom prst="rect">
            <a:avLst/>
          </a:prstGeom>
        </p:spPr>
      </p:pic>
    </p:spTree>
    <p:extLst>
      <p:ext uri="{BB962C8B-B14F-4D97-AF65-F5344CB8AC3E}">
        <p14:creationId xmlns:p14="http://schemas.microsoft.com/office/powerpoint/2010/main" val="2358042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gtEl>
                                        <p:attrNameLst>
                                          <p:attrName>style.visibility</p:attrName>
                                        </p:attrNameLst>
                                      </p:cBhvr>
                                      <p:to>
                                        <p:strVal val="visible"/>
                                      </p:to>
                                    </p:set>
                                    <p:animEffect transition="in" filter="fade">
                                      <p:cBhvr>
                                        <p:cTn id="36" dur="500"/>
                                        <p:tgtEl>
                                          <p:spTgt spid="4"/>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fade">
                                      <p:cBhvr>
                                        <p:cTn id="41" dur="500"/>
                                        <p:tgtEl>
                                          <p:spTgt spid="10"/>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8"/>
                                        </p:tgtEl>
                                        <p:attrNameLst>
                                          <p:attrName>style.visibility</p:attrName>
                                        </p:attrNameLst>
                                      </p:cBhvr>
                                      <p:to>
                                        <p:strVal val="visible"/>
                                      </p:to>
                                    </p:set>
                                    <p:animEffect transition="in" filter="fade">
                                      <p:cBhvr>
                                        <p:cTn id="46" dur="500"/>
                                        <p:tgtEl>
                                          <p:spTgt spid="8"/>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xit" presetSubtype="0" fill="hold" grpId="1" nodeType="clickEffect">
                                  <p:stCondLst>
                                    <p:cond delay="0"/>
                                  </p:stCondLst>
                                  <p:childTnLst>
                                    <p:animEffect transition="out" filter="fade">
                                      <p:cBhvr>
                                        <p:cTn id="50" dur="500"/>
                                        <p:tgtEl>
                                          <p:spTgt spid="2"/>
                                        </p:tgtEl>
                                      </p:cBhvr>
                                    </p:animEffect>
                                    <p:set>
                                      <p:cBhvr>
                                        <p:cTn id="51" dur="1" fill="hold">
                                          <p:stCondLst>
                                            <p:cond delay="499"/>
                                          </p:stCondLst>
                                        </p:cTn>
                                        <p:tgtEl>
                                          <p:spTgt spid="2"/>
                                        </p:tgtEl>
                                        <p:attrNameLst>
                                          <p:attrName>style.visibility</p:attrName>
                                        </p:attrNameLst>
                                      </p:cBhvr>
                                      <p:to>
                                        <p:strVal val="hidden"/>
                                      </p:to>
                                    </p:set>
                                  </p:childTnLst>
                                </p:cTn>
                              </p:par>
                              <p:par>
                                <p:cTn id="52" presetID="10" presetClass="exit" presetSubtype="0" fill="hold" grpId="1" nodeType="withEffect">
                                  <p:stCondLst>
                                    <p:cond delay="0"/>
                                  </p:stCondLst>
                                  <p:childTnLst>
                                    <p:animEffect transition="out" filter="fade">
                                      <p:cBhvr>
                                        <p:cTn id="53" dur="500"/>
                                        <p:tgtEl>
                                          <p:spTgt spid="3">
                                            <p:txEl>
                                              <p:pRg st="0" end="0"/>
                                            </p:txEl>
                                          </p:spTgt>
                                        </p:tgtEl>
                                      </p:cBhvr>
                                    </p:animEffect>
                                    <p:set>
                                      <p:cBhvr>
                                        <p:cTn id="54"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0" presetClass="exit" presetSubtype="0" fill="hold" grpId="1" nodeType="clickEffect">
                                  <p:stCondLst>
                                    <p:cond delay="0"/>
                                  </p:stCondLst>
                                  <p:childTnLst>
                                    <p:animEffect transition="out" filter="fade">
                                      <p:cBhvr>
                                        <p:cTn id="58" dur="500"/>
                                        <p:tgtEl>
                                          <p:spTgt spid="3">
                                            <p:txEl>
                                              <p:pRg st="1" end="1"/>
                                            </p:txEl>
                                          </p:spTgt>
                                        </p:tgtEl>
                                      </p:cBhvr>
                                    </p:animEffect>
                                    <p:set>
                                      <p:cBhvr>
                                        <p:cTn id="59"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60" fill="hold">
                      <p:stCondLst>
                        <p:cond delay="indefinite"/>
                      </p:stCondLst>
                      <p:childTnLst>
                        <p:par>
                          <p:cTn id="61" fill="hold">
                            <p:stCondLst>
                              <p:cond delay="0"/>
                            </p:stCondLst>
                            <p:childTnLst>
                              <p:par>
                                <p:cTn id="62" presetID="10" presetClass="exit" presetSubtype="0" fill="hold" grpId="1" nodeType="clickEffect">
                                  <p:stCondLst>
                                    <p:cond delay="0"/>
                                  </p:stCondLst>
                                  <p:childTnLst>
                                    <p:animEffect transition="out" filter="fade">
                                      <p:cBhvr>
                                        <p:cTn id="63" dur="500"/>
                                        <p:tgtEl>
                                          <p:spTgt spid="3">
                                            <p:txEl>
                                              <p:pRg st="2" end="2"/>
                                            </p:txEl>
                                          </p:spTgt>
                                        </p:tgtEl>
                                      </p:cBhvr>
                                    </p:animEffect>
                                    <p:set>
                                      <p:cBhvr>
                                        <p:cTn id="64"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65" fill="hold">
                      <p:stCondLst>
                        <p:cond delay="indefinite"/>
                      </p:stCondLst>
                      <p:childTnLst>
                        <p:par>
                          <p:cTn id="66" fill="hold">
                            <p:stCondLst>
                              <p:cond delay="0"/>
                            </p:stCondLst>
                            <p:childTnLst>
                              <p:par>
                                <p:cTn id="67" presetID="10" presetClass="exit" presetSubtype="0" fill="hold" grpId="1" nodeType="clickEffect">
                                  <p:stCondLst>
                                    <p:cond delay="0"/>
                                  </p:stCondLst>
                                  <p:childTnLst>
                                    <p:animEffect transition="out" filter="fade">
                                      <p:cBhvr>
                                        <p:cTn id="68" dur="500"/>
                                        <p:tgtEl>
                                          <p:spTgt spid="3">
                                            <p:txEl>
                                              <p:pRg st="3" end="3"/>
                                            </p:txEl>
                                          </p:spTgt>
                                        </p:tgtEl>
                                      </p:cBhvr>
                                    </p:animEffect>
                                    <p:set>
                                      <p:cBhvr>
                                        <p:cTn id="69" dur="1" fill="hold">
                                          <p:stCondLst>
                                            <p:cond delay="499"/>
                                          </p:stCondLst>
                                        </p:cTn>
                                        <p:tgtEl>
                                          <p:spTgt spid="3">
                                            <p:txEl>
                                              <p:pRg st="3" end="3"/>
                                            </p:txEl>
                                          </p:spTgt>
                                        </p:tgtEl>
                                        <p:attrNameLst>
                                          <p:attrName>style.visibility</p:attrName>
                                        </p:attrNameLst>
                                      </p:cBhvr>
                                      <p:to>
                                        <p:strVal val="hidden"/>
                                      </p:to>
                                    </p:set>
                                  </p:childTnLst>
                                </p:cTn>
                              </p:par>
                              <p:par>
                                <p:cTn id="70" presetID="10" presetClass="exit" presetSubtype="0" fill="hold" nodeType="withEffect">
                                  <p:stCondLst>
                                    <p:cond delay="0"/>
                                  </p:stCondLst>
                                  <p:childTnLst>
                                    <p:animEffect transition="out" filter="fade">
                                      <p:cBhvr>
                                        <p:cTn id="71" dur="500"/>
                                        <p:tgtEl>
                                          <p:spTgt spid="4"/>
                                        </p:tgtEl>
                                      </p:cBhvr>
                                    </p:animEffect>
                                    <p:set>
                                      <p:cBhvr>
                                        <p:cTn id="72" dur="1" fill="hold">
                                          <p:stCondLst>
                                            <p:cond delay="499"/>
                                          </p:stCondLst>
                                        </p:cTn>
                                        <p:tgtEl>
                                          <p:spTgt spid="4"/>
                                        </p:tgtEl>
                                        <p:attrNameLst>
                                          <p:attrName>style.visibility</p:attrName>
                                        </p:attrNameLst>
                                      </p:cBhvr>
                                      <p:to>
                                        <p:strVal val="hidden"/>
                                      </p:to>
                                    </p:set>
                                  </p:childTnLst>
                                </p:cTn>
                              </p:par>
                              <p:par>
                                <p:cTn id="73" presetID="10" presetClass="exit" presetSubtype="0" fill="hold" nodeType="withEffect">
                                  <p:stCondLst>
                                    <p:cond delay="0"/>
                                  </p:stCondLst>
                                  <p:childTnLst>
                                    <p:animEffect transition="out" filter="fade">
                                      <p:cBhvr>
                                        <p:cTn id="74" dur="500"/>
                                        <p:tgtEl>
                                          <p:spTgt spid="10"/>
                                        </p:tgtEl>
                                      </p:cBhvr>
                                    </p:animEffect>
                                    <p:set>
                                      <p:cBhvr>
                                        <p:cTn id="75" dur="1" fill="hold">
                                          <p:stCondLst>
                                            <p:cond delay="499"/>
                                          </p:stCondLst>
                                        </p:cTn>
                                        <p:tgtEl>
                                          <p:spTgt spid="10"/>
                                        </p:tgtEl>
                                        <p:attrNameLst>
                                          <p:attrName>style.visibility</p:attrName>
                                        </p:attrNameLst>
                                      </p:cBhvr>
                                      <p:to>
                                        <p:strVal val="hidden"/>
                                      </p:to>
                                    </p:set>
                                  </p:childTnLst>
                                </p:cTn>
                              </p:par>
                              <p:par>
                                <p:cTn id="76" presetID="10" presetClass="exit" presetSubtype="0" fill="hold" nodeType="withEffect">
                                  <p:stCondLst>
                                    <p:cond delay="0"/>
                                  </p:stCondLst>
                                  <p:childTnLst>
                                    <p:animEffect transition="out" filter="fade">
                                      <p:cBhvr>
                                        <p:cTn id="77" dur="500"/>
                                        <p:tgtEl>
                                          <p:spTgt spid="8"/>
                                        </p:tgtEl>
                                      </p:cBhvr>
                                    </p:animEffect>
                                    <p:set>
                                      <p:cBhvr>
                                        <p:cTn id="78"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6673" y="366623"/>
            <a:ext cx="10018713" cy="823823"/>
          </a:xfrm>
        </p:spPr>
        <p:txBody>
          <a:bodyPr/>
          <a:lstStyle/>
          <a:p>
            <a:r>
              <a:rPr lang="en-GB" dirty="0"/>
              <a:t>How you might redevelop the site?</a:t>
            </a:r>
          </a:p>
        </p:txBody>
      </p:sp>
      <p:sp>
        <p:nvSpPr>
          <p:cNvPr id="3" name="Content Placeholder 2"/>
          <p:cNvSpPr>
            <a:spLocks noGrp="1"/>
          </p:cNvSpPr>
          <p:nvPr>
            <p:ph idx="1"/>
          </p:nvPr>
        </p:nvSpPr>
        <p:spPr>
          <a:xfrm>
            <a:off x="1067402" y="1190446"/>
            <a:ext cx="10697253" cy="4206495"/>
          </a:xfrm>
        </p:spPr>
        <p:txBody>
          <a:bodyPr/>
          <a:lstStyle/>
          <a:p>
            <a:r>
              <a:rPr lang="en-GB" dirty="0"/>
              <a:t>New Toilets or more Toilets</a:t>
            </a:r>
          </a:p>
          <a:p>
            <a:r>
              <a:rPr lang="en-GB" dirty="0"/>
              <a:t>Hold Events and Festivals in the Moat.</a:t>
            </a:r>
          </a:p>
          <a:p>
            <a:r>
              <a:rPr lang="en-GB" dirty="0"/>
              <a:t>Create activities for Children to do, link it too School Curriculum to receive Trips.</a:t>
            </a:r>
          </a:p>
          <a:p>
            <a:r>
              <a:rPr lang="en-GB" dirty="0"/>
              <a:t>Put up signs on what things are and what certain rooms were used. </a:t>
            </a:r>
          </a:p>
          <a:p>
            <a:r>
              <a:rPr lang="en-GB" dirty="0"/>
              <a:t>Restore rooms in the castle to show what it would be like upstairs and in the basement. </a:t>
            </a:r>
          </a:p>
          <a:p>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40319" y="4305300"/>
            <a:ext cx="3285067" cy="2463800"/>
          </a:xfrm>
          <a:prstGeom prst="rect">
            <a:avLst/>
          </a:prstGeom>
        </p:spPr>
      </p:pic>
      <p:pic>
        <p:nvPicPr>
          <p:cNvPr id="6" name="Picture 5">
            <a:extLst>
              <a:ext uri="{FF2B5EF4-FFF2-40B4-BE49-F238E27FC236}">
                <a16:creationId xmlns:a16="http://schemas.microsoft.com/office/drawing/2014/main" id="{79462C44-46BA-4B5C-8B80-CF40DC00249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83857" y="4233245"/>
            <a:ext cx="1942121" cy="2535855"/>
          </a:xfrm>
          <a:prstGeom prst="rect">
            <a:avLst/>
          </a:prstGeom>
        </p:spPr>
      </p:pic>
    </p:spTree>
    <p:extLst>
      <p:ext uri="{BB962C8B-B14F-4D97-AF65-F5344CB8AC3E}">
        <p14:creationId xmlns:p14="http://schemas.microsoft.com/office/powerpoint/2010/main" val="1958392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fade">
                                      <p:cBhvr>
                                        <p:cTn id="47" dur="500"/>
                                        <p:tgtEl>
                                          <p:spTgt spid="4"/>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xit" presetSubtype="0" fill="hold" grpId="1" nodeType="clickEffect">
                                  <p:stCondLst>
                                    <p:cond delay="0"/>
                                  </p:stCondLst>
                                  <p:childTnLst>
                                    <p:animEffect transition="out" filter="fade">
                                      <p:cBhvr>
                                        <p:cTn id="51" dur="500"/>
                                        <p:tgtEl>
                                          <p:spTgt spid="2"/>
                                        </p:tgtEl>
                                      </p:cBhvr>
                                    </p:animEffect>
                                    <p:set>
                                      <p:cBhvr>
                                        <p:cTn id="52" dur="1" fill="hold">
                                          <p:stCondLst>
                                            <p:cond delay="499"/>
                                          </p:stCondLst>
                                        </p:cTn>
                                        <p:tgtEl>
                                          <p:spTgt spid="2"/>
                                        </p:tgtEl>
                                        <p:attrNameLst>
                                          <p:attrName>style.visibility</p:attrName>
                                        </p:attrNameLst>
                                      </p:cBhvr>
                                      <p:to>
                                        <p:strVal val="hidden"/>
                                      </p:to>
                                    </p:set>
                                  </p:childTnLst>
                                </p:cTn>
                              </p:par>
                              <p:par>
                                <p:cTn id="53" presetID="10" presetClass="exit" presetSubtype="0" fill="hold" grpId="1" nodeType="withEffect">
                                  <p:stCondLst>
                                    <p:cond delay="0"/>
                                  </p:stCondLst>
                                  <p:childTnLst>
                                    <p:animEffect transition="out" filter="fade">
                                      <p:cBhvr>
                                        <p:cTn id="54" dur="500"/>
                                        <p:tgtEl>
                                          <p:spTgt spid="3">
                                            <p:txEl>
                                              <p:pRg st="0" end="0"/>
                                            </p:txEl>
                                          </p:spTgt>
                                        </p:tgtEl>
                                      </p:cBhvr>
                                    </p:animEffect>
                                    <p:set>
                                      <p:cBhvr>
                                        <p:cTn id="55"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56" fill="hold">
                      <p:stCondLst>
                        <p:cond delay="indefinite"/>
                      </p:stCondLst>
                      <p:childTnLst>
                        <p:par>
                          <p:cTn id="57" fill="hold">
                            <p:stCondLst>
                              <p:cond delay="0"/>
                            </p:stCondLst>
                            <p:childTnLst>
                              <p:par>
                                <p:cTn id="58" presetID="10" presetClass="exit" presetSubtype="0" fill="hold" grpId="1" nodeType="clickEffect">
                                  <p:stCondLst>
                                    <p:cond delay="0"/>
                                  </p:stCondLst>
                                  <p:childTnLst>
                                    <p:animEffect transition="out" filter="fade">
                                      <p:cBhvr>
                                        <p:cTn id="59" dur="500"/>
                                        <p:tgtEl>
                                          <p:spTgt spid="3">
                                            <p:txEl>
                                              <p:pRg st="1" end="1"/>
                                            </p:txEl>
                                          </p:spTgt>
                                        </p:tgtEl>
                                      </p:cBhvr>
                                    </p:animEffect>
                                    <p:set>
                                      <p:cBhvr>
                                        <p:cTn id="60"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61" fill="hold">
                      <p:stCondLst>
                        <p:cond delay="indefinite"/>
                      </p:stCondLst>
                      <p:childTnLst>
                        <p:par>
                          <p:cTn id="62" fill="hold">
                            <p:stCondLst>
                              <p:cond delay="0"/>
                            </p:stCondLst>
                            <p:childTnLst>
                              <p:par>
                                <p:cTn id="63" presetID="10" presetClass="exit" presetSubtype="0" fill="hold" grpId="1" nodeType="clickEffect">
                                  <p:stCondLst>
                                    <p:cond delay="0"/>
                                  </p:stCondLst>
                                  <p:childTnLst>
                                    <p:animEffect transition="out" filter="fade">
                                      <p:cBhvr>
                                        <p:cTn id="64" dur="500"/>
                                        <p:tgtEl>
                                          <p:spTgt spid="3">
                                            <p:txEl>
                                              <p:pRg st="2" end="2"/>
                                            </p:txEl>
                                          </p:spTgt>
                                        </p:tgtEl>
                                      </p:cBhvr>
                                    </p:animEffect>
                                    <p:set>
                                      <p:cBhvr>
                                        <p:cTn id="65"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10" presetClass="exit" presetSubtype="0" fill="hold" grpId="1" nodeType="clickEffect">
                                  <p:stCondLst>
                                    <p:cond delay="0"/>
                                  </p:stCondLst>
                                  <p:childTnLst>
                                    <p:animEffect transition="out" filter="fade">
                                      <p:cBhvr>
                                        <p:cTn id="69" dur="500"/>
                                        <p:tgtEl>
                                          <p:spTgt spid="3">
                                            <p:txEl>
                                              <p:pRg st="3" end="3"/>
                                            </p:txEl>
                                          </p:spTgt>
                                        </p:tgtEl>
                                      </p:cBhvr>
                                    </p:animEffect>
                                    <p:set>
                                      <p:cBhvr>
                                        <p:cTn id="70"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0" presetClass="exit" presetSubtype="0" fill="hold" grpId="1" nodeType="clickEffect">
                                  <p:stCondLst>
                                    <p:cond delay="0"/>
                                  </p:stCondLst>
                                  <p:childTnLst>
                                    <p:animEffect transition="out" filter="fade">
                                      <p:cBhvr>
                                        <p:cTn id="74" dur="500"/>
                                        <p:tgtEl>
                                          <p:spTgt spid="3">
                                            <p:txEl>
                                              <p:pRg st="4" end="4"/>
                                            </p:txEl>
                                          </p:spTgt>
                                        </p:tgtEl>
                                      </p:cBhvr>
                                    </p:animEffect>
                                    <p:set>
                                      <p:cBhvr>
                                        <p:cTn id="75" dur="1" fill="hold">
                                          <p:stCondLst>
                                            <p:cond delay="499"/>
                                          </p:stCondLst>
                                        </p:cTn>
                                        <p:tgtEl>
                                          <p:spTgt spid="3">
                                            <p:txEl>
                                              <p:pRg st="4" end="4"/>
                                            </p:txEl>
                                          </p:spTgt>
                                        </p:tgtEl>
                                        <p:attrNameLst>
                                          <p:attrName>style.visibility</p:attrName>
                                        </p:attrNameLst>
                                      </p:cBhvr>
                                      <p:to>
                                        <p:strVal val="hidden"/>
                                      </p:to>
                                    </p:set>
                                  </p:childTnLst>
                                </p:cTn>
                              </p:par>
                              <p:par>
                                <p:cTn id="76" presetID="10" presetClass="exit" presetSubtype="0" fill="hold" nodeType="withEffect">
                                  <p:stCondLst>
                                    <p:cond delay="0"/>
                                  </p:stCondLst>
                                  <p:childTnLst>
                                    <p:animEffect transition="out" filter="fade">
                                      <p:cBhvr>
                                        <p:cTn id="77" dur="500"/>
                                        <p:tgtEl>
                                          <p:spTgt spid="6"/>
                                        </p:tgtEl>
                                      </p:cBhvr>
                                    </p:animEffect>
                                    <p:set>
                                      <p:cBhvr>
                                        <p:cTn id="78" dur="1" fill="hold">
                                          <p:stCondLst>
                                            <p:cond delay="499"/>
                                          </p:stCondLst>
                                        </p:cTn>
                                        <p:tgtEl>
                                          <p:spTgt spid="6"/>
                                        </p:tgtEl>
                                        <p:attrNameLst>
                                          <p:attrName>style.visibility</p:attrName>
                                        </p:attrNameLst>
                                      </p:cBhvr>
                                      <p:to>
                                        <p:strVal val="hidden"/>
                                      </p:to>
                                    </p:set>
                                  </p:childTnLst>
                                </p:cTn>
                              </p:par>
                              <p:par>
                                <p:cTn id="79" presetID="10" presetClass="exit" presetSubtype="0" fill="hold" nodeType="withEffect">
                                  <p:stCondLst>
                                    <p:cond delay="0"/>
                                  </p:stCondLst>
                                  <p:childTnLst>
                                    <p:animEffect transition="out" filter="fade">
                                      <p:cBhvr>
                                        <p:cTn id="80" dur="500"/>
                                        <p:tgtEl>
                                          <p:spTgt spid="4"/>
                                        </p:tgtEl>
                                      </p:cBhvr>
                                    </p:animEffect>
                                    <p:set>
                                      <p:cBhvr>
                                        <p:cTn id="81"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530" y="465826"/>
            <a:ext cx="10018713" cy="825259"/>
          </a:xfrm>
        </p:spPr>
        <p:txBody>
          <a:bodyPr/>
          <a:lstStyle/>
          <a:p>
            <a:r>
              <a:rPr lang="en-GB" dirty="0"/>
              <a:t>How would it become financially secure? </a:t>
            </a:r>
          </a:p>
        </p:txBody>
      </p:sp>
      <p:sp>
        <p:nvSpPr>
          <p:cNvPr id="3" name="Content Placeholder 2"/>
          <p:cNvSpPr>
            <a:spLocks noGrp="1"/>
          </p:cNvSpPr>
          <p:nvPr>
            <p:ph idx="1"/>
          </p:nvPr>
        </p:nvSpPr>
        <p:spPr>
          <a:xfrm>
            <a:off x="1727199" y="1837425"/>
            <a:ext cx="9586043" cy="3332673"/>
          </a:xfrm>
        </p:spPr>
        <p:txBody>
          <a:bodyPr/>
          <a:lstStyle/>
          <a:p>
            <a:r>
              <a:rPr lang="en-GB" dirty="0"/>
              <a:t>Hold Festivals and hold events for the locals, like a market in the moat.</a:t>
            </a:r>
          </a:p>
          <a:p>
            <a:r>
              <a:rPr lang="en-GB" dirty="0"/>
              <a:t>Advertise to the Local Population.</a:t>
            </a:r>
          </a:p>
          <a:p>
            <a:r>
              <a:rPr lang="en-GB" dirty="0"/>
              <a:t>Don’t overspend a budget.</a:t>
            </a:r>
          </a:p>
          <a:p>
            <a:r>
              <a:rPr lang="en-GB" dirty="0"/>
              <a:t>Don’t spend a lot on money. </a:t>
            </a:r>
          </a:p>
          <a:p>
            <a:endParaRPr lang="en-GB" dirty="0"/>
          </a:p>
        </p:txBody>
      </p:sp>
      <p:pic>
        <p:nvPicPr>
          <p:cNvPr id="5" name="Picture 4">
            <a:extLst>
              <a:ext uri="{FF2B5EF4-FFF2-40B4-BE49-F238E27FC236}">
                <a16:creationId xmlns:a16="http://schemas.microsoft.com/office/drawing/2014/main" id="{3B8074CC-073E-4524-93CC-BDC2AB544AD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13678" y="2881421"/>
            <a:ext cx="2609964" cy="3407867"/>
          </a:xfrm>
          <a:prstGeom prst="rect">
            <a:avLst/>
          </a:prstGeom>
        </p:spPr>
      </p:pic>
    </p:spTree>
    <p:extLst>
      <p:ext uri="{BB962C8B-B14F-4D97-AF65-F5344CB8AC3E}">
        <p14:creationId xmlns:p14="http://schemas.microsoft.com/office/powerpoint/2010/main" val="2786952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fade">
                                      <p:cBhvr>
                                        <p:cTn id="36" dur="500"/>
                                        <p:tgtEl>
                                          <p:spTgt spid="5"/>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xit" presetSubtype="0" fill="hold" grpId="1" nodeType="clickEffect">
                                  <p:stCondLst>
                                    <p:cond delay="0"/>
                                  </p:stCondLst>
                                  <p:childTnLst>
                                    <p:animEffect transition="out" filter="fade">
                                      <p:cBhvr>
                                        <p:cTn id="40" dur="500"/>
                                        <p:tgtEl>
                                          <p:spTgt spid="2"/>
                                        </p:tgtEl>
                                      </p:cBhvr>
                                    </p:animEffect>
                                    <p:set>
                                      <p:cBhvr>
                                        <p:cTn id="41" dur="1" fill="hold">
                                          <p:stCondLst>
                                            <p:cond delay="499"/>
                                          </p:stCondLst>
                                        </p:cTn>
                                        <p:tgtEl>
                                          <p:spTgt spid="2"/>
                                        </p:tgtEl>
                                        <p:attrNameLst>
                                          <p:attrName>style.visibility</p:attrName>
                                        </p:attrNameLst>
                                      </p:cBhvr>
                                      <p:to>
                                        <p:strVal val="hidden"/>
                                      </p:to>
                                    </p:set>
                                  </p:childTnLst>
                                </p:cTn>
                              </p:par>
                              <p:par>
                                <p:cTn id="42" presetID="10" presetClass="exit" presetSubtype="0" fill="hold" grpId="1" nodeType="withEffect">
                                  <p:stCondLst>
                                    <p:cond delay="0"/>
                                  </p:stCondLst>
                                  <p:childTnLst>
                                    <p:animEffect transition="out" filter="fade">
                                      <p:cBhvr>
                                        <p:cTn id="43" dur="500"/>
                                        <p:tgtEl>
                                          <p:spTgt spid="3">
                                            <p:txEl>
                                              <p:pRg st="0" end="0"/>
                                            </p:txEl>
                                          </p:spTgt>
                                        </p:tgtEl>
                                      </p:cBhvr>
                                    </p:animEffect>
                                    <p:set>
                                      <p:cBhvr>
                                        <p:cTn id="44"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10" presetClass="exit" presetSubtype="0" fill="hold" grpId="1" nodeType="clickEffect">
                                  <p:stCondLst>
                                    <p:cond delay="0"/>
                                  </p:stCondLst>
                                  <p:childTnLst>
                                    <p:animEffect transition="out" filter="fade">
                                      <p:cBhvr>
                                        <p:cTn id="48" dur="500"/>
                                        <p:tgtEl>
                                          <p:spTgt spid="3">
                                            <p:txEl>
                                              <p:pRg st="1" end="1"/>
                                            </p:txEl>
                                          </p:spTgt>
                                        </p:tgtEl>
                                      </p:cBhvr>
                                    </p:animEffect>
                                    <p:set>
                                      <p:cBhvr>
                                        <p:cTn id="49"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grpId="1" nodeType="clickEffect">
                                  <p:stCondLst>
                                    <p:cond delay="0"/>
                                  </p:stCondLst>
                                  <p:childTnLst>
                                    <p:animEffect transition="out" filter="fade">
                                      <p:cBhvr>
                                        <p:cTn id="53" dur="500"/>
                                        <p:tgtEl>
                                          <p:spTgt spid="3">
                                            <p:txEl>
                                              <p:pRg st="2" end="2"/>
                                            </p:txEl>
                                          </p:spTgt>
                                        </p:tgtEl>
                                      </p:cBhvr>
                                    </p:animEffect>
                                    <p:set>
                                      <p:cBhvr>
                                        <p:cTn id="54"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0" presetClass="exit" presetSubtype="0" fill="hold" grpId="1" nodeType="clickEffect">
                                  <p:stCondLst>
                                    <p:cond delay="0"/>
                                  </p:stCondLst>
                                  <p:childTnLst>
                                    <p:animEffect transition="out" filter="fade">
                                      <p:cBhvr>
                                        <p:cTn id="58" dur="500"/>
                                        <p:tgtEl>
                                          <p:spTgt spid="3">
                                            <p:txEl>
                                              <p:pRg st="3" end="3"/>
                                            </p:txEl>
                                          </p:spTgt>
                                        </p:tgtEl>
                                      </p:cBhvr>
                                    </p:animEffect>
                                    <p:set>
                                      <p:cBhvr>
                                        <p:cTn id="59" dur="1" fill="hold">
                                          <p:stCondLst>
                                            <p:cond delay="499"/>
                                          </p:stCondLst>
                                        </p:cTn>
                                        <p:tgtEl>
                                          <p:spTgt spid="3">
                                            <p:txEl>
                                              <p:pRg st="3" end="3"/>
                                            </p:txEl>
                                          </p:spTgt>
                                        </p:tgtEl>
                                        <p:attrNameLst>
                                          <p:attrName>style.visibility</p:attrName>
                                        </p:attrNameLst>
                                      </p:cBhvr>
                                      <p:to>
                                        <p:strVal val="hidden"/>
                                      </p:to>
                                    </p:set>
                                  </p:childTnLst>
                                </p:cTn>
                              </p:par>
                              <p:par>
                                <p:cTn id="60" presetID="10" presetClass="exit" presetSubtype="0" fill="hold" nodeType="withEffect">
                                  <p:stCondLst>
                                    <p:cond delay="0"/>
                                  </p:stCondLst>
                                  <p:childTnLst>
                                    <p:animEffect transition="out" filter="fade">
                                      <p:cBhvr>
                                        <p:cTn id="61" dur="500"/>
                                        <p:tgtEl>
                                          <p:spTgt spid="5"/>
                                        </p:tgtEl>
                                      </p:cBhvr>
                                    </p:animEffect>
                                    <p:set>
                                      <p:cBhvr>
                                        <p:cTn id="62"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7891" y="467807"/>
            <a:ext cx="9454091" cy="685800"/>
          </a:xfrm>
        </p:spPr>
        <p:txBody>
          <a:bodyPr>
            <a:normAutofit fontScale="90000"/>
          </a:bodyPr>
          <a:lstStyle/>
          <a:p>
            <a:r>
              <a:rPr lang="en-GB" dirty="0"/>
              <a:t>References </a:t>
            </a:r>
          </a:p>
        </p:txBody>
      </p:sp>
      <p:sp>
        <p:nvSpPr>
          <p:cNvPr id="3" name="Content Placeholder 2"/>
          <p:cNvSpPr>
            <a:spLocks noGrp="1"/>
          </p:cNvSpPr>
          <p:nvPr>
            <p:ph idx="1"/>
          </p:nvPr>
        </p:nvSpPr>
        <p:spPr>
          <a:xfrm>
            <a:off x="1286934" y="1100667"/>
            <a:ext cx="10216090" cy="5350933"/>
          </a:xfrm>
        </p:spPr>
        <p:txBody>
          <a:bodyPr>
            <a:normAutofit fontScale="77500" lnSpcReduction="20000"/>
          </a:bodyPr>
          <a:lstStyle/>
          <a:p>
            <a:r>
              <a:rPr lang="en-GB" dirty="0"/>
              <a:t>Coad, J. (1998). </a:t>
            </a:r>
            <a:r>
              <a:rPr lang="en-GB" i="1" dirty="0"/>
              <a:t>Deal Castle</a:t>
            </a:r>
            <a:r>
              <a:rPr lang="en-GB" dirty="0"/>
              <a:t>. London: English Heritage.</a:t>
            </a:r>
          </a:p>
          <a:p>
            <a:r>
              <a:rPr lang="en-GB" dirty="0"/>
              <a:t>English Heritage (2018). </a:t>
            </a:r>
            <a:r>
              <a:rPr lang="en-GB" i="1" dirty="0"/>
              <a:t>English Heritage Logo</a:t>
            </a:r>
            <a:r>
              <a:rPr lang="en-GB" dirty="0"/>
              <a:t>. [Logo] Swindon: English Heritage Website.</a:t>
            </a:r>
          </a:p>
          <a:p>
            <a:r>
              <a:rPr lang="en-GB" dirty="0"/>
              <a:t>Holbien</a:t>
            </a:r>
            <a:r>
              <a:rPr lang="en-GB" dirty="0"/>
              <a:t>, H. (2018). </a:t>
            </a:r>
            <a:r>
              <a:rPr lang="en-GB" i="1" dirty="0"/>
              <a:t>HENRICUS VIII ANG. REX</a:t>
            </a:r>
            <a:r>
              <a:rPr lang="en-GB" dirty="0"/>
              <a:t>. [Oil on Canvas] London: National Maritime Museum.</a:t>
            </a:r>
          </a:p>
          <a:p>
            <a:r>
              <a:rPr lang="en-GB" dirty="0"/>
              <a:t>Mannion</a:t>
            </a:r>
            <a:r>
              <a:rPr lang="en-GB" dirty="0"/>
              <a:t>, J. (2005</a:t>
            </a:r>
            <a:r>
              <a:rPr lang="en-GB" dirty="0" smtClean="0"/>
              <a:t>). Discover</a:t>
            </a:r>
            <a:r>
              <a:rPr lang="en-GB" dirty="0"/>
              <a:t> </a:t>
            </a:r>
            <a:r>
              <a:rPr lang="en-GB" i="1" dirty="0"/>
              <a:t>Castles from above</a:t>
            </a:r>
            <a:r>
              <a:rPr lang="en-GB" dirty="0"/>
              <a:t>. London: Myriad.</a:t>
            </a:r>
            <a:endParaRPr lang="en-GB" dirty="0" smtClean="0"/>
          </a:p>
          <a:p>
            <a:r>
              <a:rPr lang="en-GB" dirty="0" smtClean="0"/>
              <a:t>O'Neil</a:t>
            </a:r>
            <a:r>
              <a:rPr lang="en-GB" dirty="0"/>
              <a:t>, J. (1985). </a:t>
            </a:r>
            <a:r>
              <a:rPr lang="en-GB" i="1" dirty="0"/>
              <a:t>Deal Castle</a:t>
            </a:r>
            <a:r>
              <a:rPr lang="en-GB" dirty="0"/>
              <a:t>. 2nd ed. London: Historic Buildings and Monuments Commission For England.</a:t>
            </a:r>
          </a:p>
          <a:p>
            <a:r>
              <a:rPr lang="en-GB" dirty="0"/>
              <a:t>O'Neil, J. and Dunning, G. (1977). </a:t>
            </a:r>
            <a:r>
              <a:rPr lang="en-GB" i="1" dirty="0"/>
              <a:t>Deal Castle</a:t>
            </a:r>
            <a:r>
              <a:rPr lang="en-GB" dirty="0"/>
              <a:t>. 4th ed. Edinburgh: Department of the Environment: Ancient Monuments and Historic Buildings.</a:t>
            </a:r>
          </a:p>
          <a:p>
            <a:r>
              <a:rPr lang="en-GB" dirty="0"/>
              <a:t>Saunders, A. (1985). </a:t>
            </a:r>
            <a:r>
              <a:rPr lang="en-GB" i="1" dirty="0"/>
              <a:t>Deal and </a:t>
            </a:r>
            <a:r>
              <a:rPr lang="en-GB" i="1" dirty="0"/>
              <a:t>Walmer</a:t>
            </a:r>
            <a:r>
              <a:rPr lang="en-GB" i="1" dirty="0"/>
              <a:t> Castles</a:t>
            </a:r>
            <a:r>
              <a:rPr lang="en-GB" dirty="0"/>
              <a:t>. London: Historic Buildings and Monuments Commission for England.</a:t>
            </a:r>
          </a:p>
          <a:p>
            <a:r>
              <a:rPr lang="en-GB" dirty="0"/>
              <a:t>Sorrel, A. (1540). </a:t>
            </a:r>
            <a:r>
              <a:rPr lang="en-GB" i="1" dirty="0"/>
              <a:t>Deal Castle</a:t>
            </a:r>
            <a:r>
              <a:rPr lang="en-GB" dirty="0"/>
              <a:t>. [Reconstruction Drawing of Deal Castle] Swindon: Archive.</a:t>
            </a:r>
          </a:p>
          <a:p>
            <a:r>
              <a:rPr lang="en-GB" dirty="0"/>
              <a:t>Visit England and Visit Britain (2016). </a:t>
            </a:r>
            <a:r>
              <a:rPr lang="en-GB" i="1" dirty="0"/>
              <a:t>2016 Full Attractions Listing</a:t>
            </a:r>
            <a:r>
              <a:rPr lang="en-GB" dirty="0"/>
              <a:t>. [online] London: Visit Britain. Available at: https://www.visitbritain.org/annual-survey-visits-visitor-attractions-latest-results [Accessed 2 May 2018].</a:t>
            </a:r>
          </a:p>
          <a:p>
            <a:r>
              <a:rPr lang="en-GB" dirty="0"/>
              <a:t/>
            </a:r>
            <a:br>
              <a:rPr lang="en-GB" dirty="0"/>
            </a:br>
            <a:endParaRPr lang="en-GB" dirty="0"/>
          </a:p>
        </p:txBody>
      </p:sp>
    </p:spTree>
    <p:extLst>
      <p:ext uri="{BB962C8B-B14F-4D97-AF65-F5344CB8AC3E}">
        <p14:creationId xmlns:p14="http://schemas.microsoft.com/office/powerpoint/2010/main" val="1666785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8" end="8"/>
                                            </p:txEl>
                                          </p:spTgt>
                                        </p:tgtEl>
                                        <p:attrNameLst>
                                          <p:attrName>style.visibility</p:attrName>
                                        </p:attrNameLst>
                                      </p:cBhvr>
                                      <p:to>
                                        <p:strVal val="visible"/>
                                      </p:to>
                                    </p:set>
                                    <p:anim calcmode="lin" valueType="num">
                                      <p:cBhvr additive="base">
                                        <p:cTn id="5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anim calcmode="lin" valueType="num">
                                      <p:cBhvr additive="base">
                                        <p:cTn id="6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xit" presetSubtype="0" fill="hold" grpId="1" nodeType="clickEffect">
                                  <p:stCondLst>
                                    <p:cond delay="0"/>
                                  </p:stCondLst>
                                  <p:childTnLst>
                                    <p:animEffect transition="out" filter="fade">
                                      <p:cBhvr>
                                        <p:cTn id="70" dur="1000"/>
                                        <p:tgtEl>
                                          <p:spTgt spid="2"/>
                                        </p:tgtEl>
                                      </p:cBhvr>
                                    </p:animEffect>
                                    <p:anim calcmode="lin" valueType="num">
                                      <p:cBhvr>
                                        <p:cTn id="71" dur="1000"/>
                                        <p:tgtEl>
                                          <p:spTgt spid="2"/>
                                        </p:tgtEl>
                                        <p:attrNameLst>
                                          <p:attrName>ppt_x</p:attrName>
                                        </p:attrNameLst>
                                      </p:cBhvr>
                                      <p:tavLst>
                                        <p:tav tm="0">
                                          <p:val>
                                            <p:strVal val="ppt_x"/>
                                          </p:val>
                                        </p:tav>
                                        <p:tav tm="100000">
                                          <p:val>
                                            <p:strVal val="ppt_x"/>
                                          </p:val>
                                        </p:tav>
                                      </p:tavLst>
                                    </p:anim>
                                    <p:anim calcmode="lin" valueType="num">
                                      <p:cBhvr>
                                        <p:cTn id="72" dur="1000"/>
                                        <p:tgtEl>
                                          <p:spTgt spid="2"/>
                                        </p:tgtEl>
                                        <p:attrNameLst>
                                          <p:attrName>ppt_y</p:attrName>
                                        </p:attrNameLst>
                                      </p:cBhvr>
                                      <p:tavLst>
                                        <p:tav tm="0">
                                          <p:val>
                                            <p:strVal val="ppt_y"/>
                                          </p:val>
                                        </p:tav>
                                        <p:tav tm="100000">
                                          <p:val>
                                            <p:strVal val="ppt_y+.1"/>
                                          </p:val>
                                        </p:tav>
                                      </p:tavLst>
                                    </p:anim>
                                    <p:set>
                                      <p:cBhvr>
                                        <p:cTn id="73" dur="1" fill="hold">
                                          <p:stCondLst>
                                            <p:cond delay="999"/>
                                          </p:stCondLst>
                                        </p:cTn>
                                        <p:tgtEl>
                                          <p:spTgt spid="2"/>
                                        </p:tgtEl>
                                        <p:attrNameLst>
                                          <p:attrName>style.visibility</p:attrName>
                                        </p:attrNameLst>
                                      </p:cBhvr>
                                      <p:to>
                                        <p:strVal val="hidden"/>
                                      </p:to>
                                    </p:set>
                                  </p:childTnLst>
                                </p:cTn>
                              </p:par>
                              <p:par>
                                <p:cTn id="74" presetID="42" presetClass="exit" presetSubtype="0" fill="hold" grpId="1" nodeType="withEffect">
                                  <p:stCondLst>
                                    <p:cond delay="0"/>
                                  </p:stCondLst>
                                  <p:childTnLst>
                                    <p:animEffect transition="out" filter="fade">
                                      <p:cBhvr>
                                        <p:cTn id="75" dur="1000"/>
                                        <p:tgtEl>
                                          <p:spTgt spid="3">
                                            <p:txEl>
                                              <p:pRg st="0" end="0"/>
                                            </p:txEl>
                                          </p:spTgt>
                                        </p:tgtEl>
                                      </p:cBhvr>
                                    </p:animEffect>
                                    <p:anim calcmode="lin" valueType="num">
                                      <p:cBhvr>
                                        <p:cTn id="76" dur="1000"/>
                                        <p:tgtEl>
                                          <p:spTgt spid="3">
                                            <p:txEl>
                                              <p:pRg st="0" end="0"/>
                                            </p:txEl>
                                          </p:spTgt>
                                        </p:tgtEl>
                                        <p:attrNameLst>
                                          <p:attrName>ppt_x</p:attrName>
                                        </p:attrNameLst>
                                      </p:cBhvr>
                                      <p:tavLst>
                                        <p:tav tm="0">
                                          <p:val>
                                            <p:strVal val="ppt_x"/>
                                          </p:val>
                                        </p:tav>
                                        <p:tav tm="100000">
                                          <p:val>
                                            <p:strVal val="ppt_x"/>
                                          </p:val>
                                        </p:tav>
                                      </p:tavLst>
                                    </p:anim>
                                    <p:anim calcmode="lin" valueType="num">
                                      <p:cBhvr>
                                        <p:cTn id="77" dur="1000"/>
                                        <p:tgtEl>
                                          <p:spTgt spid="3">
                                            <p:txEl>
                                              <p:pRg st="0" end="0"/>
                                            </p:txEl>
                                          </p:spTgt>
                                        </p:tgtEl>
                                        <p:attrNameLst>
                                          <p:attrName>ppt_y</p:attrName>
                                        </p:attrNameLst>
                                      </p:cBhvr>
                                      <p:tavLst>
                                        <p:tav tm="0">
                                          <p:val>
                                            <p:strVal val="ppt_y"/>
                                          </p:val>
                                        </p:tav>
                                        <p:tav tm="100000">
                                          <p:val>
                                            <p:strVal val="ppt_y+.1"/>
                                          </p:val>
                                        </p:tav>
                                      </p:tavLst>
                                    </p:anim>
                                    <p:set>
                                      <p:cBhvr>
                                        <p:cTn id="78" dur="1" fill="hold">
                                          <p:stCondLst>
                                            <p:cond delay="999"/>
                                          </p:stCondLst>
                                        </p:cTn>
                                        <p:tgtEl>
                                          <p:spTgt spid="3">
                                            <p:txEl>
                                              <p:pRg st="0" end="0"/>
                                            </p:txEl>
                                          </p:spTgt>
                                        </p:tgtEl>
                                        <p:attrNameLst>
                                          <p:attrName>style.visibility</p:attrName>
                                        </p:attrNameLst>
                                      </p:cBhvr>
                                      <p:to>
                                        <p:strVal val="hidden"/>
                                      </p:to>
                                    </p:set>
                                  </p:childTnLst>
                                </p:cTn>
                              </p:par>
                            </p:childTnLst>
                          </p:cTn>
                        </p:par>
                      </p:childTnLst>
                    </p:cTn>
                  </p:par>
                  <p:par>
                    <p:cTn id="79" fill="hold">
                      <p:stCondLst>
                        <p:cond delay="indefinite"/>
                      </p:stCondLst>
                      <p:childTnLst>
                        <p:par>
                          <p:cTn id="80" fill="hold">
                            <p:stCondLst>
                              <p:cond delay="0"/>
                            </p:stCondLst>
                            <p:childTnLst>
                              <p:par>
                                <p:cTn id="81" presetID="42" presetClass="exit" presetSubtype="0" fill="hold" grpId="1" nodeType="clickEffect">
                                  <p:stCondLst>
                                    <p:cond delay="0"/>
                                  </p:stCondLst>
                                  <p:childTnLst>
                                    <p:animEffect transition="out" filter="fade">
                                      <p:cBhvr>
                                        <p:cTn id="82" dur="1000"/>
                                        <p:tgtEl>
                                          <p:spTgt spid="3">
                                            <p:txEl>
                                              <p:pRg st="1" end="1"/>
                                            </p:txEl>
                                          </p:spTgt>
                                        </p:tgtEl>
                                      </p:cBhvr>
                                    </p:animEffect>
                                    <p:anim calcmode="lin" valueType="num">
                                      <p:cBhvr>
                                        <p:cTn id="83" dur="1000"/>
                                        <p:tgtEl>
                                          <p:spTgt spid="3">
                                            <p:txEl>
                                              <p:pRg st="1" end="1"/>
                                            </p:txEl>
                                          </p:spTgt>
                                        </p:tgtEl>
                                        <p:attrNameLst>
                                          <p:attrName>ppt_x</p:attrName>
                                        </p:attrNameLst>
                                      </p:cBhvr>
                                      <p:tavLst>
                                        <p:tav tm="0">
                                          <p:val>
                                            <p:strVal val="ppt_x"/>
                                          </p:val>
                                        </p:tav>
                                        <p:tav tm="100000">
                                          <p:val>
                                            <p:strVal val="ppt_x"/>
                                          </p:val>
                                        </p:tav>
                                      </p:tavLst>
                                    </p:anim>
                                    <p:anim calcmode="lin" valueType="num">
                                      <p:cBhvr>
                                        <p:cTn id="84" dur="1000"/>
                                        <p:tgtEl>
                                          <p:spTgt spid="3">
                                            <p:txEl>
                                              <p:pRg st="1" end="1"/>
                                            </p:txEl>
                                          </p:spTgt>
                                        </p:tgtEl>
                                        <p:attrNameLst>
                                          <p:attrName>ppt_y</p:attrName>
                                        </p:attrNameLst>
                                      </p:cBhvr>
                                      <p:tavLst>
                                        <p:tav tm="0">
                                          <p:val>
                                            <p:strVal val="ppt_y"/>
                                          </p:val>
                                        </p:tav>
                                        <p:tav tm="100000">
                                          <p:val>
                                            <p:strVal val="ppt_y+.1"/>
                                          </p:val>
                                        </p:tav>
                                      </p:tavLst>
                                    </p:anim>
                                    <p:set>
                                      <p:cBhvr>
                                        <p:cTn id="85" dur="1" fill="hold">
                                          <p:stCondLst>
                                            <p:cond delay="999"/>
                                          </p:stCondLst>
                                        </p:cTn>
                                        <p:tgtEl>
                                          <p:spTgt spid="3">
                                            <p:txEl>
                                              <p:pRg st="1" end="1"/>
                                            </p:txEl>
                                          </p:spTgt>
                                        </p:tgtEl>
                                        <p:attrNameLst>
                                          <p:attrName>style.visibility</p:attrName>
                                        </p:attrNameLst>
                                      </p:cBhvr>
                                      <p:to>
                                        <p:strVal val="hidden"/>
                                      </p:to>
                                    </p:set>
                                  </p:childTnLst>
                                </p:cTn>
                              </p:par>
                            </p:childTnLst>
                          </p:cTn>
                        </p:par>
                      </p:childTnLst>
                    </p:cTn>
                  </p:par>
                  <p:par>
                    <p:cTn id="86" fill="hold">
                      <p:stCondLst>
                        <p:cond delay="indefinite"/>
                      </p:stCondLst>
                      <p:childTnLst>
                        <p:par>
                          <p:cTn id="87" fill="hold">
                            <p:stCondLst>
                              <p:cond delay="0"/>
                            </p:stCondLst>
                            <p:childTnLst>
                              <p:par>
                                <p:cTn id="88" presetID="42" presetClass="exit" presetSubtype="0" fill="hold" grpId="1" nodeType="clickEffect">
                                  <p:stCondLst>
                                    <p:cond delay="0"/>
                                  </p:stCondLst>
                                  <p:childTnLst>
                                    <p:animEffect transition="out" filter="fade">
                                      <p:cBhvr>
                                        <p:cTn id="89" dur="1000"/>
                                        <p:tgtEl>
                                          <p:spTgt spid="3">
                                            <p:txEl>
                                              <p:pRg st="2" end="2"/>
                                            </p:txEl>
                                          </p:spTgt>
                                        </p:tgtEl>
                                      </p:cBhvr>
                                    </p:animEffect>
                                    <p:anim calcmode="lin" valueType="num">
                                      <p:cBhvr>
                                        <p:cTn id="90" dur="1000"/>
                                        <p:tgtEl>
                                          <p:spTgt spid="3">
                                            <p:txEl>
                                              <p:pRg st="2" end="2"/>
                                            </p:txEl>
                                          </p:spTgt>
                                        </p:tgtEl>
                                        <p:attrNameLst>
                                          <p:attrName>ppt_x</p:attrName>
                                        </p:attrNameLst>
                                      </p:cBhvr>
                                      <p:tavLst>
                                        <p:tav tm="0">
                                          <p:val>
                                            <p:strVal val="ppt_x"/>
                                          </p:val>
                                        </p:tav>
                                        <p:tav tm="100000">
                                          <p:val>
                                            <p:strVal val="ppt_x"/>
                                          </p:val>
                                        </p:tav>
                                      </p:tavLst>
                                    </p:anim>
                                    <p:anim calcmode="lin" valueType="num">
                                      <p:cBhvr>
                                        <p:cTn id="91" dur="1000"/>
                                        <p:tgtEl>
                                          <p:spTgt spid="3">
                                            <p:txEl>
                                              <p:pRg st="2" end="2"/>
                                            </p:txEl>
                                          </p:spTgt>
                                        </p:tgtEl>
                                        <p:attrNameLst>
                                          <p:attrName>ppt_y</p:attrName>
                                        </p:attrNameLst>
                                      </p:cBhvr>
                                      <p:tavLst>
                                        <p:tav tm="0">
                                          <p:val>
                                            <p:strVal val="ppt_y"/>
                                          </p:val>
                                        </p:tav>
                                        <p:tav tm="100000">
                                          <p:val>
                                            <p:strVal val="ppt_y+.1"/>
                                          </p:val>
                                        </p:tav>
                                      </p:tavLst>
                                    </p:anim>
                                    <p:set>
                                      <p:cBhvr>
                                        <p:cTn id="92" dur="1" fill="hold">
                                          <p:stCondLst>
                                            <p:cond delay="999"/>
                                          </p:stCondLst>
                                        </p:cTn>
                                        <p:tgtEl>
                                          <p:spTgt spid="3">
                                            <p:txEl>
                                              <p:pRg st="2" end="2"/>
                                            </p:txEl>
                                          </p:spTgt>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42" presetClass="exit" presetSubtype="0" fill="hold" grpId="1" nodeType="clickEffect">
                                  <p:stCondLst>
                                    <p:cond delay="0"/>
                                  </p:stCondLst>
                                  <p:childTnLst>
                                    <p:animEffect transition="out" filter="fade">
                                      <p:cBhvr>
                                        <p:cTn id="96" dur="1000"/>
                                        <p:tgtEl>
                                          <p:spTgt spid="3">
                                            <p:txEl>
                                              <p:pRg st="3" end="3"/>
                                            </p:txEl>
                                          </p:spTgt>
                                        </p:tgtEl>
                                      </p:cBhvr>
                                    </p:animEffect>
                                    <p:anim calcmode="lin" valueType="num">
                                      <p:cBhvr>
                                        <p:cTn id="97" dur="1000"/>
                                        <p:tgtEl>
                                          <p:spTgt spid="3">
                                            <p:txEl>
                                              <p:pRg st="3" end="3"/>
                                            </p:txEl>
                                          </p:spTgt>
                                        </p:tgtEl>
                                        <p:attrNameLst>
                                          <p:attrName>ppt_x</p:attrName>
                                        </p:attrNameLst>
                                      </p:cBhvr>
                                      <p:tavLst>
                                        <p:tav tm="0">
                                          <p:val>
                                            <p:strVal val="ppt_x"/>
                                          </p:val>
                                        </p:tav>
                                        <p:tav tm="100000">
                                          <p:val>
                                            <p:strVal val="ppt_x"/>
                                          </p:val>
                                        </p:tav>
                                      </p:tavLst>
                                    </p:anim>
                                    <p:anim calcmode="lin" valueType="num">
                                      <p:cBhvr>
                                        <p:cTn id="98" dur="1000"/>
                                        <p:tgtEl>
                                          <p:spTgt spid="3">
                                            <p:txEl>
                                              <p:pRg st="3" end="3"/>
                                            </p:txEl>
                                          </p:spTgt>
                                        </p:tgtEl>
                                        <p:attrNameLst>
                                          <p:attrName>ppt_y</p:attrName>
                                        </p:attrNameLst>
                                      </p:cBhvr>
                                      <p:tavLst>
                                        <p:tav tm="0">
                                          <p:val>
                                            <p:strVal val="ppt_y"/>
                                          </p:val>
                                        </p:tav>
                                        <p:tav tm="100000">
                                          <p:val>
                                            <p:strVal val="ppt_y+.1"/>
                                          </p:val>
                                        </p:tav>
                                      </p:tavLst>
                                    </p:anim>
                                    <p:set>
                                      <p:cBhvr>
                                        <p:cTn id="99" dur="1" fill="hold">
                                          <p:stCondLst>
                                            <p:cond delay="999"/>
                                          </p:stCondLst>
                                        </p:cTn>
                                        <p:tgtEl>
                                          <p:spTgt spid="3">
                                            <p:txEl>
                                              <p:pRg st="3" end="3"/>
                                            </p:txEl>
                                          </p:spTgt>
                                        </p:tgtEl>
                                        <p:attrNameLst>
                                          <p:attrName>style.visibility</p:attrName>
                                        </p:attrNameLst>
                                      </p:cBhvr>
                                      <p:to>
                                        <p:strVal val="hidden"/>
                                      </p:to>
                                    </p:set>
                                  </p:childTnLst>
                                </p:cTn>
                              </p:par>
                            </p:childTnLst>
                          </p:cTn>
                        </p:par>
                      </p:childTnLst>
                    </p:cTn>
                  </p:par>
                  <p:par>
                    <p:cTn id="100" fill="hold">
                      <p:stCondLst>
                        <p:cond delay="indefinite"/>
                      </p:stCondLst>
                      <p:childTnLst>
                        <p:par>
                          <p:cTn id="101" fill="hold">
                            <p:stCondLst>
                              <p:cond delay="0"/>
                            </p:stCondLst>
                            <p:childTnLst>
                              <p:par>
                                <p:cTn id="102" presetID="42" presetClass="exit" presetSubtype="0" fill="hold" grpId="1" nodeType="clickEffect">
                                  <p:stCondLst>
                                    <p:cond delay="0"/>
                                  </p:stCondLst>
                                  <p:childTnLst>
                                    <p:animEffect transition="out" filter="fade">
                                      <p:cBhvr>
                                        <p:cTn id="103" dur="1000"/>
                                        <p:tgtEl>
                                          <p:spTgt spid="3">
                                            <p:txEl>
                                              <p:pRg st="4" end="4"/>
                                            </p:txEl>
                                          </p:spTgt>
                                        </p:tgtEl>
                                      </p:cBhvr>
                                    </p:animEffect>
                                    <p:anim calcmode="lin" valueType="num">
                                      <p:cBhvr>
                                        <p:cTn id="104" dur="1000"/>
                                        <p:tgtEl>
                                          <p:spTgt spid="3">
                                            <p:txEl>
                                              <p:pRg st="4" end="4"/>
                                            </p:txEl>
                                          </p:spTgt>
                                        </p:tgtEl>
                                        <p:attrNameLst>
                                          <p:attrName>ppt_x</p:attrName>
                                        </p:attrNameLst>
                                      </p:cBhvr>
                                      <p:tavLst>
                                        <p:tav tm="0">
                                          <p:val>
                                            <p:strVal val="ppt_x"/>
                                          </p:val>
                                        </p:tav>
                                        <p:tav tm="100000">
                                          <p:val>
                                            <p:strVal val="ppt_x"/>
                                          </p:val>
                                        </p:tav>
                                      </p:tavLst>
                                    </p:anim>
                                    <p:anim calcmode="lin" valueType="num">
                                      <p:cBhvr>
                                        <p:cTn id="105" dur="1000"/>
                                        <p:tgtEl>
                                          <p:spTgt spid="3">
                                            <p:txEl>
                                              <p:pRg st="4" end="4"/>
                                            </p:txEl>
                                          </p:spTgt>
                                        </p:tgtEl>
                                        <p:attrNameLst>
                                          <p:attrName>ppt_y</p:attrName>
                                        </p:attrNameLst>
                                      </p:cBhvr>
                                      <p:tavLst>
                                        <p:tav tm="0">
                                          <p:val>
                                            <p:strVal val="ppt_y"/>
                                          </p:val>
                                        </p:tav>
                                        <p:tav tm="100000">
                                          <p:val>
                                            <p:strVal val="ppt_y+.1"/>
                                          </p:val>
                                        </p:tav>
                                      </p:tavLst>
                                    </p:anim>
                                    <p:set>
                                      <p:cBhvr>
                                        <p:cTn id="106" dur="1" fill="hold">
                                          <p:stCondLst>
                                            <p:cond delay="999"/>
                                          </p:stCondLst>
                                        </p:cTn>
                                        <p:tgtEl>
                                          <p:spTgt spid="3">
                                            <p:txEl>
                                              <p:pRg st="4" end="4"/>
                                            </p:txEl>
                                          </p:spTgt>
                                        </p:tgtEl>
                                        <p:attrNameLst>
                                          <p:attrName>style.visibility</p:attrName>
                                        </p:attrNameLst>
                                      </p:cBhvr>
                                      <p:to>
                                        <p:strVal val="hidden"/>
                                      </p:to>
                                    </p:set>
                                  </p:childTnLst>
                                </p:cTn>
                              </p:par>
                            </p:childTnLst>
                          </p:cTn>
                        </p:par>
                      </p:childTnLst>
                    </p:cTn>
                  </p:par>
                  <p:par>
                    <p:cTn id="107" fill="hold">
                      <p:stCondLst>
                        <p:cond delay="indefinite"/>
                      </p:stCondLst>
                      <p:childTnLst>
                        <p:par>
                          <p:cTn id="108" fill="hold">
                            <p:stCondLst>
                              <p:cond delay="0"/>
                            </p:stCondLst>
                            <p:childTnLst>
                              <p:par>
                                <p:cTn id="109" presetID="42" presetClass="exit" presetSubtype="0" fill="hold" grpId="1" nodeType="clickEffect">
                                  <p:stCondLst>
                                    <p:cond delay="0"/>
                                  </p:stCondLst>
                                  <p:childTnLst>
                                    <p:animEffect transition="out" filter="fade">
                                      <p:cBhvr>
                                        <p:cTn id="110" dur="1000"/>
                                        <p:tgtEl>
                                          <p:spTgt spid="3">
                                            <p:txEl>
                                              <p:pRg st="5" end="5"/>
                                            </p:txEl>
                                          </p:spTgt>
                                        </p:tgtEl>
                                      </p:cBhvr>
                                    </p:animEffect>
                                    <p:anim calcmode="lin" valueType="num">
                                      <p:cBhvr>
                                        <p:cTn id="111" dur="1000"/>
                                        <p:tgtEl>
                                          <p:spTgt spid="3">
                                            <p:txEl>
                                              <p:pRg st="5" end="5"/>
                                            </p:txEl>
                                          </p:spTgt>
                                        </p:tgtEl>
                                        <p:attrNameLst>
                                          <p:attrName>ppt_x</p:attrName>
                                        </p:attrNameLst>
                                      </p:cBhvr>
                                      <p:tavLst>
                                        <p:tav tm="0">
                                          <p:val>
                                            <p:strVal val="ppt_x"/>
                                          </p:val>
                                        </p:tav>
                                        <p:tav tm="100000">
                                          <p:val>
                                            <p:strVal val="ppt_x"/>
                                          </p:val>
                                        </p:tav>
                                      </p:tavLst>
                                    </p:anim>
                                    <p:anim calcmode="lin" valueType="num">
                                      <p:cBhvr>
                                        <p:cTn id="112" dur="1000"/>
                                        <p:tgtEl>
                                          <p:spTgt spid="3">
                                            <p:txEl>
                                              <p:pRg st="5" end="5"/>
                                            </p:txEl>
                                          </p:spTgt>
                                        </p:tgtEl>
                                        <p:attrNameLst>
                                          <p:attrName>ppt_y</p:attrName>
                                        </p:attrNameLst>
                                      </p:cBhvr>
                                      <p:tavLst>
                                        <p:tav tm="0">
                                          <p:val>
                                            <p:strVal val="ppt_y"/>
                                          </p:val>
                                        </p:tav>
                                        <p:tav tm="100000">
                                          <p:val>
                                            <p:strVal val="ppt_y+.1"/>
                                          </p:val>
                                        </p:tav>
                                      </p:tavLst>
                                    </p:anim>
                                    <p:set>
                                      <p:cBhvr>
                                        <p:cTn id="113" dur="1" fill="hold">
                                          <p:stCondLst>
                                            <p:cond delay="999"/>
                                          </p:stCondLst>
                                        </p:cTn>
                                        <p:tgtEl>
                                          <p:spTgt spid="3">
                                            <p:txEl>
                                              <p:pRg st="5" end="5"/>
                                            </p:txEl>
                                          </p:spTgt>
                                        </p:tgtEl>
                                        <p:attrNameLst>
                                          <p:attrName>style.visibility</p:attrName>
                                        </p:attrNameLst>
                                      </p:cBhvr>
                                      <p:to>
                                        <p:strVal val="hidden"/>
                                      </p:to>
                                    </p:set>
                                  </p:childTnLst>
                                </p:cTn>
                              </p:par>
                            </p:childTnLst>
                          </p:cTn>
                        </p:par>
                      </p:childTnLst>
                    </p:cTn>
                  </p:par>
                  <p:par>
                    <p:cTn id="114" fill="hold">
                      <p:stCondLst>
                        <p:cond delay="indefinite"/>
                      </p:stCondLst>
                      <p:childTnLst>
                        <p:par>
                          <p:cTn id="115" fill="hold">
                            <p:stCondLst>
                              <p:cond delay="0"/>
                            </p:stCondLst>
                            <p:childTnLst>
                              <p:par>
                                <p:cTn id="116" presetID="42" presetClass="exit" presetSubtype="0" fill="hold" grpId="1" nodeType="clickEffect">
                                  <p:stCondLst>
                                    <p:cond delay="0"/>
                                  </p:stCondLst>
                                  <p:childTnLst>
                                    <p:animEffect transition="out" filter="fade">
                                      <p:cBhvr>
                                        <p:cTn id="117" dur="1000"/>
                                        <p:tgtEl>
                                          <p:spTgt spid="3">
                                            <p:txEl>
                                              <p:pRg st="6" end="6"/>
                                            </p:txEl>
                                          </p:spTgt>
                                        </p:tgtEl>
                                      </p:cBhvr>
                                    </p:animEffect>
                                    <p:anim calcmode="lin" valueType="num">
                                      <p:cBhvr>
                                        <p:cTn id="118" dur="1000"/>
                                        <p:tgtEl>
                                          <p:spTgt spid="3">
                                            <p:txEl>
                                              <p:pRg st="6" end="6"/>
                                            </p:txEl>
                                          </p:spTgt>
                                        </p:tgtEl>
                                        <p:attrNameLst>
                                          <p:attrName>ppt_x</p:attrName>
                                        </p:attrNameLst>
                                      </p:cBhvr>
                                      <p:tavLst>
                                        <p:tav tm="0">
                                          <p:val>
                                            <p:strVal val="ppt_x"/>
                                          </p:val>
                                        </p:tav>
                                        <p:tav tm="100000">
                                          <p:val>
                                            <p:strVal val="ppt_x"/>
                                          </p:val>
                                        </p:tav>
                                      </p:tavLst>
                                    </p:anim>
                                    <p:anim calcmode="lin" valueType="num">
                                      <p:cBhvr>
                                        <p:cTn id="119" dur="1000"/>
                                        <p:tgtEl>
                                          <p:spTgt spid="3">
                                            <p:txEl>
                                              <p:pRg st="6" end="6"/>
                                            </p:txEl>
                                          </p:spTgt>
                                        </p:tgtEl>
                                        <p:attrNameLst>
                                          <p:attrName>ppt_y</p:attrName>
                                        </p:attrNameLst>
                                      </p:cBhvr>
                                      <p:tavLst>
                                        <p:tav tm="0">
                                          <p:val>
                                            <p:strVal val="ppt_y"/>
                                          </p:val>
                                        </p:tav>
                                        <p:tav tm="100000">
                                          <p:val>
                                            <p:strVal val="ppt_y+.1"/>
                                          </p:val>
                                        </p:tav>
                                      </p:tavLst>
                                    </p:anim>
                                    <p:set>
                                      <p:cBhvr>
                                        <p:cTn id="120" dur="1" fill="hold">
                                          <p:stCondLst>
                                            <p:cond delay="999"/>
                                          </p:stCondLst>
                                        </p:cTn>
                                        <p:tgtEl>
                                          <p:spTgt spid="3">
                                            <p:txEl>
                                              <p:pRg st="6" end="6"/>
                                            </p:txEl>
                                          </p:spTgt>
                                        </p:tgtEl>
                                        <p:attrNameLst>
                                          <p:attrName>style.visibility</p:attrName>
                                        </p:attrNameLst>
                                      </p:cBhvr>
                                      <p:to>
                                        <p:strVal val="hidden"/>
                                      </p:to>
                                    </p:set>
                                  </p:childTnLst>
                                </p:cTn>
                              </p:par>
                            </p:childTnLst>
                          </p:cTn>
                        </p:par>
                      </p:childTnLst>
                    </p:cTn>
                  </p:par>
                  <p:par>
                    <p:cTn id="121" fill="hold">
                      <p:stCondLst>
                        <p:cond delay="indefinite"/>
                      </p:stCondLst>
                      <p:childTnLst>
                        <p:par>
                          <p:cTn id="122" fill="hold">
                            <p:stCondLst>
                              <p:cond delay="0"/>
                            </p:stCondLst>
                            <p:childTnLst>
                              <p:par>
                                <p:cTn id="123" presetID="42" presetClass="exit" presetSubtype="0" fill="hold" grpId="1" nodeType="clickEffect">
                                  <p:stCondLst>
                                    <p:cond delay="0"/>
                                  </p:stCondLst>
                                  <p:childTnLst>
                                    <p:animEffect transition="out" filter="fade">
                                      <p:cBhvr>
                                        <p:cTn id="124" dur="1000"/>
                                        <p:tgtEl>
                                          <p:spTgt spid="3">
                                            <p:txEl>
                                              <p:pRg st="7" end="7"/>
                                            </p:txEl>
                                          </p:spTgt>
                                        </p:tgtEl>
                                      </p:cBhvr>
                                    </p:animEffect>
                                    <p:anim calcmode="lin" valueType="num">
                                      <p:cBhvr>
                                        <p:cTn id="125" dur="1000"/>
                                        <p:tgtEl>
                                          <p:spTgt spid="3">
                                            <p:txEl>
                                              <p:pRg st="7" end="7"/>
                                            </p:txEl>
                                          </p:spTgt>
                                        </p:tgtEl>
                                        <p:attrNameLst>
                                          <p:attrName>ppt_x</p:attrName>
                                        </p:attrNameLst>
                                      </p:cBhvr>
                                      <p:tavLst>
                                        <p:tav tm="0">
                                          <p:val>
                                            <p:strVal val="ppt_x"/>
                                          </p:val>
                                        </p:tav>
                                        <p:tav tm="100000">
                                          <p:val>
                                            <p:strVal val="ppt_x"/>
                                          </p:val>
                                        </p:tav>
                                      </p:tavLst>
                                    </p:anim>
                                    <p:anim calcmode="lin" valueType="num">
                                      <p:cBhvr>
                                        <p:cTn id="126" dur="1000"/>
                                        <p:tgtEl>
                                          <p:spTgt spid="3">
                                            <p:txEl>
                                              <p:pRg st="7" end="7"/>
                                            </p:txEl>
                                          </p:spTgt>
                                        </p:tgtEl>
                                        <p:attrNameLst>
                                          <p:attrName>ppt_y</p:attrName>
                                        </p:attrNameLst>
                                      </p:cBhvr>
                                      <p:tavLst>
                                        <p:tav tm="0">
                                          <p:val>
                                            <p:strVal val="ppt_y"/>
                                          </p:val>
                                        </p:tav>
                                        <p:tav tm="100000">
                                          <p:val>
                                            <p:strVal val="ppt_y+.1"/>
                                          </p:val>
                                        </p:tav>
                                      </p:tavLst>
                                    </p:anim>
                                    <p:set>
                                      <p:cBhvr>
                                        <p:cTn id="127" dur="1" fill="hold">
                                          <p:stCondLst>
                                            <p:cond delay="999"/>
                                          </p:stCondLst>
                                        </p:cTn>
                                        <p:tgtEl>
                                          <p:spTgt spid="3">
                                            <p:txEl>
                                              <p:pRg st="7" end="7"/>
                                            </p:txEl>
                                          </p:spTgt>
                                        </p:tgtEl>
                                        <p:attrNameLst>
                                          <p:attrName>style.visibility</p:attrName>
                                        </p:attrNameLst>
                                      </p:cBhvr>
                                      <p:to>
                                        <p:strVal val="hidden"/>
                                      </p:to>
                                    </p:set>
                                  </p:childTnLst>
                                </p:cTn>
                              </p:par>
                            </p:childTnLst>
                          </p:cTn>
                        </p:par>
                      </p:childTnLst>
                    </p:cTn>
                  </p:par>
                  <p:par>
                    <p:cTn id="128" fill="hold">
                      <p:stCondLst>
                        <p:cond delay="indefinite"/>
                      </p:stCondLst>
                      <p:childTnLst>
                        <p:par>
                          <p:cTn id="129" fill="hold">
                            <p:stCondLst>
                              <p:cond delay="0"/>
                            </p:stCondLst>
                            <p:childTnLst>
                              <p:par>
                                <p:cTn id="130" presetID="42" presetClass="exit" presetSubtype="0" fill="hold" grpId="1" nodeType="clickEffect">
                                  <p:stCondLst>
                                    <p:cond delay="0"/>
                                  </p:stCondLst>
                                  <p:childTnLst>
                                    <p:animEffect transition="out" filter="fade">
                                      <p:cBhvr>
                                        <p:cTn id="131" dur="1000"/>
                                        <p:tgtEl>
                                          <p:spTgt spid="3">
                                            <p:txEl>
                                              <p:pRg st="8" end="8"/>
                                            </p:txEl>
                                          </p:spTgt>
                                        </p:tgtEl>
                                      </p:cBhvr>
                                    </p:animEffect>
                                    <p:anim calcmode="lin" valueType="num">
                                      <p:cBhvr>
                                        <p:cTn id="132" dur="1000"/>
                                        <p:tgtEl>
                                          <p:spTgt spid="3">
                                            <p:txEl>
                                              <p:pRg st="8" end="8"/>
                                            </p:txEl>
                                          </p:spTgt>
                                        </p:tgtEl>
                                        <p:attrNameLst>
                                          <p:attrName>ppt_x</p:attrName>
                                        </p:attrNameLst>
                                      </p:cBhvr>
                                      <p:tavLst>
                                        <p:tav tm="0">
                                          <p:val>
                                            <p:strVal val="ppt_x"/>
                                          </p:val>
                                        </p:tav>
                                        <p:tav tm="100000">
                                          <p:val>
                                            <p:strVal val="ppt_x"/>
                                          </p:val>
                                        </p:tav>
                                      </p:tavLst>
                                    </p:anim>
                                    <p:anim calcmode="lin" valueType="num">
                                      <p:cBhvr>
                                        <p:cTn id="133" dur="1000"/>
                                        <p:tgtEl>
                                          <p:spTgt spid="3">
                                            <p:txEl>
                                              <p:pRg st="8" end="8"/>
                                            </p:txEl>
                                          </p:spTgt>
                                        </p:tgtEl>
                                        <p:attrNameLst>
                                          <p:attrName>ppt_y</p:attrName>
                                        </p:attrNameLst>
                                      </p:cBhvr>
                                      <p:tavLst>
                                        <p:tav tm="0">
                                          <p:val>
                                            <p:strVal val="ppt_y"/>
                                          </p:val>
                                        </p:tav>
                                        <p:tav tm="100000">
                                          <p:val>
                                            <p:strVal val="ppt_y+.1"/>
                                          </p:val>
                                        </p:tav>
                                      </p:tavLst>
                                    </p:anim>
                                    <p:set>
                                      <p:cBhvr>
                                        <p:cTn id="134" dur="1" fill="hold">
                                          <p:stCondLst>
                                            <p:cond delay="999"/>
                                          </p:stCondLst>
                                        </p:cTn>
                                        <p:tgtEl>
                                          <p:spTgt spid="3">
                                            <p:txEl>
                                              <p:pRg st="8" end="8"/>
                                            </p:txEl>
                                          </p:spTgt>
                                        </p:tgtEl>
                                        <p:attrNameLst>
                                          <p:attrName>style.visibility</p:attrName>
                                        </p:attrNameLst>
                                      </p:cBhvr>
                                      <p:to>
                                        <p:strVal val="hidden"/>
                                      </p:to>
                                    </p:set>
                                  </p:childTnLst>
                                </p:cTn>
                              </p:par>
                            </p:childTnLst>
                          </p:cTn>
                        </p:par>
                      </p:childTnLst>
                    </p:cTn>
                  </p:par>
                  <p:par>
                    <p:cTn id="135" fill="hold">
                      <p:stCondLst>
                        <p:cond delay="indefinite"/>
                      </p:stCondLst>
                      <p:childTnLst>
                        <p:par>
                          <p:cTn id="136" fill="hold">
                            <p:stCondLst>
                              <p:cond delay="0"/>
                            </p:stCondLst>
                            <p:childTnLst>
                              <p:par>
                                <p:cTn id="137" presetID="42" presetClass="exit" presetSubtype="0" fill="hold" grpId="1" nodeType="clickEffect">
                                  <p:stCondLst>
                                    <p:cond delay="0"/>
                                  </p:stCondLst>
                                  <p:childTnLst>
                                    <p:animEffect transition="out" filter="fade">
                                      <p:cBhvr>
                                        <p:cTn id="138" dur="1000"/>
                                        <p:tgtEl>
                                          <p:spTgt spid="3">
                                            <p:txEl>
                                              <p:pRg st="9" end="9"/>
                                            </p:txEl>
                                          </p:spTgt>
                                        </p:tgtEl>
                                      </p:cBhvr>
                                    </p:animEffect>
                                    <p:anim calcmode="lin" valueType="num">
                                      <p:cBhvr>
                                        <p:cTn id="139" dur="1000"/>
                                        <p:tgtEl>
                                          <p:spTgt spid="3">
                                            <p:txEl>
                                              <p:pRg st="9" end="9"/>
                                            </p:txEl>
                                          </p:spTgt>
                                        </p:tgtEl>
                                        <p:attrNameLst>
                                          <p:attrName>ppt_x</p:attrName>
                                        </p:attrNameLst>
                                      </p:cBhvr>
                                      <p:tavLst>
                                        <p:tav tm="0">
                                          <p:val>
                                            <p:strVal val="ppt_x"/>
                                          </p:val>
                                        </p:tav>
                                        <p:tav tm="100000">
                                          <p:val>
                                            <p:strVal val="ppt_x"/>
                                          </p:val>
                                        </p:tav>
                                      </p:tavLst>
                                    </p:anim>
                                    <p:anim calcmode="lin" valueType="num">
                                      <p:cBhvr>
                                        <p:cTn id="140" dur="1000"/>
                                        <p:tgtEl>
                                          <p:spTgt spid="3">
                                            <p:txEl>
                                              <p:pRg st="9" end="9"/>
                                            </p:txEl>
                                          </p:spTgt>
                                        </p:tgtEl>
                                        <p:attrNameLst>
                                          <p:attrName>ppt_y</p:attrName>
                                        </p:attrNameLst>
                                      </p:cBhvr>
                                      <p:tavLst>
                                        <p:tav tm="0">
                                          <p:val>
                                            <p:strVal val="ppt_y"/>
                                          </p:val>
                                        </p:tav>
                                        <p:tav tm="100000">
                                          <p:val>
                                            <p:strVal val="ppt_y+.1"/>
                                          </p:val>
                                        </p:tav>
                                      </p:tavLst>
                                    </p:anim>
                                    <p:set>
                                      <p:cBhvr>
                                        <p:cTn id="141" dur="1" fill="hold">
                                          <p:stCondLst>
                                            <p:cond delay="999"/>
                                          </p:stCondLst>
                                        </p:cTn>
                                        <p:tgtEl>
                                          <p:spTgt spid="3">
                                            <p:txEl>
                                              <p:pRg st="9" end="9"/>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793</TotalTime>
  <Words>804</Words>
  <Application>Microsoft Office PowerPoint</Application>
  <PresentationFormat>Widescreen</PresentationFormat>
  <Paragraphs>77</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Corbel</vt:lpstr>
      <vt:lpstr>Parallax</vt:lpstr>
      <vt:lpstr>Deal Castle </vt:lpstr>
      <vt:lpstr>The Nature of the Heritage Site- What is Deal Castle</vt:lpstr>
      <vt:lpstr>The Nature of the Heritage Site- Where is Deal Castle </vt:lpstr>
      <vt:lpstr>Current Uses</vt:lpstr>
      <vt:lpstr>PowerPoint Presentation</vt:lpstr>
      <vt:lpstr>Weaknesses</vt:lpstr>
      <vt:lpstr>Opportunities</vt:lpstr>
      <vt:lpstr>Threats</vt:lpstr>
      <vt:lpstr>How you might redevelop the site?</vt:lpstr>
      <vt:lpstr>How would it become financially secure?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Deal Castle</dc:title>
  <dc:creator>.3.36</dc:creator>
  <cp:lastModifiedBy>Rebecca Carlton (1701268)</cp:lastModifiedBy>
  <cp:revision>44</cp:revision>
  <cp:lastPrinted>2018-05-03T18:26:43Z</cp:lastPrinted>
  <dcterms:created xsi:type="dcterms:W3CDTF">2018-04-16T15:10:13Z</dcterms:created>
  <dcterms:modified xsi:type="dcterms:W3CDTF">2018-05-07T17:40:50Z</dcterms:modified>
</cp:coreProperties>
</file>