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3" r:id="rId6"/>
    <p:sldId id="265" r:id="rId7"/>
    <p:sldId id="264" r:id="rId8"/>
    <p:sldId id="266" r:id="rId9"/>
    <p:sldId id="267" r:id="rId10"/>
    <p:sldId id="260" r:id="rId11"/>
    <p:sldId id="261" r:id="rId12"/>
    <p:sldId id="268" r:id="rId13"/>
    <p:sldId id="269" r:id="rId14"/>
    <p:sldId id="262"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8" autoAdjust="0"/>
    <p:restoredTop sz="94660"/>
  </p:normalViewPr>
  <p:slideViewPr>
    <p:cSldViewPr snapToGrid="0">
      <p:cViewPr varScale="1">
        <p:scale>
          <a:sx n="86" d="100"/>
          <a:sy n="86" d="100"/>
        </p:scale>
        <p:origin x="37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C9F9CF-FB34-45BA-974B-89D99751352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A85A1B-C9F5-41BF-81BC-08FBFFD98186}">
      <dgm:prSet/>
      <dgm:spPr/>
      <dgm:t>
        <a:bodyPr/>
        <a:lstStyle/>
        <a:p>
          <a:r>
            <a:rPr lang="en-GB"/>
            <a:t>Cardiff Airport officially open in 1942 and is the biggest airport in Wales. In 2013 the Welsh Government purchased Cardiff International Airport for 52 Million. In 2019 Cardiff Airport had more than 1.6 million passengers that has flown into the Airport. </a:t>
          </a:r>
          <a:endParaRPr lang="en-US"/>
        </a:p>
      </dgm:t>
    </dgm:pt>
    <dgm:pt modelId="{7D3A344D-F9E6-47A6-868B-C8DCF93E4608}" type="parTrans" cxnId="{F39A37E1-3426-4CBD-8F9E-31AF3B06CC8D}">
      <dgm:prSet/>
      <dgm:spPr/>
      <dgm:t>
        <a:bodyPr/>
        <a:lstStyle/>
        <a:p>
          <a:endParaRPr lang="en-US"/>
        </a:p>
      </dgm:t>
    </dgm:pt>
    <dgm:pt modelId="{84E54AFF-EB09-4467-B2EB-C08AABFD6960}" type="sibTrans" cxnId="{F39A37E1-3426-4CBD-8F9E-31AF3B06CC8D}">
      <dgm:prSet/>
      <dgm:spPr/>
      <dgm:t>
        <a:bodyPr/>
        <a:lstStyle/>
        <a:p>
          <a:endParaRPr lang="en-US"/>
        </a:p>
      </dgm:t>
    </dgm:pt>
    <dgm:pt modelId="{B90C3A03-87EF-443B-9B87-72DB48FC9B5B}">
      <dgm:prSet/>
      <dgm:spPr/>
      <dgm:t>
        <a:bodyPr/>
        <a:lstStyle/>
        <a:p>
          <a:r>
            <a:rPr lang="en-GB" dirty="0"/>
            <a:t>Cardiff Airport offer over 50 flights and have more than 900 connections. Airlines at Cardiff Airport include Ryan Air, </a:t>
          </a:r>
          <a:r>
            <a:rPr lang="en-GB" dirty="0" err="1"/>
            <a:t>Tui</a:t>
          </a:r>
          <a:r>
            <a:rPr lang="en-GB" dirty="0"/>
            <a:t>, Qatar Airlines, KLM and many more. Cardiff Airports Airlines fly to Destinations such as Crete, Italy, Tunisia, France and many more destinations.</a:t>
          </a:r>
          <a:endParaRPr lang="en-US" dirty="0"/>
        </a:p>
      </dgm:t>
    </dgm:pt>
    <dgm:pt modelId="{7515248A-0BE5-46A4-BE98-8412AD3C2F7D}" type="parTrans" cxnId="{A4156851-D449-4F7F-A4E3-A1CB277CAFA1}">
      <dgm:prSet/>
      <dgm:spPr/>
      <dgm:t>
        <a:bodyPr/>
        <a:lstStyle/>
        <a:p>
          <a:endParaRPr lang="en-US"/>
        </a:p>
      </dgm:t>
    </dgm:pt>
    <dgm:pt modelId="{11F541D8-2268-4AE0-8510-EFD27D6F3FA5}" type="sibTrans" cxnId="{A4156851-D449-4F7F-A4E3-A1CB277CAFA1}">
      <dgm:prSet/>
      <dgm:spPr/>
      <dgm:t>
        <a:bodyPr/>
        <a:lstStyle/>
        <a:p>
          <a:endParaRPr lang="en-US"/>
        </a:p>
      </dgm:t>
    </dgm:pt>
    <dgm:pt modelId="{C136A39D-14DE-4A00-ADD2-183051A694A0}">
      <dgm:prSet/>
      <dgm:spPr/>
      <dgm:t>
        <a:bodyPr/>
        <a:lstStyle/>
        <a:p>
          <a:r>
            <a:rPr lang="en-GB"/>
            <a:t>Facilities at Cardiff Airport are as follow Food and drink, executive lounge, shopping (duty free) and they offer special assistant through out the airport. They have check in and self-check in, Cash and foreign currency, lost property, smoking area, tourist information,, claim a VAT return, Airport security, communication facilities, customer service, meeting rooms, multi faith facilities, toilets and baby changing rooms, trolleys and arriving at Cardiff Airport.</a:t>
          </a:r>
          <a:endParaRPr lang="en-US"/>
        </a:p>
      </dgm:t>
    </dgm:pt>
    <dgm:pt modelId="{4FEB5807-C306-4A5E-B19C-8A5517678312}" type="parTrans" cxnId="{D7F3F76E-6B62-4560-AF18-C8AA5C7E75B2}">
      <dgm:prSet/>
      <dgm:spPr/>
      <dgm:t>
        <a:bodyPr/>
        <a:lstStyle/>
        <a:p>
          <a:endParaRPr lang="en-US"/>
        </a:p>
      </dgm:t>
    </dgm:pt>
    <dgm:pt modelId="{8ED06FBF-CEED-4CD5-A4CF-9FD551417D88}" type="sibTrans" cxnId="{D7F3F76E-6B62-4560-AF18-C8AA5C7E75B2}">
      <dgm:prSet/>
      <dgm:spPr/>
      <dgm:t>
        <a:bodyPr/>
        <a:lstStyle/>
        <a:p>
          <a:endParaRPr lang="en-US"/>
        </a:p>
      </dgm:t>
    </dgm:pt>
    <dgm:pt modelId="{AED05A5A-D13F-4807-BF16-0B652CF99316}">
      <dgm:prSet/>
      <dgm:spPr/>
      <dgm:t>
        <a:bodyPr/>
        <a:lstStyle/>
        <a:p>
          <a:r>
            <a:rPr lang="en-GB"/>
            <a:t>To get to Cardiff Airport people can go by road, bus, rail, bike, coach and taxi. There are pick up and drop off points for customers. They have pedestrian routes to Long stay 2 car park. On Cardiff official website they give road directions to make it easier for customers to get to the Airport.</a:t>
          </a:r>
          <a:endParaRPr lang="en-US"/>
        </a:p>
      </dgm:t>
    </dgm:pt>
    <dgm:pt modelId="{82FFAA34-8DA9-4543-81B4-2B60C71CD910}" type="parTrans" cxnId="{FEC2D755-3369-4875-9AAE-AC70B6ABB415}">
      <dgm:prSet/>
      <dgm:spPr/>
      <dgm:t>
        <a:bodyPr/>
        <a:lstStyle/>
        <a:p>
          <a:endParaRPr lang="en-US"/>
        </a:p>
      </dgm:t>
    </dgm:pt>
    <dgm:pt modelId="{4A6273DD-6CF1-47A0-A181-EDDC2AF1E0BE}" type="sibTrans" cxnId="{FEC2D755-3369-4875-9AAE-AC70B6ABB415}">
      <dgm:prSet/>
      <dgm:spPr/>
      <dgm:t>
        <a:bodyPr/>
        <a:lstStyle/>
        <a:p>
          <a:endParaRPr lang="en-US"/>
        </a:p>
      </dgm:t>
    </dgm:pt>
    <dgm:pt modelId="{7126BA31-32D1-4A78-BAFF-CDF7274B299B}" type="pres">
      <dgm:prSet presAssocID="{D3C9F9CF-FB34-45BA-974B-89D997513525}" presName="linear" presStyleCnt="0">
        <dgm:presLayoutVars>
          <dgm:animLvl val="lvl"/>
          <dgm:resizeHandles val="exact"/>
        </dgm:presLayoutVars>
      </dgm:prSet>
      <dgm:spPr/>
    </dgm:pt>
    <dgm:pt modelId="{B5D37F2E-992D-44B9-9F4F-CB15E5CBA19B}" type="pres">
      <dgm:prSet presAssocID="{56A85A1B-C9F5-41BF-81BC-08FBFFD98186}" presName="parentText" presStyleLbl="node1" presStyleIdx="0" presStyleCnt="4">
        <dgm:presLayoutVars>
          <dgm:chMax val="0"/>
          <dgm:bulletEnabled val="1"/>
        </dgm:presLayoutVars>
      </dgm:prSet>
      <dgm:spPr/>
    </dgm:pt>
    <dgm:pt modelId="{F4C4C017-76F7-47DF-8705-5ED42B37E24C}" type="pres">
      <dgm:prSet presAssocID="{84E54AFF-EB09-4467-B2EB-C08AABFD6960}" presName="spacer" presStyleCnt="0"/>
      <dgm:spPr/>
    </dgm:pt>
    <dgm:pt modelId="{36F610AC-E93C-476C-86DC-2D1EC30E8143}" type="pres">
      <dgm:prSet presAssocID="{B90C3A03-87EF-443B-9B87-72DB48FC9B5B}" presName="parentText" presStyleLbl="node1" presStyleIdx="1" presStyleCnt="4">
        <dgm:presLayoutVars>
          <dgm:chMax val="0"/>
          <dgm:bulletEnabled val="1"/>
        </dgm:presLayoutVars>
      </dgm:prSet>
      <dgm:spPr/>
    </dgm:pt>
    <dgm:pt modelId="{BDDECED5-B64D-4683-B506-45B066369AC5}" type="pres">
      <dgm:prSet presAssocID="{11F541D8-2268-4AE0-8510-EFD27D6F3FA5}" presName="spacer" presStyleCnt="0"/>
      <dgm:spPr/>
    </dgm:pt>
    <dgm:pt modelId="{E7BD2656-B860-4036-BDA0-D4270FA473EB}" type="pres">
      <dgm:prSet presAssocID="{C136A39D-14DE-4A00-ADD2-183051A694A0}" presName="parentText" presStyleLbl="node1" presStyleIdx="2" presStyleCnt="4">
        <dgm:presLayoutVars>
          <dgm:chMax val="0"/>
          <dgm:bulletEnabled val="1"/>
        </dgm:presLayoutVars>
      </dgm:prSet>
      <dgm:spPr/>
    </dgm:pt>
    <dgm:pt modelId="{9C99FA6A-F3AC-42FD-B35E-84B840E2EF3F}" type="pres">
      <dgm:prSet presAssocID="{8ED06FBF-CEED-4CD5-A4CF-9FD551417D88}" presName="spacer" presStyleCnt="0"/>
      <dgm:spPr/>
    </dgm:pt>
    <dgm:pt modelId="{1CAAF673-6F08-409A-B382-C3D3F15E11A2}" type="pres">
      <dgm:prSet presAssocID="{AED05A5A-D13F-4807-BF16-0B652CF99316}" presName="parentText" presStyleLbl="node1" presStyleIdx="3" presStyleCnt="4">
        <dgm:presLayoutVars>
          <dgm:chMax val="0"/>
          <dgm:bulletEnabled val="1"/>
        </dgm:presLayoutVars>
      </dgm:prSet>
      <dgm:spPr/>
    </dgm:pt>
  </dgm:ptLst>
  <dgm:cxnLst>
    <dgm:cxn modelId="{62305D18-F8A8-4936-BF87-4683DB09BA7B}" type="presOf" srcId="{B90C3A03-87EF-443B-9B87-72DB48FC9B5B}" destId="{36F610AC-E93C-476C-86DC-2D1EC30E8143}" srcOrd="0" destOrd="0" presId="urn:microsoft.com/office/officeart/2005/8/layout/vList2"/>
    <dgm:cxn modelId="{63DB946E-83F1-4700-BBAF-37CC1A208D7F}" type="presOf" srcId="{AED05A5A-D13F-4807-BF16-0B652CF99316}" destId="{1CAAF673-6F08-409A-B382-C3D3F15E11A2}" srcOrd="0" destOrd="0" presId="urn:microsoft.com/office/officeart/2005/8/layout/vList2"/>
    <dgm:cxn modelId="{D7F3F76E-6B62-4560-AF18-C8AA5C7E75B2}" srcId="{D3C9F9CF-FB34-45BA-974B-89D997513525}" destId="{C136A39D-14DE-4A00-ADD2-183051A694A0}" srcOrd="2" destOrd="0" parTransId="{4FEB5807-C306-4A5E-B19C-8A5517678312}" sibTransId="{8ED06FBF-CEED-4CD5-A4CF-9FD551417D88}"/>
    <dgm:cxn modelId="{A4156851-D449-4F7F-A4E3-A1CB277CAFA1}" srcId="{D3C9F9CF-FB34-45BA-974B-89D997513525}" destId="{B90C3A03-87EF-443B-9B87-72DB48FC9B5B}" srcOrd="1" destOrd="0" parTransId="{7515248A-0BE5-46A4-BE98-8412AD3C2F7D}" sibTransId="{11F541D8-2268-4AE0-8510-EFD27D6F3FA5}"/>
    <dgm:cxn modelId="{FEC2D755-3369-4875-9AAE-AC70B6ABB415}" srcId="{D3C9F9CF-FB34-45BA-974B-89D997513525}" destId="{AED05A5A-D13F-4807-BF16-0B652CF99316}" srcOrd="3" destOrd="0" parTransId="{82FFAA34-8DA9-4543-81B4-2B60C71CD910}" sibTransId="{4A6273DD-6CF1-47A0-A181-EDDC2AF1E0BE}"/>
    <dgm:cxn modelId="{C613D87C-933D-40D3-A70F-F308F7B7B70D}" type="presOf" srcId="{56A85A1B-C9F5-41BF-81BC-08FBFFD98186}" destId="{B5D37F2E-992D-44B9-9F4F-CB15E5CBA19B}" srcOrd="0" destOrd="0" presId="urn:microsoft.com/office/officeart/2005/8/layout/vList2"/>
    <dgm:cxn modelId="{3403709D-2DE6-4141-85F4-FEDD1CAF7CFD}" type="presOf" srcId="{C136A39D-14DE-4A00-ADD2-183051A694A0}" destId="{E7BD2656-B860-4036-BDA0-D4270FA473EB}" srcOrd="0" destOrd="0" presId="urn:microsoft.com/office/officeart/2005/8/layout/vList2"/>
    <dgm:cxn modelId="{BB6747C0-7FE0-4520-BA06-9C5D67069BD7}" type="presOf" srcId="{D3C9F9CF-FB34-45BA-974B-89D997513525}" destId="{7126BA31-32D1-4A78-BAFF-CDF7274B299B}" srcOrd="0" destOrd="0" presId="urn:microsoft.com/office/officeart/2005/8/layout/vList2"/>
    <dgm:cxn modelId="{F39A37E1-3426-4CBD-8F9E-31AF3B06CC8D}" srcId="{D3C9F9CF-FB34-45BA-974B-89D997513525}" destId="{56A85A1B-C9F5-41BF-81BC-08FBFFD98186}" srcOrd="0" destOrd="0" parTransId="{7D3A344D-F9E6-47A6-868B-C8DCF93E4608}" sibTransId="{84E54AFF-EB09-4467-B2EB-C08AABFD6960}"/>
    <dgm:cxn modelId="{3292E341-14D5-4E29-A84F-DF960B454EDD}" type="presParOf" srcId="{7126BA31-32D1-4A78-BAFF-CDF7274B299B}" destId="{B5D37F2E-992D-44B9-9F4F-CB15E5CBA19B}" srcOrd="0" destOrd="0" presId="urn:microsoft.com/office/officeart/2005/8/layout/vList2"/>
    <dgm:cxn modelId="{838AEA02-3DC4-4800-90EE-1235AF529C7C}" type="presParOf" srcId="{7126BA31-32D1-4A78-BAFF-CDF7274B299B}" destId="{F4C4C017-76F7-47DF-8705-5ED42B37E24C}" srcOrd="1" destOrd="0" presId="urn:microsoft.com/office/officeart/2005/8/layout/vList2"/>
    <dgm:cxn modelId="{7CB17581-4748-42B5-85EA-E941F9250FB7}" type="presParOf" srcId="{7126BA31-32D1-4A78-BAFF-CDF7274B299B}" destId="{36F610AC-E93C-476C-86DC-2D1EC30E8143}" srcOrd="2" destOrd="0" presId="urn:microsoft.com/office/officeart/2005/8/layout/vList2"/>
    <dgm:cxn modelId="{1480885F-AE27-4AEE-B6A3-20F1C2FE057A}" type="presParOf" srcId="{7126BA31-32D1-4A78-BAFF-CDF7274B299B}" destId="{BDDECED5-B64D-4683-B506-45B066369AC5}" srcOrd="3" destOrd="0" presId="urn:microsoft.com/office/officeart/2005/8/layout/vList2"/>
    <dgm:cxn modelId="{3C9276D5-5064-435E-B50B-E457E78C968A}" type="presParOf" srcId="{7126BA31-32D1-4A78-BAFF-CDF7274B299B}" destId="{E7BD2656-B860-4036-BDA0-D4270FA473EB}" srcOrd="4" destOrd="0" presId="urn:microsoft.com/office/officeart/2005/8/layout/vList2"/>
    <dgm:cxn modelId="{DFA6A1FF-B494-4723-9169-38BCE2717899}" type="presParOf" srcId="{7126BA31-32D1-4A78-BAFF-CDF7274B299B}" destId="{9C99FA6A-F3AC-42FD-B35E-84B840E2EF3F}" srcOrd="5" destOrd="0" presId="urn:microsoft.com/office/officeart/2005/8/layout/vList2"/>
    <dgm:cxn modelId="{D1719950-53E1-49C5-84E1-B1AD145F21A1}" type="presParOf" srcId="{7126BA31-32D1-4A78-BAFF-CDF7274B299B}" destId="{1CAAF673-6F08-409A-B382-C3D3F15E11A2}" srcOrd="6"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9F5DD9-3164-4360-8175-2284A9767A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51077DF-CB47-408E-A4FB-7FB842505730}">
      <dgm:prSet/>
      <dgm:spPr/>
      <dgm:t>
        <a:bodyPr/>
        <a:lstStyle/>
        <a:p>
          <a:r>
            <a:rPr lang="en-GB" dirty="0"/>
            <a:t>Cardiff Airports Master Plan</a:t>
          </a:r>
          <a:endParaRPr lang="en-US" dirty="0"/>
        </a:p>
      </dgm:t>
    </dgm:pt>
    <dgm:pt modelId="{E25E3542-C329-4089-94FA-2874EC706573}" type="parTrans" cxnId="{7DB161A3-0F5E-4D63-8870-1B734C7C6B48}">
      <dgm:prSet/>
      <dgm:spPr/>
      <dgm:t>
        <a:bodyPr/>
        <a:lstStyle/>
        <a:p>
          <a:endParaRPr lang="en-US"/>
        </a:p>
      </dgm:t>
    </dgm:pt>
    <dgm:pt modelId="{67BCCF7B-2ACC-48C4-ACAB-6980EA69B8AD}" type="sibTrans" cxnId="{7DB161A3-0F5E-4D63-8870-1B734C7C6B48}">
      <dgm:prSet/>
      <dgm:spPr/>
      <dgm:t>
        <a:bodyPr/>
        <a:lstStyle/>
        <a:p>
          <a:endParaRPr lang="en-US"/>
        </a:p>
      </dgm:t>
    </dgm:pt>
    <dgm:pt modelId="{16D190C8-6AF0-4EF9-B760-8E80BEADBFFA}">
      <dgm:prSet/>
      <dgm:spPr/>
      <dgm:t>
        <a:bodyPr/>
        <a:lstStyle/>
        <a:p>
          <a:r>
            <a:rPr lang="en-GB" dirty="0"/>
            <a:t>Cardiff Airport could make new links with other Airlines </a:t>
          </a:r>
          <a:endParaRPr lang="en-US" dirty="0"/>
        </a:p>
      </dgm:t>
    </dgm:pt>
    <dgm:pt modelId="{8693E48C-A30B-463F-917A-14FFF3C6CC9E}" type="parTrans" cxnId="{EC669E1B-E166-4810-A76F-585DAE39396C}">
      <dgm:prSet/>
      <dgm:spPr/>
      <dgm:t>
        <a:bodyPr/>
        <a:lstStyle/>
        <a:p>
          <a:endParaRPr lang="en-US"/>
        </a:p>
      </dgm:t>
    </dgm:pt>
    <dgm:pt modelId="{27FC739A-860C-470A-B215-F37B8D43EFFC}" type="sibTrans" cxnId="{EC669E1B-E166-4810-A76F-585DAE39396C}">
      <dgm:prSet/>
      <dgm:spPr/>
      <dgm:t>
        <a:bodyPr/>
        <a:lstStyle/>
        <a:p>
          <a:endParaRPr lang="en-US"/>
        </a:p>
      </dgm:t>
    </dgm:pt>
    <dgm:pt modelId="{FBF83E2E-D69D-44FA-98AA-868D0A2DC4C0}">
      <dgm:prSet/>
      <dgm:spPr/>
      <dgm:t>
        <a:bodyPr/>
        <a:lstStyle/>
        <a:p>
          <a:r>
            <a:rPr lang="en-GB" dirty="0"/>
            <a:t>Storm Dennis</a:t>
          </a:r>
          <a:endParaRPr lang="en-US" dirty="0"/>
        </a:p>
      </dgm:t>
    </dgm:pt>
    <dgm:pt modelId="{E5F41B4D-9E76-4160-9B4E-E4D0F9413EA8}" type="parTrans" cxnId="{F6F95330-85FB-4689-86BE-BA39B73D1FD8}">
      <dgm:prSet/>
      <dgm:spPr/>
      <dgm:t>
        <a:bodyPr/>
        <a:lstStyle/>
        <a:p>
          <a:endParaRPr lang="en-US"/>
        </a:p>
      </dgm:t>
    </dgm:pt>
    <dgm:pt modelId="{6E6F5EED-46D0-4E0B-965C-56DE83E50B47}" type="sibTrans" cxnId="{F6F95330-85FB-4689-86BE-BA39B73D1FD8}">
      <dgm:prSet/>
      <dgm:spPr/>
      <dgm:t>
        <a:bodyPr/>
        <a:lstStyle/>
        <a:p>
          <a:endParaRPr lang="en-US"/>
        </a:p>
      </dgm:t>
    </dgm:pt>
    <dgm:pt modelId="{D9A13472-5CF7-4D6C-A659-CB9B66EFAA5B}" type="pres">
      <dgm:prSet presAssocID="{419F5DD9-3164-4360-8175-2284A9767ABF}" presName="linear" presStyleCnt="0">
        <dgm:presLayoutVars>
          <dgm:animLvl val="lvl"/>
          <dgm:resizeHandles val="exact"/>
        </dgm:presLayoutVars>
      </dgm:prSet>
      <dgm:spPr/>
    </dgm:pt>
    <dgm:pt modelId="{9D3A9CD2-38DB-4623-8FBA-F3759BF50BC0}" type="pres">
      <dgm:prSet presAssocID="{451077DF-CB47-408E-A4FB-7FB842505730}" presName="parentText" presStyleLbl="node1" presStyleIdx="0" presStyleCnt="3">
        <dgm:presLayoutVars>
          <dgm:chMax val="0"/>
          <dgm:bulletEnabled val="1"/>
        </dgm:presLayoutVars>
      </dgm:prSet>
      <dgm:spPr/>
    </dgm:pt>
    <dgm:pt modelId="{93A7E7B0-E2C8-4A54-A51F-063DF3DA116F}" type="pres">
      <dgm:prSet presAssocID="{67BCCF7B-2ACC-48C4-ACAB-6980EA69B8AD}" presName="spacer" presStyleCnt="0"/>
      <dgm:spPr/>
    </dgm:pt>
    <dgm:pt modelId="{DDA412CA-2E5E-47BE-996D-9D6207E331FC}" type="pres">
      <dgm:prSet presAssocID="{16D190C8-6AF0-4EF9-B760-8E80BEADBFFA}" presName="parentText" presStyleLbl="node1" presStyleIdx="1" presStyleCnt="3">
        <dgm:presLayoutVars>
          <dgm:chMax val="0"/>
          <dgm:bulletEnabled val="1"/>
        </dgm:presLayoutVars>
      </dgm:prSet>
      <dgm:spPr/>
    </dgm:pt>
    <dgm:pt modelId="{EAF32C85-C810-4776-AF8E-E8BC3C857FE8}" type="pres">
      <dgm:prSet presAssocID="{27FC739A-860C-470A-B215-F37B8D43EFFC}" presName="spacer" presStyleCnt="0"/>
      <dgm:spPr/>
    </dgm:pt>
    <dgm:pt modelId="{B1D51BCD-BE50-47B0-BE68-672AE97B89AB}" type="pres">
      <dgm:prSet presAssocID="{FBF83E2E-D69D-44FA-98AA-868D0A2DC4C0}" presName="parentText" presStyleLbl="node1" presStyleIdx="2" presStyleCnt="3">
        <dgm:presLayoutVars>
          <dgm:chMax val="0"/>
          <dgm:bulletEnabled val="1"/>
        </dgm:presLayoutVars>
      </dgm:prSet>
      <dgm:spPr/>
    </dgm:pt>
  </dgm:ptLst>
  <dgm:cxnLst>
    <dgm:cxn modelId="{476E8D12-6FC8-41A2-AB90-6E21EC9C392C}" type="presOf" srcId="{16D190C8-6AF0-4EF9-B760-8E80BEADBFFA}" destId="{DDA412CA-2E5E-47BE-996D-9D6207E331FC}" srcOrd="0" destOrd="0" presId="urn:microsoft.com/office/officeart/2005/8/layout/vList2"/>
    <dgm:cxn modelId="{EC669E1B-E166-4810-A76F-585DAE39396C}" srcId="{419F5DD9-3164-4360-8175-2284A9767ABF}" destId="{16D190C8-6AF0-4EF9-B760-8E80BEADBFFA}" srcOrd="1" destOrd="0" parTransId="{8693E48C-A30B-463F-917A-14FFF3C6CC9E}" sibTransId="{27FC739A-860C-470A-B215-F37B8D43EFFC}"/>
    <dgm:cxn modelId="{F6F95330-85FB-4689-86BE-BA39B73D1FD8}" srcId="{419F5DD9-3164-4360-8175-2284A9767ABF}" destId="{FBF83E2E-D69D-44FA-98AA-868D0A2DC4C0}" srcOrd="2" destOrd="0" parTransId="{E5F41B4D-9E76-4160-9B4E-E4D0F9413EA8}" sibTransId="{6E6F5EED-46D0-4E0B-965C-56DE83E50B47}"/>
    <dgm:cxn modelId="{21A89638-9930-405D-87DF-71BCFB5A5C91}" type="presOf" srcId="{419F5DD9-3164-4360-8175-2284A9767ABF}" destId="{D9A13472-5CF7-4D6C-A659-CB9B66EFAA5B}" srcOrd="0" destOrd="0" presId="urn:microsoft.com/office/officeart/2005/8/layout/vList2"/>
    <dgm:cxn modelId="{DFBD688A-3660-4F91-A133-9DCBEA612627}" type="presOf" srcId="{451077DF-CB47-408E-A4FB-7FB842505730}" destId="{9D3A9CD2-38DB-4623-8FBA-F3759BF50BC0}" srcOrd="0" destOrd="0" presId="urn:microsoft.com/office/officeart/2005/8/layout/vList2"/>
    <dgm:cxn modelId="{7DB161A3-0F5E-4D63-8870-1B734C7C6B48}" srcId="{419F5DD9-3164-4360-8175-2284A9767ABF}" destId="{451077DF-CB47-408E-A4FB-7FB842505730}" srcOrd="0" destOrd="0" parTransId="{E25E3542-C329-4089-94FA-2874EC706573}" sibTransId="{67BCCF7B-2ACC-48C4-ACAB-6980EA69B8AD}"/>
    <dgm:cxn modelId="{4A7B87EF-EB77-4DE6-9739-FB0412A38966}" type="presOf" srcId="{FBF83E2E-D69D-44FA-98AA-868D0A2DC4C0}" destId="{B1D51BCD-BE50-47B0-BE68-672AE97B89AB}" srcOrd="0" destOrd="0" presId="urn:microsoft.com/office/officeart/2005/8/layout/vList2"/>
    <dgm:cxn modelId="{6F39EF1C-8ECA-471B-B5A4-741A883944DD}" type="presParOf" srcId="{D9A13472-5CF7-4D6C-A659-CB9B66EFAA5B}" destId="{9D3A9CD2-38DB-4623-8FBA-F3759BF50BC0}" srcOrd="0" destOrd="0" presId="urn:microsoft.com/office/officeart/2005/8/layout/vList2"/>
    <dgm:cxn modelId="{AB803BDB-1830-451C-9A5F-9FBF5C3405C0}" type="presParOf" srcId="{D9A13472-5CF7-4D6C-A659-CB9B66EFAA5B}" destId="{93A7E7B0-E2C8-4A54-A51F-063DF3DA116F}" srcOrd="1" destOrd="0" presId="urn:microsoft.com/office/officeart/2005/8/layout/vList2"/>
    <dgm:cxn modelId="{7F4723C8-3782-4E82-A913-AAAEF9D932FF}" type="presParOf" srcId="{D9A13472-5CF7-4D6C-A659-CB9B66EFAA5B}" destId="{DDA412CA-2E5E-47BE-996D-9D6207E331FC}" srcOrd="2" destOrd="0" presId="urn:microsoft.com/office/officeart/2005/8/layout/vList2"/>
    <dgm:cxn modelId="{02D8506E-E76F-4454-9B94-7481B0121CA1}" type="presParOf" srcId="{D9A13472-5CF7-4D6C-A659-CB9B66EFAA5B}" destId="{EAF32C85-C810-4776-AF8E-E8BC3C857FE8}" srcOrd="3" destOrd="0" presId="urn:microsoft.com/office/officeart/2005/8/layout/vList2"/>
    <dgm:cxn modelId="{DE814F9C-B1E7-48C0-AFA5-03B34C33FF9F}" type="presParOf" srcId="{D9A13472-5CF7-4D6C-A659-CB9B66EFAA5B}" destId="{B1D51BCD-BE50-47B0-BE68-672AE97B89AB}" srcOrd="4"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37F2E-992D-44B9-9F4F-CB15E5CBA19B}">
      <dsp:nvSpPr>
        <dsp:cNvPr id="0" name=""/>
        <dsp:cNvSpPr/>
      </dsp:nvSpPr>
      <dsp:spPr>
        <a:xfrm>
          <a:off x="0" y="182567"/>
          <a:ext cx="5641974" cy="111310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Cardiff Airport officially open in 1942 and is the biggest airport in Wales. In 2013 the Welsh Government purchased Cardiff International Airport for 52 Million. In 2019 Cardiff Airport had more than 1.6 million passengers that has flown into the Airport. </a:t>
          </a:r>
          <a:endParaRPr lang="en-US" sz="1200" kern="1200"/>
        </a:p>
      </dsp:txBody>
      <dsp:txXfrm>
        <a:off x="54337" y="236904"/>
        <a:ext cx="5533300" cy="1004434"/>
      </dsp:txXfrm>
    </dsp:sp>
    <dsp:sp modelId="{36F610AC-E93C-476C-86DC-2D1EC30E8143}">
      <dsp:nvSpPr>
        <dsp:cNvPr id="0" name=""/>
        <dsp:cNvSpPr/>
      </dsp:nvSpPr>
      <dsp:spPr>
        <a:xfrm>
          <a:off x="0" y="1330236"/>
          <a:ext cx="5641974" cy="1113108"/>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Cardiff Airport offer over 50 flights and have more than 900 connections. Airlines at Cardiff Airport include Ryan Air, </a:t>
          </a:r>
          <a:r>
            <a:rPr lang="en-GB" sz="1200" kern="1200" dirty="0" err="1"/>
            <a:t>Tui</a:t>
          </a:r>
          <a:r>
            <a:rPr lang="en-GB" sz="1200" kern="1200" dirty="0"/>
            <a:t>, Qatar Airlines, KLM and many more. Cardiff Airports Airlines fly to Destinations such as Crete, Italy, Tunisia, France and many more destinations.</a:t>
          </a:r>
          <a:endParaRPr lang="en-US" sz="1200" kern="1200" dirty="0"/>
        </a:p>
      </dsp:txBody>
      <dsp:txXfrm>
        <a:off x="54337" y="1384573"/>
        <a:ext cx="5533300" cy="1004434"/>
      </dsp:txXfrm>
    </dsp:sp>
    <dsp:sp modelId="{E7BD2656-B860-4036-BDA0-D4270FA473EB}">
      <dsp:nvSpPr>
        <dsp:cNvPr id="0" name=""/>
        <dsp:cNvSpPr/>
      </dsp:nvSpPr>
      <dsp:spPr>
        <a:xfrm>
          <a:off x="0" y="2477905"/>
          <a:ext cx="5641974" cy="1113108"/>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Facilities at Cardiff Airport are as follow Food and drink, executive lounge, shopping (duty free) and they offer special assistant through out the airport. They have check in and self-check in, Cash and foreign currency, lost property, smoking area, tourist information,, claim a VAT return, Airport security, communication facilities, customer service, meeting rooms, multi faith facilities, toilets and baby changing rooms, trolleys and arriving at Cardiff Airport.</a:t>
          </a:r>
          <a:endParaRPr lang="en-US" sz="1200" kern="1200"/>
        </a:p>
      </dsp:txBody>
      <dsp:txXfrm>
        <a:off x="54337" y="2532242"/>
        <a:ext cx="5533300" cy="1004434"/>
      </dsp:txXfrm>
    </dsp:sp>
    <dsp:sp modelId="{1CAAF673-6F08-409A-B382-C3D3F15E11A2}">
      <dsp:nvSpPr>
        <dsp:cNvPr id="0" name=""/>
        <dsp:cNvSpPr/>
      </dsp:nvSpPr>
      <dsp:spPr>
        <a:xfrm>
          <a:off x="0" y="3625573"/>
          <a:ext cx="5641974" cy="1113108"/>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To get to Cardiff Airport people can go by road, bus, rail, bike, coach and taxi. There are pick up and drop off points for customers. They have pedestrian routes to Long stay 2 car park. On Cardiff official website they give road directions to make it easier for customers to get to the Airport.</a:t>
          </a:r>
          <a:endParaRPr lang="en-US" sz="1200" kern="1200"/>
        </a:p>
      </dsp:txBody>
      <dsp:txXfrm>
        <a:off x="54337" y="3679910"/>
        <a:ext cx="5533300" cy="1004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A9CD2-38DB-4623-8FBA-F3759BF50BC0}">
      <dsp:nvSpPr>
        <dsp:cNvPr id="0" name=""/>
        <dsp:cNvSpPr/>
      </dsp:nvSpPr>
      <dsp:spPr>
        <a:xfrm>
          <a:off x="0" y="341079"/>
          <a:ext cx="5641974" cy="134199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Cardiff Airports Master Plan</a:t>
          </a:r>
          <a:endParaRPr lang="en-US" sz="3700" kern="1200" dirty="0"/>
        </a:p>
      </dsp:txBody>
      <dsp:txXfrm>
        <a:off x="65511" y="406590"/>
        <a:ext cx="5510952" cy="1210968"/>
      </dsp:txXfrm>
    </dsp:sp>
    <dsp:sp modelId="{DDA412CA-2E5E-47BE-996D-9D6207E331FC}">
      <dsp:nvSpPr>
        <dsp:cNvPr id="0" name=""/>
        <dsp:cNvSpPr/>
      </dsp:nvSpPr>
      <dsp:spPr>
        <a:xfrm>
          <a:off x="0" y="1789630"/>
          <a:ext cx="5641974" cy="1341990"/>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Cardiff Airport could make new links with other Airlines </a:t>
          </a:r>
          <a:endParaRPr lang="en-US" sz="3700" kern="1200" dirty="0"/>
        </a:p>
      </dsp:txBody>
      <dsp:txXfrm>
        <a:off x="65511" y="1855141"/>
        <a:ext cx="5510952" cy="1210968"/>
      </dsp:txXfrm>
    </dsp:sp>
    <dsp:sp modelId="{B1D51BCD-BE50-47B0-BE68-672AE97B89AB}">
      <dsp:nvSpPr>
        <dsp:cNvPr id="0" name=""/>
        <dsp:cNvSpPr/>
      </dsp:nvSpPr>
      <dsp:spPr>
        <a:xfrm>
          <a:off x="0" y="3238180"/>
          <a:ext cx="5641974" cy="134199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Storm Dennis</a:t>
          </a:r>
          <a:endParaRPr lang="en-US" sz="3700" kern="1200" dirty="0"/>
        </a:p>
      </dsp:txBody>
      <dsp:txXfrm>
        <a:off x="65511" y="3303691"/>
        <a:ext cx="5510952" cy="12109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8F0ED3E-5C59-41D1-9278-897946F57B21}"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56D90E-384C-46F8-900F-9DCAF7138F5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83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F0ED3E-5C59-41D1-9278-897946F57B21}"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3645381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F0ED3E-5C59-41D1-9278-897946F57B21}"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56D90E-384C-46F8-900F-9DCAF7138F5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1017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F0ED3E-5C59-41D1-9278-897946F57B21}"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2425067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F0ED3E-5C59-41D1-9278-897946F57B21}"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659095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F0ED3E-5C59-41D1-9278-897946F57B21}"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361452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F0ED3E-5C59-41D1-9278-897946F57B21}"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30386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F0ED3E-5C59-41D1-9278-897946F57B21}"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3700563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F0ED3E-5C59-41D1-9278-897946F57B21}"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56D90E-384C-46F8-900F-9DCAF7138F5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506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F0ED3E-5C59-41D1-9278-897946F57B21}"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56D90E-384C-46F8-900F-9DCAF7138F5C}" type="slidenum">
              <a:rPr lang="en-GB" smtClean="0"/>
              <a:t>‹#›</a:t>
            </a:fld>
            <a:endParaRPr lang="en-GB"/>
          </a:p>
        </p:txBody>
      </p:sp>
    </p:spTree>
    <p:extLst>
      <p:ext uri="{BB962C8B-B14F-4D97-AF65-F5344CB8AC3E}">
        <p14:creationId xmlns:p14="http://schemas.microsoft.com/office/powerpoint/2010/main" val="1372528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F0ED3E-5C59-41D1-9278-897946F57B21}"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56D90E-384C-46F8-900F-9DCAF7138F5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908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8F0ED3E-5C59-41D1-9278-897946F57B21}" type="datetimeFigureOut">
              <a:rPr lang="en-GB" smtClean="0"/>
              <a:t>21/04/2020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56D90E-384C-46F8-900F-9DCAF7138F5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8359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microsoft.com/office/2007/relationships/media" Target="../media/media3.m4a"/><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8" Type="http://schemas.openxmlformats.org/officeDocument/2006/relationships/audio" Target="../media/media7.m4a"/><Relationship Id="rId13" Type="http://schemas.openxmlformats.org/officeDocument/2006/relationships/diagramLayout" Target="../diagrams/layout1.xml"/><Relationship Id="rId3" Type="http://schemas.microsoft.com/office/2007/relationships/media" Target="../media/media5.m4a"/><Relationship Id="rId7" Type="http://schemas.microsoft.com/office/2007/relationships/media" Target="../media/media7.m4a"/><Relationship Id="rId12" Type="http://schemas.openxmlformats.org/officeDocument/2006/relationships/diagramData" Target="../diagrams/data1.xml"/><Relationship Id="rId17" Type="http://schemas.openxmlformats.org/officeDocument/2006/relationships/image" Target="../media/image2.png"/><Relationship Id="rId2" Type="http://schemas.openxmlformats.org/officeDocument/2006/relationships/audio" Target="../media/media4.m4a"/><Relationship Id="rId16" Type="http://schemas.microsoft.com/office/2007/relationships/diagramDrawing" Target="../diagrams/drawing1.xml"/><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slideLayout" Target="../slideLayouts/slideLayout2.xml"/><Relationship Id="rId5" Type="http://schemas.microsoft.com/office/2007/relationships/media" Target="../media/media6.m4a"/><Relationship Id="rId15" Type="http://schemas.openxmlformats.org/officeDocument/2006/relationships/diagramColors" Target="../diagrams/colors1.xml"/><Relationship Id="rId10" Type="http://schemas.openxmlformats.org/officeDocument/2006/relationships/audio" Target="../media/media8.m4a"/><Relationship Id="rId4" Type="http://schemas.openxmlformats.org/officeDocument/2006/relationships/audio" Target="../media/media5.m4a"/><Relationship Id="rId9" Type="http://schemas.microsoft.com/office/2007/relationships/media" Target="../media/media8.m4a"/><Relationship Id="rId1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audio" Target="../media/media12.m4a"/><Relationship Id="rId13" Type="http://schemas.openxmlformats.org/officeDocument/2006/relationships/image" Target="../media/image2.png"/><Relationship Id="rId3" Type="http://schemas.microsoft.com/office/2007/relationships/media" Target="../media/media10.m4a"/><Relationship Id="rId7" Type="http://schemas.microsoft.com/office/2007/relationships/media" Target="../media/media12.m4a"/><Relationship Id="rId12"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image" Target="../media/image5.png"/><Relationship Id="rId5" Type="http://schemas.microsoft.com/office/2007/relationships/media" Target="../media/media11.m4a"/><Relationship Id="rId10" Type="http://schemas.openxmlformats.org/officeDocument/2006/relationships/image" Target="../media/image4.png"/><Relationship Id="rId4" Type="http://schemas.openxmlformats.org/officeDocument/2006/relationships/audio" Target="../media/media10.m4a"/><Relationship Id="rId9"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audio" Target="../media/media16.m4a"/><Relationship Id="rId13" Type="http://schemas.microsoft.com/office/2007/relationships/media" Target="../media/media19.m4a"/><Relationship Id="rId18" Type="http://schemas.openxmlformats.org/officeDocument/2006/relationships/image" Target="../media/image2.png"/><Relationship Id="rId3" Type="http://schemas.microsoft.com/office/2007/relationships/media" Target="../media/media14.m4a"/><Relationship Id="rId7" Type="http://schemas.microsoft.com/office/2007/relationships/media" Target="../media/media16.m4a"/><Relationship Id="rId12" Type="http://schemas.openxmlformats.org/officeDocument/2006/relationships/audio" Target="../media/media18.m4a"/><Relationship Id="rId17" Type="http://schemas.openxmlformats.org/officeDocument/2006/relationships/image" Target="../media/image8.png"/><Relationship Id="rId2" Type="http://schemas.openxmlformats.org/officeDocument/2006/relationships/audio" Target="../media/media13.m4a"/><Relationship Id="rId16" Type="http://schemas.openxmlformats.org/officeDocument/2006/relationships/image" Target="../media/image7.png"/><Relationship Id="rId1" Type="http://schemas.microsoft.com/office/2007/relationships/media" Target="../media/media13.m4a"/><Relationship Id="rId6" Type="http://schemas.openxmlformats.org/officeDocument/2006/relationships/audio" Target="../media/media15.m4a"/><Relationship Id="rId11" Type="http://schemas.microsoft.com/office/2007/relationships/media" Target="../media/media18.m4a"/><Relationship Id="rId5" Type="http://schemas.microsoft.com/office/2007/relationships/media" Target="../media/media15.m4a"/><Relationship Id="rId15" Type="http://schemas.openxmlformats.org/officeDocument/2006/relationships/slideLayout" Target="../slideLayouts/slideLayout2.xml"/><Relationship Id="rId10" Type="http://schemas.openxmlformats.org/officeDocument/2006/relationships/audio" Target="../media/media17.m4a"/><Relationship Id="rId4" Type="http://schemas.openxmlformats.org/officeDocument/2006/relationships/audio" Target="../media/media14.m4a"/><Relationship Id="rId9" Type="http://schemas.microsoft.com/office/2007/relationships/media" Target="../media/media17.m4a"/><Relationship Id="rId14" Type="http://schemas.openxmlformats.org/officeDocument/2006/relationships/audio" Target="../media/media19.m4a"/></Relationships>
</file>

<file path=ppt/slides/_rels/slide6.xml.rels><?xml version="1.0" encoding="UTF-8" standalone="yes"?>
<Relationships xmlns="http://schemas.openxmlformats.org/package/2006/relationships"><Relationship Id="rId8" Type="http://schemas.openxmlformats.org/officeDocument/2006/relationships/audio" Target="../media/media23.m4a"/><Relationship Id="rId13" Type="http://schemas.openxmlformats.org/officeDocument/2006/relationships/slideLayout" Target="../slideLayouts/slideLayout2.xml"/><Relationship Id="rId3" Type="http://schemas.microsoft.com/office/2007/relationships/media" Target="../media/media21.m4a"/><Relationship Id="rId7" Type="http://schemas.microsoft.com/office/2007/relationships/media" Target="../media/media23.m4a"/><Relationship Id="rId12" Type="http://schemas.openxmlformats.org/officeDocument/2006/relationships/audio" Target="../media/media25.m4a"/><Relationship Id="rId2" Type="http://schemas.openxmlformats.org/officeDocument/2006/relationships/audio" Target="../media/media20.m4a"/><Relationship Id="rId16" Type="http://schemas.openxmlformats.org/officeDocument/2006/relationships/image" Target="../media/image2.png"/><Relationship Id="rId1" Type="http://schemas.microsoft.com/office/2007/relationships/media" Target="../media/media20.m4a"/><Relationship Id="rId6" Type="http://schemas.openxmlformats.org/officeDocument/2006/relationships/audio" Target="../media/media22.m4a"/><Relationship Id="rId11" Type="http://schemas.microsoft.com/office/2007/relationships/media" Target="../media/media25.m4a"/><Relationship Id="rId5" Type="http://schemas.microsoft.com/office/2007/relationships/media" Target="../media/media22.m4a"/><Relationship Id="rId15" Type="http://schemas.openxmlformats.org/officeDocument/2006/relationships/image" Target="../media/image10.png"/><Relationship Id="rId10" Type="http://schemas.openxmlformats.org/officeDocument/2006/relationships/audio" Target="../media/media24.m4a"/><Relationship Id="rId4" Type="http://schemas.openxmlformats.org/officeDocument/2006/relationships/audio" Target="../media/media21.m4a"/><Relationship Id="rId9" Type="http://schemas.microsoft.com/office/2007/relationships/media" Target="../media/media24.m4a"/><Relationship Id="rId1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audio" Target="../media/media29.m4a"/><Relationship Id="rId13" Type="http://schemas.openxmlformats.org/officeDocument/2006/relationships/image" Target="../media/image2.png"/><Relationship Id="rId3" Type="http://schemas.microsoft.com/office/2007/relationships/media" Target="../media/media27.m4a"/><Relationship Id="rId7" Type="http://schemas.microsoft.com/office/2007/relationships/media" Target="../media/media29.m4a"/><Relationship Id="rId12" Type="http://schemas.openxmlformats.org/officeDocument/2006/relationships/image" Target="../media/image1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audio" Target="../media/media28.m4a"/><Relationship Id="rId11" Type="http://schemas.openxmlformats.org/officeDocument/2006/relationships/image" Target="../media/image11.png"/><Relationship Id="rId5" Type="http://schemas.microsoft.com/office/2007/relationships/media" Target="../media/media28.m4a"/><Relationship Id="rId10" Type="http://schemas.openxmlformats.org/officeDocument/2006/relationships/hyperlink" Target="http://cardiffmummysays.com/family-travel/europe-family-travel/hassle-free-holidays-cardiff-rome-cardiff-airport-flybe/" TargetMode="External"/><Relationship Id="rId4" Type="http://schemas.openxmlformats.org/officeDocument/2006/relationships/audio" Target="../media/media27.m4a"/><Relationship Id="rId9"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audio" Target="../media/media33.m4a"/><Relationship Id="rId13" Type="http://schemas.openxmlformats.org/officeDocument/2006/relationships/hyperlink" Target="https://www.bbc.co.uk/news/uk-51519635" TargetMode="External"/><Relationship Id="rId3" Type="http://schemas.microsoft.com/office/2007/relationships/media" Target="../media/media31.m4a"/><Relationship Id="rId7" Type="http://schemas.microsoft.com/office/2007/relationships/media" Target="../media/media33.m4a"/><Relationship Id="rId12" Type="http://schemas.openxmlformats.org/officeDocument/2006/relationships/image" Target="../media/image14.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audio" Target="../media/media32.m4a"/><Relationship Id="rId11" Type="http://schemas.openxmlformats.org/officeDocument/2006/relationships/hyperlink" Target="https://www.bbc.co.uk/news/uk-wales-51537884" TargetMode="External"/><Relationship Id="rId5" Type="http://schemas.microsoft.com/office/2007/relationships/media" Target="../media/media32.m4a"/><Relationship Id="rId10" Type="http://schemas.openxmlformats.org/officeDocument/2006/relationships/image" Target="../media/image13.png"/><Relationship Id="rId4" Type="http://schemas.openxmlformats.org/officeDocument/2006/relationships/audio" Target="../media/media31.m4a"/><Relationship Id="rId9" Type="http://schemas.openxmlformats.org/officeDocument/2006/relationships/slideLayout" Target="../slideLayouts/slideLayout2.xml"/><Relationship Id="rId1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microsoft.com/office/2007/relationships/media" Target="../media/media35.m4a"/><Relationship Id="rId7"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audio" Target="../media/media36.m4a"/><Relationship Id="rId11" Type="http://schemas.openxmlformats.org/officeDocument/2006/relationships/image" Target="../media/image2.png"/><Relationship Id="rId5" Type="http://schemas.microsoft.com/office/2007/relationships/media" Target="../media/media36.m4a"/><Relationship Id="rId10" Type="http://schemas.openxmlformats.org/officeDocument/2006/relationships/image" Target="../media/image16.png"/><Relationship Id="rId4" Type="http://schemas.openxmlformats.org/officeDocument/2006/relationships/audio" Target="../media/media35.m4a"/><Relationship Id="rId9" Type="http://schemas.openxmlformats.org/officeDocument/2006/relationships/hyperlink" Target="https://www.cardiff-airport.com/news/2014/10/28/cardiff-airport-and-only-men-aloud-surprise-passengers-at-check-in-with-a-song/" TargetMode="External"/></Relationships>
</file>

<file path=ppt/slides/_rels/slide10.xml.rels><?xml version="1.0" encoding="UTF-8" standalone="yes"?>
<Relationships xmlns="http://schemas.openxmlformats.org/package/2006/relationships"><Relationship Id="rId8" Type="http://schemas.openxmlformats.org/officeDocument/2006/relationships/audio" Target="../media/media40.m4a"/><Relationship Id="rId13" Type="http://schemas.openxmlformats.org/officeDocument/2006/relationships/image" Target="../media/image18.png"/><Relationship Id="rId3" Type="http://schemas.microsoft.com/office/2007/relationships/media" Target="../media/media38.m4a"/><Relationship Id="rId7" Type="http://schemas.microsoft.com/office/2007/relationships/media" Target="../media/media40.m4a"/><Relationship Id="rId12" Type="http://schemas.openxmlformats.org/officeDocument/2006/relationships/image" Target="../media/image17.png"/><Relationship Id="rId17" Type="http://schemas.openxmlformats.org/officeDocument/2006/relationships/image" Target="../media/image2.png"/><Relationship Id="rId2" Type="http://schemas.openxmlformats.org/officeDocument/2006/relationships/audio" Target="../media/media37.m4a"/><Relationship Id="rId16" Type="http://schemas.openxmlformats.org/officeDocument/2006/relationships/image" Target="../media/image20.png"/><Relationship Id="rId1" Type="http://schemas.microsoft.com/office/2007/relationships/media" Target="../media/media37.m4a"/><Relationship Id="rId6" Type="http://schemas.openxmlformats.org/officeDocument/2006/relationships/audio" Target="../media/media39.m4a"/><Relationship Id="rId11" Type="http://schemas.openxmlformats.org/officeDocument/2006/relationships/slideLayout" Target="../slideLayouts/slideLayout2.xml"/><Relationship Id="rId5" Type="http://schemas.microsoft.com/office/2007/relationships/media" Target="../media/media39.m4a"/><Relationship Id="rId15" Type="http://schemas.openxmlformats.org/officeDocument/2006/relationships/image" Target="../media/image19.png"/><Relationship Id="rId10" Type="http://schemas.openxmlformats.org/officeDocument/2006/relationships/audio" Target="../media/media41.m4a"/><Relationship Id="rId4" Type="http://schemas.openxmlformats.org/officeDocument/2006/relationships/audio" Target="../media/media38.m4a"/><Relationship Id="rId9" Type="http://schemas.microsoft.com/office/2007/relationships/media" Target="../media/media41.m4a"/><Relationship Id="rId14" Type="http://schemas.openxmlformats.org/officeDocument/2006/relationships/hyperlink" Target="https://www.cardiff-airport.com/news/2019/09/20/cardiff-airport-unveils-its-environmental-flight-path/" TargetMode="External"/></Relationships>
</file>

<file path=ppt/slides/_rels/slide11.xml.rels><?xml version="1.0" encoding="UTF-8" standalone="yes"?>
<Relationships xmlns="http://schemas.openxmlformats.org/package/2006/relationships"><Relationship Id="rId8" Type="http://schemas.openxmlformats.org/officeDocument/2006/relationships/audio" Target="../media/media45.m4a"/><Relationship Id="rId13" Type="http://schemas.microsoft.com/office/2007/relationships/media" Target="../media/media48.m4a"/><Relationship Id="rId18" Type="http://schemas.openxmlformats.org/officeDocument/2006/relationships/image" Target="../media/image2.png"/><Relationship Id="rId3" Type="http://schemas.microsoft.com/office/2007/relationships/media" Target="../media/media43.m4a"/><Relationship Id="rId7" Type="http://schemas.microsoft.com/office/2007/relationships/media" Target="../media/media45.m4a"/><Relationship Id="rId12" Type="http://schemas.openxmlformats.org/officeDocument/2006/relationships/audio" Target="../media/media47.m4a"/><Relationship Id="rId17" Type="http://schemas.openxmlformats.org/officeDocument/2006/relationships/slideLayout" Target="../slideLayouts/slideLayout2.xml"/><Relationship Id="rId2" Type="http://schemas.openxmlformats.org/officeDocument/2006/relationships/audio" Target="../media/media42.m4a"/><Relationship Id="rId16" Type="http://schemas.openxmlformats.org/officeDocument/2006/relationships/audio" Target="../media/media49.m4a"/><Relationship Id="rId1" Type="http://schemas.microsoft.com/office/2007/relationships/media" Target="../media/media42.m4a"/><Relationship Id="rId6" Type="http://schemas.openxmlformats.org/officeDocument/2006/relationships/audio" Target="../media/media44.m4a"/><Relationship Id="rId11" Type="http://schemas.microsoft.com/office/2007/relationships/media" Target="../media/media47.m4a"/><Relationship Id="rId5" Type="http://schemas.microsoft.com/office/2007/relationships/media" Target="../media/media44.m4a"/><Relationship Id="rId15" Type="http://schemas.microsoft.com/office/2007/relationships/media" Target="../media/media49.m4a"/><Relationship Id="rId10" Type="http://schemas.openxmlformats.org/officeDocument/2006/relationships/audio" Target="../media/media46.m4a"/><Relationship Id="rId4" Type="http://schemas.openxmlformats.org/officeDocument/2006/relationships/audio" Target="../media/media43.m4a"/><Relationship Id="rId9" Type="http://schemas.microsoft.com/office/2007/relationships/media" Target="../media/media46.m4a"/><Relationship Id="rId14" Type="http://schemas.openxmlformats.org/officeDocument/2006/relationships/audio" Target="../media/media48.m4a"/></Relationships>
</file>

<file path=ppt/slides/_rels/slide12.xml.rels><?xml version="1.0" encoding="UTF-8" standalone="yes"?>
<Relationships xmlns="http://schemas.openxmlformats.org/package/2006/relationships"><Relationship Id="rId8" Type="http://schemas.openxmlformats.org/officeDocument/2006/relationships/audio" Target="../media/media53.m4a"/><Relationship Id="rId13" Type="http://schemas.openxmlformats.org/officeDocument/2006/relationships/slideLayout" Target="../slideLayouts/slideLayout2.xml"/><Relationship Id="rId3" Type="http://schemas.microsoft.com/office/2007/relationships/media" Target="../media/media51.m4a"/><Relationship Id="rId7" Type="http://schemas.microsoft.com/office/2007/relationships/media" Target="../media/media53.m4a"/><Relationship Id="rId12" Type="http://schemas.openxmlformats.org/officeDocument/2006/relationships/audio" Target="../media/media55.m4a"/><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audio" Target="../media/media52.m4a"/><Relationship Id="rId11" Type="http://schemas.microsoft.com/office/2007/relationships/media" Target="../media/media55.m4a"/><Relationship Id="rId5" Type="http://schemas.microsoft.com/office/2007/relationships/media" Target="../media/media52.m4a"/><Relationship Id="rId15" Type="http://schemas.openxmlformats.org/officeDocument/2006/relationships/image" Target="../media/image21.png"/><Relationship Id="rId10" Type="http://schemas.openxmlformats.org/officeDocument/2006/relationships/audio" Target="../media/media54.m4a"/><Relationship Id="rId4" Type="http://schemas.openxmlformats.org/officeDocument/2006/relationships/audio" Target="../media/media51.m4a"/><Relationship Id="rId9" Type="http://schemas.microsoft.com/office/2007/relationships/media" Target="../media/media54.m4a"/><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audio" Target="../media/media59.m4a"/><Relationship Id="rId13" Type="http://schemas.openxmlformats.org/officeDocument/2006/relationships/diagramColors" Target="../diagrams/colors2.xml"/><Relationship Id="rId3" Type="http://schemas.microsoft.com/office/2007/relationships/media" Target="../media/media57.m4a"/><Relationship Id="rId7" Type="http://schemas.microsoft.com/office/2007/relationships/media" Target="../media/media59.m4a"/><Relationship Id="rId12" Type="http://schemas.openxmlformats.org/officeDocument/2006/relationships/diagramQuickStyle" Target="../diagrams/quickStyle2.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audio" Target="../media/media58.m4a"/><Relationship Id="rId11" Type="http://schemas.openxmlformats.org/officeDocument/2006/relationships/diagramLayout" Target="../diagrams/layout2.xml"/><Relationship Id="rId5" Type="http://schemas.microsoft.com/office/2007/relationships/media" Target="../media/media58.m4a"/><Relationship Id="rId15" Type="http://schemas.openxmlformats.org/officeDocument/2006/relationships/image" Target="../media/image2.png"/><Relationship Id="rId10" Type="http://schemas.openxmlformats.org/officeDocument/2006/relationships/diagramData" Target="../diagrams/data2.xml"/><Relationship Id="rId4" Type="http://schemas.openxmlformats.org/officeDocument/2006/relationships/audio" Target="../media/media57.m4a"/><Relationship Id="rId9" Type="http://schemas.openxmlformats.org/officeDocument/2006/relationships/slideLayout" Target="../slideLayouts/slideLayout2.xml"/><Relationship Id="rId14" Type="http://schemas.microsoft.com/office/2007/relationships/diagramDrawing" Target="../diagrams/drawing2.xml"/></Relationships>
</file>

<file path=ppt/slides/_rels/slide14.xml.rels><?xml version="1.0" encoding="UTF-8" standalone="yes"?>
<Relationships xmlns="http://schemas.openxmlformats.org/package/2006/relationships"><Relationship Id="rId8" Type="http://schemas.openxmlformats.org/officeDocument/2006/relationships/audio" Target="../media/media63.m4a"/><Relationship Id="rId13" Type="http://schemas.openxmlformats.org/officeDocument/2006/relationships/slideLayout" Target="../slideLayouts/slideLayout2.xml"/><Relationship Id="rId3" Type="http://schemas.microsoft.com/office/2007/relationships/media" Target="../media/media61.m4a"/><Relationship Id="rId7" Type="http://schemas.microsoft.com/office/2007/relationships/media" Target="../media/media63.m4a"/><Relationship Id="rId12" Type="http://schemas.openxmlformats.org/officeDocument/2006/relationships/audio" Target="../media/media65.m4a"/><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audio" Target="../media/media62.m4a"/><Relationship Id="rId11" Type="http://schemas.microsoft.com/office/2007/relationships/media" Target="../media/media65.m4a"/><Relationship Id="rId5" Type="http://schemas.microsoft.com/office/2007/relationships/media" Target="../media/media62.m4a"/><Relationship Id="rId10" Type="http://schemas.openxmlformats.org/officeDocument/2006/relationships/audio" Target="../media/media64.m4a"/><Relationship Id="rId4" Type="http://schemas.openxmlformats.org/officeDocument/2006/relationships/audio" Target="../media/media61.m4a"/><Relationship Id="rId9" Type="http://schemas.microsoft.com/office/2007/relationships/media" Target="../media/media64.m4a"/><Relationship Id="rId1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6" Type="http://schemas.openxmlformats.org/officeDocument/2006/relationships/image" Target="../media/image2.png"/><Relationship Id="rId5" Type="http://schemas.openxmlformats.org/officeDocument/2006/relationships/image" Target="../media/image23.svg"/><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185EB-FBF6-418A-820F-6403DB9B2088}"/>
              </a:ext>
            </a:extLst>
          </p:cNvPr>
          <p:cNvSpPr>
            <a:spLocks noGrp="1"/>
          </p:cNvSpPr>
          <p:nvPr>
            <p:ph type="ctrTitle"/>
          </p:nvPr>
        </p:nvSpPr>
        <p:spPr>
          <a:xfrm>
            <a:off x="4713224" y="1105351"/>
            <a:ext cx="6353967" cy="3023981"/>
          </a:xfrm>
        </p:spPr>
        <p:txBody>
          <a:bodyPr anchor="b">
            <a:normAutofit/>
          </a:bodyPr>
          <a:lstStyle/>
          <a:p>
            <a:pPr algn="l"/>
            <a:r>
              <a:rPr lang="en-GB" sz="4800" dirty="0">
                <a:solidFill>
                  <a:srgbClr val="FFFFFF"/>
                </a:solidFill>
              </a:rPr>
              <a:t>Cardiff Airport </a:t>
            </a:r>
          </a:p>
        </p:txBody>
      </p:sp>
      <p:sp>
        <p:nvSpPr>
          <p:cNvPr id="3" name="Subtitle 2">
            <a:extLst>
              <a:ext uri="{FF2B5EF4-FFF2-40B4-BE49-F238E27FC236}">
                <a16:creationId xmlns:a16="http://schemas.microsoft.com/office/drawing/2014/main" id="{376CEC35-FDC1-4C5C-A207-E3635277C434}"/>
              </a:ext>
            </a:extLst>
          </p:cNvPr>
          <p:cNvSpPr>
            <a:spLocks noGrp="1"/>
          </p:cNvSpPr>
          <p:nvPr>
            <p:ph type="subTitle" idx="1"/>
          </p:nvPr>
        </p:nvSpPr>
        <p:spPr>
          <a:xfrm>
            <a:off x="4713224" y="4297556"/>
            <a:ext cx="6353968" cy="1433391"/>
          </a:xfrm>
        </p:spPr>
        <p:txBody>
          <a:bodyPr anchor="t">
            <a:normAutofit/>
          </a:bodyPr>
          <a:lstStyle/>
          <a:p>
            <a:r>
              <a:rPr lang="en-GB" dirty="0">
                <a:solidFill>
                  <a:srgbClr val="FFFFFF"/>
                </a:solidFill>
              </a:rPr>
              <a:t>Management in Practise</a:t>
            </a:r>
          </a:p>
          <a:p>
            <a:r>
              <a:rPr lang="en-GB" dirty="0">
                <a:solidFill>
                  <a:srgbClr val="FFFFFF"/>
                </a:solidFill>
              </a:rPr>
              <a:t>Lauren Davies (1805567) </a:t>
            </a:r>
          </a:p>
          <a:p>
            <a:r>
              <a:rPr lang="en-GB" dirty="0">
                <a:solidFill>
                  <a:srgbClr val="FFFFFF"/>
                </a:solidFill>
              </a:rPr>
              <a:t>Marie </a:t>
            </a:r>
            <a:r>
              <a:rPr lang="en-GB" dirty="0" err="1">
                <a:solidFill>
                  <a:srgbClr val="FFFFFF"/>
                </a:solidFill>
              </a:rPr>
              <a:t>Pitson</a:t>
            </a:r>
            <a:r>
              <a:rPr lang="en-GB" dirty="0">
                <a:solidFill>
                  <a:srgbClr val="FFFFFF"/>
                </a:solidFill>
              </a:rPr>
              <a:t>  </a:t>
            </a:r>
          </a:p>
        </p:txBody>
      </p:sp>
      <p:cxnSp>
        <p:nvCxnSpPr>
          <p:cNvPr id="20"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ardiff Airport ">
            <a:hlinkClick r:id="" action="ppaction://media"/>
            <a:extLst>
              <a:ext uri="{FF2B5EF4-FFF2-40B4-BE49-F238E27FC236}">
                <a16:creationId xmlns:a16="http://schemas.microsoft.com/office/drawing/2014/main" id="{481E5F40-3C86-4E56-9AA4-DF35D88DAE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99250" y="2704416"/>
            <a:ext cx="487363" cy="487363"/>
          </a:xfrm>
          <a:prstGeom prst="rect">
            <a:avLst/>
          </a:prstGeom>
        </p:spPr>
      </p:pic>
    </p:spTree>
    <p:extLst>
      <p:ext uri="{BB962C8B-B14F-4D97-AF65-F5344CB8AC3E}">
        <p14:creationId xmlns:p14="http://schemas.microsoft.com/office/powerpoint/2010/main" val="294370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E0F65-2966-40D6-AA8D-AF8F5D11DF7A}"/>
              </a:ext>
            </a:extLst>
          </p:cNvPr>
          <p:cNvSpPr>
            <a:spLocks noGrp="1"/>
          </p:cNvSpPr>
          <p:nvPr>
            <p:ph type="title"/>
          </p:nvPr>
        </p:nvSpPr>
        <p:spPr>
          <a:xfrm>
            <a:off x="1024129" y="585215"/>
            <a:ext cx="3630168" cy="1677467"/>
          </a:xfrm>
        </p:spPr>
        <p:txBody>
          <a:bodyPr>
            <a:normAutofit/>
          </a:bodyPr>
          <a:lstStyle/>
          <a:p>
            <a:r>
              <a:rPr lang="en-GB" sz="4100"/>
              <a:t>Executive Summary</a:t>
            </a:r>
            <a:br>
              <a:rPr lang="en-GB" sz="4100"/>
            </a:br>
            <a:endParaRPr lang="en-GB" sz="4100"/>
          </a:p>
        </p:txBody>
      </p:sp>
      <p:cxnSp>
        <p:nvCxnSpPr>
          <p:cNvPr id="19"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DB5230-1555-4DA3-93D0-4AEE4FD128A5}"/>
              </a:ext>
            </a:extLst>
          </p:cNvPr>
          <p:cNvSpPr>
            <a:spLocks noGrp="1"/>
          </p:cNvSpPr>
          <p:nvPr>
            <p:ph idx="1"/>
          </p:nvPr>
        </p:nvSpPr>
        <p:spPr>
          <a:xfrm>
            <a:off x="1024129" y="2584415"/>
            <a:ext cx="3630168" cy="3724944"/>
          </a:xfrm>
        </p:spPr>
        <p:txBody>
          <a:bodyPr>
            <a:normAutofit/>
          </a:bodyPr>
          <a:lstStyle/>
          <a:p>
            <a:pPr marL="0" indent="0">
              <a:buNone/>
            </a:pPr>
            <a:r>
              <a:rPr lang="en-GB" sz="2000"/>
              <a:t>The report will be looking at Cardiff Airport, in each section will be talked about in depth.  A PESTEL and SWOT analysis will be done on the Airport. Ratios will be included based on the finance of Cardiff Airport. Analysis and Key Performance Indicators will also be included in this report.</a:t>
            </a:r>
          </a:p>
        </p:txBody>
      </p:sp>
      <p:sp>
        <p:nvSpPr>
          <p:cNvPr id="20"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6">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pic>
        <p:nvPicPr>
          <p:cNvPr id="4" name="Executive Summary">
            <a:hlinkClick r:id="" action="ppaction://media"/>
            <a:extLst>
              <a:ext uri="{FF2B5EF4-FFF2-40B4-BE49-F238E27FC236}">
                <a16:creationId xmlns:a16="http://schemas.microsoft.com/office/drawing/2014/main" id="{C1D5609C-2049-477C-A442-20650EB4A4B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405017" y="5530160"/>
            <a:ext cx="487363" cy="487363"/>
          </a:xfrm>
          <a:prstGeom prst="rect">
            <a:avLst/>
          </a:prstGeom>
        </p:spPr>
      </p:pic>
      <p:pic>
        <p:nvPicPr>
          <p:cNvPr id="5" name="Executive Summary">
            <a:hlinkClick r:id="" action="ppaction://media"/>
            <a:extLst>
              <a:ext uri="{FF2B5EF4-FFF2-40B4-BE49-F238E27FC236}">
                <a16:creationId xmlns:a16="http://schemas.microsoft.com/office/drawing/2014/main" id="{5178CCEC-9F5F-44EF-9303-CA10489EEDAC}"/>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4654297" y="867453"/>
            <a:ext cx="487363" cy="487363"/>
          </a:xfrm>
          <a:prstGeom prst="rect">
            <a:avLst/>
          </a:prstGeom>
        </p:spPr>
      </p:pic>
    </p:spTree>
    <p:extLst>
      <p:ext uri="{BB962C8B-B14F-4D97-AF65-F5344CB8AC3E}">
        <p14:creationId xmlns:p14="http://schemas.microsoft.com/office/powerpoint/2010/main" val="3396435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92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D6833-4370-48A5-A3B1-31457069D58D}"/>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Introduction	</a:t>
            </a:r>
          </a:p>
        </p:txBody>
      </p:sp>
      <p:graphicFrame>
        <p:nvGraphicFramePr>
          <p:cNvPr id="5" name="Content Placeholder 2">
            <a:extLst>
              <a:ext uri="{FF2B5EF4-FFF2-40B4-BE49-F238E27FC236}">
                <a16:creationId xmlns:a16="http://schemas.microsoft.com/office/drawing/2014/main" id="{57984914-92A1-4795-B379-9D676005CD18}"/>
              </a:ext>
            </a:extLst>
          </p:cNvPr>
          <p:cNvGraphicFramePr>
            <a:graphicFrameLocks noGrp="1"/>
          </p:cNvGraphicFramePr>
          <p:nvPr>
            <p:ph idx="1"/>
            <p:extLst>
              <p:ext uri="{D42A27DB-BD31-4B8C-83A1-F6EECF244321}">
                <p14:modId xmlns:p14="http://schemas.microsoft.com/office/powerpoint/2010/main" val="135828693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3" name="Introduction ">
            <a:hlinkClick r:id="" action="ppaction://media"/>
            <a:extLst>
              <a:ext uri="{FF2B5EF4-FFF2-40B4-BE49-F238E27FC236}">
                <a16:creationId xmlns:a16="http://schemas.microsoft.com/office/drawing/2014/main" id="{1A370E02-D479-49BC-9DCE-66705296A83C}"/>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4953028" y="1514751"/>
            <a:ext cx="487363" cy="487363"/>
          </a:xfrm>
          <a:prstGeom prst="rect">
            <a:avLst/>
          </a:prstGeom>
        </p:spPr>
      </p:pic>
      <p:pic>
        <p:nvPicPr>
          <p:cNvPr id="4" name="Introduction">
            <a:hlinkClick r:id="" action="ppaction://media"/>
            <a:extLst>
              <a:ext uri="{FF2B5EF4-FFF2-40B4-BE49-F238E27FC236}">
                <a16:creationId xmlns:a16="http://schemas.microsoft.com/office/drawing/2014/main" id="{C5AD23A7-76F0-4429-8124-F3A0CFA19726}"/>
              </a:ext>
            </a:extLst>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4953028" y="2635885"/>
            <a:ext cx="487363" cy="487363"/>
          </a:xfrm>
          <a:prstGeom prst="rect">
            <a:avLst/>
          </a:prstGeom>
        </p:spPr>
      </p:pic>
      <p:pic>
        <p:nvPicPr>
          <p:cNvPr id="6" name="Introduction ">
            <a:hlinkClick r:id="" action="ppaction://media"/>
            <a:extLst>
              <a:ext uri="{FF2B5EF4-FFF2-40B4-BE49-F238E27FC236}">
                <a16:creationId xmlns:a16="http://schemas.microsoft.com/office/drawing/2014/main" id="{DA6B9FD5-CA4F-402D-8EC9-AB79B256340B}"/>
              </a:ext>
            </a:extLst>
          </p:cNvPr>
          <p:cNvPicPr>
            <a:picLocks noChangeAspect="1"/>
          </p:cNvPicPr>
          <p:nvPr>
            <a:audioFile r:link="rId6"/>
            <p:extLst>
              <p:ext uri="{DAA4B4D4-6D71-4841-9C94-3DE7FCFB9230}">
                <p14:media xmlns:p14="http://schemas.microsoft.com/office/powerpoint/2010/main" r:embed="rId5"/>
              </p:ext>
            </p:extLst>
          </p:nvPr>
        </p:nvPicPr>
        <p:blipFill>
          <a:blip r:embed="rId17"/>
          <a:stretch>
            <a:fillRect/>
          </a:stretch>
        </p:blipFill>
        <p:spPr>
          <a:xfrm>
            <a:off x="4981389" y="3613895"/>
            <a:ext cx="487363" cy="487363"/>
          </a:xfrm>
          <a:prstGeom prst="rect">
            <a:avLst/>
          </a:prstGeom>
        </p:spPr>
      </p:pic>
      <p:pic>
        <p:nvPicPr>
          <p:cNvPr id="7" name="Introduction ">
            <a:hlinkClick r:id="" action="ppaction://media"/>
            <a:extLst>
              <a:ext uri="{FF2B5EF4-FFF2-40B4-BE49-F238E27FC236}">
                <a16:creationId xmlns:a16="http://schemas.microsoft.com/office/drawing/2014/main" id="{A6C36B2A-2085-4F54-9175-573D9E07E20D}"/>
              </a:ext>
            </a:extLst>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5014756" y="4736223"/>
            <a:ext cx="487363" cy="487363"/>
          </a:xfrm>
          <a:prstGeom prst="rect">
            <a:avLst/>
          </a:prstGeom>
        </p:spPr>
      </p:pic>
      <p:pic>
        <p:nvPicPr>
          <p:cNvPr id="8" name="Introduction">
            <a:hlinkClick r:id="" action="ppaction://media"/>
            <a:extLst>
              <a:ext uri="{FF2B5EF4-FFF2-40B4-BE49-F238E27FC236}">
                <a16:creationId xmlns:a16="http://schemas.microsoft.com/office/drawing/2014/main" id="{766BB00F-894B-4B29-AC72-5C5CC76AB224}"/>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1963106" y="3466730"/>
            <a:ext cx="487363" cy="487363"/>
          </a:xfrm>
          <a:prstGeom prst="rect">
            <a:avLst/>
          </a:prstGeom>
        </p:spPr>
      </p:pic>
    </p:spTree>
    <p:extLst>
      <p:ext uri="{BB962C8B-B14F-4D97-AF65-F5344CB8AC3E}">
        <p14:creationId xmlns:p14="http://schemas.microsoft.com/office/powerpoint/2010/main" val="97440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5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563"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9450"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3127"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85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3"/>
                </p:tgtEl>
              </p:cMediaNode>
            </p:audio>
            <p:audio>
              <p:cMediaNode vol="80000">
                <p:cTn id="24" fill="hold" display="0">
                  <p:stCondLst>
                    <p:cond delay="indefinite"/>
                  </p:stCondLst>
                  <p:endCondLst>
                    <p:cond evt="onStopAudio" delay="0">
                      <p:tgtEl>
                        <p:sldTgt/>
                      </p:tgtEl>
                    </p:cond>
                  </p:endCondLst>
                </p:cTn>
                <p:tgtEl>
                  <p:spTgt spid="4"/>
                </p:tgtEl>
              </p:cMediaNode>
            </p:audio>
            <p:audio>
              <p:cMediaNode vol="80000">
                <p:cTn id="25" fill="hold" display="0">
                  <p:stCondLst>
                    <p:cond delay="indefinite"/>
                  </p:stCondLst>
                  <p:endCondLst>
                    <p:cond evt="onStopAudio" delay="0">
                      <p:tgtEl>
                        <p:sldTgt/>
                      </p:tgtEl>
                    </p:cond>
                  </p:endCondLst>
                </p:cTn>
                <p:tgtEl>
                  <p:spTgt spid="6"/>
                </p:tgtEl>
              </p:cMediaNode>
            </p:audio>
            <p:audio>
              <p:cMediaNode vol="80000">
                <p:cTn id="26" fill="hold" display="0">
                  <p:stCondLst>
                    <p:cond delay="indefinite"/>
                  </p:stCondLst>
                  <p:endCondLst>
                    <p:cond evt="onStopAudio" delay="0">
                      <p:tgtEl>
                        <p:sldTgt/>
                      </p:tgtEl>
                    </p:cond>
                  </p:endCondLst>
                </p:cTn>
                <p:tgtEl>
                  <p:spTgt spid="7"/>
                </p:tgtEl>
              </p:cMediaNode>
            </p:audio>
            <p:audio>
              <p:cMediaNode vol="80000">
                <p:cTn id="2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1130-D5E8-4680-A58C-0EF1975ABA03}"/>
              </a:ext>
            </a:extLst>
          </p:cNvPr>
          <p:cNvSpPr>
            <a:spLocks noGrp="1"/>
          </p:cNvSpPr>
          <p:nvPr>
            <p:ph type="title"/>
          </p:nvPr>
        </p:nvSpPr>
        <p:spPr>
          <a:xfrm>
            <a:off x="1024128" y="585216"/>
            <a:ext cx="4732244" cy="1499616"/>
          </a:xfrm>
        </p:spPr>
        <p:txBody>
          <a:bodyPr>
            <a:normAutofit/>
          </a:bodyPr>
          <a:lstStyle/>
          <a:p>
            <a:r>
              <a:rPr lang="en-GB" sz="4800" dirty="0"/>
              <a:t>PESTLE ANALYSIS</a:t>
            </a:r>
            <a:br>
              <a:rPr lang="en-GB" sz="4800" dirty="0"/>
            </a:br>
            <a:r>
              <a:rPr lang="en-GB" sz="4800" dirty="0"/>
              <a:t>Political	</a:t>
            </a:r>
          </a:p>
        </p:txBody>
      </p:sp>
      <p:sp>
        <p:nvSpPr>
          <p:cNvPr id="3" name="Content Placeholder 2">
            <a:extLst>
              <a:ext uri="{FF2B5EF4-FFF2-40B4-BE49-F238E27FC236}">
                <a16:creationId xmlns:a16="http://schemas.microsoft.com/office/drawing/2014/main" id="{9ACD7A1E-2CA1-4EF1-98A8-698F7C19DB51}"/>
              </a:ext>
            </a:extLst>
          </p:cNvPr>
          <p:cNvSpPr>
            <a:spLocks noGrp="1"/>
          </p:cNvSpPr>
          <p:nvPr>
            <p:ph idx="1"/>
          </p:nvPr>
        </p:nvSpPr>
        <p:spPr>
          <a:xfrm>
            <a:off x="1024129" y="2286000"/>
            <a:ext cx="4656236" cy="4023360"/>
          </a:xfrm>
        </p:spPr>
        <p:txBody>
          <a:bodyPr>
            <a:normAutofit/>
          </a:bodyPr>
          <a:lstStyle/>
          <a:p>
            <a:r>
              <a:rPr lang="en-GB" sz="1300" dirty="0"/>
              <a:t>Government policies – </a:t>
            </a:r>
          </a:p>
          <a:p>
            <a:endParaRPr lang="en-GB" sz="1300" dirty="0"/>
          </a:p>
          <a:p>
            <a:endParaRPr lang="en-GB" sz="1300" dirty="0"/>
          </a:p>
          <a:p>
            <a:r>
              <a:rPr lang="en-GB" sz="1300" dirty="0"/>
              <a:t>Taxation changes -</a:t>
            </a:r>
          </a:p>
          <a:p>
            <a:endParaRPr lang="en-GB" sz="1300" dirty="0"/>
          </a:p>
          <a:p>
            <a:pPr marL="0" indent="0">
              <a:buNone/>
            </a:pPr>
            <a:endParaRPr lang="en-GB" sz="1300" dirty="0"/>
          </a:p>
          <a:p>
            <a:r>
              <a:rPr lang="en-GB" sz="1300" dirty="0"/>
              <a:t>New Contacts -</a:t>
            </a:r>
          </a:p>
          <a:p>
            <a:endParaRPr lang="en-GB" sz="1300" dirty="0"/>
          </a:p>
        </p:txBody>
      </p:sp>
      <p:sp>
        <p:nvSpPr>
          <p:cNvPr id="11" name="Rectangle 10">
            <a:extLst>
              <a:ext uri="{FF2B5EF4-FFF2-40B4-BE49-F238E27FC236}">
                <a16:creationId xmlns:a16="http://schemas.microsoft.com/office/drawing/2014/main" id="{04C9EC4B-7AC1-4C30-9582-FCF185FE5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3275" y="0"/>
            <a:ext cx="61054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5A972B-FA62-4B8A-86FD-875DF2CF5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10" y="321731"/>
            <a:ext cx="3278619" cy="366223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442C2B7-8623-4E23-BB51-C20747F36247}"/>
              </a:ext>
            </a:extLst>
          </p:cNvPr>
          <p:cNvPicPr>
            <a:picLocks noChangeAspect="1"/>
          </p:cNvPicPr>
          <p:nvPr/>
        </p:nvPicPr>
        <p:blipFill rotWithShape="1">
          <a:blip r:embed="rId10"/>
          <a:srcRect l="18145" t="45735" r="42258" b="5018"/>
          <a:stretch/>
        </p:blipFill>
        <p:spPr>
          <a:xfrm>
            <a:off x="6569894" y="1118149"/>
            <a:ext cx="2958039" cy="2069397"/>
          </a:xfrm>
          <a:prstGeom prst="rect">
            <a:avLst/>
          </a:prstGeom>
        </p:spPr>
      </p:pic>
      <p:sp>
        <p:nvSpPr>
          <p:cNvPr id="15" name="Rectangle 14">
            <a:extLst>
              <a:ext uri="{FF2B5EF4-FFF2-40B4-BE49-F238E27FC236}">
                <a16:creationId xmlns:a16="http://schemas.microsoft.com/office/drawing/2014/main" id="{4F997AEE-DE0C-47D0-A517-19D27A6086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513" y="311970"/>
            <a:ext cx="2028821" cy="1180366"/>
          </a:xfrm>
          <a:prstGeom prst="rect">
            <a:avLst/>
          </a:prstGeom>
          <a:solidFill>
            <a:schemeClr val="accent1">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BB555EB-E3FE-40A3-9789-7F044DF13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2872" y="1665817"/>
            <a:ext cx="2014462" cy="23181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81ABD38-E033-49D7-A6DE-61B0BD75A9F9}"/>
              </a:ext>
            </a:extLst>
          </p:cNvPr>
          <p:cNvPicPr>
            <a:picLocks noChangeAspect="1"/>
          </p:cNvPicPr>
          <p:nvPr/>
        </p:nvPicPr>
        <p:blipFill rotWithShape="1">
          <a:blip r:embed="rId11"/>
          <a:srcRect l="17016" t="8316" r="39354" b="6094"/>
          <a:stretch/>
        </p:blipFill>
        <p:spPr>
          <a:xfrm>
            <a:off x="10005364" y="1870166"/>
            <a:ext cx="1708795" cy="1885602"/>
          </a:xfrm>
          <a:prstGeom prst="rect">
            <a:avLst/>
          </a:prstGeom>
        </p:spPr>
      </p:pic>
      <p:sp>
        <p:nvSpPr>
          <p:cNvPr id="19" name="Rectangle 18">
            <a:extLst>
              <a:ext uri="{FF2B5EF4-FFF2-40B4-BE49-F238E27FC236}">
                <a16:creationId xmlns:a16="http://schemas.microsoft.com/office/drawing/2014/main" id="{BC9053C4-E873-4D52-ADC6-FDFBBB2BB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08" y="4157447"/>
            <a:ext cx="2104750" cy="2312282"/>
          </a:xfrm>
          <a:prstGeom prst="rect">
            <a:avLst/>
          </a:pr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2E7A1-BA9F-4D76-A51D-1823A754E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0625" y="4157447"/>
            <a:ext cx="3206709" cy="23122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993B8B6-6E52-41E4-B5E2-D469F27B7613}"/>
              </a:ext>
            </a:extLst>
          </p:cNvPr>
          <p:cNvPicPr>
            <a:picLocks noChangeAspect="1"/>
          </p:cNvPicPr>
          <p:nvPr/>
        </p:nvPicPr>
        <p:blipFill rotWithShape="1">
          <a:blip r:embed="rId12"/>
          <a:srcRect l="19113" t="14767" r="36613" b="45461"/>
          <a:stretch/>
        </p:blipFill>
        <p:spPr>
          <a:xfrm>
            <a:off x="8833799" y="4585862"/>
            <a:ext cx="2880360" cy="1455452"/>
          </a:xfrm>
          <a:prstGeom prst="rect">
            <a:avLst/>
          </a:prstGeom>
        </p:spPr>
      </p:pic>
      <p:pic>
        <p:nvPicPr>
          <p:cNvPr id="7" name="Goverment Policies ">
            <a:hlinkClick r:id="" action="ppaction://media"/>
            <a:extLst>
              <a:ext uri="{FF2B5EF4-FFF2-40B4-BE49-F238E27FC236}">
                <a16:creationId xmlns:a16="http://schemas.microsoft.com/office/drawing/2014/main" id="{AB79F0A9-6A52-4463-86E8-BCF85E0AFDC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2826346" y="2152847"/>
            <a:ext cx="487363" cy="487363"/>
          </a:xfrm>
          <a:prstGeom prst="rect">
            <a:avLst/>
          </a:prstGeom>
        </p:spPr>
      </p:pic>
      <p:pic>
        <p:nvPicPr>
          <p:cNvPr id="8" name="Taxation changes ">
            <a:hlinkClick r:id="" action="ppaction://media"/>
            <a:extLst>
              <a:ext uri="{FF2B5EF4-FFF2-40B4-BE49-F238E27FC236}">
                <a16:creationId xmlns:a16="http://schemas.microsoft.com/office/drawing/2014/main" id="{903255EA-6D74-47B1-812B-D80F980BD02F}"/>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2826346" y="3268405"/>
            <a:ext cx="487363" cy="487363"/>
          </a:xfrm>
          <a:prstGeom prst="rect">
            <a:avLst/>
          </a:prstGeom>
        </p:spPr>
      </p:pic>
      <p:pic>
        <p:nvPicPr>
          <p:cNvPr id="9" name="New Contacts">
            <a:hlinkClick r:id="" action="ppaction://media"/>
            <a:extLst>
              <a:ext uri="{FF2B5EF4-FFF2-40B4-BE49-F238E27FC236}">
                <a16:creationId xmlns:a16="http://schemas.microsoft.com/office/drawing/2014/main" id="{5E2786C6-59ED-4089-A17A-51194896E6FF}"/>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2582664" y="4383963"/>
            <a:ext cx="487363" cy="487363"/>
          </a:xfrm>
          <a:prstGeom prst="rect">
            <a:avLst/>
          </a:prstGeom>
        </p:spPr>
      </p:pic>
      <p:pic>
        <p:nvPicPr>
          <p:cNvPr id="10" name="Pestle ">
            <a:hlinkClick r:id="" action="ppaction://media"/>
            <a:extLst>
              <a:ext uri="{FF2B5EF4-FFF2-40B4-BE49-F238E27FC236}">
                <a16:creationId xmlns:a16="http://schemas.microsoft.com/office/drawing/2014/main" id="{8EA73880-5318-4197-BBAA-4B0499729CE1}"/>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454811" y="760921"/>
            <a:ext cx="487363" cy="487363"/>
          </a:xfrm>
          <a:prstGeom prst="rect">
            <a:avLst/>
          </a:prstGeom>
        </p:spPr>
      </p:pic>
      <p:sp>
        <p:nvSpPr>
          <p:cNvPr id="12" name="Rectangle 11">
            <a:extLst>
              <a:ext uri="{FF2B5EF4-FFF2-40B4-BE49-F238E27FC236}">
                <a16:creationId xmlns:a16="http://schemas.microsoft.com/office/drawing/2014/main" id="{C9D8FDA4-4E0E-4CE8-A286-64863CD695E9}"/>
              </a:ext>
            </a:extLst>
          </p:cNvPr>
          <p:cNvSpPr/>
          <p:nvPr/>
        </p:nvSpPr>
        <p:spPr>
          <a:xfrm>
            <a:off x="8831491" y="6009431"/>
            <a:ext cx="5242496" cy="369332"/>
          </a:xfrm>
          <a:prstGeom prst="rect">
            <a:avLst/>
          </a:prstGeom>
        </p:spPr>
        <p:txBody>
          <a:bodyPr wrap="square">
            <a:spAutoFit/>
          </a:bodyPr>
          <a:lstStyle/>
          <a:p>
            <a:r>
              <a:rPr lang="en-GB" dirty="0"/>
              <a:t>https://www.forbes.com/</a:t>
            </a:r>
          </a:p>
        </p:txBody>
      </p:sp>
      <p:sp>
        <p:nvSpPr>
          <p:cNvPr id="14" name="Rectangle 13">
            <a:extLst>
              <a:ext uri="{FF2B5EF4-FFF2-40B4-BE49-F238E27FC236}">
                <a16:creationId xmlns:a16="http://schemas.microsoft.com/office/drawing/2014/main" id="{652E19B7-5048-4C37-9848-B47967882B19}"/>
              </a:ext>
            </a:extLst>
          </p:cNvPr>
          <p:cNvSpPr/>
          <p:nvPr/>
        </p:nvSpPr>
        <p:spPr>
          <a:xfrm>
            <a:off x="6569894" y="3105872"/>
            <a:ext cx="3334598" cy="646331"/>
          </a:xfrm>
          <a:prstGeom prst="rect">
            <a:avLst/>
          </a:prstGeom>
        </p:spPr>
        <p:txBody>
          <a:bodyPr wrap="square">
            <a:spAutoFit/>
          </a:bodyPr>
          <a:lstStyle/>
          <a:p>
            <a:r>
              <a:rPr lang="en-GB" dirty="0"/>
              <a:t>https://www.bbc.co.uk/news/uk-wales</a:t>
            </a:r>
          </a:p>
        </p:txBody>
      </p:sp>
      <p:sp>
        <p:nvSpPr>
          <p:cNvPr id="16" name="Rectangle 15">
            <a:extLst>
              <a:ext uri="{FF2B5EF4-FFF2-40B4-BE49-F238E27FC236}">
                <a16:creationId xmlns:a16="http://schemas.microsoft.com/office/drawing/2014/main" id="{3805E4A9-55C9-4095-8C5A-100ED38C5763}"/>
              </a:ext>
            </a:extLst>
          </p:cNvPr>
          <p:cNvSpPr/>
          <p:nvPr/>
        </p:nvSpPr>
        <p:spPr>
          <a:xfrm>
            <a:off x="6381214" y="3842315"/>
            <a:ext cx="5496120" cy="369332"/>
          </a:xfrm>
          <a:prstGeom prst="rect">
            <a:avLst/>
          </a:prstGeom>
        </p:spPr>
        <p:txBody>
          <a:bodyPr wrap="none">
            <a:spAutoFit/>
          </a:bodyPr>
          <a:lstStyle/>
          <a:p>
            <a:r>
              <a:rPr lang="en-GB" dirty="0"/>
              <a:t>https://www.bbc.co.uk/news/uk-wales-politics-47260050</a:t>
            </a:r>
          </a:p>
        </p:txBody>
      </p:sp>
    </p:spTree>
    <p:extLst>
      <p:ext uri="{BB962C8B-B14F-4D97-AF65-F5344CB8AC3E}">
        <p14:creationId xmlns:p14="http://schemas.microsoft.com/office/powerpoint/2010/main" val="183482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42"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384"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849"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66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7"/>
                </p:tgtEl>
              </p:cMediaNode>
            </p:audio>
            <p:audio>
              <p:cMediaNode vol="80000">
                <p:cTn id="20" fill="hold" display="0">
                  <p:stCondLst>
                    <p:cond delay="indefinite"/>
                  </p:stCondLst>
                  <p:endCondLst>
                    <p:cond evt="onStopAudio" delay="0">
                      <p:tgtEl>
                        <p:sldTgt/>
                      </p:tgtEl>
                    </p:cond>
                  </p:endCondLst>
                </p:cTn>
                <p:tgtEl>
                  <p:spTgt spid="8"/>
                </p:tgtEl>
              </p:cMediaNode>
            </p:audio>
            <p:audio>
              <p:cMediaNode vol="80000">
                <p:cTn id="21" fill="hold" display="0">
                  <p:stCondLst>
                    <p:cond delay="indefinite"/>
                  </p:stCondLst>
                  <p:endCondLst>
                    <p:cond evt="onStopAudio" delay="0">
                      <p:tgtEl>
                        <p:sldTgt/>
                      </p:tgtEl>
                    </p:cond>
                  </p:endCondLst>
                </p:cTn>
                <p:tgtEl>
                  <p:spTgt spid="9"/>
                </p:tgtEl>
              </p:cMediaNode>
            </p:audio>
            <p:audio>
              <p:cMediaNode vol="80000">
                <p:cTn id="22"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156E7627-9054-4C34-A9FF-A07F952840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C1303-BC89-433A-A631-33812C131909}"/>
              </a:ext>
            </a:extLst>
          </p:cNvPr>
          <p:cNvSpPr>
            <a:spLocks noGrp="1"/>
          </p:cNvSpPr>
          <p:nvPr>
            <p:ph type="title"/>
          </p:nvPr>
        </p:nvSpPr>
        <p:spPr>
          <a:xfrm>
            <a:off x="5951728" y="585216"/>
            <a:ext cx="5740739" cy="1499616"/>
          </a:xfrm>
        </p:spPr>
        <p:txBody>
          <a:bodyPr vert="horz" lIns="91440" tIns="45720" rIns="91440" bIns="45720" rtlCol="0" anchor="ctr">
            <a:normAutofit/>
          </a:bodyPr>
          <a:lstStyle/>
          <a:p>
            <a:r>
              <a:rPr lang="en-US" dirty="0"/>
              <a:t>Economic Factor </a:t>
            </a:r>
          </a:p>
        </p:txBody>
      </p:sp>
      <p:pic>
        <p:nvPicPr>
          <p:cNvPr id="6" name="Picture 5">
            <a:extLst>
              <a:ext uri="{FF2B5EF4-FFF2-40B4-BE49-F238E27FC236}">
                <a16:creationId xmlns:a16="http://schemas.microsoft.com/office/drawing/2014/main" id="{9B55C97B-C48A-41D6-8D2E-A3351A5F27C6}"/>
              </a:ext>
            </a:extLst>
          </p:cNvPr>
          <p:cNvPicPr>
            <a:picLocks noChangeAspect="1"/>
          </p:cNvPicPr>
          <p:nvPr/>
        </p:nvPicPr>
        <p:blipFill rotWithShape="1">
          <a:blip r:embed="rId16"/>
          <a:srcRect l="22419" t="64230" r="47662" b="8533"/>
          <a:stretch/>
        </p:blipFill>
        <p:spPr>
          <a:xfrm>
            <a:off x="484631" y="475597"/>
            <a:ext cx="3530267" cy="2668891"/>
          </a:xfrm>
          <a:prstGeom prst="rect">
            <a:avLst/>
          </a:prstGeom>
        </p:spPr>
      </p:pic>
      <p:sp>
        <p:nvSpPr>
          <p:cNvPr id="22" name="Rectangle 14">
            <a:extLst>
              <a:ext uri="{FF2B5EF4-FFF2-40B4-BE49-F238E27FC236}">
                <a16:creationId xmlns:a16="http://schemas.microsoft.com/office/drawing/2014/main" id="{BAFFBAEC-4B09-4263-AA73-ECE450FC7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5766" y="484632"/>
            <a:ext cx="804672" cy="3511948"/>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16">
            <a:extLst>
              <a:ext uri="{FF2B5EF4-FFF2-40B4-BE49-F238E27FC236}">
                <a16:creationId xmlns:a16="http://schemas.microsoft.com/office/drawing/2014/main" id="{C570AA90-7628-435C-9F08-19F2E026D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896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18">
            <a:extLst>
              <a:ext uri="{FF2B5EF4-FFF2-40B4-BE49-F238E27FC236}">
                <a16:creationId xmlns:a16="http://schemas.microsoft.com/office/drawing/2014/main" id="{E045B6E3-569F-487B-8966-D3A87C7B4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7150" y="4150596"/>
            <a:ext cx="477182" cy="2231807"/>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BCA0A7F-667E-4CDB-8E2A-974456E08319}"/>
              </a:ext>
            </a:extLst>
          </p:cNvPr>
          <p:cNvPicPr>
            <a:picLocks noGrp="1" noChangeAspect="1"/>
          </p:cNvPicPr>
          <p:nvPr>
            <p:ph idx="1"/>
          </p:nvPr>
        </p:nvPicPr>
        <p:blipFill rotWithShape="1">
          <a:blip r:embed="rId17"/>
          <a:srcRect l="16574" t="24329" r="39106" b="8842"/>
          <a:stretch/>
        </p:blipFill>
        <p:spPr>
          <a:xfrm>
            <a:off x="1539731" y="3725165"/>
            <a:ext cx="3791977" cy="3216277"/>
          </a:xfrm>
          <a:prstGeom prst="rect">
            <a:avLst/>
          </a:prstGeom>
        </p:spPr>
      </p:pic>
      <p:sp>
        <p:nvSpPr>
          <p:cNvPr id="3" name="Rectangle 2">
            <a:extLst>
              <a:ext uri="{FF2B5EF4-FFF2-40B4-BE49-F238E27FC236}">
                <a16:creationId xmlns:a16="http://schemas.microsoft.com/office/drawing/2014/main" id="{999AF7DC-3E5B-4391-B855-BE384294A2FE}"/>
              </a:ext>
            </a:extLst>
          </p:cNvPr>
          <p:cNvSpPr/>
          <p:nvPr/>
        </p:nvSpPr>
        <p:spPr>
          <a:xfrm>
            <a:off x="5951728" y="2286000"/>
            <a:ext cx="5740739" cy="4023360"/>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r>
              <a:rPr lang="en-US" sz="1500" dirty="0"/>
              <a:t>Personal Distribution –</a:t>
            </a:r>
          </a:p>
          <a:p>
            <a:pPr defTabSz="914400">
              <a:lnSpc>
                <a:spcPct val="90000"/>
              </a:lnSpc>
              <a:spcAft>
                <a:spcPts val="600"/>
              </a:spcAft>
              <a:buClr>
                <a:schemeClr val="accent1"/>
              </a:buClr>
            </a:pPr>
            <a:endParaRPr lang="en-US" sz="1500" dirty="0"/>
          </a:p>
          <a:p>
            <a:pPr defTabSz="914400">
              <a:lnSpc>
                <a:spcPct val="90000"/>
              </a:lnSpc>
              <a:spcAft>
                <a:spcPts val="600"/>
              </a:spcAft>
              <a:buClr>
                <a:schemeClr val="accent1"/>
              </a:buClr>
            </a:pPr>
            <a:r>
              <a:rPr lang="en-US" sz="1500" dirty="0"/>
              <a:t>Business cycle - </a:t>
            </a:r>
          </a:p>
          <a:p>
            <a:pPr defTabSz="914400">
              <a:lnSpc>
                <a:spcPct val="90000"/>
              </a:lnSpc>
              <a:spcAft>
                <a:spcPts val="600"/>
              </a:spcAft>
              <a:buClr>
                <a:schemeClr val="accent1"/>
              </a:buClr>
            </a:pPr>
            <a:endParaRPr lang="en-US" sz="1500" dirty="0"/>
          </a:p>
          <a:p>
            <a:pPr defTabSz="914400">
              <a:lnSpc>
                <a:spcPct val="90000"/>
              </a:lnSpc>
              <a:spcAft>
                <a:spcPts val="600"/>
              </a:spcAft>
              <a:buClr>
                <a:schemeClr val="accent1"/>
              </a:buClr>
            </a:pPr>
            <a:r>
              <a:rPr lang="en-US" sz="1500" dirty="0"/>
              <a:t>Loan - </a:t>
            </a:r>
          </a:p>
          <a:p>
            <a:pPr defTabSz="914400">
              <a:lnSpc>
                <a:spcPct val="90000"/>
              </a:lnSpc>
              <a:spcAft>
                <a:spcPts val="600"/>
              </a:spcAft>
              <a:buClr>
                <a:schemeClr val="accent1"/>
              </a:buClr>
            </a:pPr>
            <a:endParaRPr lang="en-US" sz="1500" dirty="0"/>
          </a:p>
          <a:p>
            <a:pPr defTabSz="914400">
              <a:lnSpc>
                <a:spcPct val="90000"/>
              </a:lnSpc>
              <a:spcAft>
                <a:spcPts val="600"/>
              </a:spcAft>
              <a:buClr>
                <a:schemeClr val="accent1"/>
              </a:buClr>
            </a:pPr>
            <a:r>
              <a:rPr lang="en-US" sz="1500" dirty="0"/>
              <a:t>Exchange rates – </a:t>
            </a:r>
          </a:p>
          <a:p>
            <a:pPr defTabSz="914400">
              <a:lnSpc>
                <a:spcPct val="90000"/>
              </a:lnSpc>
              <a:spcAft>
                <a:spcPts val="600"/>
              </a:spcAft>
              <a:buClr>
                <a:schemeClr val="accent1"/>
              </a:buClr>
            </a:pPr>
            <a:endParaRPr lang="en-US" sz="1500" dirty="0"/>
          </a:p>
          <a:p>
            <a:pPr defTabSz="914400">
              <a:lnSpc>
                <a:spcPct val="90000"/>
              </a:lnSpc>
              <a:spcAft>
                <a:spcPts val="600"/>
              </a:spcAft>
              <a:buClr>
                <a:schemeClr val="accent1"/>
              </a:buClr>
            </a:pPr>
            <a:r>
              <a:rPr lang="en-US" sz="1500" dirty="0"/>
              <a:t>Unemployment rates – </a:t>
            </a:r>
          </a:p>
          <a:p>
            <a:pPr defTabSz="914400">
              <a:lnSpc>
                <a:spcPct val="90000"/>
              </a:lnSpc>
              <a:spcAft>
                <a:spcPts val="600"/>
              </a:spcAft>
              <a:buClr>
                <a:schemeClr val="accent1"/>
              </a:buClr>
            </a:pPr>
            <a:endParaRPr lang="en-US" sz="1500" dirty="0"/>
          </a:p>
          <a:p>
            <a:pPr defTabSz="914400">
              <a:lnSpc>
                <a:spcPct val="90000"/>
              </a:lnSpc>
              <a:spcAft>
                <a:spcPts val="600"/>
              </a:spcAft>
              <a:buClr>
                <a:schemeClr val="accent1"/>
              </a:buClr>
            </a:pPr>
            <a:r>
              <a:rPr lang="en-US" sz="1500" dirty="0"/>
              <a:t>GDP Trends - </a:t>
            </a:r>
          </a:p>
        </p:txBody>
      </p:sp>
      <p:pic>
        <p:nvPicPr>
          <p:cNvPr id="5" name="Personal Distribution ">
            <a:hlinkClick r:id="" action="ppaction://media"/>
            <a:extLst>
              <a:ext uri="{FF2B5EF4-FFF2-40B4-BE49-F238E27FC236}">
                <a16:creationId xmlns:a16="http://schemas.microsoft.com/office/drawing/2014/main" id="{10DB38CF-50B8-4EC3-970F-21237BD3E61B}"/>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7855174" y="2182685"/>
            <a:ext cx="487363" cy="487363"/>
          </a:xfrm>
          <a:prstGeom prst="rect">
            <a:avLst/>
          </a:prstGeom>
        </p:spPr>
      </p:pic>
      <p:pic>
        <p:nvPicPr>
          <p:cNvPr id="7" name="Business Cycle ">
            <a:hlinkClick r:id="" action="ppaction://media"/>
            <a:extLst>
              <a:ext uri="{FF2B5EF4-FFF2-40B4-BE49-F238E27FC236}">
                <a16:creationId xmlns:a16="http://schemas.microsoft.com/office/drawing/2014/main" id="{8C7CB8DF-887D-46D5-8D4F-15B49776A779}"/>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7337011" y="2752828"/>
            <a:ext cx="487363" cy="487363"/>
          </a:xfrm>
          <a:prstGeom prst="rect">
            <a:avLst/>
          </a:prstGeom>
        </p:spPr>
      </p:pic>
      <p:pic>
        <p:nvPicPr>
          <p:cNvPr id="9" name="Loan">
            <a:hlinkClick r:id="" action="ppaction://media"/>
            <a:extLst>
              <a:ext uri="{FF2B5EF4-FFF2-40B4-BE49-F238E27FC236}">
                <a16:creationId xmlns:a16="http://schemas.microsoft.com/office/drawing/2014/main" id="{39A7BBCE-194F-4807-A6A8-E83F4F0EE976}"/>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6586175" y="3347057"/>
            <a:ext cx="487363" cy="487363"/>
          </a:xfrm>
          <a:prstGeom prst="rect">
            <a:avLst/>
          </a:prstGeom>
        </p:spPr>
      </p:pic>
      <p:pic>
        <p:nvPicPr>
          <p:cNvPr id="10" name="Exchange Rates ">
            <a:hlinkClick r:id="" action="ppaction://media"/>
            <a:extLst>
              <a:ext uri="{FF2B5EF4-FFF2-40B4-BE49-F238E27FC236}">
                <a16:creationId xmlns:a16="http://schemas.microsoft.com/office/drawing/2014/main" id="{F2655773-7A26-49E0-8F3B-29C400D65A0F}"/>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7408446" y="3906914"/>
            <a:ext cx="487363" cy="487363"/>
          </a:xfrm>
          <a:prstGeom prst="rect">
            <a:avLst/>
          </a:prstGeom>
        </p:spPr>
      </p:pic>
      <p:pic>
        <p:nvPicPr>
          <p:cNvPr id="11" name="Unemployment Rates ">
            <a:hlinkClick r:id="" action="ppaction://media"/>
            <a:extLst>
              <a:ext uri="{FF2B5EF4-FFF2-40B4-BE49-F238E27FC236}">
                <a16:creationId xmlns:a16="http://schemas.microsoft.com/office/drawing/2014/main" id="{CAA0C845-266F-4851-AA94-5DC7851C29B3}"/>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8008673" y="4533931"/>
            <a:ext cx="487363" cy="487363"/>
          </a:xfrm>
          <a:prstGeom prst="rect">
            <a:avLst/>
          </a:prstGeom>
        </p:spPr>
      </p:pic>
      <p:pic>
        <p:nvPicPr>
          <p:cNvPr id="12" name="GDP Trends ">
            <a:hlinkClick r:id="" action="ppaction://media"/>
            <a:extLst>
              <a:ext uri="{FF2B5EF4-FFF2-40B4-BE49-F238E27FC236}">
                <a16:creationId xmlns:a16="http://schemas.microsoft.com/office/drawing/2014/main" id="{BED5441D-5405-42A0-BEF2-FFDB4FB548BB}"/>
              </a:ext>
            </a:extLst>
          </p:cNvPr>
          <p:cNvPicPr>
            <a:picLocks noChangeAspect="1"/>
          </p:cNvPicPr>
          <p:nvPr>
            <a:audioFile r:link="rId12"/>
            <p:extLst>
              <p:ext uri="{DAA4B4D4-6D71-4841-9C94-3DE7FCFB9230}">
                <p14:media xmlns:p14="http://schemas.microsoft.com/office/powerpoint/2010/main" r:embed="rId11"/>
              </p:ext>
            </p:extLst>
          </p:nvPr>
        </p:nvPicPr>
        <p:blipFill>
          <a:blip r:embed="rId18"/>
          <a:stretch>
            <a:fillRect/>
          </a:stretch>
        </p:blipFill>
        <p:spPr>
          <a:xfrm>
            <a:off x="7232378" y="5053076"/>
            <a:ext cx="487363" cy="487363"/>
          </a:xfrm>
          <a:prstGeom prst="rect">
            <a:avLst/>
          </a:prstGeom>
        </p:spPr>
      </p:pic>
      <p:pic>
        <p:nvPicPr>
          <p:cNvPr id="8" name="Econmic Factors">
            <a:hlinkClick r:id="" action="ppaction://media"/>
            <a:extLst>
              <a:ext uri="{FF2B5EF4-FFF2-40B4-BE49-F238E27FC236}">
                <a16:creationId xmlns:a16="http://schemas.microsoft.com/office/drawing/2014/main" id="{C4B2828D-D624-4FAB-BE0A-8990D58538DB}"/>
              </a:ext>
            </a:extLst>
          </p:cNvPr>
          <p:cNvPicPr>
            <a:picLocks noChangeAspect="1"/>
          </p:cNvPicPr>
          <p:nvPr>
            <a:audioFile r:link="rId14"/>
            <p:extLst>
              <p:ext uri="{DAA4B4D4-6D71-4841-9C94-3DE7FCFB9230}">
                <p14:media xmlns:p14="http://schemas.microsoft.com/office/powerpoint/2010/main" r:embed="rId13"/>
              </p:ext>
            </p:extLst>
          </p:nvPr>
        </p:nvPicPr>
        <p:blipFill>
          <a:blip r:embed="rId18"/>
          <a:stretch>
            <a:fillRect/>
          </a:stretch>
        </p:blipFill>
        <p:spPr>
          <a:xfrm>
            <a:off x="9793210" y="1039842"/>
            <a:ext cx="487363" cy="487363"/>
          </a:xfrm>
          <a:prstGeom prst="rect">
            <a:avLst/>
          </a:prstGeom>
        </p:spPr>
      </p:pic>
      <p:sp>
        <p:nvSpPr>
          <p:cNvPr id="13" name="Rectangle 12">
            <a:extLst>
              <a:ext uri="{FF2B5EF4-FFF2-40B4-BE49-F238E27FC236}">
                <a16:creationId xmlns:a16="http://schemas.microsoft.com/office/drawing/2014/main" id="{E90B40A7-40A4-4FAF-8CE9-126B9E6D8A06}"/>
              </a:ext>
            </a:extLst>
          </p:cNvPr>
          <p:cNvSpPr/>
          <p:nvPr/>
        </p:nvSpPr>
        <p:spPr>
          <a:xfrm>
            <a:off x="5774097" y="5876072"/>
            <a:ext cx="6096000" cy="646331"/>
          </a:xfrm>
          <a:prstGeom prst="rect">
            <a:avLst/>
          </a:prstGeom>
        </p:spPr>
        <p:txBody>
          <a:bodyPr>
            <a:spAutoFit/>
          </a:bodyPr>
          <a:lstStyle/>
          <a:p>
            <a:r>
              <a:rPr lang="en-GB" dirty="0"/>
              <a:t>https://www.telegraph.co.uk/travel/advice/the-cheapest-airports-to-buy-your-currency/</a:t>
            </a:r>
          </a:p>
        </p:txBody>
      </p:sp>
    </p:spTree>
    <p:extLst>
      <p:ext uri="{BB962C8B-B14F-4D97-AF65-F5344CB8AC3E}">
        <p14:creationId xmlns:p14="http://schemas.microsoft.com/office/powerpoint/2010/main" val="265684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82"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435"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0665"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2430" fill="hold"/>
                                        <p:tgtEl>
                                          <p:spTgt spid="10"/>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9133" fill="hold"/>
                                        <p:tgtEl>
                                          <p:spTgt spid="11"/>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7709" fill="hold"/>
                                        <p:tgtEl>
                                          <p:spTgt spid="12"/>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11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5"/>
                </p:tgtEl>
              </p:cMediaNode>
            </p:audio>
            <p:audio>
              <p:cMediaNode vol="80000">
                <p:cTn id="32" fill="hold" display="0">
                  <p:stCondLst>
                    <p:cond delay="indefinite"/>
                  </p:stCondLst>
                  <p:endCondLst>
                    <p:cond evt="onStopAudio" delay="0">
                      <p:tgtEl>
                        <p:sldTgt/>
                      </p:tgtEl>
                    </p:cond>
                  </p:endCondLst>
                </p:cTn>
                <p:tgtEl>
                  <p:spTgt spid="7"/>
                </p:tgtEl>
              </p:cMediaNode>
            </p:audio>
            <p:audio>
              <p:cMediaNode vol="80000">
                <p:cTn id="33" fill="hold" display="0">
                  <p:stCondLst>
                    <p:cond delay="indefinite"/>
                  </p:stCondLst>
                  <p:endCondLst>
                    <p:cond evt="onStopAudio" delay="0">
                      <p:tgtEl>
                        <p:sldTgt/>
                      </p:tgtEl>
                    </p:cond>
                  </p:endCondLst>
                </p:cTn>
                <p:tgtEl>
                  <p:spTgt spid="9"/>
                </p:tgtEl>
              </p:cMediaNode>
            </p:audio>
            <p:audio>
              <p:cMediaNode vol="80000">
                <p:cTn id="34" fill="hold" display="0">
                  <p:stCondLst>
                    <p:cond delay="indefinite"/>
                  </p:stCondLst>
                  <p:endCondLst>
                    <p:cond evt="onStopAudio" delay="0">
                      <p:tgtEl>
                        <p:sldTgt/>
                      </p:tgtEl>
                    </p:cond>
                  </p:endCondLst>
                </p:cTn>
                <p:tgtEl>
                  <p:spTgt spid="10"/>
                </p:tgtEl>
              </p:cMediaNode>
            </p:audio>
            <p:audio>
              <p:cMediaNode vol="80000">
                <p:cTn id="35" fill="hold" display="0">
                  <p:stCondLst>
                    <p:cond delay="indefinite"/>
                  </p:stCondLst>
                  <p:endCondLst>
                    <p:cond evt="onStopAudio" delay="0">
                      <p:tgtEl>
                        <p:sldTgt/>
                      </p:tgtEl>
                    </p:cond>
                  </p:endCondLst>
                </p:cTn>
                <p:tgtEl>
                  <p:spTgt spid="11"/>
                </p:tgtEl>
              </p:cMediaNode>
            </p:audio>
            <p:audio>
              <p:cMediaNode vol="80000">
                <p:cTn id="36" fill="hold" display="0">
                  <p:stCondLst>
                    <p:cond delay="indefinite"/>
                  </p:stCondLst>
                  <p:endCondLst>
                    <p:cond evt="onStopAudio" delay="0">
                      <p:tgtEl>
                        <p:sldTgt/>
                      </p:tgtEl>
                    </p:cond>
                  </p:endCondLst>
                </p:cTn>
                <p:tgtEl>
                  <p:spTgt spid="12"/>
                </p:tgtEl>
              </p:cMediaNode>
            </p:audio>
            <p:audio>
              <p:cMediaNode vol="80000">
                <p:cTn id="3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53B0FBF-34A1-41B0-9AFC-0B637A538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050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589BF8A-0587-42F2-A226-B57BB3109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4150595"/>
            <a:ext cx="7798447" cy="221966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FEB4A-38C7-4ED0-B614-2329C4409878}"/>
              </a:ext>
            </a:extLst>
          </p:cNvPr>
          <p:cNvSpPr>
            <a:spLocks noGrp="1"/>
          </p:cNvSpPr>
          <p:nvPr>
            <p:ph type="title"/>
          </p:nvPr>
        </p:nvSpPr>
        <p:spPr>
          <a:xfrm>
            <a:off x="4684903" y="4391025"/>
            <a:ext cx="6685507" cy="1738808"/>
          </a:xfrm>
        </p:spPr>
        <p:txBody>
          <a:bodyPr vert="horz" lIns="91440" tIns="45720" rIns="91440" bIns="45720" rtlCol="0" anchor="ctr">
            <a:normAutofit/>
          </a:bodyPr>
          <a:lstStyle/>
          <a:p>
            <a:r>
              <a:rPr lang="en-US" dirty="0"/>
              <a:t>Social Cultural Factor</a:t>
            </a:r>
          </a:p>
        </p:txBody>
      </p:sp>
      <p:pic>
        <p:nvPicPr>
          <p:cNvPr id="3" name="Picture 2">
            <a:extLst>
              <a:ext uri="{FF2B5EF4-FFF2-40B4-BE49-F238E27FC236}">
                <a16:creationId xmlns:a16="http://schemas.microsoft.com/office/drawing/2014/main" id="{B46E8BC6-A24D-418D-8FAD-94F312EEDB32}"/>
              </a:ext>
            </a:extLst>
          </p:cNvPr>
          <p:cNvPicPr>
            <a:picLocks noChangeAspect="1"/>
          </p:cNvPicPr>
          <p:nvPr/>
        </p:nvPicPr>
        <p:blipFill rotWithShape="1">
          <a:blip r:embed="rId14"/>
          <a:srcRect l="16997" t="19274" r="32510" b="11508"/>
          <a:stretch/>
        </p:blipFill>
        <p:spPr>
          <a:xfrm>
            <a:off x="108157" y="484632"/>
            <a:ext cx="3638220" cy="2944368"/>
          </a:xfrm>
          <a:prstGeom prst="rect">
            <a:avLst/>
          </a:prstGeom>
        </p:spPr>
      </p:pic>
      <p:sp>
        <p:nvSpPr>
          <p:cNvPr id="9" name="Rectangle 8">
            <a:extLst>
              <a:ext uri="{FF2B5EF4-FFF2-40B4-BE49-F238E27FC236}">
                <a16:creationId xmlns:a16="http://schemas.microsoft.com/office/drawing/2014/main" id="{F189B455-796E-4BE2-92DA-FD2B344093EC}"/>
              </a:ext>
            </a:extLst>
          </p:cNvPr>
          <p:cNvSpPr/>
          <p:nvPr/>
        </p:nvSpPr>
        <p:spPr>
          <a:xfrm>
            <a:off x="4219802" y="804998"/>
            <a:ext cx="7150608" cy="2871216"/>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sz="1500" dirty="0">
                <a:solidFill>
                  <a:srgbClr val="FFFFFF"/>
                </a:solidFill>
              </a:rPr>
              <a:t>Population changes -. </a:t>
            </a:r>
          </a:p>
          <a:p>
            <a:pPr defTabSz="914400">
              <a:lnSpc>
                <a:spcPct val="90000"/>
              </a:lnSpc>
              <a:spcAft>
                <a:spcPts val="600"/>
              </a:spcAft>
              <a:buClr>
                <a:schemeClr val="accent1"/>
              </a:buClr>
            </a:pPr>
            <a:endParaRPr lang="en-US" sz="1500" dirty="0">
              <a:solidFill>
                <a:srgbClr val="FFFFFF"/>
              </a:solidFill>
            </a:endParaRPr>
          </a:p>
          <a:p>
            <a:pPr defTabSz="914400">
              <a:lnSpc>
                <a:spcPct val="90000"/>
              </a:lnSpc>
              <a:spcAft>
                <a:spcPts val="600"/>
              </a:spcAft>
              <a:buClr>
                <a:schemeClr val="accent1"/>
              </a:buClr>
            </a:pPr>
            <a:r>
              <a:rPr lang="en-US" sz="1500" dirty="0">
                <a:solidFill>
                  <a:srgbClr val="FFFFFF"/>
                </a:solidFill>
              </a:rPr>
              <a:t>Gender Pay Gap – </a:t>
            </a:r>
          </a:p>
          <a:p>
            <a:pPr defTabSz="914400">
              <a:lnSpc>
                <a:spcPct val="90000"/>
              </a:lnSpc>
              <a:spcAft>
                <a:spcPts val="600"/>
              </a:spcAft>
              <a:buClr>
                <a:schemeClr val="accent1"/>
              </a:buClr>
            </a:pPr>
            <a:endParaRPr lang="en-US" sz="1500" dirty="0">
              <a:solidFill>
                <a:srgbClr val="FFFFFF"/>
              </a:solidFill>
            </a:endParaRPr>
          </a:p>
          <a:p>
            <a:pPr defTabSz="914400">
              <a:lnSpc>
                <a:spcPct val="90000"/>
              </a:lnSpc>
              <a:spcAft>
                <a:spcPts val="600"/>
              </a:spcAft>
              <a:buClr>
                <a:schemeClr val="accent1"/>
              </a:buClr>
            </a:pPr>
            <a:r>
              <a:rPr lang="en-US" sz="1500" dirty="0">
                <a:solidFill>
                  <a:srgbClr val="FFFFFF"/>
                </a:solidFill>
              </a:rPr>
              <a:t>Lifestyle changes -</a:t>
            </a:r>
          </a:p>
          <a:p>
            <a:pPr defTabSz="914400">
              <a:lnSpc>
                <a:spcPct val="90000"/>
              </a:lnSpc>
              <a:spcAft>
                <a:spcPts val="600"/>
              </a:spcAft>
              <a:buClr>
                <a:schemeClr val="accent1"/>
              </a:buClr>
            </a:pPr>
            <a:endParaRPr lang="en-US" sz="1500" dirty="0">
              <a:solidFill>
                <a:srgbClr val="FFFFFF"/>
              </a:solidFill>
            </a:endParaRPr>
          </a:p>
          <a:p>
            <a:pPr defTabSz="914400">
              <a:lnSpc>
                <a:spcPct val="90000"/>
              </a:lnSpc>
              <a:spcAft>
                <a:spcPts val="600"/>
              </a:spcAft>
              <a:buClr>
                <a:schemeClr val="accent1"/>
              </a:buClr>
            </a:pPr>
            <a:r>
              <a:rPr lang="en-US" sz="1500" dirty="0">
                <a:solidFill>
                  <a:srgbClr val="FFFFFF"/>
                </a:solidFill>
              </a:rPr>
              <a:t>Culture and Fashion – </a:t>
            </a:r>
          </a:p>
          <a:p>
            <a:pPr defTabSz="914400">
              <a:lnSpc>
                <a:spcPct val="90000"/>
              </a:lnSpc>
              <a:spcAft>
                <a:spcPts val="600"/>
              </a:spcAft>
              <a:buClr>
                <a:schemeClr val="accent1"/>
              </a:buClr>
            </a:pPr>
            <a:endParaRPr lang="en-US" sz="1500" dirty="0">
              <a:solidFill>
                <a:srgbClr val="FFFFFF"/>
              </a:solidFill>
            </a:endParaRPr>
          </a:p>
          <a:p>
            <a:pPr defTabSz="914400">
              <a:lnSpc>
                <a:spcPct val="90000"/>
              </a:lnSpc>
              <a:spcAft>
                <a:spcPts val="600"/>
              </a:spcAft>
              <a:buClr>
                <a:schemeClr val="accent1"/>
              </a:buClr>
            </a:pPr>
            <a:r>
              <a:rPr lang="en-US" sz="1500" dirty="0">
                <a:solidFill>
                  <a:srgbClr val="FFFFFF"/>
                </a:solidFill>
              </a:rPr>
              <a:t>Consumerism -</a:t>
            </a:r>
          </a:p>
        </p:txBody>
      </p:sp>
      <p:pic>
        <p:nvPicPr>
          <p:cNvPr id="4" name="Picture 3">
            <a:extLst>
              <a:ext uri="{FF2B5EF4-FFF2-40B4-BE49-F238E27FC236}">
                <a16:creationId xmlns:a16="http://schemas.microsoft.com/office/drawing/2014/main" id="{9918AA12-BA84-4F6A-A859-A44BA850985D}"/>
              </a:ext>
            </a:extLst>
          </p:cNvPr>
          <p:cNvPicPr>
            <a:picLocks noChangeAspect="1"/>
          </p:cNvPicPr>
          <p:nvPr/>
        </p:nvPicPr>
        <p:blipFill rotWithShape="1">
          <a:blip r:embed="rId15"/>
          <a:srcRect l="23433" t="6208" r="35430" b="29243"/>
          <a:stretch/>
        </p:blipFill>
        <p:spPr>
          <a:xfrm>
            <a:off x="303489" y="3517776"/>
            <a:ext cx="3286827" cy="2982894"/>
          </a:xfrm>
          <a:prstGeom prst="rect">
            <a:avLst/>
          </a:prstGeom>
        </p:spPr>
      </p:pic>
      <p:cxnSp>
        <p:nvCxnSpPr>
          <p:cNvPr id="28" name="Straight Connector 27">
            <a:extLst>
              <a:ext uri="{FF2B5EF4-FFF2-40B4-BE49-F238E27FC236}">
                <a16:creationId xmlns:a16="http://schemas.microsoft.com/office/drawing/2014/main" id="{82BFFC23-3582-4AF5-AAAA-48A55FAEB8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422775" y="4803229"/>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ouplation Changes ">
            <a:hlinkClick r:id="" action="ppaction://media"/>
            <a:extLst>
              <a:ext uri="{FF2B5EF4-FFF2-40B4-BE49-F238E27FC236}">
                <a16:creationId xmlns:a16="http://schemas.microsoft.com/office/drawing/2014/main" id="{1E589155-2BF2-49F4-A439-2A289E3FE2E9}"/>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6096000" y="804998"/>
            <a:ext cx="487363" cy="487363"/>
          </a:xfrm>
          <a:prstGeom prst="rect">
            <a:avLst/>
          </a:prstGeom>
        </p:spPr>
      </p:pic>
      <p:pic>
        <p:nvPicPr>
          <p:cNvPr id="6" name="Gender Pay Gap ">
            <a:hlinkClick r:id="" action="ppaction://media"/>
            <a:extLst>
              <a:ext uri="{FF2B5EF4-FFF2-40B4-BE49-F238E27FC236}">
                <a16:creationId xmlns:a16="http://schemas.microsoft.com/office/drawing/2014/main" id="{8D39E2B8-7337-4BF1-B883-0E08BDB73F50}"/>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5852318" y="1469453"/>
            <a:ext cx="487363" cy="487363"/>
          </a:xfrm>
          <a:prstGeom prst="rect">
            <a:avLst/>
          </a:prstGeom>
        </p:spPr>
      </p:pic>
      <p:pic>
        <p:nvPicPr>
          <p:cNvPr id="8" name="Lifesyle changes ">
            <a:hlinkClick r:id="" action="ppaction://media"/>
            <a:extLst>
              <a:ext uri="{FF2B5EF4-FFF2-40B4-BE49-F238E27FC236}">
                <a16:creationId xmlns:a16="http://schemas.microsoft.com/office/drawing/2014/main" id="{C83815F9-B578-498A-89BB-D32C2F23E066}"/>
              </a:ext>
            </a:extLst>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5702537" y="2014881"/>
            <a:ext cx="487363" cy="487363"/>
          </a:xfrm>
          <a:prstGeom prst="rect">
            <a:avLst/>
          </a:prstGeom>
        </p:spPr>
      </p:pic>
      <p:pic>
        <p:nvPicPr>
          <p:cNvPr id="10" name="Culture and Fashion ">
            <a:hlinkClick r:id="" action="ppaction://media"/>
            <a:extLst>
              <a:ext uri="{FF2B5EF4-FFF2-40B4-BE49-F238E27FC236}">
                <a16:creationId xmlns:a16="http://schemas.microsoft.com/office/drawing/2014/main" id="{D9591C30-ACC4-4004-B186-B56D63BB0B41}"/>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6095999" y="2572833"/>
            <a:ext cx="487363" cy="487363"/>
          </a:xfrm>
          <a:prstGeom prst="rect">
            <a:avLst/>
          </a:prstGeom>
        </p:spPr>
      </p:pic>
      <p:pic>
        <p:nvPicPr>
          <p:cNvPr id="11" name="Consumerism ">
            <a:hlinkClick r:id="" action="ppaction://media"/>
            <a:extLst>
              <a:ext uri="{FF2B5EF4-FFF2-40B4-BE49-F238E27FC236}">
                <a16:creationId xmlns:a16="http://schemas.microsoft.com/office/drawing/2014/main" id="{7030BC79-377B-47A8-A85D-833A65FADC31}"/>
              </a:ext>
            </a:extLst>
          </p:cNvPr>
          <p:cNvPicPr>
            <a:picLocks noChangeAspect="1"/>
          </p:cNvPicPr>
          <p:nvPr>
            <a:audioFile r:link="rId10"/>
            <p:extLst>
              <p:ext uri="{DAA4B4D4-6D71-4841-9C94-3DE7FCFB9230}">
                <p14:media xmlns:p14="http://schemas.microsoft.com/office/powerpoint/2010/main" r:embed="rId9"/>
              </p:ext>
            </p:extLst>
          </p:nvPr>
        </p:nvPicPr>
        <p:blipFill>
          <a:blip r:embed="rId16"/>
          <a:stretch>
            <a:fillRect/>
          </a:stretch>
        </p:blipFill>
        <p:spPr>
          <a:xfrm>
            <a:off x="5478774" y="3132614"/>
            <a:ext cx="487363" cy="487363"/>
          </a:xfrm>
          <a:prstGeom prst="rect">
            <a:avLst/>
          </a:prstGeom>
        </p:spPr>
      </p:pic>
      <p:pic>
        <p:nvPicPr>
          <p:cNvPr id="7" name="Social Cutural ">
            <a:hlinkClick r:id="" action="ppaction://media"/>
            <a:extLst>
              <a:ext uri="{FF2B5EF4-FFF2-40B4-BE49-F238E27FC236}">
                <a16:creationId xmlns:a16="http://schemas.microsoft.com/office/drawing/2014/main" id="{89DE2C5F-5268-448E-B595-65CB4664C33D}"/>
              </a:ext>
            </a:extLst>
          </p:cNvPr>
          <p:cNvPicPr>
            <a:picLocks noChangeAspect="1"/>
          </p:cNvPicPr>
          <p:nvPr>
            <a:audioFile r:link="rId12"/>
            <p:extLst>
              <p:ext uri="{DAA4B4D4-6D71-4841-9C94-3DE7FCFB9230}">
                <p14:media xmlns:p14="http://schemas.microsoft.com/office/powerpoint/2010/main" r:embed="rId11"/>
              </p:ext>
            </p:extLst>
          </p:nvPr>
        </p:nvPicPr>
        <p:blipFill>
          <a:blip r:embed="rId16"/>
          <a:stretch>
            <a:fillRect/>
          </a:stretch>
        </p:blipFill>
        <p:spPr>
          <a:xfrm>
            <a:off x="10601078" y="4975932"/>
            <a:ext cx="487363" cy="487363"/>
          </a:xfrm>
          <a:prstGeom prst="rect">
            <a:avLst/>
          </a:prstGeom>
        </p:spPr>
      </p:pic>
      <p:sp>
        <p:nvSpPr>
          <p:cNvPr id="12" name="Rectangle 11">
            <a:extLst>
              <a:ext uri="{FF2B5EF4-FFF2-40B4-BE49-F238E27FC236}">
                <a16:creationId xmlns:a16="http://schemas.microsoft.com/office/drawing/2014/main" id="{4D3D1A31-A506-4D00-A45C-9FC2CEFDBD1B}"/>
              </a:ext>
            </a:extLst>
          </p:cNvPr>
          <p:cNvSpPr/>
          <p:nvPr/>
        </p:nvSpPr>
        <p:spPr>
          <a:xfrm>
            <a:off x="7137647" y="564567"/>
            <a:ext cx="4247625" cy="923330"/>
          </a:xfrm>
          <a:prstGeom prst="rect">
            <a:avLst/>
          </a:prstGeom>
        </p:spPr>
        <p:txBody>
          <a:bodyPr wrap="square">
            <a:spAutoFit/>
          </a:bodyPr>
          <a:lstStyle/>
          <a:p>
            <a:r>
              <a:rPr lang="en-GB" dirty="0"/>
              <a:t>https://www.theguardian.com/business/2018/oct/07/the-partys-over-for-club-18-30-as-thomas-cook-retires-the-brand</a:t>
            </a:r>
          </a:p>
        </p:txBody>
      </p:sp>
      <p:sp>
        <p:nvSpPr>
          <p:cNvPr id="13" name="Rectangle 12">
            <a:extLst>
              <a:ext uri="{FF2B5EF4-FFF2-40B4-BE49-F238E27FC236}">
                <a16:creationId xmlns:a16="http://schemas.microsoft.com/office/drawing/2014/main" id="{E49BCB41-8132-43EB-BDB8-206C9516B2D4}"/>
              </a:ext>
            </a:extLst>
          </p:cNvPr>
          <p:cNvSpPr/>
          <p:nvPr/>
        </p:nvSpPr>
        <p:spPr>
          <a:xfrm>
            <a:off x="6940036" y="2934812"/>
            <a:ext cx="4790983" cy="923330"/>
          </a:xfrm>
          <a:prstGeom prst="rect">
            <a:avLst/>
          </a:prstGeom>
        </p:spPr>
        <p:txBody>
          <a:bodyPr wrap="square">
            <a:spAutoFit/>
          </a:bodyPr>
          <a:lstStyle/>
          <a:p>
            <a:r>
              <a:rPr lang="en-GB" dirty="0"/>
              <a:t>https://www.cardiff.ac.uk/public-information/equality-and-diversity/gender-pay-gap</a:t>
            </a:r>
          </a:p>
        </p:txBody>
      </p:sp>
    </p:spTree>
    <p:extLst>
      <p:ext uri="{BB962C8B-B14F-4D97-AF65-F5344CB8AC3E}">
        <p14:creationId xmlns:p14="http://schemas.microsoft.com/office/powerpoint/2010/main" val="641471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9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2662"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8119"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4032" fill="hold"/>
                                        <p:tgtEl>
                                          <p:spTgt spid="10"/>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0712" fill="hold"/>
                                        <p:tgtEl>
                                          <p:spTgt spid="11"/>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55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5"/>
                </p:tgtEl>
              </p:cMediaNode>
            </p:audio>
            <p:audio>
              <p:cMediaNode vol="80000">
                <p:cTn id="28" fill="hold" display="0">
                  <p:stCondLst>
                    <p:cond delay="indefinite"/>
                  </p:stCondLst>
                  <p:endCondLst>
                    <p:cond evt="onStopAudio" delay="0">
                      <p:tgtEl>
                        <p:sldTgt/>
                      </p:tgtEl>
                    </p:cond>
                  </p:endCondLst>
                </p:cTn>
                <p:tgtEl>
                  <p:spTgt spid="6"/>
                </p:tgtEl>
              </p:cMediaNode>
            </p:audio>
            <p:audio>
              <p:cMediaNode vol="80000">
                <p:cTn id="29" fill="hold" display="0">
                  <p:stCondLst>
                    <p:cond delay="indefinite"/>
                  </p:stCondLst>
                  <p:endCondLst>
                    <p:cond evt="onStopAudio" delay="0">
                      <p:tgtEl>
                        <p:sldTgt/>
                      </p:tgtEl>
                    </p:cond>
                  </p:endCondLst>
                </p:cTn>
                <p:tgtEl>
                  <p:spTgt spid="8"/>
                </p:tgtEl>
              </p:cMediaNode>
            </p:audio>
            <p:audio>
              <p:cMediaNode vol="80000">
                <p:cTn id="30" fill="hold" display="0">
                  <p:stCondLst>
                    <p:cond delay="indefinite"/>
                  </p:stCondLst>
                  <p:endCondLst>
                    <p:cond evt="onStopAudio" delay="0">
                      <p:tgtEl>
                        <p:sldTgt/>
                      </p:tgtEl>
                    </p:cond>
                  </p:endCondLst>
                </p:cTn>
                <p:tgtEl>
                  <p:spTgt spid="10"/>
                </p:tgtEl>
              </p:cMediaNode>
            </p:audio>
            <p:audio>
              <p:cMediaNode vol="80000">
                <p:cTn id="31" fill="hold" display="0">
                  <p:stCondLst>
                    <p:cond delay="indefinite"/>
                  </p:stCondLst>
                  <p:endCondLst>
                    <p:cond evt="onStopAudio" delay="0">
                      <p:tgtEl>
                        <p:sldTgt/>
                      </p:tgtEl>
                    </p:cond>
                  </p:endCondLst>
                </p:cTn>
                <p:tgtEl>
                  <p:spTgt spid="11"/>
                </p:tgtEl>
              </p:cMediaNode>
            </p:audio>
            <p:audio>
              <p:cMediaNode vol="80000">
                <p:cTn id="32"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1E22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02D67F5-CEBD-434A-8E66-41E9931B10D5}"/>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Technological Factor  </a:t>
            </a: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0AE9E7B5-534A-4379-BF46-8BD949A1D6CA}"/>
              </a:ext>
            </a:extLst>
          </p:cNvPr>
          <p:cNvSpPr>
            <a:spLocks noGrp="1"/>
          </p:cNvSpPr>
          <p:nvPr>
            <p:ph idx="1"/>
          </p:nvPr>
        </p:nvSpPr>
        <p:spPr>
          <a:xfrm>
            <a:off x="7763847" y="657974"/>
            <a:ext cx="3424739" cy="3914026"/>
          </a:xfrm>
        </p:spPr>
        <p:txBody>
          <a:bodyPr anchor="ctr">
            <a:normAutofit/>
          </a:bodyPr>
          <a:lstStyle/>
          <a:p>
            <a:pPr marL="0" indent="0">
              <a:buNone/>
            </a:pPr>
            <a:r>
              <a:rPr lang="en-GB" dirty="0">
                <a:solidFill>
                  <a:srgbClr val="FFFFFF"/>
                </a:solidFill>
              </a:rPr>
              <a:t> Artificial Intelligence -</a:t>
            </a:r>
          </a:p>
          <a:p>
            <a:r>
              <a:rPr lang="en-GB" dirty="0">
                <a:solidFill>
                  <a:srgbClr val="FFFFFF"/>
                </a:solidFill>
              </a:rPr>
              <a:t>New Discoveries –</a:t>
            </a:r>
          </a:p>
          <a:p>
            <a:r>
              <a:rPr lang="en-GB" dirty="0">
                <a:solidFill>
                  <a:srgbClr val="FFFFFF"/>
                </a:solidFill>
              </a:rPr>
              <a:t>Technology development - </a:t>
            </a:r>
          </a:p>
          <a:p>
            <a:endParaRPr lang="en-GB" dirty="0">
              <a:solidFill>
                <a:srgbClr val="FFFFFF"/>
              </a:solidFill>
            </a:endParaRPr>
          </a:p>
        </p:txBody>
      </p:sp>
      <p:sp>
        <p:nvSpPr>
          <p:cNvPr id="6" name="Rectangle 5">
            <a:extLst>
              <a:ext uri="{FF2B5EF4-FFF2-40B4-BE49-F238E27FC236}">
                <a16:creationId xmlns:a16="http://schemas.microsoft.com/office/drawing/2014/main" id="{D7D0A8CE-7CA0-4219-BCA4-8883E32A3915}"/>
              </a:ext>
            </a:extLst>
          </p:cNvPr>
          <p:cNvSpPr/>
          <p:nvPr/>
        </p:nvSpPr>
        <p:spPr>
          <a:xfrm>
            <a:off x="7613109" y="4716462"/>
            <a:ext cx="4126607" cy="1477328"/>
          </a:xfrm>
          <a:prstGeom prst="rect">
            <a:avLst/>
          </a:prstGeom>
        </p:spPr>
        <p:txBody>
          <a:bodyPr wrap="square">
            <a:spAutoFit/>
          </a:bodyPr>
          <a:lstStyle/>
          <a:p>
            <a:r>
              <a:rPr lang="en-GB" dirty="0">
                <a:hlinkClick r:id="rId10"/>
              </a:rPr>
              <a:t>http://cardiffmummysays.com/family-travel/europe-family-travel/hassle-free-holidays-cardiff-rome-cardiff-airport-flybe/</a:t>
            </a:r>
            <a:endParaRPr lang="en-GB" dirty="0"/>
          </a:p>
          <a:p>
            <a:endParaRPr lang="en-GB" dirty="0"/>
          </a:p>
        </p:txBody>
      </p:sp>
      <p:pic>
        <p:nvPicPr>
          <p:cNvPr id="7" name="Picture 6">
            <a:extLst>
              <a:ext uri="{FF2B5EF4-FFF2-40B4-BE49-F238E27FC236}">
                <a16:creationId xmlns:a16="http://schemas.microsoft.com/office/drawing/2014/main" id="{7CB58EB9-E6F7-4A80-B672-A355DDFC8011}"/>
              </a:ext>
            </a:extLst>
          </p:cNvPr>
          <p:cNvPicPr>
            <a:picLocks noChangeAspect="1"/>
          </p:cNvPicPr>
          <p:nvPr/>
        </p:nvPicPr>
        <p:blipFill rotWithShape="1">
          <a:blip r:embed="rId11"/>
          <a:srcRect l="12339" t="26668" r="47742" b="16558"/>
          <a:stretch/>
        </p:blipFill>
        <p:spPr>
          <a:xfrm>
            <a:off x="321732" y="657974"/>
            <a:ext cx="3342968" cy="3628891"/>
          </a:xfrm>
          <a:prstGeom prst="rect">
            <a:avLst/>
          </a:prstGeom>
        </p:spPr>
      </p:pic>
      <p:pic>
        <p:nvPicPr>
          <p:cNvPr id="8" name="Picture 7">
            <a:extLst>
              <a:ext uri="{FF2B5EF4-FFF2-40B4-BE49-F238E27FC236}">
                <a16:creationId xmlns:a16="http://schemas.microsoft.com/office/drawing/2014/main" id="{BB8ADCB4-43DD-40AD-8390-24A10D5403AC}"/>
              </a:ext>
            </a:extLst>
          </p:cNvPr>
          <p:cNvPicPr>
            <a:picLocks noChangeAspect="1"/>
          </p:cNvPicPr>
          <p:nvPr/>
        </p:nvPicPr>
        <p:blipFill rotWithShape="1">
          <a:blip r:embed="rId12"/>
          <a:srcRect l="24113" t="40124" r="38200" b="22294"/>
          <a:stretch/>
        </p:blipFill>
        <p:spPr>
          <a:xfrm>
            <a:off x="3813502" y="657974"/>
            <a:ext cx="3460559" cy="3628891"/>
          </a:xfrm>
          <a:prstGeom prst="rect">
            <a:avLst/>
          </a:prstGeom>
        </p:spPr>
      </p:pic>
      <p:pic>
        <p:nvPicPr>
          <p:cNvPr id="4" name="Technology Development ">
            <a:hlinkClick r:id="" action="ppaction://media"/>
            <a:extLst>
              <a:ext uri="{FF2B5EF4-FFF2-40B4-BE49-F238E27FC236}">
                <a16:creationId xmlns:a16="http://schemas.microsoft.com/office/drawing/2014/main" id="{1F890D69-AA9F-4566-96A1-B1B49EECB86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975167" y="2677052"/>
            <a:ext cx="487363" cy="487363"/>
          </a:xfrm>
          <a:prstGeom prst="rect">
            <a:avLst/>
          </a:prstGeom>
        </p:spPr>
      </p:pic>
      <p:pic>
        <p:nvPicPr>
          <p:cNvPr id="5" name="New Discorveries ">
            <a:hlinkClick r:id="" action="ppaction://media"/>
            <a:extLst>
              <a:ext uri="{FF2B5EF4-FFF2-40B4-BE49-F238E27FC236}">
                <a16:creationId xmlns:a16="http://schemas.microsoft.com/office/drawing/2014/main" id="{F9FF4BF4-29C1-4DB2-A759-5371AF3184BC}"/>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0067258" y="2189689"/>
            <a:ext cx="487363" cy="487363"/>
          </a:xfrm>
          <a:prstGeom prst="rect">
            <a:avLst/>
          </a:prstGeom>
        </p:spPr>
      </p:pic>
      <p:pic>
        <p:nvPicPr>
          <p:cNvPr id="9" name="Artificial Intelligence ">
            <a:hlinkClick r:id="" action="ppaction://media"/>
            <a:extLst>
              <a:ext uri="{FF2B5EF4-FFF2-40B4-BE49-F238E27FC236}">
                <a16:creationId xmlns:a16="http://schemas.microsoft.com/office/drawing/2014/main" id="{9BC6E914-608B-4E52-8829-D8A7CC7493D7}"/>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10508941" y="1630096"/>
            <a:ext cx="487363" cy="487363"/>
          </a:xfrm>
          <a:prstGeom prst="rect">
            <a:avLst/>
          </a:prstGeom>
        </p:spPr>
      </p:pic>
      <p:pic>
        <p:nvPicPr>
          <p:cNvPr id="10" name="Technological Factors">
            <a:hlinkClick r:id="" action="ppaction://media"/>
            <a:extLst>
              <a:ext uri="{FF2B5EF4-FFF2-40B4-BE49-F238E27FC236}">
                <a16:creationId xmlns:a16="http://schemas.microsoft.com/office/drawing/2014/main" id="{F4FBAB7F-1A6C-41B1-8C62-8E10B6A6B6D9}"/>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868633" y="5877214"/>
            <a:ext cx="487363" cy="487363"/>
          </a:xfrm>
          <a:prstGeom prst="rect">
            <a:avLst/>
          </a:prstGeom>
        </p:spPr>
      </p:pic>
    </p:spTree>
    <p:extLst>
      <p:ext uri="{BB962C8B-B14F-4D97-AF65-F5344CB8AC3E}">
        <p14:creationId xmlns:p14="http://schemas.microsoft.com/office/powerpoint/2010/main" val="3495173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0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250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3614"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62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5"/>
                </p:tgtEl>
              </p:cMediaNode>
            </p:audio>
            <p:audio>
              <p:cMediaNode vol="80000">
                <p:cTn id="21" fill="hold" display="0">
                  <p:stCondLst>
                    <p:cond delay="indefinite"/>
                  </p:stCondLst>
                  <p:endCondLst>
                    <p:cond evt="onStopAudio" delay="0">
                      <p:tgtEl>
                        <p:sldTgt/>
                      </p:tgtEl>
                    </p:cond>
                  </p:endCondLst>
                </p:cTn>
                <p:tgtEl>
                  <p:spTgt spid="9"/>
                </p:tgtEl>
              </p:cMediaNode>
            </p:audio>
            <p:audio>
              <p:cMediaNode vol="80000">
                <p:cTn id="22"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67BA-CEFE-41B5-BF32-8B38C7F909FE}"/>
              </a:ext>
            </a:extLst>
          </p:cNvPr>
          <p:cNvSpPr>
            <a:spLocks noGrp="1"/>
          </p:cNvSpPr>
          <p:nvPr>
            <p:ph type="title"/>
          </p:nvPr>
        </p:nvSpPr>
        <p:spPr>
          <a:xfrm>
            <a:off x="257212" y="-161940"/>
            <a:ext cx="9720072" cy="1499616"/>
          </a:xfrm>
        </p:spPr>
        <p:txBody>
          <a:bodyPr/>
          <a:lstStyle/>
          <a:p>
            <a:r>
              <a:rPr lang="en-GB" dirty="0"/>
              <a:t>Environmental Factor</a:t>
            </a:r>
          </a:p>
        </p:txBody>
      </p:sp>
      <p:sp>
        <p:nvSpPr>
          <p:cNvPr id="3" name="Content Placeholder 2">
            <a:extLst>
              <a:ext uri="{FF2B5EF4-FFF2-40B4-BE49-F238E27FC236}">
                <a16:creationId xmlns:a16="http://schemas.microsoft.com/office/drawing/2014/main" id="{8D93DCD9-8ADF-428E-8D97-727F7E69B7E0}"/>
              </a:ext>
            </a:extLst>
          </p:cNvPr>
          <p:cNvSpPr>
            <a:spLocks noGrp="1"/>
          </p:cNvSpPr>
          <p:nvPr>
            <p:ph idx="1"/>
          </p:nvPr>
        </p:nvSpPr>
        <p:spPr>
          <a:xfrm>
            <a:off x="0" y="2211271"/>
            <a:ext cx="10198953" cy="4023360"/>
          </a:xfrm>
        </p:spPr>
        <p:txBody>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335D13FE-66AC-4160-8159-E378105E3E8C}"/>
              </a:ext>
            </a:extLst>
          </p:cNvPr>
          <p:cNvPicPr>
            <a:picLocks noChangeAspect="1"/>
          </p:cNvPicPr>
          <p:nvPr/>
        </p:nvPicPr>
        <p:blipFill rotWithShape="1">
          <a:blip r:embed="rId10"/>
          <a:srcRect l="16371" t="23799" r="32903" b="13978"/>
          <a:stretch/>
        </p:blipFill>
        <p:spPr>
          <a:xfrm>
            <a:off x="6853084" y="294968"/>
            <a:ext cx="5338916" cy="5590927"/>
          </a:xfrm>
          <a:prstGeom prst="rect">
            <a:avLst/>
          </a:prstGeom>
        </p:spPr>
      </p:pic>
      <p:sp>
        <p:nvSpPr>
          <p:cNvPr id="6" name="Rectangle 5">
            <a:extLst>
              <a:ext uri="{FF2B5EF4-FFF2-40B4-BE49-F238E27FC236}">
                <a16:creationId xmlns:a16="http://schemas.microsoft.com/office/drawing/2014/main" id="{4828C562-340C-4B10-8000-B5484D8E1C8D}"/>
              </a:ext>
            </a:extLst>
          </p:cNvPr>
          <p:cNvSpPr/>
          <p:nvPr/>
        </p:nvSpPr>
        <p:spPr>
          <a:xfrm>
            <a:off x="654395" y="6251186"/>
            <a:ext cx="4795608" cy="646331"/>
          </a:xfrm>
          <a:prstGeom prst="rect">
            <a:avLst/>
          </a:prstGeom>
        </p:spPr>
        <p:txBody>
          <a:bodyPr wrap="none">
            <a:spAutoFit/>
          </a:bodyPr>
          <a:lstStyle/>
          <a:p>
            <a:r>
              <a:rPr lang="en-GB" dirty="0">
                <a:hlinkClick r:id="rId11"/>
              </a:rPr>
              <a:t>https://www.bbc.co.uk/news/uk-wales-51537884</a:t>
            </a:r>
            <a:endParaRPr lang="en-GB" dirty="0"/>
          </a:p>
          <a:p>
            <a:endParaRPr lang="en-GB" dirty="0"/>
          </a:p>
        </p:txBody>
      </p:sp>
      <p:sp>
        <p:nvSpPr>
          <p:cNvPr id="8" name="TextBox 7">
            <a:extLst>
              <a:ext uri="{FF2B5EF4-FFF2-40B4-BE49-F238E27FC236}">
                <a16:creationId xmlns:a16="http://schemas.microsoft.com/office/drawing/2014/main" id="{40110ACC-C3CB-4C30-9884-CC5CFD3D27EF}"/>
              </a:ext>
            </a:extLst>
          </p:cNvPr>
          <p:cNvSpPr txBox="1"/>
          <p:nvPr/>
        </p:nvSpPr>
        <p:spPr>
          <a:xfrm>
            <a:off x="6973971" y="5772257"/>
            <a:ext cx="3234813" cy="369332"/>
          </a:xfrm>
          <a:prstGeom prst="rect">
            <a:avLst/>
          </a:prstGeom>
          <a:noFill/>
        </p:spPr>
        <p:txBody>
          <a:bodyPr wrap="square" rtlCol="0">
            <a:spAutoFit/>
          </a:bodyPr>
          <a:lstStyle/>
          <a:p>
            <a:r>
              <a:rPr lang="en-GB" b="1" dirty="0"/>
              <a:t>Video</a:t>
            </a:r>
          </a:p>
        </p:txBody>
      </p:sp>
      <p:pic>
        <p:nvPicPr>
          <p:cNvPr id="9" name="Picture 8">
            <a:extLst>
              <a:ext uri="{FF2B5EF4-FFF2-40B4-BE49-F238E27FC236}">
                <a16:creationId xmlns:a16="http://schemas.microsoft.com/office/drawing/2014/main" id="{CBD217AB-03DF-4374-BC4C-E0DDF7F2C66B}"/>
              </a:ext>
            </a:extLst>
          </p:cNvPr>
          <p:cNvPicPr>
            <a:picLocks noChangeAspect="1"/>
          </p:cNvPicPr>
          <p:nvPr/>
        </p:nvPicPr>
        <p:blipFill rotWithShape="1">
          <a:blip r:embed="rId12"/>
          <a:srcRect l="17867" t="14481" r="40312" b="14694"/>
          <a:stretch/>
        </p:blipFill>
        <p:spPr>
          <a:xfrm>
            <a:off x="442523" y="3130639"/>
            <a:ext cx="6496332" cy="3010949"/>
          </a:xfrm>
          <a:prstGeom prst="rect">
            <a:avLst/>
          </a:prstGeom>
        </p:spPr>
      </p:pic>
      <p:sp>
        <p:nvSpPr>
          <p:cNvPr id="10" name="Rectangle 9">
            <a:extLst>
              <a:ext uri="{FF2B5EF4-FFF2-40B4-BE49-F238E27FC236}">
                <a16:creationId xmlns:a16="http://schemas.microsoft.com/office/drawing/2014/main" id="{2E8755D4-8B12-4934-9EE1-CC7D69C73336}"/>
              </a:ext>
            </a:extLst>
          </p:cNvPr>
          <p:cNvSpPr/>
          <p:nvPr/>
        </p:nvSpPr>
        <p:spPr>
          <a:xfrm>
            <a:off x="1438612" y="6461895"/>
            <a:ext cx="4203715" cy="646331"/>
          </a:xfrm>
          <a:prstGeom prst="rect">
            <a:avLst/>
          </a:prstGeom>
        </p:spPr>
        <p:txBody>
          <a:bodyPr wrap="none">
            <a:spAutoFit/>
          </a:bodyPr>
          <a:lstStyle/>
          <a:p>
            <a:r>
              <a:rPr lang="en-GB" dirty="0">
                <a:hlinkClick r:id="rId13"/>
              </a:rPr>
              <a:t>https://www.bbc.co.uk/news/uk-51519635</a:t>
            </a:r>
            <a:endParaRPr lang="en-GB" dirty="0"/>
          </a:p>
          <a:p>
            <a:endParaRPr lang="en-GB" dirty="0"/>
          </a:p>
        </p:txBody>
      </p:sp>
      <p:sp>
        <p:nvSpPr>
          <p:cNvPr id="11" name="Rectangle 10">
            <a:extLst>
              <a:ext uri="{FF2B5EF4-FFF2-40B4-BE49-F238E27FC236}">
                <a16:creationId xmlns:a16="http://schemas.microsoft.com/office/drawing/2014/main" id="{76FD09EC-CDC4-4442-8AFB-785F32CF211F}"/>
              </a:ext>
            </a:extLst>
          </p:cNvPr>
          <p:cNvSpPr/>
          <p:nvPr/>
        </p:nvSpPr>
        <p:spPr>
          <a:xfrm>
            <a:off x="247381" y="1280343"/>
            <a:ext cx="6450949" cy="1477328"/>
          </a:xfrm>
          <a:prstGeom prst="rect">
            <a:avLst/>
          </a:prstGeom>
        </p:spPr>
        <p:txBody>
          <a:bodyPr wrap="square">
            <a:spAutoFit/>
          </a:bodyPr>
          <a:lstStyle/>
          <a:p>
            <a:r>
              <a:rPr lang="en-GB" dirty="0"/>
              <a:t>Environmental protection regulations – </a:t>
            </a:r>
          </a:p>
          <a:p>
            <a:endParaRPr lang="en-GB" dirty="0"/>
          </a:p>
          <a:p>
            <a:r>
              <a:rPr lang="en-GB" dirty="0"/>
              <a:t>Global Warming –</a:t>
            </a:r>
          </a:p>
          <a:p>
            <a:endParaRPr lang="en-GB" dirty="0"/>
          </a:p>
          <a:p>
            <a:r>
              <a:rPr lang="en-GB" dirty="0"/>
              <a:t>Waste Disposal and recycling management practices -  </a:t>
            </a:r>
          </a:p>
        </p:txBody>
      </p:sp>
      <p:sp>
        <p:nvSpPr>
          <p:cNvPr id="5" name="Rectangle 4">
            <a:extLst>
              <a:ext uri="{FF2B5EF4-FFF2-40B4-BE49-F238E27FC236}">
                <a16:creationId xmlns:a16="http://schemas.microsoft.com/office/drawing/2014/main" id="{2DF5EE22-77E0-4757-8029-271F77A8FB14}"/>
              </a:ext>
            </a:extLst>
          </p:cNvPr>
          <p:cNvSpPr/>
          <p:nvPr/>
        </p:nvSpPr>
        <p:spPr>
          <a:xfrm>
            <a:off x="381625" y="4435179"/>
            <a:ext cx="6096000" cy="461665"/>
          </a:xfrm>
          <a:prstGeom prst="rect">
            <a:avLst/>
          </a:prstGeom>
        </p:spPr>
        <p:txBody>
          <a:bodyPr>
            <a:spAutoFit/>
          </a:bodyPr>
          <a:lstStyle/>
          <a:p>
            <a:endParaRPr lang="en-GB" sz="1200" dirty="0"/>
          </a:p>
          <a:p>
            <a:endParaRPr lang="en-GB" sz="1200" dirty="0"/>
          </a:p>
        </p:txBody>
      </p:sp>
      <p:pic>
        <p:nvPicPr>
          <p:cNvPr id="7" name="Enviromental Protection ">
            <a:hlinkClick r:id="" action="ppaction://media"/>
            <a:extLst>
              <a:ext uri="{FF2B5EF4-FFF2-40B4-BE49-F238E27FC236}">
                <a16:creationId xmlns:a16="http://schemas.microsoft.com/office/drawing/2014/main" id="{9B569ECD-8207-4111-8115-8042E6675ACF}"/>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969459" y="1187529"/>
            <a:ext cx="487363" cy="487363"/>
          </a:xfrm>
          <a:prstGeom prst="rect">
            <a:avLst/>
          </a:prstGeom>
        </p:spPr>
      </p:pic>
      <p:pic>
        <p:nvPicPr>
          <p:cNvPr id="12" name="Global Warming ">
            <a:hlinkClick r:id="" action="ppaction://media"/>
            <a:extLst>
              <a:ext uri="{FF2B5EF4-FFF2-40B4-BE49-F238E27FC236}">
                <a16:creationId xmlns:a16="http://schemas.microsoft.com/office/drawing/2014/main" id="{2FC21FDA-883D-487E-8464-2F9A4ECE8905}"/>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2362601" y="1805525"/>
            <a:ext cx="487363" cy="487363"/>
          </a:xfrm>
          <a:prstGeom prst="rect">
            <a:avLst/>
          </a:prstGeom>
        </p:spPr>
      </p:pic>
      <p:pic>
        <p:nvPicPr>
          <p:cNvPr id="13" name="Waste Disposal ">
            <a:hlinkClick r:id="" action="ppaction://media"/>
            <a:extLst>
              <a:ext uri="{FF2B5EF4-FFF2-40B4-BE49-F238E27FC236}">
                <a16:creationId xmlns:a16="http://schemas.microsoft.com/office/drawing/2014/main" id="{423C691E-11AB-462A-BE87-E580681A9A61}"/>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5531929" y="2347330"/>
            <a:ext cx="487363" cy="487363"/>
          </a:xfrm>
          <a:prstGeom prst="rect">
            <a:avLst/>
          </a:prstGeom>
        </p:spPr>
      </p:pic>
      <p:pic>
        <p:nvPicPr>
          <p:cNvPr id="14" name="Enviromental Factors ">
            <a:hlinkClick r:id="" action="ppaction://media"/>
            <a:extLst>
              <a:ext uri="{FF2B5EF4-FFF2-40B4-BE49-F238E27FC236}">
                <a16:creationId xmlns:a16="http://schemas.microsoft.com/office/drawing/2014/main" id="{9E3D0451-BFA4-40A9-A849-E29C37952722}"/>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5167590" y="297187"/>
            <a:ext cx="487363" cy="487363"/>
          </a:xfrm>
          <a:prstGeom prst="rect">
            <a:avLst/>
          </a:prstGeom>
        </p:spPr>
      </p:pic>
    </p:spTree>
    <p:extLst>
      <p:ext uri="{BB962C8B-B14F-4D97-AF65-F5344CB8AC3E}">
        <p14:creationId xmlns:p14="http://schemas.microsoft.com/office/powerpoint/2010/main" val="217238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4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3692" fill="hold"/>
                                        <p:tgtEl>
                                          <p:spTgt spid="12"/>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3870" fill="hold"/>
                                        <p:tgtEl>
                                          <p:spTgt spid="13"/>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66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7"/>
                </p:tgtEl>
              </p:cMediaNode>
            </p:audio>
            <p:audio>
              <p:cMediaNode vol="80000">
                <p:cTn id="20" fill="hold" display="0">
                  <p:stCondLst>
                    <p:cond delay="indefinite"/>
                  </p:stCondLst>
                  <p:endCondLst>
                    <p:cond evt="onStopAudio" delay="0">
                      <p:tgtEl>
                        <p:sldTgt/>
                      </p:tgtEl>
                    </p:cond>
                  </p:endCondLst>
                </p:cTn>
                <p:tgtEl>
                  <p:spTgt spid="12"/>
                </p:tgtEl>
              </p:cMediaNode>
            </p:audio>
            <p:audio>
              <p:cMediaNode vol="80000">
                <p:cTn id="21" fill="hold" display="0">
                  <p:stCondLst>
                    <p:cond delay="indefinite"/>
                  </p:stCondLst>
                  <p:endCondLst>
                    <p:cond evt="onStopAudio" delay="0">
                      <p:tgtEl>
                        <p:sldTgt/>
                      </p:tgtEl>
                    </p:cond>
                  </p:endCondLst>
                </p:cTn>
                <p:tgtEl>
                  <p:spTgt spid="13"/>
                </p:tgtEl>
              </p:cMediaNode>
            </p:audio>
            <p:audio>
              <p:cMediaNode vol="80000">
                <p:cTn id="22"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3A193-AFDE-4FF5-B101-6E1CA605E16C}"/>
              </a:ext>
            </a:extLst>
          </p:cNvPr>
          <p:cNvSpPr>
            <a:spLocks noGrp="1"/>
          </p:cNvSpPr>
          <p:nvPr>
            <p:ph type="title"/>
          </p:nvPr>
        </p:nvSpPr>
        <p:spPr>
          <a:xfrm>
            <a:off x="285135" y="136484"/>
            <a:ext cx="9720072" cy="1499616"/>
          </a:xfrm>
        </p:spPr>
        <p:txBody>
          <a:bodyPr/>
          <a:lstStyle/>
          <a:p>
            <a:r>
              <a:rPr lang="en-GB" dirty="0"/>
              <a:t>Legal Factors</a:t>
            </a:r>
          </a:p>
        </p:txBody>
      </p:sp>
      <p:pic>
        <p:nvPicPr>
          <p:cNvPr id="8" name="Content Placeholder 7">
            <a:extLst>
              <a:ext uri="{FF2B5EF4-FFF2-40B4-BE49-F238E27FC236}">
                <a16:creationId xmlns:a16="http://schemas.microsoft.com/office/drawing/2014/main" id="{4E9CD4D2-78E7-44B2-AC94-5983728B7EED}"/>
              </a:ext>
            </a:extLst>
          </p:cNvPr>
          <p:cNvPicPr>
            <a:picLocks noGrp="1" noChangeAspect="1"/>
          </p:cNvPicPr>
          <p:nvPr>
            <p:ph idx="1"/>
          </p:nvPr>
        </p:nvPicPr>
        <p:blipFill rotWithShape="1">
          <a:blip r:embed="rId8"/>
          <a:srcRect l="17354" t="8103" r="38926" b="7327"/>
          <a:stretch/>
        </p:blipFill>
        <p:spPr>
          <a:xfrm>
            <a:off x="6213987" y="352010"/>
            <a:ext cx="5554341" cy="5391842"/>
          </a:xfrm>
          <a:prstGeom prst="rect">
            <a:avLst/>
          </a:prstGeom>
        </p:spPr>
      </p:pic>
      <p:sp>
        <p:nvSpPr>
          <p:cNvPr id="11" name="Rectangle 10">
            <a:extLst>
              <a:ext uri="{FF2B5EF4-FFF2-40B4-BE49-F238E27FC236}">
                <a16:creationId xmlns:a16="http://schemas.microsoft.com/office/drawing/2014/main" id="{8077EF1C-A0A6-4C13-8C25-1DEE1952D3C7}"/>
              </a:ext>
            </a:extLst>
          </p:cNvPr>
          <p:cNvSpPr/>
          <p:nvPr/>
        </p:nvSpPr>
        <p:spPr>
          <a:xfrm>
            <a:off x="285135" y="5811119"/>
            <a:ext cx="6096000" cy="1200329"/>
          </a:xfrm>
          <a:prstGeom prst="rect">
            <a:avLst/>
          </a:prstGeom>
        </p:spPr>
        <p:txBody>
          <a:bodyPr>
            <a:spAutoFit/>
          </a:bodyPr>
          <a:lstStyle/>
          <a:p>
            <a:r>
              <a:rPr lang="en-GB" dirty="0">
                <a:hlinkClick r:id="rId9"/>
              </a:rPr>
              <a:t>https://www.cardiff-airport.com/news/2014/10/28/cardiff-airport-and-only-men-aloud-surprise-passengers-at-check-in-with-a-song/</a:t>
            </a:r>
            <a:endParaRPr lang="en-GB" dirty="0"/>
          </a:p>
          <a:p>
            <a:endParaRPr lang="en-GB" dirty="0"/>
          </a:p>
        </p:txBody>
      </p:sp>
      <p:pic>
        <p:nvPicPr>
          <p:cNvPr id="12" name="Picture 11">
            <a:extLst>
              <a:ext uri="{FF2B5EF4-FFF2-40B4-BE49-F238E27FC236}">
                <a16:creationId xmlns:a16="http://schemas.microsoft.com/office/drawing/2014/main" id="{33CF5B30-2968-4B6F-A399-1B13793B9C9E}"/>
              </a:ext>
            </a:extLst>
          </p:cNvPr>
          <p:cNvPicPr>
            <a:picLocks noChangeAspect="1"/>
          </p:cNvPicPr>
          <p:nvPr/>
        </p:nvPicPr>
        <p:blipFill rotWithShape="1">
          <a:blip r:embed="rId10"/>
          <a:srcRect l="19025" t="45832" r="39362" b="20768"/>
          <a:stretch/>
        </p:blipFill>
        <p:spPr>
          <a:xfrm>
            <a:off x="712839" y="3045654"/>
            <a:ext cx="5073445" cy="2290538"/>
          </a:xfrm>
          <a:prstGeom prst="rect">
            <a:avLst/>
          </a:prstGeom>
        </p:spPr>
      </p:pic>
      <p:pic>
        <p:nvPicPr>
          <p:cNvPr id="3" name="Information ">
            <a:hlinkClick r:id="" action="ppaction://media"/>
            <a:extLst>
              <a:ext uri="{FF2B5EF4-FFF2-40B4-BE49-F238E27FC236}">
                <a16:creationId xmlns:a16="http://schemas.microsoft.com/office/drawing/2014/main" id="{240149F8-F695-47AB-AB94-799DEBA9C1E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66460" y="1331083"/>
            <a:ext cx="487363" cy="487363"/>
          </a:xfrm>
          <a:prstGeom prst="rect">
            <a:avLst/>
          </a:prstGeom>
        </p:spPr>
      </p:pic>
      <p:sp>
        <p:nvSpPr>
          <p:cNvPr id="4" name="Rectangle 3">
            <a:extLst>
              <a:ext uri="{FF2B5EF4-FFF2-40B4-BE49-F238E27FC236}">
                <a16:creationId xmlns:a16="http://schemas.microsoft.com/office/drawing/2014/main" id="{70D738B9-66CF-4B7C-BB92-20F670D8541D}"/>
              </a:ext>
            </a:extLst>
          </p:cNvPr>
          <p:cNvSpPr/>
          <p:nvPr/>
        </p:nvSpPr>
        <p:spPr>
          <a:xfrm>
            <a:off x="117987" y="2020747"/>
            <a:ext cx="6096000" cy="646331"/>
          </a:xfrm>
          <a:prstGeom prst="rect">
            <a:avLst/>
          </a:prstGeom>
        </p:spPr>
        <p:txBody>
          <a:bodyPr>
            <a:spAutoFit/>
          </a:bodyPr>
          <a:lstStyle/>
          <a:p>
            <a:r>
              <a:rPr lang="en-GB" dirty="0"/>
              <a:t>Competition laws, Health &amp; Safety Laws, Employment Laws and Licensing Laws. </a:t>
            </a:r>
          </a:p>
        </p:txBody>
      </p:sp>
      <p:pic>
        <p:nvPicPr>
          <p:cNvPr id="5" name="laws">
            <a:hlinkClick r:id="" action="ppaction://media"/>
            <a:extLst>
              <a:ext uri="{FF2B5EF4-FFF2-40B4-BE49-F238E27FC236}">
                <a16:creationId xmlns:a16="http://schemas.microsoft.com/office/drawing/2014/main" id="{718AD973-4EF6-46BD-B069-711F5B1E8696}"/>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865451" y="2343912"/>
            <a:ext cx="487363" cy="487363"/>
          </a:xfrm>
          <a:prstGeom prst="rect">
            <a:avLst/>
          </a:prstGeom>
        </p:spPr>
      </p:pic>
      <p:pic>
        <p:nvPicPr>
          <p:cNvPr id="6" name="Legal ">
            <a:hlinkClick r:id="" action="ppaction://media"/>
            <a:extLst>
              <a:ext uri="{FF2B5EF4-FFF2-40B4-BE49-F238E27FC236}">
                <a16:creationId xmlns:a16="http://schemas.microsoft.com/office/drawing/2014/main" id="{31DA74BB-0438-48DD-9817-8C580474DC2F}"/>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3347931" y="547857"/>
            <a:ext cx="487363" cy="487363"/>
          </a:xfrm>
          <a:prstGeom prst="rect">
            <a:avLst/>
          </a:prstGeom>
        </p:spPr>
      </p:pic>
      <p:sp>
        <p:nvSpPr>
          <p:cNvPr id="7" name="Rectangle 6">
            <a:extLst>
              <a:ext uri="{FF2B5EF4-FFF2-40B4-BE49-F238E27FC236}">
                <a16:creationId xmlns:a16="http://schemas.microsoft.com/office/drawing/2014/main" id="{26F65349-C29C-4111-B1DA-C658E9745D0F}"/>
              </a:ext>
            </a:extLst>
          </p:cNvPr>
          <p:cNvSpPr/>
          <p:nvPr/>
        </p:nvSpPr>
        <p:spPr>
          <a:xfrm>
            <a:off x="6858646" y="5811119"/>
            <a:ext cx="4795608" cy="369332"/>
          </a:xfrm>
          <a:prstGeom prst="rect">
            <a:avLst/>
          </a:prstGeom>
        </p:spPr>
        <p:txBody>
          <a:bodyPr wrap="none">
            <a:spAutoFit/>
          </a:bodyPr>
          <a:lstStyle/>
          <a:p>
            <a:r>
              <a:rPr lang="en-GB" dirty="0"/>
              <a:t>https://www.bbc.co.uk/news/uk-wales-47895782</a:t>
            </a:r>
          </a:p>
        </p:txBody>
      </p:sp>
    </p:spTree>
    <p:extLst>
      <p:ext uri="{BB962C8B-B14F-4D97-AF65-F5344CB8AC3E}">
        <p14:creationId xmlns:p14="http://schemas.microsoft.com/office/powerpoint/2010/main" val="40702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0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397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3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3"/>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CBB41-03B2-4A3F-A039-A0B01A3EC014}"/>
              </a:ext>
            </a:extLst>
          </p:cNvPr>
          <p:cNvSpPr>
            <a:spLocks noGrp="1"/>
          </p:cNvSpPr>
          <p:nvPr>
            <p:ph type="title"/>
          </p:nvPr>
        </p:nvSpPr>
        <p:spPr>
          <a:xfrm>
            <a:off x="133638" y="59559"/>
            <a:ext cx="9720072" cy="951609"/>
          </a:xfrm>
        </p:spPr>
        <p:txBody>
          <a:bodyPr/>
          <a:lstStyle/>
          <a:p>
            <a:r>
              <a:rPr lang="en-GB" dirty="0"/>
              <a:t>SWOT ANALYSIS	</a:t>
            </a:r>
          </a:p>
        </p:txBody>
      </p:sp>
      <p:sp>
        <p:nvSpPr>
          <p:cNvPr id="3" name="Content Placeholder 2">
            <a:extLst>
              <a:ext uri="{FF2B5EF4-FFF2-40B4-BE49-F238E27FC236}">
                <a16:creationId xmlns:a16="http://schemas.microsoft.com/office/drawing/2014/main" id="{79F22B97-F769-42D7-879D-0D334BB98547}"/>
              </a:ext>
            </a:extLst>
          </p:cNvPr>
          <p:cNvSpPr>
            <a:spLocks noGrp="1"/>
          </p:cNvSpPr>
          <p:nvPr>
            <p:ph idx="1"/>
          </p:nvPr>
        </p:nvSpPr>
        <p:spPr>
          <a:xfrm>
            <a:off x="133638" y="746036"/>
            <a:ext cx="6943023" cy="1265366"/>
          </a:xfrm>
        </p:spPr>
        <p:txBody>
          <a:bodyPr>
            <a:noAutofit/>
          </a:bodyPr>
          <a:lstStyle/>
          <a:p>
            <a:r>
              <a:rPr lang="en-GB" sz="2000" b="1" dirty="0"/>
              <a:t>Strength –Having a good Waste Disposal and recycling management practices within Cardiff Airport</a:t>
            </a:r>
          </a:p>
        </p:txBody>
      </p:sp>
      <p:pic>
        <p:nvPicPr>
          <p:cNvPr id="4" name="Picture 3">
            <a:extLst>
              <a:ext uri="{FF2B5EF4-FFF2-40B4-BE49-F238E27FC236}">
                <a16:creationId xmlns:a16="http://schemas.microsoft.com/office/drawing/2014/main" id="{7C3121FA-7BE9-4784-9407-95A53CA6E994}"/>
              </a:ext>
            </a:extLst>
          </p:cNvPr>
          <p:cNvPicPr>
            <a:picLocks noChangeAspect="1"/>
          </p:cNvPicPr>
          <p:nvPr/>
        </p:nvPicPr>
        <p:blipFill rotWithShape="1">
          <a:blip r:embed="rId12"/>
          <a:srcRect l="61693" t="15340" r="3226" b="41792"/>
          <a:stretch/>
        </p:blipFill>
        <p:spPr>
          <a:xfrm flipH="1">
            <a:off x="6640017" y="4176475"/>
            <a:ext cx="5233613" cy="1764722"/>
          </a:xfrm>
          <a:prstGeom prst="rect">
            <a:avLst/>
          </a:prstGeom>
        </p:spPr>
      </p:pic>
      <p:sp>
        <p:nvSpPr>
          <p:cNvPr id="6" name="TextBox 5">
            <a:extLst>
              <a:ext uri="{FF2B5EF4-FFF2-40B4-BE49-F238E27FC236}">
                <a16:creationId xmlns:a16="http://schemas.microsoft.com/office/drawing/2014/main" id="{B2CA4D10-6697-46F2-8B5F-4AAFC9668E60}"/>
              </a:ext>
            </a:extLst>
          </p:cNvPr>
          <p:cNvSpPr txBox="1"/>
          <p:nvPr/>
        </p:nvSpPr>
        <p:spPr>
          <a:xfrm>
            <a:off x="8589375" y="5843976"/>
            <a:ext cx="3205317" cy="369332"/>
          </a:xfrm>
          <a:prstGeom prst="rect">
            <a:avLst/>
          </a:prstGeom>
          <a:noFill/>
        </p:spPr>
        <p:txBody>
          <a:bodyPr wrap="square" rtlCol="0">
            <a:spAutoFit/>
          </a:bodyPr>
          <a:lstStyle/>
          <a:p>
            <a:r>
              <a:rPr lang="en-GB" b="1" dirty="0">
                <a:solidFill>
                  <a:schemeClr val="bg1"/>
                </a:solidFill>
              </a:rPr>
              <a:t>Threats – Bristol Airport </a:t>
            </a:r>
          </a:p>
        </p:txBody>
      </p:sp>
      <p:sp>
        <p:nvSpPr>
          <p:cNvPr id="7" name="Rectangle 6">
            <a:extLst>
              <a:ext uri="{FF2B5EF4-FFF2-40B4-BE49-F238E27FC236}">
                <a16:creationId xmlns:a16="http://schemas.microsoft.com/office/drawing/2014/main" id="{902DF708-8287-4000-8BB5-1130D89FED7E}"/>
              </a:ext>
            </a:extLst>
          </p:cNvPr>
          <p:cNvSpPr/>
          <p:nvPr/>
        </p:nvSpPr>
        <p:spPr>
          <a:xfrm>
            <a:off x="6674950" y="6177527"/>
            <a:ext cx="6096000" cy="646331"/>
          </a:xfrm>
          <a:prstGeom prst="rect">
            <a:avLst/>
          </a:prstGeom>
        </p:spPr>
        <p:txBody>
          <a:bodyPr>
            <a:spAutoFit/>
          </a:bodyPr>
          <a:lstStyle/>
          <a:p>
            <a:r>
              <a:rPr lang="en-GB" dirty="0"/>
              <a:t>https://www.thesun.co.uk/travel/7903148/bristol-airport-parking-cost-more-than-flight/</a:t>
            </a:r>
          </a:p>
        </p:txBody>
      </p:sp>
      <p:pic>
        <p:nvPicPr>
          <p:cNvPr id="8" name="Picture 7">
            <a:extLst>
              <a:ext uri="{FF2B5EF4-FFF2-40B4-BE49-F238E27FC236}">
                <a16:creationId xmlns:a16="http://schemas.microsoft.com/office/drawing/2014/main" id="{76C7EACD-2908-4BF0-8272-35F6D9FA77CF}"/>
              </a:ext>
            </a:extLst>
          </p:cNvPr>
          <p:cNvPicPr>
            <a:picLocks noChangeAspect="1"/>
          </p:cNvPicPr>
          <p:nvPr/>
        </p:nvPicPr>
        <p:blipFill rotWithShape="1">
          <a:blip r:embed="rId13"/>
          <a:srcRect l="57742" t="10376" r="3260" b="54460"/>
          <a:stretch/>
        </p:blipFill>
        <p:spPr>
          <a:xfrm>
            <a:off x="330533" y="4397575"/>
            <a:ext cx="5233613" cy="1383605"/>
          </a:xfrm>
          <a:prstGeom prst="rect">
            <a:avLst/>
          </a:prstGeom>
        </p:spPr>
      </p:pic>
      <p:sp>
        <p:nvSpPr>
          <p:cNvPr id="9" name="Rectangle 8">
            <a:extLst>
              <a:ext uri="{FF2B5EF4-FFF2-40B4-BE49-F238E27FC236}">
                <a16:creationId xmlns:a16="http://schemas.microsoft.com/office/drawing/2014/main" id="{0C3C0BD8-E653-4CDA-8DB9-F071920B4889}"/>
              </a:ext>
            </a:extLst>
          </p:cNvPr>
          <p:cNvSpPr/>
          <p:nvPr/>
        </p:nvSpPr>
        <p:spPr>
          <a:xfrm>
            <a:off x="6783734" y="237497"/>
            <a:ext cx="4739482" cy="646331"/>
          </a:xfrm>
          <a:prstGeom prst="rect">
            <a:avLst/>
          </a:prstGeom>
        </p:spPr>
        <p:txBody>
          <a:bodyPr wrap="square">
            <a:spAutoFit/>
          </a:bodyPr>
          <a:lstStyle/>
          <a:p>
            <a:r>
              <a:rPr lang="en-GB" b="1" dirty="0"/>
              <a:t>Weaknesses – Storm Dennis &amp; Pre Tax Loss </a:t>
            </a:r>
          </a:p>
          <a:p>
            <a:r>
              <a:rPr lang="en-GB" b="1" dirty="0"/>
              <a:t> </a:t>
            </a:r>
          </a:p>
        </p:txBody>
      </p:sp>
      <p:sp>
        <p:nvSpPr>
          <p:cNvPr id="10" name="Rectangle 9">
            <a:extLst>
              <a:ext uri="{FF2B5EF4-FFF2-40B4-BE49-F238E27FC236}">
                <a16:creationId xmlns:a16="http://schemas.microsoft.com/office/drawing/2014/main" id="{000EA6D7-7749-4231-8E07-46C7D147522B}"/>
              </a:ext>
            </a:extLst>
          </p:cNvPr>
          <p:cNvSpPr/>
          <p:nvPr/>
        </p:nvSpPr>
        <p:spPr>
          <a:xfrm>
            <a:off x="517889" y="6028642"/>
            <a:ext cx="6096000" cy="923330"/>
          </a:xfrm>
          <a:prstGeom prst="rect">
            <a:avLst/>
          </a:prstGeom>
        </p:spPr>
        <p:txBody>
          <a:bodyPr>
            <a:spAutoFit/>
          </a:bodyPr>
          <a:lstStyle/>
          <a:p>
            <a:r>
              <a:rPr lang="en-GB" dirty="0">
                <a:hlinkClick r:id="rId14"/>
              </a:rPr>
              <a:t>https://www.cardiff-airport.com/news/2019/09/20/cardiff-airport-unveils-its-environmental-flight-path/</a:t>
            </a:r>
            <a:endParaRPr lang="en-GB" dirty="0"/>
          </a:p>
          <a:p>
            <a:endParaRPr lang="en-GB" dirty="0"/>
          </a:p>
        </p:txBody>
      </p:sp>
      <p:sp>
        <p:nvSpPr>
          <p:cNvPr id="11" name="Rectangle 10">
            <a:extLst>
              <a:ext uri="{FF2B5EF4-FFF2-40B4-BE49-F238E27FC236}">
                <a16:creationId xmlns:a16="http://schemas.microsoft.com/office/drawing/2014/main" id="{393B538C-45FA-446A-A564-102B17BE19D2}"/>
              </a:ext>
            </a:extLst>
          </p:cNvPr>
          <p:cNvSpPr/>
          <p:nvPr/>
        </p:nvSpPr>
        <p:spPr>
          <a:xfrm>
            <a:off x="330533" y="4028243"/>
            <a:ext cx="312906" cy="646331"/>
          </a:xfrm>
          <a:prstGeom prst="rect">
            <a:avLst/>
          </a:prstGeom>
        </p:spPr>
        <p:txBody>
          <a:bodyPr wrap="none">
            <a:spAutoFit/>
          </a:bodyPr>
          <a:lstStyle/>
          <a:p>
            <a:r>
              <a:rPr lang="en-GB" dirty="0"/>
              <a:t>  </a:t>
            </a:r>
          </a:p>
          <a:p>
            <a:endParaRPr lang="en-GB" b="1" dirty="0"/>
          </a:p>
        </p:txBody>
      </p:sp>
      <p:sp>
        <p:nvSpPr>
          <p:cNvPr id="14" name="Rectangle 13">
            <a:extLst>
              <a:ext uri="{FF2B5EF4-FFF2-40B4-BE49-F238E27FC236}">
                <a16:creationId xmlns:a16="http://schemas.microsoft.com/office/drawing/2014/main" id="{8FB64EAB-392E-4979-B767-986A9F8B615E}"/>
              </a:ext>
            </a:extLst>
          </p:cNvPr>
          <p:cNvSpPr/>
          <p:nvPr/>
        </p:nvSpPr>
        <p:spPr>
          <a:xfrm>
            <a:off x="318369" y="3920246"/>
            <a:ext cx="6096000" cy="369332"/>
          </a:xfrm>
          <a:prstGeom prst="rect">
            <a:avLst/>
          </a:prstGeom>
        </p:spPr>
        <p:txBody>
          <a:bodyPr>
            <a:spAutoFit/>
          </a:bodyPr>
          <a:lstStyle/>
          <a:p>
            <a:r>
              <a:rPr lang="en-GB" b="1" dirty="0"/>
              <a:t>Opportunities – Cardiff Airports Master Plan (2040)</a:t>
            </a:r>
            <a:endParaRPr lang="en-GB" dirty="0"/>
          </a:p>
        </p:txBody>
      </p:sp>
      <p:pic>
        <p:nvPicPr>
          <p:cNvPr id="17" name="Picture 16">
            <a:extLst>
              <a:ext uri="{FF2B5EF4-FFF2-40B4-BE49-F238E27FC236}">
                <a16:creationId xmlns:a16="http://schemas.microsoft.com/office/drawing/2014/main" id="{8619F933-AEED-4EE9-AAF2-FECDB8FDCB48}"/>
              </a:ext>
            </a:extLst>
          </p:cNvPr>
          <p:cNvPicPr>
            <a:picLocks noChangeAspect="1"/>
          </p:cNvPicPr>
          <p:nvPr/>
        </p:nvPicPr>
        <p:blipFill>
          <a:blip r:embed="rId15"/>
          <a:stretch>
            <a:fillRect/>
          </a:stretch>
        </p:blipFill>
        <p:spPr>
          <a:xfrm>
            <a:off x="6872215" y="556438"/>
            <a:ext cx="4251247" cy="2690596"/>
          </a:xfrm>
          <a:prstGeom prst="rect">
            <a:avLst/>
          </a:prstGeom>
        </p:spPr>
      </p:pic>
      <p:pic>
        <p:nvPicPr>
          <p:cNvPr id="18" name="Picture 17">
            <a:extLst>
              <a:ext uri="{FF2B5EF4-FFF2-40B4-BE49-F238E27FC236}">
                <a16:creationId xmlns:a16="http://schemas.microsoft.com/office/drawing/2014/main" id="{4DBB0DA5-4DC4-47B4-8D79-26BDF1990043}"/>
              </a:ext>
            </a:extLst>
          </p:cNvPr>
          <p:cNvPicPr>
            <a:picLocks noChangeAspect="1"/>
          </p:cNvPicPr>
          <p:nvPr/>
        </p:nvPicPr>
        <p:blipFill rotWithShape="1">
          <a:blip r:embed="rId16"/>
          <a:srcRect l="57976" t="9594" r="4263" b="43585"/>
          <a:stretch/>
        </p:blipFill>
        <p:spPr>
          <a:xfrm>
            <a:off x="392566" y="1586103"/>
            <a:ext cx="5102712" cy="1925469"/>
          </a:xfrm>
          <a:prstGeom prst="rect">
            <a:avLst/>
          </a:prstGeom>
        </p:spPr>
      </p:pic>
      <p:sp>
        <p:nvSpPr>
          <p:cNvPr id="12" name="Rectangle 11">
            <a:extLst>
              <a:ext uri="{FF2B5EF4-FFF2-40B4-BE49-F238E27FC236}">
                <a16:creationId xmlns:a16="http://schemas.microsoft.com/office/drawing/2014/main" id="{C2FC32B1-EE67-4966-854B-2A2E404B4BD8}"/>
              </a:ext>
            </a:extLst>
          </p:cNvPr>
          <p:cNvSpPr/>
          <p:nvPr/>
        </p:nvSpPr>
        <p:spPr>
          <a:xfrm>
            <a:off x="6501204" y="211665"/>
            <a:ext cx="5438441" cy="830997"/>
          </a:xfrm>
          <a:prstGeom prst="rect">
            <a:avLst/>
          </a:prstGeom>
        </p:spPr>
        <p:txBody>
          <a:bodyPr wrap="square">
            <a:spAutoFit/>
          </a:bodyPr>
          <a:lstStyle/>
          <a:p>
            <a:endParaRPr lang="en-GB" sz="1200" dirty="0"/>
          </a:p>
          <a:p>
            <a:endParaRPr lang="en-GB" sz="1200" dirty="0"/>
          </a:p>
          <a:p>
            <a:endParaRPr lang="en-GB" sz="1200" dirty="0"/>
          </a:p>
          <a:p>
            <a:endParaRPr lang="en-GB" sz="1200" dirty="0"/>
          </a:p>
        </p:txBody>
      </p:sp>
      <p:pic>
        <p:nvPicPr>
          <p:cNvPr id="13" name="Strength">
            <a:hlinkClick r:id="" action="ppaction://media"/>
            <a:extLst>
              <a:ext uri="{FF2B5EF4-FFF2-40B4-BE49-F238E27FC236}">
                <a16:creationId xmlns:a16="http://schemas.microsoft.com/office/drawing/2014/main" id="{A451913E-DC61-4375-8CAE-9BB5B9F8AE2B}"/>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5221387" y="1007195"/>
            <a:ext cx="487363" cy="487363"/>
          </a:xfrm>
          <a:prstGeom prst="rect">
            <a:avLst/>
          </a:prstGeom>
        </p:spPr>
      </p:pic>
      <p:pic>
        <p:nvPicPr>
          <p:cNvPr id="15" name="Threats ">
            <a:hlinkClick r:id="" action="ppaction://media"/>
            <a:extLst>
              <a:ext uri="{FF2B5EF4-FFF2-40B4-BE49-F238E27FC236}">
                <a16:creationId xmlns:a16="http://schemas.microsoft.com/office/drawing/2014/main" id="{8CFF8A43-3102-4D3C-B042-D7AB153C52E7}"/>
              </a:ext>
            </a:extLst>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10420946" y="3554492"/>
            <a:ext cx="487363" cy="487363"/>
          </a:xfrm>
          <a:prstGeom prst="rect">
            <a:avLst/>
          </a:prstGeom>
        </p:spPr>
      </p:pic>
      <p:sp>
        <p:nvSpPr>
          <p:cNvPr id="16" name="TextBox 15">
            <a:extLst>
              <a:ext uri="{FF2B5EF4-FFF2-40B4-BE49-F238E27FC236}">
                <a16:creationId xmlns:a16="http://schemas.microsoft.com/office/drawing/2014/main" id="{087A0F0D-56E8-4E60-8045-891E065C6FD9}"/>
              </a:ext>
            </a:extLst>
          </p:cNvPr>
          <p:cNvSpPr txBox="1"/>
          <p:nvPr/>
        </p:nvSpPr>
        <p:spPr>
          <a:xfrm>
            <a:off x="7076661" y="3554492"/>
            <a:ext cx="3302973" cy="646331"/>
          </a:xfrm>
          <a:prstGeom prst="rect">
            <a:avLst/>
          </a:prstGeom>
          <a:noFill/>
        </p:spPr>
        <p:txBody>
          <a:bodyPr wrap="square" rtlCol="0">
            <a:spAutoFit/>
          </a:bodyPr>
          <a:lstStyle/>
          <a:p>
            <a:r>
              <a:rPr lang="en-GB" dirty="0"/>
              <a:t>Threats- Competition  Bristol and losing Flybe</a:t>
            </a:r>
          </a:p>
        </p:txBody>
      </p:sp>
      <p:pic>
        <p:nvPicPr>
          <p:cNvPr id="19" name="Opportunities ">
            <a:hlinkClick r:id="" action="ppaction://media"/>
            <a:extLst>
              <a:ext uri="{FF2B5EF4-FFF2-40B4-BE49-F238E27FC236}">
                <a16:creationId xmlns:a16="http://schemas.microsoft.com/office/drawing/2014/main" id="{975A6E84-B79D-428C-8627-41B423B8E1D6}"/>
              </a:ext>
            </a:extLst>
          </p:cNvPr>
          <p:cNvPicPr>
            <a:picLocks noChangeAspect="1"/>
          </p:cNvPicPr>
          <p:nvPr>
            <a:audioFile r:link="rId6"/>
            <p:extLst>
              <p:ext uri="{DAA4B4D4-6D71-4841-9C94-3DE7FCFB9230}">
                <p14:media xmlns:p14="http://schemas.microsoft.com/office/powerpoint/2010/main" r:embed="rId5"/>
              </p:ext>
            </p:extLst>
          </p:nvPr>
        </p:nvPicPr>
        <p:blipFill>
          <a:blip r:embed="rId17"/>
          <a:stretch>
            <a:fillRect/>
          </a:stretch>
        </p:blipFill>
        <p:spPr>
          <a:xfrm>
            <a:off x="5371037" y="3877657"/>
            <a:ext cx="487363" cy="487363"/>
          </a:xfrm>
          <a:prstGeom prst="rect">
            <a:avLst/>
          </a:prstGeom>
        </p:spPr>
      </p:pic>
      <p:pic>
        <p:nvPicPr>
          <p:cNvPr id="20" name="Weakness">
            <a:hlinkClick r:id="" action="ppaction://media"/>
            <a:extLst>
              <a:ext uri="{FF2B5EF4-FFF2-40B4-BE49-F238E27FC236}">
                <a16:creationId xmlns:a16="http://schemas.microsoft.com/office/drawing/2014/main" id="{8664B2F7-5C38-4BB6-9B95-3DFB9482E6DF}"/>
              </a:ext>
            </a:extLst>
          </p:cNvPr>
          <p:cNvPicPr>
            <a:picLocks noChangeAspect="1"/>
          </p:cNvPicPr>
          <p:nvPr>
            <a:audioFile r:link="rId8"/>
            <p:extLst>
              <p:ext uri="{DAA4B4D4-6D71-4841-9C94-3DE7FCFB9230}">
                <p14:media xmlns:p14="http://schemas.microsoft.com/office/powerpoint/2010/main" r:embed="rId7"/>
              </p:ext>
            </p:extLst>
          </p:nvPr>
        </p:nvPicPr>
        <p:blipFill>
          <a:blip r:embed="rId17"/>
          <a:stretch>
            <a:fillRect/>
          </a:stretch>
        </p:blipFill>
        <p:spPr>
          <a:xfrm>
            <a:off x="11144560" y="211665"/>
            <a:ext cx="487363" cy="487363"/>
          </a:xfrm>
          <a:prstGeom prst="rect">
            <a:avLst/>
          </a:prstGeom>
        </p:spPr>
      </p:pic>
      <p:pic>
        <p:nvPicPr>
          <p:cNvPr id="5" name="SWOT Analysis ">
            <a:hlinkClick r:id="" action="ppaction://media"/>
            <a:extLst>
              <a:ext uri="{FF2B5EF4-FFF2-40B4-BE49-F238E27FC236}">
                <a16:creationId xmlns:a16="http://schemas.microsoft.com/office/drawing/2014/main" id="{4843919B-789B-41F4-948B-8EF087106950}"/>
              </a:ext>
            </a:extLst>
          </p:cNvPr>
          <p:cNvPicPr>
            <a:picLocks noChangeAspect="1"/>
          </p:cNvPicPr>
          <p:nvPr>
            <a:audioFile r:link="rId10"/>
            <p:extLst>
              <p:ext uri="{DAA4B4D4-6D71-4841-9C94-3DE7FCFB9230}">
                <p14:media xmlns:p14="http://schemas.microsoft.com/office/powerpoint/2010/main" r:embed="rId9"/>
              </p:ext>
            </p:extLst>
          </p:nvPr>
        </p:nvPicPr>
        <p:blipFill>
          <a:blip r:embed="rId17"/>
          <a:stretch>
            <a:fillRect/>
          </a:stretch>
        </p:blipFill>
        <p:spPr>
          <a:xfrm>
            <a:off x="3259245" y="117358"/>
            <a:ext cx="487363" cy="487363"/>
          </a:xfrm>
          <a:prstGeom prst="rect">
            <a:avLst/>
          </a:prstGeom>
        </p:spPr>
      </p:pic>
      <p:sp>
        <p:nvSpPr>
          <p:cNvPr id="21" name="Rectangle 20">
            <a:extLst>
              <a:ext uri="{FF2B5EF4-FFF2-40B4-BE49-F238E27FC236}">
                <a16:creationId xmlns:a16="http://schemas.microsoft.com/office/drawing/2014/main" id="{391BF42F-AC87-4920-9CD5-9D4D846681FA}"/>
              </a:ext>
            </a:extLst>
          </p:cNvPr>
          <p:cNvSpPr/>
          <p:nvPr/>
        </p:nvSpPr>
        <p:spPr>
          <a:xfrm>
            <a:off x="358250" y="3450637"/>
            <a:ext cx="4545540" cy="369332"/>
          </a:xfrm>
          <a:prstGeom prst="rect">
            <a:avLst/>
          </a:prstGeom>
        </p:spPr>
        <p:txBody>
          <a:bodyPr wrap="none">
            <a:spAutoFit/>
          </a:bodyPr>
          <a:lstStyle/>
          <a:p>
            <a:r>
              <a:rPr lang="en-GB" dirty="0"/>
              <a:t>https://www.cardiffdigs.co.uk/recycling-waste/</a:t>
            </a:r>
          </a:p>
        </p:txBody>
      </p:sp>
      <p:sp>
        <p:nvSpPr>
          <p:cNvPr id="22" name="Rectangle 21">
            <a:extLst>
              <a:ext uri="{FF2B5EF4-FFF2-40B4-BE49-F238E27FC236}">
                <a16:creationId xmlns:a16="http://schemas.microsoft.com/office/drawing/2014/main" id="{D550A09D-8873-4D32-90BC-5520261B55CE}"/>
              </a:ext>
            </a:extLst>
          </p:cNvPr>
          <p:cNvSpPr/>
          <p:nvPr/>
        </p:nvSpPr>
        <p:spPr>
          <a:xfrm>
            <a:off x="6891691" y="3012912"/>
            <a:ext cx="4795608" cy="369332"/>
          </a:xfrm>
          <a:prstGeom prst="rect">
            <a:avLst/>
          </a:prstGeom>
        </p:spPr>
        <p:txBody>
          <a:bodyPr wrap="none">
            <a:spAutoFit/>
          </a:bodyPr>
          <a:lstStyle/>
          <a:p>
            <a:r>
              <a:rPr lang="en-GB" dirty="0"/>
              <a:t>https://www.bbc.co.uk/news/uk-wales-51517529</a:t>
            </a:r>
          </a:p>
        </p:txBody>
      </p:sp>
    </p:spTree>
    <p:extLst>
      <p:ext uri="{BB962C8B-B14F-4D97-AF65-F5344CB8AC3E}">
        <p14:creationId xmlns:p14="http://schemas.microsoft.com/office/powerpoint/2010/main" val="270695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986"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170" fill="hold"/>
                                        <p:tgtEl>
                                          <p:spTgt spid="1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5905" fill="hold"/>
                                        <p:tgtEl>
                                          <p:spTgt spid="1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5456" fill="hold"/>
                                        <p:tgtEl>
                                          <p:spTgt spid="20"/>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38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13"/>
                </p:tgtEl>
              </p:cMediaNode>
            </p:audio>
            <p:audio>
              <p:cMediaNode vol="80000">
                <p:cTn id="24" fill="hold" display="0">
                  <p:stCondLst>
                    <p:cond delay="indefinite"/>
                  </p:stCondLst>
                  <p:endCondLst>
                    <p:cond evt="onStopAudio" delay="0">
                      <p:tgtEl>
                        <p:sldTgt/>
                      </p:tgtEl>
                    </p:cond>
                  </p:endCondLst>
                </p:cTn>
                <p:tgtEl>
                  <p:spTgt spid="15"/>
                </p:tgtEl>
              </p:cMediaNode>
            </p:audio>
            <p:audio>
              <p:cMediaNode vol="80000">
                <p:cTn id="25" fill="hold" display="0">
                  <p:stCondLst>
                    <p:cond delay="indefinite"/>
                  </p:stCondLst>
                  <p:endCondLst>
                    <p:cond evt="onStopAudio" delay="0">
                      <p:tgtEl>
                        <p:sldTgt/>
                      </p:tgtEl>
                    </p:cond>
                  </p:endCondLst>
                </p:cTn>
                <p:tgtEl>
                  <p:spTgt spid="19"/>
                </p:tgtEl>
              </p:cMediaNode>
            </p:audio>
            <p:audio>
              <p:cMediaNode vol="80000">
                <p:cTn id="26" fill="hold" display="0">
                  <p:stCondLst>
                    <p:cond delay="indefinite"/>
                  </p:stCondLst>
                  <p:endCondLst>
                    <p:cond evt="onStopAudio" delay="0">
                      <p:tgtEl>
                        <p:sldTgt/>
                      </p:tgtEl>
                    </p:cond>
                  </p:endCondLst>
                </p:cTn>
                <p:tgtEl>
                  <p:spTgt spid="20"/>
                </p:tgtEl>
              </p:cMediaNode>
            </p:audio>
            <p:audio>
              <p:cMediaNode vol="80000">
                <p:cTn id="2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ADF79A1-447B-405C-B812-9158F950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AC0431B-4141-4092-BB4D-F50414DC1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050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2F0578-56FA-494E-8E00-3E94B6863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4150595"/>
            <a:ext cx="7798447" cy="221966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CD34C-B03A-4DD5-9A21-D93E0571EC04}"/>
              </a:ext>
            </a:extLst>
          </p:cNvPr>
          <p:cNvSpPr>
            <a:spLocks noGrp="1"/>
          </p:cNvSpPr>
          <p:nvPr>
            <p:ph type="title"/>
          </p:nvPr>
        </p:nvSpPr>
        <p:spPr>
          <a:xfrm>
            <a:off x="4025122" y="4414860"/>
            <a:ext cx="7132226" cy="1577572"/>
          </a:xfrm>
        </p:spPr>
        <p:txBody>
          <a:bodyPr>
            <a:normAutofit/>
          </a:bodyPr>
          <a:lstStyle/>
          <a:p>
            <a:r>
              <a:rPr lang="en-GB" dirty="0"/>
              <a:t>Ratios</a:t>
            </a:r>
          </a:p>
        </p:txBody>
      </p:sp>
      <p:sp>
        <p:nvSpPr>
          <p:cNvPr id="14" name="Rectangle 13">
            <a:extLst>
              <a:ext uri="{FF2B5EF4-FFF2-40B4-BE49-F238E27FC236}">
                <a16:creationId xmlns:a16="http://schemas.microsoft.com/office/drawing/2014/main" id="{2548D050-E9F5-4254-9046-E930F9EF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84632"/>
            <a:ext cx="3089526" cy="588563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oss and net profit ">
            <a:hlinkClick r:id="" action="ppaction://media"/>
            <a:extLst>
              <a:ext uri="{FF2B5EF4-FFF2-40B4-BE49-F238E27FC236}">
                <a16:creationId xmlns:a16="http://schemas.microsoft.com/office/drawing/2014/main" id="{DA97591A-6638-4A3C-A62C-B3223C81387B}"/>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3933342" y="596170"/>
            <a:ext cx="487363" cy="487363"/>
          </a:xfrm>
          <a:prstGeom prst="rect">
            <a:avLst/>
          </a:prstGeom>
        </p:spPr>
      </p:pic>
      <p:pic>
        <p:nvPicPr>
          <p:cNvPr id="6" name="ROCE">
            <a:hlinkClick r:id="" action="ppaction://media"/>
            <a:extLst>
              <a:ext uri="{FF2B5EF4-FFF2-40B4-BE49-F238E27FC236}">
                <a16:creationId xmlns:a16="http://schemas.microsoft.com/office/drawing/2014/main" id="{00E6F515-F7F6-45AA-B44C-57F740C2317D}"/>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3924769" y="1508666"/>
            <a:ext cx="487363" cy="487363"/>
          </a:xfrm>
          <a:prstGeom prst="rect">
            <a:avLst/>
          </a:prstGeom>
        </p:spPr>
      </p:pic>
      <p:pic>
        <p:nvPicPr>
          <p:cNvPr id="7" name="Asset Turnover ">
            <a:hlinkClick r:id="" action="ppaction://media"/>
            <a:extLst>
              <a:ext uri="{FF2B5EF4-FFF2-40B4-BE49-F238E27FC236}">
                <a16:creationId xmlns:a16="http://schemas.microsoft.com/office/drawing/2014/main" id="{ABC86E85-BF0F-4351-A6E2-4AB1B5339488}"/>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3924769" y="2240084"/>
            <a:ext cx="487363" cy="487363"/>
          </a:xfrm>
          <a:prstGeom prst="rect">
            <a:avLst/>
          </a:prstGeom>
        </p:spPr>
      </p:pic>
      <p:pic>
        <p:nvPicPr>
          <p:cNvPr id="9" name="Liquidity ">
            <a:hlinkClick r:id="" action="ppaction://media"/>
            <a:extLst>
              <a:ext uri="{FF2B5EF4-FFF2-40B4-BE49-F238E27FC236}">
                <a16:creationId xmlns:a16="http://schemas.microsoft.com/office/drawing/2014/main" id="{E46A471D-AC88-4C89-BA6B-916A22632C7B}"/>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3924769" y="3042448"/>
            <a:ext cx="487363" cy="487363"/>
          </a:xfrm>
          <a:prstGeom prst="rect">
            <a:avLst/>
          </a:prstGeom>
        </p:spPr>
      </p:pic>
      <p:sp>
        <p:nvSpPr>
          <p:cNvPr id="11" name="Rectangle 10">
            <a:extLst>
              <a:ext uri="{FF2B5EF4-FFF2-40B4-BE49-F238E27FC236}">
                <a16:creationId xmlns:a16="http://schemas.microsoft.com/office/drawing/2014/main" id="{ED1915FB-88C9-4D34-96AE-748DC8589580}"/>
              </a:ext>
            </a:extLst>
          </p:cNvPr>
          <p:cNvSpPr/>
          <p:nvPr/>
        </p:nvSpPr>
        <p:spPr>
          <a:xfrm>
            <a:off x="4238185" y="596170"/>
            <a:ext cx="6096000" cy="2862322"/>
          </a:xfrm>
          <a:prstGeom prst="rect">
            <a:avLst/>
          </a:prstGeom>
        </p:spPr>
        <p:txBody>
          <a:bodyPr>
            <a:spAutoFit/>
          </a:bodyPr>
          <a:lstStyle/>
          <a:p>
            <a:r>
              <a:rPr lang="en-GB" dirty="0"/>
              <a:t> Gross and Net Profit Margin </a:t>
            </a:r>
          </a:p>
          <a:p>
            <a:endParaRPr lang="en-GB" dirty="0"/>
          </a:p>
          <a:p>
            <a:endParaRPr lang="en-GB" dirty="0"/>
          </a:p>
          <a:p>
            <a:r>
              <a:rPr lang="en-GB" dirty="0"/>
              <a:t> ROCE </a:t>
            </a:r>
          </a:p>
          <a:p>
            <a:endParaRPr lang="en-GB" dirty="0"/>
          </a:p>
          <a:p>
            <a:endParaRPr lang="en-GB" dirty="0"/>
          </a:p>
          <a:p>
            <a:r>
              <a:rPr lang="en-GB" dirty="0"/>
              <a:t> Asset Turn over </a:t>
            </a:r>
          </a:p>
          <a:p>
            <a:endParaRPr lang="en-GB" dirty="0"/>
          </a:p>
          <a:p>
            <a:endParaRPr lang="en-GB" dirty="0"/>
          </a:p>
          <a:p>
            <a:r>
              <a:rPr lang="en-GB" dirty="0"/>
              <a:t>  Liquidity</a:t>
            </a:r>
          </a:p>
        </p:txBody>
      </p:sp>
      <p:sp>
        <p:nvSpPr>
          <p:cNvPr id="13" name="TextBox 12">
            <a:extLst>
              <a:ext uri="{FF2B5EF4-FFF2-40B4-BE49-F238E27FC236}">
                <a16:creationId xmlns:a16="http://schemas.microsoft.com/office/drawing/2014/main" id="{3F25578E-B94A-4DC0-A329-5FC0805994C0}"/>
              </a:ext>
            </a:extLst>
          </p:cNvPr>
          <p:cNvSpPr txBox="1"/>
          <p:nvPr/>
        </p:nvSpPr>
        <p:spPr>
          <a:xfrm>
            <a:off x="7696938" y="655185"/>
            <a:ext cx="3781887" cy="2031325"/>
          </a:xfrm>
          <a:prstGeom prst="rect">
            <a:avLst/>
          </a:prstGeom>
          <a:noFill/>
        </p:spPr>
        <p:txBody>
          <a:bodyPr wrap="square" rtlCol="0">
            <a:spAutoFit/>
          </a:bodyPr>
          <a:lstStyle/>
          <a:p>
            <a:r>
              <a:rPr lang="en-GB" dirty="0"/>
              <a:t>Debtors days</a:t>
            </a:r>
          </a:p>
          <a:p>
            <a:endParaRPr lang="en-GB" dirty="0"/>
          </a:p>
          <a:p>
            <a:endParaRPr lang="en-GB" dirty="0"/>
          </a:p>
          <a:p>
            <a:r>
              <a:rPr lang="en-GB" dirty="0"/>
              <a:t>Creditor Days</a:t>
            </a:r>
          </a:p>
          <a:p>
            <a:endParaRPr lang="en-GB" dirty="0"/>
          </a:p>
          <a:p>
            <a:endParaRPr lang="en-GB" dirty="0"/>
          </a:p>
          <a:p>
            <a:r>
              <a:rPr lang="en-GB" dirty="0"/>
              <a:t>Gearing  </a:t>
            </a:r>
          </a:p>
        </p:txBody>
      </p:sp>
      <p:pic>
        <p:nvPicPr>
          <p:cNvPr id="15" name="Debtors days ">
            <a:hlinkClick r:id="" action="ppaction://media"/>
            <a:extLst>
              <a:ext uri="{FF2B5EF4-FFF2-40B4-BE49-F238E27FC236}">
                <a16:creationId xmlns:a16="http://schemas.microsoft.com/office/drawing/2014/main" id="{84945B86-9769-4046-BAE7-DE34D994B062}"/>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9344201" y="624565"/>
            <a:ext cx="487363" cy="487363"/>
          </a:xfrm>
          <a:prstGeom prst="rect">
            <a:avLst/>
          </a:prstGeom>
        </p:spPr>
      </p:pic>
      <p:pic>
        <p:nvPicPr>
          <p:cNvPr id="16" name="Creditor days ">
            <a:hlinkClick r:id="" action="ppaction://media"/>
            <a:extLst>
              <a:ext uri="{FF2B5EF4-FFF2-40B4-BE49-F238E27FC236}">
                <a16:creationId xmlns:a16="http://schemas.microsoft.com/office/drawing/2014/main" id="{5051D9A7-20D9-4796-B8AF-D6807021E269}"/>
              </a:ext>
            </a:extLst>
          </p:cNvPr>
          <p:cNvPicPr>
            <a:picLocks noChangeAspect="1"/>
          </p:cNvPicPr>
          <p:nvPr>
            <a:audioFile r:link="rId12"/>
            <p:extLst>
              <p:ext uri="{DAA4B4D4-6D71-4841-9C94-3DE7FCFB9230}">
                <p14:media xmlns:p14="http://schemas.microsoft.com/office/powerpoint/2010/main" r:embed="rId11"/>
              </p:ext>
            </p:extLst>
          </p:nvPr>
        </p:nvPicPr>
        <p:blipFill>
          <a:blip r:embed="rId18"/>
          <a:stretch>
            <a:fillRect/>
          </a:stretch>
        </p:blipFill>
        <p:spPr>
          <a:xfrm>
            <a:off x="9348184" y="1423920"/>
            <a:ext cx="487363" cy="487363"/>
          </a:xfrm>
          <a:prstGeom prst="rect">
            <a:avLst/>
          </a:prstGeom>
        </p:spPr>
      </p:pic>
      <p:pic>
        <p:nvPicPr>
          <p:cNvPr id="17" name="Gearing ">
            <a:hlinkClick r:id="" action="ppaction://media"/>
            <a:extLst>
              <a:ext uri="{FF2B5EF4-FFF2-40B4-BE49-F238E27FC236}">
                <a16:creationId xmlns:a16="http://schemas.microsoft.com/office/drawing/2014/main" id="{76A87C50-0157-446C-964E-911ABF7D03CE}"/>
              </a:ext>
            </a:extLst>
          </p:cNvPr>
          <p:cNvPicPr>
            <a:picLocks noChangeAspect="1"/>
          </p:cNvPicPr>
          <p:nvPr>
            <a:audioFile r:link="rId14"/>
            <p:extLst>
              <p:ext uri="{DAA4B4D4-6D71-4841-9C94-3DE7FCFB9230}">
                <p14:media xmlns:p14="http://schemas.microsoft.com/office/powerpoint/2010/main" r:embed="rId13"/>
              </p:ext>
            </p:extLst>
          </p:nvPr>
        </p:nvPicPr>
        <p:blipFill>
          <a:blip r:embed="rId18"/>
          <a:stretch>
            <a:fillRect/>
          </a:stretch>
        </p:blipFill>
        <p:spPr>
          <a:xfrm>
            <a:off x="9344199" y="2234806"/>
            <a:ext cx="487363" cy="487363"/>
          </a:xfrm>
          <a:prstGeom prst="rect">
            <a:avLst/>
          </a:prstGeom>
        </p:spPr>
      </p:pic>
      <p:pic>
        <p:nvPicPr>
          <p:cNvPr id="18" name="Ratio">
            <a:hlinkClick r:id="" action="ppaction://media"/>
            <a:extLst>
              <a:ext uri="{FF2B5EF4-FFF2-40B4-BE49-F238E27FC236}">
                <a16:creationId xmlns:a16="http://schemas.microsoft.com/office/drawing/2014/main" id="{827DF426-50F3-4685-AB9B-7A2E2C04FC4C}"/>
              </a:ext>
            </a:extLst>
          </p:cNvPr>
          <p:cNvPicPr>
            <a:picLocks noChangeAspect="1"/>
          </p:cNvPicPr>
          <p:nvPr>
            <a:audioFile r:link="rId16"/>
            <p:extLst>
              <p:ext uri="{DAA4B4D4-6D71-4841-9C94-3DE7FCFB9230}">
                <p14:media xmlns:p14="http://schemas.microsoft.com/office/powerpoint/2010/main" r:embed="rId15"/>
              </p:ext>
            </p:extLst>
          </p:nvPr>
        </p:nvPicPr>
        <p:blipFill>
          <a:blip r:embed="rId18"/>
          <a:stretch>
            <a:fillRect/>
          </a:stretch>
        </p:blipFill>
        <p:spPr>
          <a:xfrm>
            <a:off x="5608637" y="4959964"/>
            <a:ext cx="487363" cy="487363"/>
          </a:xfrm>
          <a:prstGeom prst="rect">
            <a:avLst/>
          </a:prstGeom>
        </p:spPr>
      </p:pic>
    </p:spTree>
    <p:extLst>
      <p:ext uri="{BB962C8B-B14F-4D97-AF65-F5344CB8AC3E}">
        <p14:creationId xmlns:p14="http://schemas.microsoft.com/office/powerpoint/2010/main" val="6481922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38"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750"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432"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7337" fill="hold"/>
                                        <p:tgtEl>
                                          <p:spTgt spid="9"/>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5959" fill="hold"/>
                                        <p:tgtEl>
                                          <p:spTgt spid="15"/>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8769" fill="hold"/>
                                        <p:tgtEl>
                                          <p:spTgt spid="16"/>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23382" fill="hold"/>
                                        <p:tgtEl>
                                          <p:spTgt spid="17"/>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3575"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5"/>
                </p:tgtEl>
              </p:cMediaNode>
            </p:audio>
            <p:audio>
              <p:cMediaNode vol="80000">
                <p:cTn id="36" fill="hold" display="0">
                  <p:stCondLst>
                    <p:cond delay="indefinite"/>
                  </p:stCondLst>
                  <p:endCondLst>
                    <p:cond evt="onStopAudio" delay="0">
                      <p:tgtEl>
                        <p:sldTgt/>
                      </p:tgtEl>
                    </p:cond>
                  </p:endCondLst>
                </p:cTn>
                <p:tgtEl>
                  <p:spTgt spid="6"/>
                </p:tgtEl>
              </p:cMediaNode>
            </p:audio>
            <p:audio>
              <p:cMediaNode vol="80000">
                <p:cTn id="37" fill="hold" display="0">
                  <p:stCondLst>
                    <p:cond delay="indefinite"/>
                  </p:stCondLst>
                  <p:endCondLst>
                    <p:cond evt="onStopAudio" delay="0">
                      <p:tgtEl>
                        <p:sldTgt/>
                      </p:tgtEl>
                    </p:cond>
                  </p:endCondLst>
                </p:cTn>
                <p:tgtEl>
                  <p:spTgt spid="7"/>
                </p:tgtEl>
              </p:cMediaNode>
            </p:audio>
            <p:audio>
              <p:cMediaNode vol="80000">
                <p:cTn id="38" fill="hold" display="0">
                  <p:stCondLst>
                    <p:cond delay="indefinite"/>
                  </p:stCondLst>
                  <p:endCondLst>
                    <p:cond evt="onStopAudio" delay="0">
                      <p:tgtEl>
                        <p:sldTgt/>
                      </p:tgtEl>
                    </p:cond>
                  </p:endCondLst>
                </p:cTn>
                <p:tgtEl>
                  <p:spTgt spid="9"/>
                </p:tgtEl>
              </p:cMediaNode>
            </p:audio>
            <p:audio>
              <p:cMediaNode vol="80000">
                <p:cTn id="39" fill="hold" display="0">
                  <p:stCondLst>
                    <p:cond delay="indefinite"/>
                  </p:stCondLst>
                  <p:endCondLst>
                    <p:cond evt="onStopAudio" delay="0">
                      <p:tgtEl>
                        <p:sldTgt/>
                      </p:tgtEl>
                    </p:cond>
                  </p:endCondLst>
                </p:cTn>
                <p:tgtEl>
                  <p:spTgt spid="15"/>
                </p:tgtEl>
              </p:cMediaNode>
            </p:audio>
            <p:audio>
              <p:cMediaNode vol="80000">
                <p:cTn id="40" fill="hold" display="0">
                  <p:stCondLst>
                    <p:cond delay="indefinite"/>
                  </p:stCondLst>
                  <p:endCondLst>
                    <p:cond evt="onStopAudio" delay="0">
                      <p:tgtEl>
                        <p:sldTgt/>
                      </p:tgtEl>
                    </p:cond>
                  </p:endCondLst>
                </p:cTn>
                <p:tgtEl>
                  <p:spTgt spid="16"/>
                </p:tgtEl>
              </p:cMediaNode>
            </p:audio>
            <p:audio>
              <p:cMediaNode vol="80000">
                <p:cTn id="41" fill="hold" display="0">
                  <p:stCondLst>
                    <p:cond delay="indefinite"/>
                  </p:stCondLst>
                  <p:endCondLst>
                    <p:cond evt="onStopAudio" delay="0">
                      <p:tgtEl>
                        <p:sldTgt/>
                      </p:tgtEl>
                    </p:cond>
                  </p:endCondLst>
                </p:cTn>
                <p:tgtEl>
                  <p:spTgt spid="17"/>
                </p:tgtEl>
              </p:cMediaNode>
            </p:audio>
            <p:audio>
              <p:cMediaNode vol="80000">
                <p:cTn id="42"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776C5-CF1E-4C43-AC72-334EB3D03222}"/>
              </a:ext>
            </a:extLst>
          </p:cNvPr>
          <p:cNvSpPr>
            <a:spLocks noGrp="1"/>
          </p:cNvSpPr>
          <p:nvPr>
            <p:ph type="title"/>
          </p:nvPr>
        </p:nvSpPr>
        <p:spPr>
          <a:xfrm>
            <a:off x="643468" y="643467"/>
            <a:ext cx="3415612" cy="5571066"/>
          </a:xfrm>
        </p:spPr>
        <p:txBody>
          <a:bodyPr>
            <a:normAutofit/>
          </a:bodyPr>
          <a:lstStyle/>
          <a:p>
            <a:r>
              <a:rPr lang="en-GB" sz="4300" dirty="0">
                <a:solidFill>
                  <a:srgbClr val="FFFFFF"/>
                </a:solidFill>
              </a:rPr>
              <a:t>Performance Management                                                                                   Recruitment and Selection at Cardiff Airport</a:t>
            </a:r>
            <a:br>
              <a:rPr lang="en-GB" sz="4300" dirty="0">
                <a:solidFill>
                  <a:srgbClr val="FFFFFF"/>
                </a:solidFill>
              </a:rPr>
            </a:br>
            <a:br>
              <a:rPr lang="en-GB" sz="4300" dirty="0">
                <a:solidFill>
                  <a:srgbClr val="FFFFFF"/>
                </a:solidFill>
              </a:rPr>
            </a:br>
            <a:endParaRPr lang="en-GB" sz="4300" dirty="0">
              <a:solidFill>
                <a:srgbClr val="FFFFFF"/>
              </a:solidFill>
            </a:endParaRPr>
          </a:p>
        </p:txBody>
      </p:sp>
      <p:pic>
        <p:nvPicPr>
          <p:cNvPr id="4" name="HR Depatment ">
            <a:hlinkClick r:id="" action="ppaction://media"/>
            <a:extLst>
              <a:ext uri="{FF2B5EF4-FFF2-40B4-BE49-F238E27FC236}">
                <a16:creationId xmlns:a16="http://schemas.microsoft.com/office/drawing/2014/main" id="{D075831B-9BF7-4E79-8C99-E3A4ABBB94A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04850" y="399784"/>
            <a:ext cx="487363" cy="487363"/>
          </a:xfrm>
          <a:prstGeom prst="rect">
            <a:avLst/>
          </a:prstGeom>
        </p:spPr>
      </p:pic>
      <p:sp>
        <p:nvSpPr>
          <p:cNvPr id="9" name="Rectangle: Rounded Corners 8">
            <a:extLst>
              <a:ext uri="{FF2B5EF4-FFF2-40B4-BE49-F238E27FC236}">
                <a16:creationId xmlns:a16="http://schemas.microsoft.com/office/drawing/2014/main" id="{E704A5CC-40CD-4E3D-984E-21D105C4C496}"/>
              </a:ext>
            </a:extLst>
          </p:cNvPr>
          <p:cNvSpPr/>
          <p:nvPr/>
        </p:nvSpPr>
        <p:spPr>
          <a:xfrm>
            <a:off x="4852385" y="230510"/>
            <a:ext cx="6386597" cy="8259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2FA957D-024D-4D07-A4BD-9EC185CC6598}"/>
              </a:ext>
            </a:extLst>
          </p:cNvPr>
          <p:cNvSpPr txBox="1"/>
          <p:nvPr/>
        </p:nvSpPr>
        <p:spPr>
          <a:xfrm>
            <a:off x="5184559" y="399784"/>
            <a:ext cx="1890944" cy="381451"/>
          </a:xfrm>
          <a:prstGeom prst="rect">
            <a:avLst/>
          </a:prstGeom>
          <a:noFill/>
        </p:spPr>
        <p:txBody>
          <a:bodyPr wrap="square" rtlCol="0">
            <a:spAutoFit/>
          </a:bodyPr>
          <a:lstStyle/>
          <a:p>
            <a:r>
              <a:rPr lang="en-GB" dirty="0"/>
              <a:t>HR Advisor </a:t>
            </a:r>
          </a:p>
        </p:txBody>
      </p:sp>
      <p:pic>
        <p:nvPicPr>
          <p:cNvPr id="13" name="Picture 12">
            <a:extLst>
              <a:ext uri="{FF2B5EF4-FFF2-40B4-BE49-F238E27FC236}">
                <a16:creationId xmlns:a16="http://schemas.microsoft.com/office/drawing/2014/main" id="{19E4E017-3D7D-4589-8338-B4D65F15088F}"/>
              </a:ext>
            </a:extLst>
          </p:cNvPr>
          <p:cNvPicPr>
            <a:picLocks noChangeAspect="1"/>
          </p:cNvPicPr>
          <p:nvPr/>
        </p:nvPicPr>
        <p:blipFill>
          <a:blip r:embed="rId15"/>
          <a:stretch>
            <a:fillRect/>
          </a:stretch>
        </p:blipFill>
        <p:spPr>
          <a:xfrm>
            <a:off x="4897399" y="1359494"/>
            <a:ext cx="6407451" cy="841321"/>
          </a:xfrm>
          <a:prstGeom prst="rect">
            <a:avLst/>
          </a:prstGeom>
        </p:spPr>
      </p:pic>
      <p:sp>
        <p:nvSpPr>
          <p:cNvPr id="14" name="TextBox 13">
            <a:extLst>
              <a:ext uri="{FF2B5EF4-FFF2-40B4-BE49-F238E27FC236}">
                <a16:creationId xmlns:a16="http://schemas.microsoft.com/office/drawing/2014/main" id="{07E4904F-E143-44DD-8528-8695E3F1D928}"/>
              </a:ext>
            </a:extLst>
          </p:cNvPr>
          <p:cNvSpPr txBox="1"/>
          <p:nvPr/>
        </p:nvSpPr>
        <p:spPr>
          <a:xfrm>
            <a:off x="5113538" y="1562470"/>
            <a:ext cx="2707689" cy="369332"/>
          </a:xfrm>
          <a:prstGeom prst="rect">
            <a:avLst/>
          </a:prstGeom>
          <a:noFill/>
        </p:spPr>
        <p:txBody>
          <a:bodyPr wrap="square" rtlCol="0">
            <a:spAutoFit/>
          </a:bodyPr>
          <a:lstStyle/>
          <a:p>
            <a:r>
              <a:rPr lang="en-GB" dirty="0"/>
              <a:t>Gender Pay Gap </a:t>
            </a:r>
          </a:p>
        </p:txBody>
      </p:sp>
      <p:pic>
        <p:nvPicPr>
          <p:cNvPr id="15" name="Picture 14">
            <a:extLst>
              <a:ext uri="{FF2B5EF4-FFF2-40B4-BE49-F238E27FC236}">
                <a16:creationId xmlns:a16="http://schemas.microsoft.com/office/drawing/2014/main" id="{C6025F40-E047-4DA3-AD00-EED02C2E7B1C}"/>
              </a:ext>
            </a:extLst>
          </p:cNvPr>
          <p:cNvPicPr>
            <a:picLocks noChangeAspect="1"/>
          </p:cNvPicPr>
          <p:nvPr/>
        </p:nvPicPr>
        <p:blipFill>
          <a:blip r:embed="rId15"/>
          <a:stretch>
            <a:fillRect/>
          </a:stretch>
        </p:blipFill>
        <p:spPr>
          <a:xfrm>
            <a:off x="4852385" y="2343204"/>
            <a:ext cx="6407451" cy="841321"/>
          </a:xfrm>
          <a:prstGeom prst="rect">
            <a:avLst/>
          </a:prstGeom>
        </p:spPr>
      </p:pic>
      <p:pic>
        <p:nvPicPr>
          <p:cNvPr id="18" name="Gender Pay Gaap ">
            <a:hlinkClick r:id="" action="ppaction://media"/>
            <a:extLst>
              <a:ext uri="{FF2B5EF4-FFF2-40B4-BE49-F238E27FC236}">
                <a16:creationId xmlns:a16="http://schemas.microsoft.com/office/drawing/2014/main" id="{A496FE2E-4C4F-448B-8B70-6000D378D6C4}"/>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1464022" y="1503454"/>
            <a:ext cx="487363" cy="487363"/>
          </a:xfrm>
          <a:prstGeom prst="rect">
            <a:avLst/>
          </a:prstGeom>
        </p:spPr>
      </p:pic>
      <p:sp>
        <p:nvSpPr>
          <p:cNvPr id="19" name="Rectangle 18">
            <a:extLst>
              <a:ext uri="{FF2B5EF4-FFF2-40B4-BE49-F238E27FC236}">
                <a16:creationId xmlns:a16="http://schemas.microsoft.com/office/drawing/2014/main" id="{9B1289AA-4EFA-427B-9985-B0E0F342E18B}"/>
              </a:ext>
            </a:extLst>
          </p:cNvPr>
          <p:cNvSpPr/>
          <p:nvPr/>
        </p:nvSpPr>
        <p:spPr>
          <a:xfrm>
            <a:off x="4921188" y="2496049"/>
            <a:ext cx="1174812" cy="369332"/>
          </a:xfrm>
          <a:prstGeom prst="rect">
            <a:avLst/>
          </a:prstGeom>
        </p:spPr>
        <p:txBody>
          <a:bodyPr wrap="square">
            <a:spAutoFit/>
          </a:bodyPr>
          <a:lstStyle/>
          <a:p>
            <a:r>
              <a:rPr lang="en-GB" dirty="0"/>
              <a:t>Benefits</a:t>
            </a:r>
          </a:p>
        </p:txBody>
      </p:sp>
      <p:pic>
        <p:nvPicPr>
          <p:cNvPr id="20" name="Benefits ">
            <a:hlinkClick r:id="" action="ppaction://media"/>
            <a:extLst>
              <a:ext uri="{FF2B5EF4-FFF2-40B4-BE49-F238E27FC236}">
                <a16:creationId xmlns:a16="http://schemas.microsoft.com/office/drawing/2014/main" id="{B935A519-E85B-4E06-BC20-A3EF2280A51D}"/>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1513535" y="2496049"/>
            <a:ext cx="487363" cy="487363"/>
          </a:xfrm>
          <a:prstGeom prst="rect">
            <a:avLst/>
          </a:prstGeom>
        </p:spPr>
      </p:pic>
      <p:pic>
        <p:nvPicPr>
          <p:cNvPr id="21" name="Picture 20">
            <a:extLst>
              <a:ext uri="{FF2B5EF4-FFF2-40B4-BE49-F238E27FC236}">
                <a16:creationId xmlns:a16="http://schemas.microsoft.com/office/drawing/2014/main" id="{A9BAC088-4DE6-44C0-817C-AC1D40EB51DA}"/>
              </a:ext>
            </a:extLst>
          </p:cNvPr>
          <p:cNvPicPr>
            <a:picLocks noChangeAspect="1"/>
          </p:cNvPicPr>
          <p:nvPr/>
        </p:nvPicPr>
        <p:blipFill>
          <a:blip r:embed="rId15"/>
          <a:stretch>
            <a:fillRect/>
          </a:stretch>
        </p:blipFill>
        <p:spPr>
          <a:xfrm>
            <a:off x="4831531" y="3532121"/>
            <a:ext cx="6407451" cy="841321"/>
          </a:xfrm>
          <a:prstGeom prst="rect">
            <a:avLst/>
          </a:prstGeom>
        </p:spPr>
      </p:pic>
      <p:pic>
        <p:nvPicPr>
          <p:cNvPr id="22" name="Picture 21">
            <a:extLst>
              <a:ext uri="{FF2B5EF4-FFF2-40B4-BE49-F238E27FC236}">
                <a16:creationId xmlns:a16="http://schemas.microsoft.com/office/drawing/2014/main" id="{8573B37D-DDB2-472D-8ECC-C334DF56F3F1}"/>
              </a:ext>
            </a:extLst>
          </p:cNvPr>
          <p:cNvPicPr>
            <a:picLocks noChangeAspect="1"/>
          </p:cNvPicPr>
          <p:nvPr/>
        </p:nvPicPr>
        <p:blipFill>
          <a:blip r:embed="rId15"/>
          <a:stretch>
            <a:fillRect/>
          </a:stretch>
        </p:blipFill>
        <p:spPr>
          <a:xfrm>
            <a:off x="4841957" y="4721038"/>
            <a:ext cx="6407451" cy="841321"/>
          </a:xfrm>
          <a:prstGeom prst="rect">
            <a:avLst/>
          </a:prstGeom>
        </p:spPr>
      </p:pic>
      <p:sp>
        <p:nvSpPr>
          <p:cNvPr id="23" name="Rectangle 22">
            <a:extLst>
              <a:ext uri="{FF2B5EF4-FFF2-40B4-BE49-F238E27FC236}">
                <a16:creationId xmlns:a16="http://schemas.microsoft.com/office/drawing/2014/main" id="{5E50BA0D-700C-4853-83B0-ED621C3530CB}"/>
              </a:ext>
            </a:extLst>
          </p:cNvPr>
          <p:cNvSpPr/>
          <p:nvPr/>
        </p:nvSpPr>
        <p:spPr>
          <a:xfrm>
            <a:off x="4997682" y="3768115"/>
            <a:ext cx="6096000" cy="369332"/>
          </a:xfrm>
          <a:prstGeom prst="rect">
            <a:avLst/>
          </a:prstGeom>
        </p:spPr>
        <p:txBody>
          <a:bodyPr>
            <a:spAutoFit/>
          </a:bodyPr>
          <a:lstStyle/>
          <a:p>
            <a:r>
              <a:rPr lang="en-GB" dirty="0"/>
              <a:t>Different Contracts </a:t>
            </a:r>
          </a:p>
        </p:txBody>
      </p:sp>
      <p:pic>
        <p:nvPicPr>
          <p:cNvPr id="24" name="Contracts ">
            <a:hlinkClick r:id="" action="ppaction://media"/>
            <a:extLst>
              <a:ext uri="{FF2B5EF4-FFF2-40B4-BE49-F238E27FC236}">
                <a16:creationId xmlns:a16="http://schemas.microsoft.com/office/drawing/2014/main" id="{40BA5EC7-4C34-41DC-9EC1-FA814141BB5C}"/>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11513535" y="3630907"/>
            <a:ext cx="487363" cy="487363"/>
          </a:xfrm>
          <a:prstGeom prst="rect">
            <a:avLst/>
          </a:prstGeom>
        </p:spPr>
      </p:pic>
      <p:sp>
        <p:nvSpPr>
          <p:cNvPr id="25" name="Rectangle 24">
            <a:extLst>
              <a:ext uri="{FF2B5EF4-FFF2-40B4-BE49-F238E27FC236}">
                <a16:creationId xmlns:a16="http://schemas.microsoft.com/office/drawing/2014/main" id="{A5F4CEAB-9899-495A-9CD7-12657631C4B9}"/>
              </a:ext>
            </a:extLst>
          </p:cNvPr>
          <p:cNvSpPr/>
          <p:nvPr/>
        </p:nvSpPr>
        <p:spPr>
          <a:xfrm>
            <a:off x="4997682" y="4981081"/>
            <a:ext cx="6096000" cy="369332"/>
          </a:xfrm>
          <a:prstGeom prst="rect">
            <a:avLst/>
          </a:prstGeom>
        </p:spPr>
        <p:txBody>
          <a:bodyPr>
            <a:spAutoFit/>
          </a:bodyPr>
          <a:lstStyle/>
          <a:p>
            <a:r>
              <a:rPr lang="en-GB" dirty="0"/>
              <a:t>Cardiff Airport Process System</a:t>
            </a:r>
          </a:p>
        </p:txBody>
      </p:sp>
      <p:pic>
        <p:nvPicPr>
          <p:cNvPr id="26" name="Process system">
            <a:hlinkClick r:id="" action="ppaction://media"/>
            <a:extLst>
              <a:ext uri="{FF2B5EF4-FFF2-40B4-BE49-F238E27FC236}">
                <a16:creationId xmlns:a16="http://schemas.microsoft.com/office/drawing/2014/main" id="{9D0F08FE-13F4-4991-9643-F5194760D311}"/>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11443166" y="4863050"/>
            <a:ext cx="487363" cy="487363"/>
          </a:xfrm>
          <a:prstGeom prst="rect">
            <a:avLst/>
          </a:prstGeom>
        </p:spPr>
      </p:pic>
      <p:pic>
        <p:nvPicPr>
          <p:cNvPr id="27" name="Performance ">
            <a:hlinkClick r:id="" action="ppaction://media"/>
            <a:extLst>
              <a:ext uri="{FF2B5EF4-FFF2-40B4-BE49-F238E27FC236}">
                <a16:creationId xmlns:a16="http://schemas.microsoft.com/office/drawing/2014/main" id="{DF1699A3-58BA-4D77-A35C-7E3F9DF5E58A}"/>
              </a:ext>
            </a:extLst>
          </p:cNvPr>
          <p:cNvPicPr>
            <a:picLocks noChangeAspect="1"/>
          </p:cNvPicPr>
          <p:nvPr>
            <a:audioFile r:link="rId12"/>
            <p:extLst>
              <p:ext uri="{DAA4B4D4-6D71-4841-9C94-3DE7FCFB9230}">
                <p14:media xmlns:p14="http://schemas.microsoft.com/office/powerpoint/2010/main" r:embed="rId11"/>
              </p:ext>
            </p:extLst>
          </p:nvPr>
        </p:nvPicPr>
        <p:blipFill>
          <a:blip r:embed="rId14"/>
          <a:stretch>
            <a:fillRect/>
          </a:stretch>
        </p:blipFill>
        <p:spPr>
          <a:xfrm>
            <a:off x="1927595" y="4375687"/>
            <a:ext cx="487363" cy="487363"/>
          </a:xfrm>
          <a:prstGeom prst="rect">
            <a:avLst/>
          </a:prstGeom>
        </p:spPr>
      </p:pic>
    </p:spTree>
    <p:extLst>
      <p:ext uri="{BB962C8B-B14F-4D97-AF65-F5344CB8AC3E}">
        <p14:creationId xmlns:p14="http://schemas.microsoft.com/office/powerpoint/2010/main" val="3722149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9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0302" fill="hold"/>
                                        <p:tgtEl>
                                          <p:spTgt spid="1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3119" fill="hold"/>
                                        <p:tgtEl>
                                          <p:spTgt spid="20"/>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5364" fill="hold"/>
                                        <p:tgtEl>
                                          <p:spTgt spid="24"/>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6395" fill="hold"/>
                                        <p:tgtEl>
                                          <p:spTgt spid="26"/>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7038"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4"/>
                </p:tgtEl>
              </p:cMediaNode>
            </p:audio>
            <p:audio>
              <p:cMediaNode vol="80000">
                <p:cTn id="28" fill="hold" display="0">
                  <p:stCondLst>
                    <p:cond delay="indefinite"/>
                  </p:stCondLst>
                  <p:endCondLst>
                    <p:cond evt="onStopAudio" delay="0">
                      <p:tgtEl>
                        <p:sldTgt/>
                      </p:tgtEl>
                    </p:cond>
                  </p:endCondLst>
                </p:cTn>
                <p:tgtEl>
                  <p:spTgt spid="18"/>
                </p:tgtEl>
              </p:cMediaNode>
            </p:audio>
            <p:audio>
              <p:cMediaNode vol="80000">
                <p:cTn id="29" fill="hold" display="0">
                  <p:stCondLst>
                    <p:cond delay="indefinite"/>
                  </p:stCondLst>
                  <p:endCondLst>
                    <p:cond evt="onStopAudio" delay="0">
                      <p:tgtEl>
                        <p:sldTgt/>
                      </p:tgtEl>
                    </p:cond>
                  </p:endCondLst>
                </p:cTn>
                <p:tgtEl>
                  <p:spTgt spid="20"/>
                </p:tgtEl>
              </p:cMediaNode>
            </p:audio>
            <p:audio>
              <p:cMediaNode vol="80000">
                <p:cTn id="30" fill="hold" display="0">
                  <p:stCondLst>
                    <p:cond delay="indefinite"/>
                  </p:stCondLst>
                  <p:endCondLst>
                    <p:cond evt="onStopAudio" delay="0">
                      <p:tgtEl>
                        <p:sldTgt/>
                      </p:tgtEl>
                    </p:cond>
                  </p:endCondLst>
                </p:cTn>
                <p:tgtEl>
                  <p:spTgt spid="24"/>
                </p:tgtEl>
              </p:cMediaNode>
            </p:audio>
            <p:audio>
              <p:cMediaNode vol="80000">
                <p:cTn id="31" fill="hold" display="0">
                  <p:stCondLst>
                    <p:cond delay="indefinite"/>
                  </p:stCondLst>
                  <p:endCondLst>
                    <p:cond evt="onStopAudio" delay="0">
                      <p:tgtEl>
                        <p:sldTgt/>
                      </p:tgtEl>
                    </p:cond>
                  </p:endCondLst>
                </p:cTn>
                <p:tgtEl>
                  <p:spTgt spid="26"/>
                </p:tgtEl>
              </p:cMediaNode>
            </p:audio>
            <p:audio>
              <p:cMediaNode vol="80000">
                <p:cTn id="32"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CE08A-7BAE-4771-BF6E-2407057D57EE}"/>
              </a:ext>
            </a:extLst>
          </p:cNvPr>
          <p:cNvSpPr>
            <a:spLocks noGrp="1"/>
          </p:cNvSpPr>
          <p:nvPr>
            <p:ph type="title"/>
          </p:nvPr>
        </p:nvSpPr>
        <p:spPr>
          <a:xfrm>
            <a:off x="643468" y="643467"/>
            <a:ext cx="3415612" cy="5571066"/>
          </a:xfrm>
        </p:spPr>
        <p:txBody>
          <a:bodyPr>
            <a:normAutofit/>
          </a:bodyPr>
          <a:lstStyle/>
          <a:p>
            <a:r>
              <a:rPr lang="en-GB" sz="4300">
                <a:solidFill>
                  <a:srgbClr val="FFFFFF"/>
                </a:solidFill>
              </a:rPr>
              <a:t>Recommendation </a:t>
            </a:r>
          </a:p>
        </p:txBody>
      </p:sp>
      <p:graphicFrame>
        <p:nvGraphicFramePr>
          <p:cNvPr id="5" name="Content Placeholder 2">
            <a:extLst>
              <a:ext uri="{FF2B5EF4-FFF2-40B4-BE49-F238E27FC236}">
                <a16:creationId xmlns:a16="http://schemas.microsoft.com/office/drawing/2014/main" id="{F68F69D0-91FE-415E-8324-705AE46711B1}"/>
              </a:ext>
            </a:extLst>
          </p:cNvPr>
          <p:cNvGraphicFramePr>
            <a:graphicFrameLocks noGrp="1"/>
          </p:cNvGraphicFramePr>
          <p:nvPr>
            <p:ph idx="1"/>
            <p:extLst>
              <p:ext uri="{D42A27DB-BD31-4B8C-83A1-F6EECF244321}">
                <p14:modId xmlns:p14="http://schemas.microsoft.com/office/powerpoint/2010/main" val="49823869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4" name="Masterplan ">
            <a:hlinkClick r:id="" action="ppaction://media"/>
            <a:extLst>
              <a:ext uri="{FF2B5EF4-FFF2-40B4-BE49-F238E27FC236}">
                <a16:creationId xmlns:a16="http://schemas.microsoft.com/office/drawing/2014/main" id="{A2BD46D6-ED0E-44D3-9214-6AC5F91A7C31}"/>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7681860" y="1955493"/>
            <a:ext cx="487363" cy="487363"/>
          </a:xfrm>
          <a:prstGeom prst="rect">
            <a:avLst/>
          </a:prstGeom>
        </p:spPr>
      </p:pic>
      <p:pic>
        <p:nvPicPr>
          <p:cNvPr id="6" name="New Links">
            <a:hlinkClick r:id="" action="ppaction://media"/>
            <a:extLst>
              <a:ext uri="{FF2B5EF4-FFF2-40B4-BE49-F238E27FC236}">
                <a16:creationId xmlns:a16="http://schemas.microsoft.com/office/drawing/2014/main" id="{9C004FDB-4C2B-4086-9015-8EEF2A998D36}"/>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10865977" y="3185318"/>
            <a:ext cx="487363" cy="487363"/>
          </a:xfrm>
          <a:prstGeom prst="rect">
            <a:avLst/>
          </a:prstGeom>
        </p:spPr>
      </p:pic>
      <p:pic>
        <p:nvPicPr>
          <p:cNvPr id="7" name="Storm Dennis ">
            <a:hlinkClick r:id="" action="ppaction://media"/>
            <a:extLst>
              <a:ext uri="{FF2B5EF4-FFF2-40B4-BE49-F238E27FC236}">
                <a16:creationId xmlns:a16="http://schemas.microsoft.com/office/drawing/2014/main" id="{39A60CDB-5916-4D53-8386-D91C5BB43B94}"/>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8444527" y="4669196"/>
            <a:ext cx="487363" cy="487363"/>
          </a:xfrm>
          <a:prstGeom prst="rect">
            <a:avLst/>
          </a:prstGeom>
        </p:spPr>
      </p:pic>
      <p:pic>
        <p:nvPicPr>
          <p:cNvPr id="8" name="Recommendation ">
            <a:hlinkClick r:id="" action="ppaction://media"/>
            <a:extLst>
              <a:ext uri="{FF2B5EF4-FFF2-40B4-BE49-F238E27FC236}">
                <a16:creationId xmlns:a16="http://schemas.microsoft.com/office/drawing/2014/main" id="{643B129D-3513-4122-88CF-6E4A3690A148}"/>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4049554" y="3171031"/>
            <a:ext cx="487363" cy="487363"/>
          </a:xfrm>
          <a:prstGeom prst="rect">
            <a:avLst/>
          </a:prstGeom>
        </p:spPr>
      </p:pic>
    </p:spTree>
    <p:extLst>
      <p:ext uri="{BB962C8B-B14F-4D97-AF65-F5344CB8AC3E}">
        <p14:creationId xmlns:p14="http://schemas.microsoft.com/office/powerpoint/2010/main" val="2987936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9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7569"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9907"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36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7"/>
                </p:tgtEl>
              </p:cMediaNode>
            </p:audio>
            <p:audio>
              <p:cMediaNode vol="80000">
                <p:cTn id="22"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E3874-ED04-484D-8FDA-42E15EE0761A}"/>
              </a:ext>
            </a:extLst>
          </p:cNvPr>
          <p:cNvSpPr>
            <a:spLocks noGrp="1"/>
          </p:cNvSpPr>
          <p:nvPr>
            <p:ph type="title"/>
          </p:nvPr>
        </p:nvSpPr>
        <p:spPr>
          <a:xfrm>
            <a:off x="4219803" y="4735775"/>
            <a:ext cx="7006998" cy="1245732"/>
          </a:xfrm>
        </p:spPr>
        <p:txBody>
          <a:bodyPr anchor="t">
            <a:normAutofit/>
          </a:bodyPr>
          <a:lstStyle/>
          <a:p>
            <a:r>
              <a:rPr lang="en-GB" dirty="0">
                <a:solidFill>
                  <a:srgbClr val="FFFFFF"/>
                </a:solidFill>
              </a:rPr>
              <a:t>Conclusion</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Conclusion ">
            <a:hlinkClick r:id="" action="ppaction://media"/>
            <a:extLst>
              <a:ext uri="{FF2B5EF4-FFF2-40B4-BE49-F238E27FC236}">
                <a16:creationId xmlns:a16="http://schemas.microsoft.com/office/drawing/2014/main" id="{F7A834C6-10B4-4076-A73D-8BE57558AB0F}"/>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6610317" y="825403"/>
            <a:ext cx="487363" cy="487363"/>
          </a:xfrm>
          <a:prstGeom prst="rect">
            <a:avLst/>
          </a:prstGeom>
        </p:spPr>
      </p:pic>
      <p:pic>
        <p:nvPicPr>
          <p:cNvPr id="7" name="Conclusion ">
            <a:hlinkClick r:id="" action="ppaction://media"/>
            <a:extLst>
              <a:ext uri="{FF2B5EF4-FFF2-40B4-BE49-F238E27FC236}">
                <a16:creationId xmlns:a16="http://schemas.microsoft.com/office/drawing/2014/main" id="{D03157C9-865D-45CB-A527-8FC775C6886E}"/>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6610317" y="1567014"/>
            <a:ext cx="487363" cy="487363"/>
          </a:xfrm>
          <a:prstGeom prst="rect">
            <a:avLst/>
          </a:prstGeom>
        </p:spPr>
      </p:pic>
      <p:pic>
        <p:nvPicPr>
          <p:cNvPr id="9" name="Conclusion ">
            <a:hlinkClick r:id="" action="ppaction://media"/>
            <a:extLst>
              <a:ext uri="{FF2B5EF4-FFF2-40B4-BE49-F238E27FC236}">
                <a16:creationId xmlns:a16="http://schemas.microsoft.com/office/drawing/2014/main" id="{7698B3A3-DF23-4482-987D-A89E33894BC7}"/>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6645802" y="2317529"/>
            <a:ext cx="487363" cy="487363"/>
          </a:xfrm>
          <a:prstGeom prst="rect">
            <a:avLst/>
          </a:prstGeom>
        </p:spPr>
      </p:pic>
      <p:pic>
        <p:nvPicPr>
          <p:cNvPr id="11" name="Performance Managment ">
            <a:hlinkClick r:id="" action="ppaction://media"/>
            <a:extLst>
              <a:ext uri="{FF2B5EF4-FFF2-40B4-BE49-F238E27FC236}">
                <a16:creationId xmlns:a16="http://schemas.microsoft.com/office/drawing/2014/main" id="{CCEF91EA-7D4D-499A-BAEC-12B6AEA2D8A4}"/>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6610317" y="2999124"/>
            <a:ext cx="487363" cy="487363"/>
          </a:xfrm>
          <a:prstGeom prst="rect">
            <a:avLst/>
          </a:prstGeom>
        </p:spPr>
      </p:pic>
      <p:pic>
        <p:nvPicPr>
          <p:cNvPr id="13" name="Conclusion ">
            <a:hlinkClick r:id="" action="ppaction://media"/>
            <a:extLst>
              <a:ext uri="{FF2B5EF4-FFF2-40B4-BE49-F238E27FC236}">
                <a16:creationId xmlns:a16="http://schemas.microsoft.com/office/drawing/2014/main" id="{58237504-1CC2-4A23-9A6F-4F7762A2C279}"/>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6645801" y="3763131"/>
            <a:ext cx="487363" cy="487363"/>
          </a:xfrm>
          <a:prstGeom prst="rect">
            <a:avLst/>
          </a:prstGeom>
        </p:spPr>
      </p:pic>
      <p:sp>
        <p:nvSpPr>
          <p:cNvPr id="15" name="TextBox 14">
            <a:extLst>
              <a:ext uri="{FF2B5EF4-FFF2-40B4-BE49-F238E27FC236}">
                <a16:creationId xmlns:a16="http://schemas.microsoft.com/office/drawing/2014/main" id="{C3EC9868-016F-4DB5-95CF-065E618D8D6A}"/>
              </a:ext>
            </a:extLst>
          </p:cNvPr>
          <p:cNvSpPr txBox="1"/>
          <p:nvPr/>
        </p:nvSpPr>
        <p:spPr>
          <a:xfrm>
            <a:off x="3967822" y="803394"/>
            <a:ext cx="2518281" cy="3416320"/>
          </a:xfrm>
          <a:prstGeom prst="rect">
            <a:avLst/>
          </a:prstGeom>
          <a:noFill/>
        </p:spPr>
        <p:txBody>
          <a:bodyPr wrap="square" rtlCol="0">
            <a:spAutoFit/>
          </a:bodyPr>
          <a:lstStyle/>
          <a:p>
            <a:r>
              <a:rPr lang="en-GB" dirty="0"/>
              <a:t>1. Conclusion introduction</a:t>
            </a:r>
          </a:p>
          <a:p>
            <a:endParaRPr lang="en-GB" dirty="0"/>
          </a:p>
          <a:p>
            <a:r>
              <a:rPr lang="en-GB" dirty="0"/>
              <a:t>2. SWOT Analysis </a:t>
            </a:r>
          </a:p>
          <a:p>
            <a:endParaRPr lang="en-GB" dirty="0"/>
          </a:p>
          <a:p>
            <a:endParaRPr lang="en-GB" dirty="0"/>
          </a:p>
          <a:p>
            <a:r>
              <a:rPr lang="en-GB" dirty="0"/>
              <a:t>3. Cardiff Financial </a:t>
            </a:r>
          </a:p>
          <a:p>
            <a:r>
              <a:rPr lang="en-GB" dirty="0"/>
              <a:t>Analysis </a:t>
            </a:r>
          </a:p>
          <a:p>
            <a:endParaRPr lang="en-GB" dirty="0"/>
          </a:p>
          <a:p>
            <a:r>
              <a:rPr lang="en-GB" dirty="0"/>
              <a:t>4. Performance Management </a:t>
            </a:r>
          </a:p>
          <a:p>
            <a:endParaRPr lang="en-GB" dirty="0"/>
          </a:p>
          <a:p>
            <a:r>
              <a:rPr lang="en-GB" dirty="0"/>
              <a:t>5. Recommendations </a:t>
            </a:r>
          </a:p>
        </p:txBody>
      </p:sp>
      <p:pic>
        <p:nvPicPr>
          <p:cNvPr id="16" name="Conclusion ">
            <a:hlinkClick r:id="" action="ppaction://media"/>
            <a:extLst>
              <a:ext uri="{FF2B5EF4-FFF2-40B4-BE49-F238E27FC236}">
                <a16:creationId xmlns:a16="http://schemas.microsoft.com/office/drawing/2014/main" id="{E1096129-A2EF-4490-8EC6-45E1CDD02B58}"/>
              </a:ext>
            </a:extLst>
          </p:cNvPr>
          <p:cNvPicPr>
            <a:picLocks noChangeAspect="1"/>
          </p:cNvPicPr>
          <p:nvPr>
            <a:audioFile r:link="rId12"/>
            <p:extLst>
              <p:ext uri="{DAA4B4D4-6D71-4841-9C94-3DE7FCFB9230}">
                <p14:media xmlns:p14="http://schemas.microsoft.com/office/powerpoint/2010/main" r:embed="rId11"/>
              </p:ext>
            </p:extLst>
          </p:nvPr>
        </p:nvPicPr>
        <p:blipFill>
          <a:blip r:embed="rId14"/>
          <a:stretch>
            <a:fillRect/>
          </a:stretch>
        </p:blipFill>
        <p:spPr>
          <a:xfrm>
            <a:off x="7474274" y="4871278"/>
            <a:ext cx="487363" cy="487363"/>
          </a:xfrm>
          <a:prstGeom prst="rect">
            <a:avLst/>
          </a:prstGeom>
        </p:spPr>
      </p:pic>
    </p:spTree>
    <p:extLst>
      <p:ext uri="{BB962C8B-B14F-4D97-AF65-F5344CB8AC3E}">
        <p14:creationId xmlns:p14="http://schemas.microsoft.com/office/powerpoint/2010/main" val="32896588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86"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9605"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176"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676" fill="hold"/>
                                        <p:tgtEl>
                                          <p:spTgt spid="11"/>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4001" fill="hold"/>
                                        <p:tgtEl>
                                          <p:spTgt spid="13"/>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3575"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6"/>
                </p:tgtEl>
              </p:cMediaNode>
            </p:audio>
            <p:audio>
              <p:cMediaNode vol="80000">
                <p:cTn id="28" fill="hold" display="0">
                  <p:stCondLst>
                    <p:cond delay="indefinite"/>
                  </p:stCondLst>
                  <p:endCondLst>
                    <p:cond evt="onStopAudio" delay="0">
                      <p:tgtEl>
                        <p:sldTgt/>
                      </p:tgtEl>
                    </p:cond>
                  </p:endCondLst>
                </p:cTn>
                <p:tgtEl>
                  <p:spTgt spid="7"/>
                </p:tgtEl>
              </p:cMediaNode>
            </p:audio>
            <p:audio>
              <p:cMediaNode vol="80000">
                <p:cTn id="29" fill="hold" display="0">
                  <p:stCondLst>
                    <p:cond delay="indefinite"/>
                  </p:stCondLst>
                  <p:endCondLst>
                    <p:cond evt="onStopAudio" delay="0">
                      <p:tgtEl>
                        <p:sldTgt/>
                      </p:tgtEl>
                    </p:cond>
                  </p:endCondLst>
                </p:cTn>
                <p:tgtEl>
                  <p:spTgt spid="9"/>
                </p:tgtEl>
              </p:cMediaNode>
            </p:audio>
            <p:audio>
              <p:cMediaNode vol="80000">
                <p:cTn id="30" fill="hold" display="0">
                  <p:stCondLst>
                    <p:cond delay="indefinite"/>
                  </p:stCondLst>
                  <p:endCondLst>
                    <p:cond evt="onStopAudio" delay="0">
                      <p:tgtEl>
                        <p:sldTgt/>
                      </p:tgtEl>
                    </p:cond>
                  </p:endCondLst>
                </p:cTn>
                <p:tgtEl>
                  <p:spTgt spid="11"/>
                </p:tgtEl>
              </p:cMediaNode>
            </p:audio>
            <p:audio>
              <p:cMediaNode vol="80000">
                <p:cTn id="31" fill="hold" display="0">
                  <p:stCondLst>
                    <p:cond delay="indefinite"/>
                  </p:stCondLst>
                  <p:endCondLst>
                    <p:cond evt="onStopAudio" delay="0">
                      <p:tgtEl>
                        <p:sldTgt/>
                      </p:tgtEl>
                    </p:cond>
                  </p:endCondLst>
                </p:cTn>
                <p:tgtEl>
                  <p:spTgt spid="13"/>
                </p:tgtEl>
              </p:cMediaNode>
            </p:audio>
            <p:audio>
              <p:cMediaNode vol="80000">
                <p:cTn id="32"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3AF0A-0E0E-4D67-B0DC-4F41BBACDA82}"/>
              </a:ext>
            </a:extLst>
          </p:cNvPr>
          <p:cNvSpPr>
            <a:spLocks noGrp="1"/>
          </p:cNvSpPr>
          <p:nvPr>
            <p:ph type="title"/>
          </p:nvPr>
        </p:nvSpPr>
        <p:spPr>
          <a:xfrm>
            <a:off x="1024129" y="585216"/>
            <a:ext cx="3779085" cy="1499616"/>
          </a:xfrm>
        </p:spPr>
        <p:txBody>
          <a:bodyPr>
            <a:normAutofit/>
          </a:bodyPr>
          <a:lstStyle/>
          <a:p>
            <a:r>
              <a:rPr lang="en-GB" dirty="0">
                <a:solidFill>
                  <a:srgbClr val="FFFFFF"/>
                </a:solidFill>
              </a:rPr>
              <a:t>Thanks for Listening </a:t>
            </a:r>
          </a:p>
        </p:txBody>
      </p:sp>
      <p:cxnSp>
        <p:nvCxnSpPr>
          <p:cNvPr id="12" name="Straight Connector 1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Grinning Face with Solid Fill">
            <a:extLst>
              <a:ext uri="{FF2B5EF4-FFF2-40B4-BE49-F238E27FC236}">
                <a16:creationId xmlns:a16="http://schemas.microsoft.com/office/drawing/2014/main" id="{E875065C-0E07-4FE9-BB86-749C8B6CA62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701039"/>
            <a:ext cx="5455921" cy="5455921"/>
          </a:xfrm>
          <a:prstGeom prst="rect">
            <a:avLst/>
          </a:prstGeom>
        </p:spPr>
      </p:pic>
      <p:pic>
        <p:nvPicPr>
          <p:cNvPr id="4" name="Thank you ">
            <a:hlinkClick r:id="" action="ppaction://media"/>
            <a:extLst>
              <a:ext uri="{FF2B5EF4-FFF2-40B4-BE49-F238E27FC236}">
                <a16:creationId xmlns:a16="http://schemas.microsoft.com/office/drawing/2014/main" id="{84660226-0263-4E80-8258-57CDAD5F00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516698" y="1335024"/>
            <a:ext cx="487363" cy="487363"/>
          </a:xfrm>
          <a:prstGeom prst="rect">
            <a:avLst/>
          </a:prstGeom>
        </p:spPr>
      </p:pic>
    </p:spTree>
    <p:extLst>
      <p:ext uri="{BB962C8B-B14F-4D97-AF65-F5344CB8AC3E}">
        <p14:creationId xmlns:p14="http://schemas.microsoft.com/office/powerpoint/2010/main" val="36394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43</TotalTime>
  <Words>743</Words>
  <Application>Microsoft Office PowerPoint</Application>
  <PresentationFormat>Widescreen</PresentationFormat>
  <Paragraphs>123</Paragraphs>
  <Slides>15</Slides>
  <Notes>0</Notes>
  <HiddenSlides>0</HiddenSlides>
  <MMClips>66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Tw Cen MT</vt:lpstr>
      <vt:lpstr>Tw Cen MT Condensed</vt:lpstr>
      <vt:lpstr>Wingdings 3</vt:lpstr>
      <vt:lpstr>Integral</vt:lpstr>
      <vt:lpstr>Cardiff Airport </vt:lpstr>
      <vt:lpstr>Executive Summary </vt:lpstr>
      <vt:lpstr>Introduction </vt:lpstr>
      <vt:lpstr>PESTLE ANALYSIS Political </vt:lpstr>
      <vt:lpstr>Economic Factor </vt:lpstr>
      <vt:lpstr>Social Cultural Factor</vt:lpstr>
      <vt:lpstr>Technological Factor  </vt:lpstr>
      <vt:lpstr>Environmental Factor</vt:lpstr>
      <vt:lpstr>Legal Factors</vt:lpstr>
      <vt:lpstr>SWOT ANALYSIS </vt:lpstr>
      <vt:lpstr>Ratios</vt:lpstr>
      <vt:lpstr>Performance Management                                                                                   Recruitment and Selection at Cardiff Airport  </vt:lpstr>
      <vt:lpstr>Recommendation </vt:lpstr>
      <vt:lpstr>Conclusion</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 </dc:title>
  <dc:creator>Lauren Davies (1805567)</dc:creator>
  <cp:lastModifiedBy>Lauren Davies (1805567)</cp:lastModifiedBy>
  <cp:revision>19</cp:revision>
  <dcterms:created xsi:type="dcterms:W3CDTF">2020-04-03T15:16:31Z</dcterms:created>
  <dcterms:modified xsi:type="dcterms:W3CDTF">2020-04-21T10:09:52Z</dcterms:modified>
</cp:coreProperties>
</file>