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yley" initials="H" lastIdx="1" clrIdx="0">
    <p:extLst>
      <p:ext uri="{19B8F6BF-5375-455C-9EA6-DF929625EA0E}">
        <p15:presenceInfo xmlns:p15="http://schemas.microsoft.com/office/powerpoint/2012/main" userId="Hayl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03-24T14:22:15.766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EB594-648F-4DB4-8C87-16A365B09284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13D6B1-DE1D-4281-B0D7-DB67AC09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59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05E28-B4A6-4875-9C2C-FB871C08DD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91ECF0-3744-49EE-8B44-5ADFA12572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26BCA-210B-4088-9729-C4948F047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E4302-7E41-4AA8-A537-2298C99AD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E79E7-41B2-4399-9D90-01F6279FF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50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52F9A-A1F8-4079-A25D-434EC567E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87E13-A64F-494D-A17C-0FD0E8E07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2BE52-CBE8-4606-BEA1-C115EAE1D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4FA18-68A1-4412-960B-3FCDAB35E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DA2BE-A17A-4F6F-AC24-3327624E2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9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08CAD-DAF3-4F9B-8B7B-137062D9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47817-4D5C-44B3-B7F2-A5181B336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C008B-74C0-4C14-80C1-3532B9949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F40E4-071A-4962-8D7D-9C8019501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BE82D-8CD1-40D9-A6D8-71B53F37C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138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E28E1-9A40-4B0D-BC79-1135BC0C1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F6775-7B5D-4185-9C6E-569163373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9D75C-404E-47A0-95A8-B2685271C3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DDCE36-4320-4746-A883-F53C307D8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ACDD5-D91E-4A34-B221-64B154133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DADFA-0CB4-4A75-8B4F-345386CE7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88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48847-CB1A-4FEE-8E45-2E1EC2D59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3A7B3-B201-479D-A8F8-98D766348F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C2A73-D85C-45FF-9551-3780773BC9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F73777-AF50-496A-9D86-F5EC921D3B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0C99B5-4F61-4E5A-BE25-8D4B785432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96648D-2584-4A3C-9DC6-EECBCE342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F4678C-7185-406D-AF23-7380AAD5B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DC5F15-4987-4C70-BE71-152C18D98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517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D2B0F-500A-4311-B1B4-1E17FCF65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00CEEB-80E7-4ADE-B5FC-289F834A0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F79C69-205C-4116-BE73-1A16E2206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0B854B-2ADD-4227-B258-200D832D9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928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43F7EA-CCEB-46C7-A8C9-31511650C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6E3955-918E-4E43-A2E9-FA2AE7902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946DA-FE4C-483F-8043-ABB4AF386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972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04A63-0314-4AC7-A89A-024006B4A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B4A81-A194-4CC6-A9C8-14A883AA9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FA044-0D10-434C-8C46-EDC9802426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23CD95-C9D2-4462-929E-8176CB5D0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FCC04-16B9-4A0A-98B6-52E1F2E2F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BFC784-B4B1-4BE6-94D0-AE9D02A10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934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9D167-BF01-45C0-8961-CC827E851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25DB4B-4B62-418C-BF3E-28908AD471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A31CE6-810B-41CE-9C85-BD33867B1E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13488-6204-4202-ACB0-3B285FEBC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4490F-33B2-480B-BA66-E520A6CAF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FDDAE-D7D2-4964-BDA8-C3DBE6520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773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1B60-6D23-49B6-8B28-5BE72653A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7A63BA-F426-44D4-A5CF-B4DC8349AD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724BA-5091-4212-93C3-FEF23957F1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5D23B-02EF-4BDE-9510-644C0CAB5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89062-15FF-472A-8793-4FC061C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56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B63304-642D-458A-B802-805FBDBDED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D2D867-F0C5-47FE-AB23-52182301E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C6CC2-D9B5-4384-843F-EFB387FFB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79641-48D7-44EB-91F7-BBD1A97BE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8BCCC-32F1-467B-8147-E1D8D1F71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89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0924BE-22B9-4B55-ADED-85F5C6C76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5E350E-1EED-45F8-B492-FBD6F46BF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1F60AB-A6CB-448B-90B2-EB5E8E3B6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72078-07B0-49F8-B0F1-DA5B31165583}" type="datetimeFigureOut">
              <a:rPr lang="en-GB" smtClean="0"/>
              <a:t>24/03/2018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F797D-D825-4D97-8350-DC285DDD43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7565B-9180-4118-8720-09A647FB6A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DC217-EDC0-414C-9CB5-4A1E1D72E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52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mid-wales-43049144" TargetMode="External"/><Relationship Id="rId2" Type="http://schemas.openxmlformats.org/officeDocument/2006/relationships/hyperlink" Target="https://www.actionforchildren.org.uk/news-and-blogs/policy-updates/2016/july/getting-a-fair-deal-for-young-people-in-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online.co.uk/news/local-news/welsh-neets-highest-uk-2028170" TargetMode="External"/><Relationship Id="rId5" Type="http://schemas.openxmlformats.org/officeDocument/2006/relationships/hyperlink" Target="http://www.bbc.co.uk/news/education-25559089" TargetMode="External"/><Relationship Id="rId4" Type="http://schemas.openxmlformats.org/officeDocument/2006/relationships/hyperlink" Target="https://www.carersuk.org/files/section/5763/track-the-act-briefing-2-final-draft-year-1.pdf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implypsychology.org/Erik-Erikson.html" TargetMode="External"/><Relationship Id="rId13" Type="http://schemas.openxmlformats.org/officeDocument/2006/relationships/hyperlink" Target="http://gov.wales/docs/dsjlg/publications/commsafety/160819-criminal-justice-system-en.pdf" TargetMode="External"/><Relationship Id="rId3" Type="http://schemas.openxmlformats.org/officeDocument/2006/relationships/hyperlink" Target="http://www.barnardos.org.uk/16905_su_care_leavers_accom_and_support_framework_english_digital__3_.pdf" TargetMode="External"/><Relationship Id="rId7" Type="http://schemas.openxmlformats.org/officeDocument/2006/relationships/hyperlink" Target="https://simplypsychology.org/maslow.html" TargetMode="External"/><Relationship Id="rId12" Type="http://schemas.openxmlformats.org/officeDocument/2006/relationships/hyperlink" Target="http://www.legislation.gov.uk/anaw/2014/4/contents" TargetMode="External"/><Relationship Id="rId2" Type="http://schemas.openxmlformats.org/officeDocument/2006/relationships/hyperlink" Target="https://www.actionforchildren.org.uk/news-and-blogs/policy-updates/2016/july/getting-a-fair-deal-for-young-people-in-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nline.carmarthenshire.gov.uk/agendas/eng/EDUC20150311/REP05.HTM" TargetMode="External"/><Relationship Id="rId11" Type="http://schemas.openxmlformats.org/officeDocument/2006/relationships/hyperlink" Target="http://www.bbc.co.uk/news/education-25559089" TargetMode="External"/><Relationship Id="rId5" Type="http://schemas.openxmlformats.org/officeDocument/2006/relationships/hyperlink" Target="https://www.carersuk.org/files/section/5763/track-the-act-briefing-2-final-draft-year-1.pdf" TargetMode="External"/><Relationship Id="rId10" Type="http://schemas.openxmlformats.org/officeDocument/2006/relationships/hyperlink" Target="https://www.nspcc.org.uk/preventing-abuse/child-protection-system/children-in-care/legislation-policy-guidance/" TargetMode="External"/><Relationship Id="rId4" Type="http://schemas.openxmlformats.org/officeDocument/2006/relationships/hyperlink" Target="http://www.carersuk.org/files/helpandadvice/4765/factsheet-e1029--assessments-your-guide-to-getting-care-and-support.pdf" TargetMode="External"/><Relationship Id="rId9" Type="http://schemas.openxmlformats.org/officeDocument/2006/relationships/hyperlink" Target="http://www.nhsdirect.wales.nhs.uk/encyclopaedia/c/article/carers/" TargetMode="External"/><Relationship Id="rId14" Type="http://schemas.openxmlformats.org/officeDocument/2006/relationships/hyperlink" Target="http://gov.wales/docs/phhs/publications/160106pt6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ird flying in the sky&#10;&#10;Description generated with very high confidence">
            <a:extLst>
              <a:ext uri="{FF2B5EF4-FFF2-40B4-BE49-F238E27FC236}">
                <a16:creationId xmlns:a16="http://schemas.microsoft.com/office/drawing/2014/main" id="{09C4C4A9-C01A-4C1E-9F62-028356FF08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29" b="17221"/>
          <a:stretch/>
        </p:blipFill>
        <p:spPr>
          <a:xfrm>
            <a:off x="20" y="10"/>
            <a:ext cx="12191980" cy="685799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1F2AB2-CC84-4716-8DC4-561602FCF25E}"/>
              </a:ext>
            </a:extLst>
          </p:cNvPr>
          <p:cNvSpPr txBox="1"/>
          <p:nvPr/>
        </p:nvSpPr>
        <p:spPr>
          <a:xfrm>
            <a:off x="581891" y="734291"/>
            <a:ext cx="79640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HARD TO REACH GROUPS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22BE2B-3395-4C74-A72C-66DD4A7C8437}"/>
              </a:ext>
            </a:extLst>
          </p:cNvPr>
          <p:cNvSpPr txBox="1"/>
          <p:nvPr/>
        </p:nvSpPr>
        <p:spPr>
          <a:xfrm>
            <a:off x="5777345" y="5195455"/>
            <a:ext cx="48574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</a:rPr>
              <a:t>YOUNG 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3E7F8-726D-4CB4-9FB1-792C7EFD8FA0}"/>
              </a:ext>
            </a:extLst>
          </p:cNvPr>
          <p:cNvSpPr txBox="1"/>
          <p:nvPr/>
        </p:nvSpPr>
        <p:spPr>
          <a:xfrm>
            <a:off x="5403273" y="649778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9CB758-F95A-4300-81FE-58AA834EE4DC}"/>
              </a:ext>
            </a:extLst>
          </p:cNvPr>
          <p:cNvSpPr txBox="1"/>
          <p:nvPr/>
        </p:nvSpPr>
        <p:spPr>
          <a:xfrm>
            <a:off x="6095999" y="6303818"/>
            <a:ext cx="4538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  <a:latin typeface="Comic Sans MS" panose="030F0702030302020204" pitchFamily="66" charset="0"/>
              </a:rPr>
              <a:t>           HAYLEY PRICE 1706775</a:t>
            </a:r>
          </a:p>
        </p:txBody>
      </p:sp>
    </p:spTree>
    <p:extLst>
      <p:ext uri="{BB962C8B-B14F-4D97-AF65-F5344CB8AC3E}">
        <p14:creationId xmlns:p14="http://schemas.microsoft.com/office/powerpoint/2010/main" val="2825281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4B9520-A2BE-4283-A7FF-0FEB41D71FF2}"/>
              </a:ext>
            </a:extLst>
          </p:cNvPr>
          <p:cNvSpPr txBox="1"/>
          <p:nvPr/>
        </p:nvSpPr>
        <p:spPr>
          <a:xfrm>
            <a:off x="1881809" y="2239617"/>
            <a:ext cx="7243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‘ALL THE PEOPLE LIKE US ARE WE, </a:t>
            </a:r>
          </a:p>
          <a:p>
            <a:r>
              <a:rPr lang="en-GB" sz="3200" dirty="0">
                <a:latin typeface="Comic Sans MS" panose="030F0702030302020204" pitchFamily="66" charset="0"/>
              </a:rPr>
              <a:t>AND EVERYONE ELSE IS THEY’</a:t>
            </a: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Rudyard Kipling, We and They</a:t>
            </a:r>
          </a:p>
        </p:txBody>
      </p:sp>
    </p:spTree>
    <p:extLst>
      <p:ext uri="{BB962C8B-B14F-4D97-AF65-F5344CB8AC3E}">
        <p14:creationId xmlns:p14="http://schemas.microsoft.com/office/powerpoint/2010/main" val="2799047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31CA6E-6DA5-41DB-B9FD-862DC8C28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CHARACTERISTICS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1D3171-DA07-47BE-AA41-BF98486F8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SOCIAL EXCLUSION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ISOLATED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DIFFERENT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AT RISK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BARRIERS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STIGMA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POOR QUALITY OF LIFE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FAILED BY THE SYSTEM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COMPLEX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UNDER REPRESENTED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MINORITY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INVISIBLE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CULTURE DIFFERENCES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FEAR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NEGATIVE EXPERIENCES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DISENGAGED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LANGUAGE BARRIERS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INACCESSIBLE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MISUNDERSTOOD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UNDESERVED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LACK OF KNOWLEDGE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RURAL</a:t>
            </a:r>
          </a:p>
        </p:txBody>
      </p:sp>
    </p:spTree>
    <p:extLst>
      <p:ext uri="{BB962C8B-B14F-4D97-AF65-F5344CB8AC3E}">
        <p14:creationId xmlns:p14="http://schemas.microsoft.com/office/powerpoint/2010/main" val="3204483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2AE72-0814-42AC-8012-931A81193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54331-6992-4CFF-BC68-742D6B437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MULTIPLE BARRIERS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LABELLED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MEDIA PORTRAYAL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HIGH UNEMPLOYMENT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SCHOOL EXCLUSION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NEET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HOMELESS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AFFORDABLE HOUSING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CARE LEAVERS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REFUGEES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YOUNG OFFENDERS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YOUNG PARENTS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SEXUAL EXPLOITATION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YOUNG CARERS</a:t>
            </a:r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OFF THE RADAR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POOR MENTAL HEALTH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SELF HARM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SUICIDE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735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40B076-C4C2-4642-AFAB-4277F3357563}"/>
              </a:ext>
            </a:extLst>
          </p:cNvPr>
          <p:cNvSpPr txBox="1"/>
          <p:nvPr/>
        </p:nvSpPr>
        <p:spPr>
          <a:xfrm>
            <a:off x="-54761" y="939800"/>
            <a:ext cx="1224676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>
                <a:latin typeface="Comic Sans MS" panose="030F0702030302020204" pitchFamily="66" charset="0"/>
              </a:rPr>
              <a:t>YOUNG CARERS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>
                <a:latin typeface="Comic Sans MS" panose="030F0702030302020204" pitchFamily="66" charset="0"/>
              </a:rPr>
              <a:t>CARE LEAVERS</a:t>
            </a:r>
          </a:p>
          <a:p>
            <a:pPr algn="ctr"/>
            <a:endParaRPr lang="en-GB" sz="5400" dirty="0">
              <a:latin typeface="Comic Sans MS" panose="030F0702030302020204" pitchFamily="66" charset="0"/>
            </a:endParaRPr>
          </a:p>
          <a:p>
            <a:pPr algn="ctr"/>
            <a:r>
              <a:rPr lang="en-GB" sz="5400" dirty="0">
                <a:latin typeface="Comic Sans MS" panose="030F0702030302020204" pitchFamily="66" charset="0"/>
              </a:rPr>
              <a:t>NEET</a:t>
            </a:r>
          </a:p>
        </p:txBody>
      </p:sp>
    </p:spTree>
    <p:extLst>
      <p:ext uri="{BB962C8B-B14F-4D97-AF65-F5344CB8AC3E}">
        <p14:creationId xmlns:p14="http://schemas.microsoft.com/office/powerpoint/2010/main" val="424459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79284-EAE9-4CD3-9EA0-DAD43CDC0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YOUNG CARERS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05AF2-DB18-4BBE-9F40-A4482D40F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lang="en-GB" dirty="0">
                <a:latin typeface="Comic Sans MS" panose="030F0702030302020204" pitchFamily="66" charset="0"/>
              </a:rPr>
              <a:t>SOCIAL SERVICES AND WELL-BEING (WALES) ACT 2014</a:t>
            </a:r>
          </a:p>
          <a:p>
            <a:r>
              <a:rPr lang="en-GB" dirty="0">
                <a:latin typeface="Comic Sans MS" panose="030F0702030302020204" pitchFamily="66" charset="0"/>
              </a:rPr>
              <a:t>ASSESSMENT OF NEED</a:t>
            </a:r>
          </a:p>
          <a:p>
            <a:r>
              <a:rPr lang="en-GB" dirty="0">
                <a:latin typeface="Comic Sans MS" panose="030F0702030302020204" pitchFamily="66" charset="0"/>
              </a:rPr>
              <a:t>L.A. HAS A DUTY TO MEET CARERS SUPPORT NEEDS</a:t>
            </a:r>
          </a:p>
          <a:p>
            <a:r>
              <a:rPr lang="en-GB" dirty="0">
                <a:latin typeface="Comic Sans MS" panose="030F0702030302020204" pitchFamily="66" charset="0"/>
              </a:rPr>
              <a:t>CARERS ALLOWANCE</a:t>
            </a:r>
          </a:p>
          <a:p>
            <a:r>
              <a:rPr lang="en-GB" dirty="0">
                <a:latin typeface="Comic Sans MS" panose="030F0702030302020204" pitchFamily="66" charset="0"/>
              </a:rPr>
              <a:t>DIRECT PAYMENTS</a:t>
            </a:r>
          </a:p>
          <a:p>
            <a:r>
              <a:rPr lang="en-GB" dirty="0">
                <a:latin typeface="Comic Sans MS" panose="030F0702030302020204" pitchFamily="66" charset="0"/>
              </a:rPr>
              <a:t>L.A. FAIL TO DELIVER</a:t>
            </a:r>
          </a:p>
          <a:p>
            <a:r>
              <a:rPr lang="en-GB" dirty="0">
                <a:latin typeface="Comic Sans MS" panose="030F0702030302020204" pitchFamily="66" charset="0"/>
              </a:rPr>
              <a:t>OTHER RELATED ISSUES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797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D7D03-9573-491C-8AE2-778EB7BC7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CARE LEAVERS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E6BEB-B2A2-4F0C-94B9-85468A79C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PATHWAY PLAN</a:t>
            </a:r>
          </a:p>
          <a:p>
            <a:r>
              <a:rPr lang="en-GB" dirty="0">
                <a:latin typeface="Comic Sans MS" panose="030F0702030302020204" pitchFamily="66" charset="0"/>
              </a:rPr>
              <a:t>PERSONAL ADVISER</a:t>
            </a:r>
          </a:p>
          <a:p>
            <a:r>
              <a:rPr lang="en-GB" dirty="0">
                <a:latin typeface="Comic Sans MS" panose="030F0702030302020204" pitchFamily="66" charset="0"/>
              </a:rPr>
              <a:t>SUITABLE ACCOMODATION</a:t>
            </a:r>
          </a:p>
          <a:p>
            <a:r>
              <a:rPr lang="en-GB" dirty="0">
                <a:latin typeface="Comic Sans MS" panose="030F0702030302020204" pitchFamily="66" charset="0"/>
              </a:rPr>
              <a:t>‘WHEN I AM READY’ ARRANGEMENT</a:t>
            </a:r>
          </a:p>
          <a:p>
            <a:r>
              <a:rPr lang="en-GB" dirty="0">
                <a:latin typeface="Comic Sans MS" panose="030F0702030302020204" pitchFamily="66" charset="0"/>
              </a:rPr>
              <a:t>SUPPORT FOR HIGHER EDUCATION (BURSARY)</a:t>
            </a:r>
          </a:p>
          <a:p>
            <a:r>
              <a:rPr lang="en-GB" dirty="0">
                <a:latin typeface="Comic Sans MS" panose="030F0702030302020204" pitchFamily="66" charset="0"/>
              </a:rPr>
              <a:t>FINANCIAL SUPPORT UNTIL 18YRS OR 25YRS IF IN H.E.</a:t>
            </a:r>
          </a:p>
          <a:p>
            <a:r>
              <a:rPr lang="en-GB" dirty="0">
                <a:latin typeface="Comic Sans MS" panose="030F0702030302020204" pitchFamily="66" charset="0"/>
              </a:rPr>
              <a:t>SETTING UP HOME ALLOWANCE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094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81FD0-92EA-4C52-9AD6-07254C816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NEET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39644-A751-4C86-96D3-8ADE44B23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YOUTH ENGAGEMENT AND PROGRESSION FRAMEWORK</a:t>
            </a:r>
          </a:p>
          <a:p>
            <a:r>
              <a:rPr lang="en-GB" dirty="0">
                <a:latin typeface="Comic Sans MS" panose="030F0702030302020204" pitchFamily="66" charset="0"/>
              </a:rPr>
              <a:t>MULTI-AGENCY WORKING</a:t>
            </a:r>
          </a:p>
          <a:p>
            <a:r>
              <a:rPr lang="en-GB" dirty="0">
                <a:latin typeface="Comic Sans MS" panose="030F0702030302020204" pitchFamily="66" charset="0"/>
              </a:rPr>
              <a:t>JOBS GROWTH WALES</a:t>
            </a:r>
          </a:p>
          <a:p>
            <a:r>
              <a:rPr lang="en-GB" dirty="0">
                <a:latin typeface="Comic Sans MS" panose="030F0702030302020204" pitchFamily="66" charset="0"/>
              </a:rPr>
              <a:t>EDUCATION MAINTENANCE ALLOWANCE</a:t>
            </a:r>
          </a:p>
          <a:p>
            <a:r>
              <a:rPr lang="en-GB" dirty="0">
                <a:latin typeface="Comic Sans MS" panose="030F0702030302020204" pitchFamily="66" charset="0"/>
              </a:rPr>
              <a:t>CAREERS WALES</a:t>
            </a:r>
          </a:p>
          <a:p>
            <a:r>
              <a:rPr lang="en-GB" dirty="0">
                <a:latin typeface="Comic Sans MS" panose="030F0702030302020204" pitchFamily="66" charset="0"/>
              </a:rPr>
              <a:t>PRINCES TRUST</a:t>
            </a:r>
          </a:p>
          <a:p>
            <a:r>
              <a:rPr lang="en-GB" dirty="0">
                <a:latin typeface="Comic Sans MS" panose="030F0702030302020204" pitchFamily="66" charset="0"/>
              </a:rPr>
              <a:t>APPRENTICESHIPS/TRAINEESHIPS</a:t>
            </a:r>
          </a:p>
          <a:p>
            <a:r>
              <a:rPr lang="en-GB" dirty="0">
                <a:latin typeface="Comic Sans MS" panose="030F0702030302020204" pitchFamily="66" charset="0"/>
              </a:rPr>
              <a:t>IMPLEMENTATION OF A VULNERABILITY ASESSMENT PROFILE (VAP)</a:t>
            </a:r>
          </a:p>
        </p:txBody>
      </p:sp>
    </p:spTree>
    <p:extLst>
      <p:ext uri="{BB962C8B-B14F-4D97-AF65-F5344CB8AC3E}">
        <p14:creationId xmlns:p14="http://schemas.microsoft.com/office/powerpoint/2010/main" val="3374122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5ADDC755-450C-4CDC-9CF9-A143B6DA77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53822" y="516643"/>
            <a:ext cx="6553545" cy="58326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707FC24-6981-43D9-B525-C7832BA224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B4C7D-DD12-40D9-AFB9-B6F99BD58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bg1"/>
                </a:solidFill>
                <a:latin typeface="Comic Sans MS" panose="030F0702030302020204" pitchFamily="66" charset="0"/>
              </a:rPr>
              <a:t>Psychosocial Theory – Erik Erikson</a:t>
            </a:r>
            <a:b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1299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ECF5F0B-AD38-4611-A17B-2B0C54F44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kern="1200" dirty="0">
                <a:solidFill>
                  <a:schemeClr val="bg1"/>
                </a:solidFill>
                <a:latin typeface="Comic Sans MS" panose="030F0702030302020204" pitchFamily="66" charset="0"/>
              </a:rPr>
              <a:t>Hierarchy of Needs – Abraham Maslow</a:t>
            </a:r>
            <a:b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Content Placeholder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474D179-3549-4122-8938-41EA7B0F50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8807" y="495300"/>
            <a:ext cx="5862333" cy="5626100"/>
          </a:xfrm>
        </p:spPr>
      </p:pic>
    </p:spTree>
    <p:extLst>
      <p:ext uri="{BB962C8B-B14F-4D97-AF65-F5344CB8AC3E}">
        <p14:creationId xmlns:p14="http://schemas.microsoft.com/office/powerpoint/2010/main" val="3708226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31AAB-992A-4C85-A35F-B46445DF2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INTERESTING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993D-E139-4983-B165-437A51652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https://www.actionforchildren.org.uk/news-and-blogs/policy-updates/2016/july/getting-a-fair-deal-for-young-people-in-wales/</a:t>
            </a:r>
            <a:endParaRPr lang="en-GB" dirty="0"/>
          </a:p>
          <a:p>
            <a:r>
              <a:rPr lang="en-GB" dirty="0">
                <a:hlinkClick r:id="rId3"/>
              </a:rPr>
              <a:t>www.bbc.co.uk/news/uk-wales-mid-wales-43049144</a:t>
            </a:r>
            <a:endParaRPr lang="en-GB" dirty="0"/>
          </a:p>
          <a:p>
            <a:r>
              <a:rPr lang="en-GB" dirty="0">
                <a:hlinkClick r:id="rId4"/>
              </a:rPr>
              <a:t>https://www.carersuk.org/files/section/5763/track-the-act-briefing-2-final-draft-year-1.pdf</a:t>
            </a:r>
            <a:endParaRPr lang="en-GB" dirty="0"/>
          </a:p>
          <a:p>
            <a:r>
              <a:rPr lang="en-GB" dirty="0">
                <a:hlinkClick r:id="rId5"/>
              </a:rPr>
              <a:t>www.bbc.co.uk/news/education-25559089</a:t>
            </a:r>
            <a:endParaRPr lang="en-GB" dirty="0"/>
          </a:p>
          <a:p>
            <a:r>
              <a:rPr lang="en-GB" dirty="0">
                <a:hlinkClick r:id="rId6"/>
              </a:rPr>
              <a:t>https://www.walesonline.co.uk/news/local-news/welsh-neets-highest-uk-2028170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982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F71B3-5CE5-4CAF-A5C0-C92C60854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7075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5FCE0-685F-4CD1-8FA8-156D54368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3300"/>
            <a:ext cx="10515600" cy="558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Action for Children (2016) </a:t>
            </a:r>
            <a:r>
              <a:rPr lang="en-GB" sz="1200" i="1" dirty="0">
                <a:latin typeface="Comic Sans MS" panose="030F0702030302020204" pitchFamily="66" charset="0"/>
              </a:rPr>
              <a:t>Getting a fair deal for young people in Wales.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2"/>
              </a:rPr>
              <a:t>https://www.actionforchildren.org.uk/news-and-blogs/policy-updates/2016/july/getting-a-fair-deal-for-young-people-in-wales/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 err="1">
                <a:latin typeface="Comic Sans MS" panose="030F0702030302020204" pitchFamily="66" charset="0"/>
              </a:rPr>
              <a:t>Barnado’s</a:t>
            </a:r>
            <a:r>
              <a:rPr lang="en-GB" sz="1200" dirty="0">
                <a:latin typeface="Comic Sans MS" panose="030F0702030302020204" pitchFamily="66" charset="0"/>
              </a:rPr>
              <a:t> (2016) </a:t>
            </a:r>
            <a:r>
              <a:rPr lang="en-GB" sz="1200" i="1" dirty="0">
                <a:latin typeface="Comic Sans MS" panose="030F0702030302020204" pitchFamily="66" charset="0"/>
              </a:rPr>
              <a:t>Care leavers accommodation and support framework.</a:t>
            </a:r>
            <a:r>
              <a:rPr lang="en-GB" sz="1200" dirty="0">
                <a:latin typeface="Comic Sans MS" panose="030F0702030302020204" pitchFamily="66" charset="0"/>
              </a:rPr>
              <a:t> Available at: </a:t>
            </a:r>
            <a:r>
              <a:rPr lang="en-GB" sz="1200" dirty="0">
                <a:latin typeface="Comic Sans MS" panose="030F0702030302020204" pitchFamily="66" charset="0"/>
                <a:hlinkClick r:id="rId3"/>
              </a:rPr>
              <a:t>http://www.barnardos.org.uk/16905_su_care_leavers_accom_and_support_framework_english_digital__3_.pdf</a:t>
            </a:r>
            <a:r>
              <a:rPr lang="en-GB" sz="1200" dirty="0">
                <a:latin typeface="Comic Sans MS" panose="030F0702030302020204" pitchFamily="66" charset="0"/>
              </a:rPr>
              <a:t> (Accessed March 2018)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Carers UK (2015) </a:t>
            </a:r>
            <a:r>
              <a:rPr lang="en-GB" sz="1200" i="1" dirty="0">
                <a:latin typeface="Comic Sans MS" panose="030F0702030302020204" pitchFamily="66" charset="0"/>
              </a:rPr>
              <a:t>Assessments Your guide to getting care and support.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4"/>
              </a:rPr>
              <a:t>http://www.carersuk.org/files/helpandadvice/4765/factsheet-e1029--assessments-your-guide-to-getting-care-and-support.pdf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  <a:endParaRPr lang="en-GB" sz="1200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Carers Wales (2017) </a:t>
            </a:r>
            <a:r>
              <a:rPr lang="en-GB" sz="1200" i="1" dirty="0">
                <a:latin typeface="Comic Sans MS" panose="030F0702030302020204" pitchFamily="66" charset="0"/>
              </a:rPr>
              <a:t>Track the Act Briefing 2.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5"/>
              </a:rPr>
              <a:t>https://www.carersuk.org/files/section/5763/track-the-act-briefing-2-final-draft-year-1.pdf</a:t>
            </a:r>
            <a:r>
              <a:rPr lang="en-GB" sz="1200" dirty="0">
                <a:latin typeface="Comic Sans MS" panose="030F0702030302020204" pitchFamily="66" charset="0"/>
              </a:rPr>
              <a:t> (Accessed March 2018)</a:t>
            </a:r>
            <a:endParaRPr lang="en-GB" sz="1200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Carmarthenshire Council (2015) </a:t>
            </a:r>
            <a:r>
              <a:rPr lang="en-GB" sz="1200" i="1" dirty="0">
                <a:latin typeface="Comic Sans MS" panose="030F0702030302020204" pitchFamily="66" charset="0"/>
              </a:rPr>
              <a:t>Update Report on Youth Services.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6"/>
              </a:rPr>
              <a:t>http://online.carmarthenshire.gov.uk/agendas/eng/EDUC20150311/REP05.HTM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Kipling, R (1926) </a:t>
            </a:r>
            <a:r>
              <a:rPr lang="en-GB" sz="1200" i="1" dirty="0">
                <a:latin typeface="Comic Sans MS" panose="030F0702030302020204" pitchFamily="66" charset="0"/>
              </a:rPr>
              <a:t>Debits and Credits. </a:t>
            </a:r>
            <a:r>
              <a:rPr lang="en-GB" sz="1200" dirty="0">
                <a:latin typeface="Comic Sans MS" panose="030F0702030302020204" pitchFamily="66" charset="0"/>
              </a:rPr>
              <a:t>New York: Knopf Doubleday Publishing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McLeod, S (2017) </a:t>
            </a:r>
            <a:r>
              <a:rPr lang="en-GB" sz="1200" i="1" dirty="0">
                <a:latin typeface="Comic Sans MS" panose="030F0702030302020204" pitchFamily="66" charset="0"/>
              </a:rPr>
              <a:t>Maslow's Hierarchy of Needs.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7"/>
              </a:rPr>
              <a:t>https://simplypsychology.org/maslow.html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McLeod, S (2017) </a:t>
            </a:r>
            <a:r>
              <a:rPr lang="en-GB" sz="1200" i="1" dirty="0">
                <a:latin typeface="Comic Sans MS" panose="030F0702030302020204" pitchFamily="66" charset="0"/>
              </a:rPr>
              <a:t>Erik Erikson. Available at: </a:t>
            </a:r>
            <a:r>
              <a:rPr lang="en-GB" sz="1200" dirty="0">
                <a:latin typeface="Comic Sans MS" panose="030F0702030302020204" pitchFamily="66" charset="0"/>
                <a:hlinkClick r:id="rId8"/>
              </a:rPr>
              <a:t>https://simplypsychology.org/Erik-Erikson.html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NHS Direct Wales (2016) </a:t>
            </a:r>
            <a:r>
              <a:rPr lang="en-GB" sz="1200" i="1" dirty="0">
                <a:latin typeface="Comic Sans MS" panose="030F0702030302020204" pitchFamily="66" charset="0"/>
              </a:rPr>
              <a:t>Carers.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9"/>
              </a:rPr>
              <a:t>www.nhsdirect.wales.nhs.uk/encyclopaedia/c/article/carers/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  <a:endParaRPr lang="en-GB" sz="1200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NSPCC (2018) </a:t>
            </a:r>
            <a:r>
              <a:rPr lang="en-GB" sz="1200" i="1" dirty="0">
                <a:latin typeface="Comic Sans MS" panose="030F0702030302020204" pitchFamily="66" charset="0"/>
              </a:rPr>
              <a:t>Children in care Legislation, policy and guidance.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10"/>
              </a:rPr>
              <a:t>https://www.nspcc.org.uk/preventing-abuse/child-protection-system/children-in-care/legislation-policy-guidance/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 err="1">
                <a:latin typeface="Comic Sans MS" panose="030F0702030302020204" pitchFamily="66" charset="0"/>
              </a:rPr>
              <a:t>Sellgren</a:t>
            </a:r>
            <a:r>
              <a:rPr lang="en-GB" sz="1200" dirty="0">
                <a:latin typeface="Comic Sans MS" panose="030F0702030302020204" pitchFamily="66" charset="0"/>
              </a:rPr>
              <a:t>, K (2014) </a:t>
            </a:r>
            <a:r>
              <a:rPr lang="en-GB" sz="1200" i="1" dirty="0">
                <a:latin typeface="Comic Sans MS" panose="030F0702030302020204" pitchFamily="66" charset="0"/>
              </a:rPr>
              <a:t>Young people 'feel they have nothing to live for.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11"/>
              </a:rPr>
              <a:t>www.bbc.co.uk/news/education-25559089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i="1" dirty="0">
                <a:latin typeface="Comic Sans MS" panose="030F0702030302020204" pitchFamily="66" charset="0"/>
              </a:rPr>
              <a:t>Social Services and Well-being (Wales) Act 2014.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12"/>
              </a:rPr>
              <a:t>www.legislation.gov.uk/anaw/2014/4/contents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  <a:endParaRPr lang="en-GB" sz="1200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Welsh Government (2016) </a:t>
            </a:r>
            <a:r>
              <a:rPr lang="en-GB" sz="1200" i="1" dirty="0">
                <a:latin typeface="Comic Sans MS" panose="030F0702030302020204" pitchFamily="66" charset="0"/>
              </a:rPr>
              <a:t>Education, training and employment pathways for young people in the criminal justice system.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13"/>
              </a:rPr>
              <a:t>http://gov.wales/docs/dsjlg/publications/commsafety/160819-criminal-justice-system-en.pdf</a:t>
            </a:r>
            <a:r>
              <a:rPr lang="en-GB" sz="1200" dirty="0">
                <a:latin typeface="Comic Sans MS" panose="030F0702030302020204" pitchFamily="66" charset="0"/>
              </a:rPr>
              <a:t> (Accessed: March 2018)</a:t>
            </a:r>
          </a:p>
          <a:p>
            <a:pPr marL="0" indent="0">
              <a:buNone/>
            </a:pPr>
            <a:r>
              <a:rPr lang="en-GB" sz="1200" dirty="0">
                <a:latin typeface="Comic Sans MS" panose="030F0702030302020204" pitchFamily="66" charset="0"/>
              </a:rPr>
              <a:t>Welsh Government (2014) </a:t>
            </a:r>
            <a:r>
              <a:rPr lang="en-GB" sz="1200" i="1" dirty="0">
                <a:latin typeface="Comic Sans MS" panose="030F0702030302020204" pitchFamily="66" charset="0"/>
              </a:rPr>
              <a:t>Social Services and  Well-being (Wales) Act 2014 Part 6 Code of Practice (Looked After and Accommodated Children). </a:t>
            </a:r>
            <a:r>
              <a:rPr lang="en-GB" sz="1200" dirty="0">
                <a:latin typeface="Comic Sans MS" panose="030F0702030302020204" pitchFamily="66" charset="0"/>
              </a:rPr>
              <a:t>Available at: </a:t>
            </a:r>
            <a:r>
              <a:rPr lang="en-GB" sz="1200" dirty="0">
                <a:latin typeface="Comic Sans MS" panose="030F0702030302020204" pitchFamily="66" charset="0"/>
                <a:hlinkClick r:id="rId14"/>
              </a:rPr>
              <a:t>http://gov.wales/docs/phhs/publications/160106pt6en.pdf</a:t>
            </a:r>
            <a:r>
              <a:rPr lang="en-GB" sz="1200" dirty="0">
                <a:latin typeface="Comic Sans MS" panose="030F0702030302020204" pitchFamily="66" charset="0"/>
              </a:rPr>
              <a:t> (Accessed March 2018)</a:t>
            </a:r>
          </a:p>
          <a:p>
            <a:pPr marL="0" indent="0">
              <a:buNone/>
            </a:pPr>
            <a:endParaRPr lang="en-GB" sz="1200" i="1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564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1957</TotalTime>
  <Words>828</Words>
  <Application>Microsoft Office PowerPoint</Application>
  <PresentationFormat>Widescreen</PresentationFormat>
  <Paragraphs>108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CHARACTERISTICS </vt:lpstr>
      <vt:lpstr>YOUNG PEOPLE</vt:lpstr>
      <vt:lpstr>PowerPoint Presentation</vt:lpstr>
      <vt:lpstr>YOUNG CARERS</vt:lpstr>
      <vt:lpstr>CARE LEAVERS</vt:lpstr>
      <vt:lpstr>NEET</vt:lpstr>
      <vt:lpstr>Psychosocial Theory – Erik Erikson </vt:lpstr>
      <vt:lpstr>Hierarchy of Needs – Abraham Maslow </vt:lpstr>
      <vt:lpstr>INTERESTING LINKS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Hayley</dc:creator>
  <cp:lastModifiedBy>Hayley</cp:lastModifiedBy>
  <cp:revision>56</cp:revision>
  <dcterms:created xsi:type="dcterms:W3CDTF">2018-03-24T14:17:42Z</dcterms:created>
  <dcterms:modified xsi:type="dcterms:W3CDTF">2018-03-25T22:55:18Z</dcterms:modified>
</cp:coreProperties>
</file>