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63" r:id="rId5"/>
    <p:sldId id="265" r:id="rId6"/>
    <p:sldId id="266" r:id="rId7"/>
    <p:sldId id="267" r:id="rId8"/>
    <p:sldId id="268" r:id="rId9"/>
    <p:sldId id="264" r:id="rId10"/>
    <p:sldId id="257" r:id="rId11"/>
    <p:sldId id="258" r:id="rId12"/>
    <p:sldId id="259"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7" autoAdjust="0"/>
    <p:restoredTop sz="94660"/>
  </p:normalViewPr>
  <p:slideViewPr>
    <p:cSldViewPr snapToGrid="0">
      <p:cViewPr varScale="1">
        <p:scale>
          <a:sx n="54" d="100"/>
          <a:sy n="54" d="100"/>
        </p:scale>
        <p:origin x="84" y="5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345709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289687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6389F2-D567-43F1-BD0B-B75553799A0D}"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0320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6389F2-D567-43F1-BD0B-B75553799A0D}"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865999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6389F2-D567-43F1-BD0B-B75553799A0D}" type="datetimeFigureOut">
              <a:rPr lang="en-GB" smtClean="0"/>
              <a:t>07/12/2021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4503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6389F2-D567-43F1-BD0B-B75553799A0D}" type="datetimeFigureOut">
              <a:rPr lang="en-GB" smtClean="0"/>
              <a:t>07/12/2021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932566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6389F2-D567-43F1-BD0B-B75553799A0D}" type="datetimeFigureOut">
              <a:rPr lang="en-GB" smtClean="0"/>
              <a:t>07/12/2021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027677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207682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712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359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552397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6389F2-D567-43F1-BD0B-B75553799A0D}" type="datetimeFigureOut">
              <a:rPr lang="en-GB" smtClean="0"/>
              <a:t>07/12/2021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C9464D-77AD-470F-B3DB-FC0D4FA11C8C}" type="slidenum">
              <a:rPr lang="en-GB" smtClean="0"/>
              <a:t>‹#›</a:t>
            </a:fld>
            <a:endParaRPr lang="en-GB"/>
          </a:p>
        </p:txBody>
      </p:sp>
    </p:spTree>
    <p:extLst>
      <p:ext uri="{BB962C8B-B14F-4D97-AF65-F5344CB8AC3E}">
        <p14:creationId xmlns:p14="http://schemas.microsoft.com/office/powerpoint/2010/main" val="1383741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Artificial Intelligence and Machine Learning</a:t>
            </a:r>
          </a:p>
        </p:txBody>
      </p:sp>
      <p:sp>
        <p:nvSpPr>
          <p:cNvPr id="3" name="Subtitle 2"/>
          <p:cNvSpPr>
            <a:spLocks noGrp="1"/>
          </p:cNvSpPr>
          <p:nvPr>
            <p:ph type="subTitle" idx="1"/>
          </p:nvPr>
        </p:nvSpPr>
        <p:spPr/>
        <p:txBody>
          <a:bodyPr>
            <a:normAutofit/>
          </a:bodyPr>
          <a:lstStyle/>
          <a:p>
            <a:r>
              <a:rPr lang="en-GB" sz="4000" dirty="0"/>
              <a:t>On Line Test </a:t>
            </a:r>
          </a:p>
        </p:txBody>
      </p:sp>
    </p:spTree>
    <p:extLst>
      <p:ext uri="{BB962C8B-B14F-4D97-AF65-F5344CB8AC3E}">
        <p14:creationId xmlns:p14="http://schemas.microsoft.com/office/powerpoint/2010/main" val="3496731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75370-EADC-4FBA-861F-67B8C7D99435}"/>
              </a:ext>
            </a:extLst>
          </p:cNvPr>
          <p:cNvSpPr>
            <a:spLocks noGrp="1"/>
          </p:cNvSpPr>
          <p:nvPr>
            <p:ph type="title"/>
          </p:nvPr>
        </p:nvSpPr>
        <p:spPr/>
        <p:txBody>
          <a:bodyPr>
            <a:normAutofit/>
          </a:bodyPr>
          <a:lstStyle/>
          <a:p>
            <a:r>
              <a:rPr lang="en-GB" b="1" dirty="0"/>
              <a:t>The AI &amp; Machine Learning (ACCA6011) exam will be held on Tuesday 11</a:t>
            </a:r>
            <a:r>
              <a:rPr lang="en-GB" b="1" baseline="30000" dirty="0"/>
              <a:t>th</a:t>
            </a:r>
            <a:r>
              <a:rPr lang="en-GB" b="1" dirty="0"/>
              <a:t> Jan 2022 at 10am</a:t>
            </a:r>
            <a:endParaRPr lang="en-GB" dirty="0"/>
          </a:p>
        </p:txBody>
      </p:sp>
      <p:sp>
        <p:nvSpPr>
          <p:cNvPr id="3" name="Content Placeholder 2">
            <a:extLst>
              <a:ext uri="{FF2B5EF4-FFF2-40B4-BE49-F238E27FC236}">
                <a16:creationId xmlns:a16="http://schemas.microsoft.com/office/drawing/2014/main" id="{F6D7C6A6-87DB-47E1-AFBF-1EF68BEA6431}"/>
              </a:ext>
            </a:extLst>
          </p:cNvPr>
          <p:cNvSpPr>
            <a:spLocks noGrp="1"/>
          </p:cNvSpPr>
          <p:nvPr>
            <p:ph idx="1"/>
          </p:nvPr>
        </p:nvSpPr>
        <p:spPr/>
        <p:txBody>
          <a:bodyPr>
            <a:normAutofit lnSpcReduction="10000"/>
          </a:bodyPr>
          <a:lstStyle/>
          <a:p>
            <a:r>
              <a:rPr lang="en-GB" b="1" dirty="0"/>
              <a:t>It will be an on-line, time constrained, open book exam.</a:t>
            </a:r>
            <a:endParaRPr lang="en-GB" dirty="0"/>
          </a:p>
          <a:p>
            <a:r>
              <a:rPr lang="en-GB" b="1" dirty="0"/>
              <a:t>You will be able to use your personal notes, texts and online module resources we have used in class to answer questions.</a:t>
            </a:r>
            <a:endParaRPr lang="en-GB" dirty="0"/>
          </a:p>
          <a:p>
            <a:r>
              <a:rPr lang="en-GB" b="1" dirty="0"/>
              <a:t>You </a:t>
            </a:r>
            <a:r>
              <a:rPr lang="en-GB" b="1" i="1" dirty="0"/>
              <a:t>use must download any notes you want to use from Moodle prior to the exam</a:t>
            </a:r>
            <a:r>
              <a:rPr lang="en-GB" b="1" dirty="0"/>
              <a:t>. Have any text books/</a:t>
            </a:r>
            <a:r>
              <a:rPr lang="en-GB" b="1" dirty="0" err="1"/>
              <a:t>ebooks</a:t>
            </a:r>
            <a:r>
              <a:rPr lang="en-GB" b="1" dirty="0"/>
              <a:t> or personal notes with you during the exam. Do not rely on your internet connection during the exam, so be prepared to work offline in the event your internet connection fails. </a:t>
            </a:r>
            <a:endParaRPr lang="en-GB" dirty="0"/>
          </a:p>
          <a:p>
            <a:r>
              <a:rPr lang="en-GB" b="1" dirty="0"/>
              <a:t>You can use a scientific calculator for the exam.</a:t>
            </a:r>
            <a:endParaRPr lang="en-GB" dirty="0"/>
          </a:p>
          <a:p>
            <a:pPr marL="0" indent="0">
              <a:buNone/>
            </a:pPr>
            <a:r>
              <a:rPr lang="en-GB" b="1" dirty="0"/>
              <a:t>PTO</a:t>
            </a:r>
          </a:p>
        </p:txBody>
      </p:sp>
    </p:spTree>
    <p:extLst>
      <p:ext uri="{BB962C8B-B14F-4D97-AF65-F5344CB8AC3E}">
        <p14:creationId xmlns:p14="http://schemas.microsoft.com/office/powerpoint/2010/main" val="2612872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5095-07D4-4906-B59E-BEBAEC580093}"/>
              </a:ext>
            </a:extLst>
          </p:cNvPr>
          <p:cNvSpPr>
            <a:spLocks noGrp="1"/>
          </p:cNvSpPr>
          <p:nvPr>
            <p:ph type="title"/>
          </p:nvPr>
        </p:nvSpPr>
        <p:spPr/>
        <p:txBody>
          <a:bodyPr>
            <a:normAutofit/>
          </a:bodyPr>
          <a:lstStyle/>
          <a:p>
            <a:r>
              <a:rPr lang="en-GB" b="1" dirty="0"/>
              <a:t>The AI &amp; Machine Learning (ACCA6011) exam will be held on Tuesday 11</a:t>
            </a:r>
            <a:r>
              <a:rPr lang="en-GB" b="1" baseline="30000" dirty="0"/>
              <a:t>th</a:t>
            </a:r>
            <a:r>
              <a:rPr lang="en-GB" b="1" dirty="0"/>
              <a:t> Jan 2022 at 10am</a:t>
            </a:r>
            <a:endParaRPr lang="en-GB" dirty="0"/>
          </a:p>
        </p:txBody>
      </p:sp>
      <p:sp>
        <p:nvSpPr>
          <p:cNvPr id="3" name="Content Placeholder 2">
            <a:extLst>
              <a:ext uri="{FF2B5EF4-FFF2-40B4-BE49-F238E27FC236}">
                <a16:creationId xmlns:a16="http://schemas.microsoft.com/office/drawing/2014/main" id="{86529509-1965-40F2-B0AA-1772FFB785B5}"/>
              </a:ext>
            </a:extLst>
          </p:cNvPr>
          <p:cNvSpPr>
            <a:spLocks noGrp="1"/>
          </p:cNvSpPr>
          <p:nvPr>
            <p:ph idx="1"/>
          </p:nvPr>
        </p:nvSpPr>
        <p:spPr/>
        <p:txBody>
          <a:bodyPr>
            <a:normAutofit lnSpcReduction="10000"/>
          </a:bodyPr>
          <a:lstStyle/>
          <a:p>
            <a:r>
              <a:rPr lang="en-GB" b="1" dirty="0"/>
              <a:t>The exam will be placed on Moodle and be visible from 10am on the day.</a:t>
            </a:r>
            <a:endParaRPr lang="en-GB" dirty="0"/>
          </a:p>
          <a:p>
            <a:r>
              <a:rPr lang="en-GB" b="1" dirty="0"/>
              <a:t>You will have 2 hours to answer the questions and,</a:t>
            </a:r>
            <a:endParaRPr lang="en-GB" dirty="0"/>
          </a:p>
          <a:p>
            <a:r>
              <a:rPr lang="en-GB" b="1" dirty="0"/>
              <a:t>an additional 1 hour to upload your answers (as photographed images in a pdf file or similar) to Moodle.</a:t>
            </a:r>
            <a:endParaRPr lang="en-GB" dirty="0"/>
          </a:p>
          <a:p>
            <a:r>
              <a:rPr lang="en-GB" b="1" dirty="0"/>
              <a:t>There will be an upload link available for this purpose that will close at 13:00.</a:t>
            </a:r>
            <a:endParaRPr lang="en-GB" dirty="0"/>
          </a:p>
          <a:p>
            <a:r>
              <a:rPr lang="en-GB" b="1" dirty="0"/>
              <a:t>IF YOU HAVE PROBLEMS UPLOADING ANSWERS THEN EMAIL ME SEPARATELY WITH A COPY OF YOUR ANSWERS,</a:t>
            </a:r>
            <a:endParaRPr lang="en-GB" dirty="0"/>
          </a:p>
          <a:p>
            <a:r>
              <a:rPr lang="en-GB" b="1" dirty="0"/>
              <a:t>My email is gordon.dickers@uwtsd.ac.uk</a:t>
            </a:r>
            <a:endParaRPr lang="en-GB" dirty="0"/>
          </a:p>
          <a:p>
            <a:endParaRPr lang="en-GB" dirty="0"/>
          </a:p>
        </p:txBody>
      </p:sp>
    </p:spTree>
    <p:extLst>
      <p:ext uri="{BB962C8B-B14F-4D97-AF65-F5344CB8AC3E}">
        <p14:creationId xmlns:p14="http://schemas.microsoft.com/office/powerpoint/2010/main" val="1652924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B11BE-0F47-452C-A5C1-7B24CF6ADBF0}"/>
              </a:ext>
            </a:extLst>
          </p:cNvPr>
          <p:cNvSpPr>
            <a:spLocks noGrp="1"/>
          </p:cNvSpPr>
          <p:nvPr>
            <p:ph type="title"/>
          </p:nvPr>
        </p:nvSpPr>
        <p:spPr/>
        <p:txBody>
          <a:bodyPr>
            <a:normAutofit/>
          </a:bodyPr>
          <a:lstStyle/>
          <a:p>
            <a:r>
              <a:rPr lang="en-GB" b="1" dirty="0"/>
              <a:t>The AI &amp; Machine Learning (ACCA6011) exam will be held on Tuesday 11</a:t>
            </a:r>
            <a:r>
              <a:rPr lang="en-GB" b="1" baseline="30000" dirty="0"/>
              <a:t>th</a:t>
            </a:r>
            <a:r>
              <a:rPr lang="en-GB" b="1" dirty="0"/>
              <a:t> Jan 2022 at 10am</a:t>
            </a:r>
            <a:endParaRPr lang="en-GB" dirty="0"/>
          </a:p>
        </p:txBody>
      </p:sp>
      <p:sp>
        <p:nvSpPr>
          <p:cNvPr id="3" name="Content Placeholder 2">
            <a:extLst>
              <a:ext uri="{FF2B5EF4-FFF2-40B4-BE49-F238E27FC236}">
                <a16:creationId xmlns:a16="http://schemas.microsoft.com/office/drawing/2014/main" id="{C61BE431-FB13-4EE6-AD01-EC050E94698C}"/>
              </a:ext>
            </a:extLst>
          </p:cNvPr>
          <p:cNvSpPr>
            <a:spLocks noGrp="1"/>
          </p:cNvSpPr>
          <p:nvPr>
            <p:ph idx="1"/>
          </p:nvPr>
        </p:nvSpPr>
        <p:spPr/>
        <p:txBody>
          <a:bodyPr>
            <a:normAutofit fontScale="92500" lnSpcReduction="10000"/>
          </a:bodyPr>
          <a:lstStyle/>
          <a:p>
            <a:r>
              <a:rPr lang="en-GB" b="1" dirty="0"/>
              <a:t>Q: How do I upload my answers?</a:t>
            </a:r>
          </a:p>
          <a:p>
            <a:r>
              <a:rPr lang="en-GB" b="1" dirty="0"/>
              <a:t>A:  Take photographs/screen shots of your answers (they can be hand written if you prefer) or use a word processor, clearly name the document/image so I know which question(s) it corresponds to, and upload to the Moodle link before the 1pm cut off!  I will place a Video on Moodle demonstrating how to do this.  Look at it a few days before the test!</a:t>
            </a:r>
          </a:p>
          <a:p>
            <a:endParaRPr lang="en-GB" b="1" dirty="0"/>
          </a:p>
          <a:p>
            <a:endParaRPr lang="en-GB" b="1" dirty="0"/>
          </a:p>
          <a:p>
            <a:r>
              <a:rPr lang="en-GB" b="1" dirty="0"/>
              <a:t>!!!!!!!CHECK YOU ARE ABLE TO ACCESS MOODLE IN GOOD TIME.!!!!!!!!!!!!!!!!!!!!!!!!!!!!!!!! </a:t>
            </a:r>
            <a:endParaRPr lang="en-GB" dirty="0"/>
          </a:p>
          <a:p>
            <a:endParaRPr lang="en-GB" dirty="0"/>
          </a:p>
        </p:txBody>
      </p:sp>
    </p:spTree>
    <p:extLst>
      <p:ext uri="{BB962C8B-B14F-4D97-AF65-F5344CB8AC3E}">
        <p14:creationId xmlns:p14="http://schemas.microsoft.com/office/powerpoint/2010/main" val="3290803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47EFD-4E23-41DF-835E-764A428A42C0}"/>
              </a:ext>
            </a:extLst>
          </p:cNvPr>
          <p:cNvSpPr>
            <a:spLocks noGrp="1"/>
          </p:cNvSpPr>
          <p:nvPr>
            <p:ph type="title"/>
          </p:nvPr>
        </p:nvSpPr>
        <p:spPr/>
        <p:txBody>
          <a:bodyPr/>
          <a:lstStyle/>
          <a:p>
            <a:r>
              <a:rPr lang="en-GB" dirty="0"/>
              <a:t>Format of Exam</a:t>
            </a:r>
          </a:p>
        </p:txBody>
      </p:sp>
      <p:sp>
        <p:nvSpPr>
          <p:cNvPr id="3" name="Content Placeholder 2">
            <a:extLst>
              <a:ext uri="{FF2B5EF4-FFF2-40B4-BE49-F238E27FC236}">
                <a16:creationId xmlns:a16="http://schemas.microsoft.com/office/drawing/2014/main" id="{D4927FDD-24C7-4811-95FA-F077AAA740FA}"/>
              </a:ext>
            </a:extLst>
          </p:cNvPr>
          <p:cNvSpPr>
            <a:spLocks noGrp="1"/>
          </p:cNvSpPr>
          <p:nvPr>
            <p:ph idx="1"/>
          </p:nvPr>
        </p:nvSpPr>
        <p:spPr/>
        <p:txBody>
          <a:bodyPr/>
          <a:lstStyle/>
          <a:p>
            <a:r>
              <a:rPr lang="en-GB" dirty="0"/>
              <a:t>2 hours in duration</a:t>
            </a:r>
          </a:p>
          <a:p>
            <a:r>
              <a:rPr lang="en-GB" dirty="0"/>
              <a:t>Answer 3 out of the 4 questions.</a:t>
            </a:r>
          </a:p>
          <a:p>
            <a:endParaRPr lang="en-GB" dirty="0"/>
          </a:p>
          <a:p>
            <a:r>
              <a:rPr lang="en-GB" b="1" dirty="0"/>
              <a:t>WARNING:  The exam is Open Book so practice and revise well before the exam otherwise you will run out of time!</a:t>
            </a:r>
          </a:p>
          <a:p>
            <a:endParaRPr lang="en-GB" b="1" dirty="0"/>
          </a:p>
          <a:p>
            <a:r>
              <a:rPr lang="en-GB" b="1" dirty="0"/>
              <a:t>REVISE</a:t>
            </a:r>
          </a:p>
          <a:p>
            <a:pPr marL="0" indent="0">
              <a:buNone/>
            </a:pPr>
            <a:endParaRPr lang="en-GB" dirty="0"/>
          </a:p>
        </p:txBody>
      </p:sp>
    </p:spTree>
    <p:extLst>
      <p:ext uri="{BB962C8B-B14F-4D97-AF65-F5344CB8AC3E}">
        <p14:creationId xmlns:p14="http://schemas.microsoft.com/office/powerpoint/2010/main" val="3037969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C83700-67E3-4088-A523-C9482AA55F7A}"/>
              </a:ext>
            </a:extLst>
          </p:cNvPr>
          <p:cNvSpPr>
            <a:spLocks noGrp="1"/>
          </p:cNvSpPr>
          <p:nvPr>
            <p:ph idx="1"/>
          </p:nvPr>
        </p:nvSpPr>
        <p:spPr/>
        <p:txBody>
          <a:bodyPr>
            <a:normAutofit/>
          </a:bodyPr>
          <a:lstStyle/>
          <a:p>
            <a:pPr marL="0" indent="0">
              <a:buNone/>
            </a:pPr>
            <a:r>
              <a:rPr lang="en-GB" sz="9600" b="1" dirty="0"/>
              <a:t>REVISE</a:t>
            </a:r>
          </a:p>
        </p:txBody>
      </p:sp>
    </p:spTree>
    <p:extLst>
      <p:ext uri="{BB962C8B-B14F-4D97-AF65-F5344CB8AC3E}">
        <p14:creationId xmlns:p14="http://schemas.microsoft.com/office/powerpoint/2010/main" val="3268849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D8D1E5-74B4-465F-9E1A-C15C82C455BB}"/>
              </a:ext>
            </a:extLst>
          </p:cNvPr>
          <p:cNvSpPr>
            <a:spLocks noGrp="1"/>
          </p:cNvSpPr>
          <p:nvPr>
            <p:ph idx="1"/>
          </p:nvPr>
        </p:nvSpPr>
        <p:spPr/>
        <p:txBody>
          <a:bodyPr>
            <a:normAutofit/>
          </a:bodyPr>
          <a:lstStyle/>
          <a:p>
            <a:pPr marL="0" indent="0">
              <a:buNone/>
            </a:pPr>
            <a:r>
              <a:rPr lang="en-GB" sz="9800" b="1" dirty="0"/>
              <a:t>PRACTICE</a:t>
            </a:r>
          </a:p>
        </p:txBody>
      </p:sp>
    </p:spTree>
    <p:extLst>
      <p:ext uri="{BB962C8B-B14F-4D97-AF65-F5344CB8AC3E}">
        <p14:creationId xmlns:p14="http://schemas.microsoft.com/office/powerpoint/2010/main" val="3255222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68C65F-CA60-4489-9C2E-A473681E9D2F}"/>
              </a:ext>
            </a:extLst>
          </p:cNvPr>
          <p:cNvSpPr>
            <a:spLocks noGrp="1"/>
          </p:cNvSpPr>
          <p:nvPr>
            <p:ph idx="1"/>
          </p:nvPr>
        </p:nvSpPr>
        <p:spPr/>
        <p:txBody>
          <a:bodyPr>
            <a:normAutofit/>
          </a:bodyPr>
          <a:lstStyle/>
          <a:p>
            <a:pPr marL="0" indent="0">
              <a:buNone/>
            </a:pPr>
            <a:r>
              <a:rPr lang="en-GB" sz="9800" b="1" dirty="0"/>
              <a:t>REPEAT</a:t>
            </a:r>
          </a:p>
        </p:txBody>
      </p:sp>
    </p:spTree>
    <p:extLst>
      <p:ext uri="{BB962C8B-B14F-4D97-AF65-F5344CB8AC3E}">
        <p14:creationId xmlns:p14="http://schemas.microsoft.com/office/powerpoint/2010/main" val="1121482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B9A2D-896F-43BF-A310-C5DABDE655B8}"/>
              </a:ext>
            </a:extLst>
          </p:cNvPr>
          <p:cNvSpPr>
            <a:spLocks noGrp="1"/>
          </p:cNvSpPr>
          <p:nvPr>
            <p:ph type="title"/>
          </p:nvPr>
        </p:nvSpPr>
        <p:spPr>
          <a:xfrm>
            <a:off x="831850" y="1709738"/>
            <a:ext cx="10515600" cy="3230252"/>
          </a:xfrm>
        </p:spPr>
        <p:txBody>
          <a:bodyPr>
            <a:normAutofit fontScale="90000"/>
          </a:bodyPr>
          <a:lstStyle/>
          <a:p>
            <a:r>
              <a:rPr lang="en-GB" b="1" dirty="0"/>
              <a:t>The following slides list topics and where to find past-paper questions,  notes, examples, etc on Moodle.</a:t>
            </a:r>
            <a:br>
              <a:rPr lang="en-GB" b="1" dirty="0"/>
            </a:br>
            <a:r>
              <a:rPr lang="en-GB" b="1" dirty="0"/>
              <a:t>(copied from my previous </a:t>
            </a:r>
            <a:r>
              <a:rPr lang="en-GB" b="1" dirty="0" err="1"/>
              <a:t>powerpoint</a:t>
            </a:r>
            <a:r>
              <a:rPr lang="en-GB" b="1" dirty="0"/>
              <a:t> regarding coronavirus changes)</a:t>
            </a:r>
            <a:br>
              <a:rPr lang="en-GB" dirty="0"/>
            </a:br>
            <a:endParaRPr lang="en-GB" dirty="0"/>
          </a:p>
        </p:txBody>
      </p:sp>
    </p:spTree>
    <p:extLst>
      <p:ext uri="{BB962C8B-B14F-4D97-AF65-F5344CB8AC3E}">
        <p14:creationId xmlns:p14="http://schemas.microsoft.com/office/powerpoint/2010/main" val="272066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News everyone!</a:t>
            </a:r>
          </a:p>
        </p:txBody>
      </p:sp>
      <p:sp>
        <p:nvSpPr>
          <p:cNvPr id="3" name="Content Placeholder 2"/>
          <p:cNvSpPr>
            <a:spLocks noGrp="1"/>
          </p:cNvSpPr>
          <p:nvPr>
            <p:ph idx="1"/>
          </p:nvPr>
        </p:nvSpPr>
        <p:spPr/>
        <p:txBody>
          <a:bodyPr/>
          <a:lstStyle/>
          <a:p>
            <a:pPr marL="0" indent="0">
              <a:buNone/>
            </a:pPr>
            <a:r>
              <a:rPr lang="en-GB" dirty="0"/>
              <a:t>We’ve covered all topics for our exam and I’ll go through these in this presentation and remind you where to find the resources on Moodle, including past paper questions.</a:t>
            </a:r>
          </a:p>
          <a:p>
            <a:pPr marL="0" indent="0">
              <a:buNone/>
            </a:pPr>
            <a:endParaRPr lang="en-GB" dirty="0"/>
          </a:p>
          <a:p>
            <a:pPr marL="0" indent="0">
              <a:buNone/>
            </a:pPr>
            <a:r>
              <a:rPr lang="en-GB" dirty="0"/>
              <a:t>There </a:t>
            </a:r>
            <a:r>
              <a:rPr lang="en-GB" i="1" u="sng" dirty="0"/>
              <a:t>may</a:t>
            </a:r>
            <a:r>
              <a:rPr lang="en-GB" dirty="0"/>
              <a:t> be changes to the way the exam is administered – you will be updated in good time. Check your emails and </a:t>
            </a:r>
            <a:r>
              <a:rPr lang="en-GB" dirty="0" err="1"/>
              <a:t>moodle</a:t>
            </a:r>
            <a:r>
              <a:rPr lang="en-GB" dirty="0"/>
              <a:t> regularly.</a:t>
            </a:r>
          </a:p>
          <a:p>
            <a:pPr marL="0" indent="0">
              <a:buNone/>
            </a:pPr>
            <a:endParaRPr lang="en-GB" dirty="0"/>
          </a:p>
        </p:txBody>
      </p:sp>
    </p:spTree>
    <p:extLst>
      <p:ext uri="{BB962C8B-B14F-4D97-AF65-F5344CB8AC3E}">
        <p14:creationId xmlns:p14="http://schemas.microsoft.com/office/powerpoint/2010/main" val="65029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following topics are examinable.  In no particular order they are:</a:t>
            </a:r>
          </a:p>
          <a:p>
            <a:r>
              <a:rPr lang="en-GB" dirty="0"/>
              <a:t>State machines (Moodle section 6): Be able to create a state machine diagram from a given narrative and to develop enter/execute/exit patterns/pseudo code (see past paper questions in this section for examples). Also be able to analyse different approaches – see </a:t>
            </a:r>
            <a:r>
              <a:rPr lang="en-GB" dirty="0" err="1"/>
              <a:t>powerpoint</a:t>
            </a:r>
            <a:r>
              <a:rPr lang="en-GB" dirty="0"/>
              <a:t> in this section and also past paper questions.</a:t>
            </a:r>
          </a:p>
          <a:p>
            <a:r>
              <a:rPr lang="en-GB" dirty="0"/>
              <a:t>Fuzzy Logic (Moodle section 7): Be familiar with the fuzzy logic process and be able to apply this process in answering questions – see past paper questions in this section. Know theory – 4 stages, Fuzzification, etc.; Defuzzification calcs – </a:t>
            </a:r>
            <a:r>
              <a:rPr lang="en-GB" dirty="0" err="1"/>
              <a:t>CoG</a:t>
            </a:r>
            <a:r>
              <a:rPr lang="en-GB" dirty="0"/>
              <a:t>, etc.</a:t>
            </a:r>
          </a:p>
          <a:p>
            <a:r>
              <a:rPr lang="en-GB" dirty="0"/>
              <a:t>Solve problems using rules, DOM equations/graphs.  Max/min operation etc.</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9894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 continued</a:t>
            </a:r>
          </a:p>
        </p:txBody>
      </p:sp>
      <p:sp>
        <p:nvSpPr>
          <p:cNvPr id="3" name="Content Placeholder 2"/>
          <p:cNvSpPr>
            <a:spLocks noGrp="1"/>
          </p:cNvSpPr>
          <p:nvPr>
            <p:ph idx="1"/>
          </p:nvPr>
        </p:nvSpPr>
        <p:spPr/>
        <p:txBody>
          <a:bodyPr>
            <a:normAutofit fontScale="77500" lnSpcReduction="20000"/>
          </a:bodyPr>
          <a:lstStyle/>
          <a:p>
            <a:r>
              <a:rPr lang="en-GB" dirty="0"/>
              <a:t>Probability and Naïve Bayes: Be prepared to explain what Naïve Bayes is and to be familiar with the conditional probability equations in order to apply the method to discrete probability classification problems.  Again, see past paper questions on Moodle.</a:t>
            </a:r>
          </a:p>
          <a:p>
            <a:r>
              <a:rPr lang="en-GB" dirty="0"/>
              <a:t>Machine Learning:  Be familiar with the concepts of supervised and unsupervised learning, classification, regression and the machine learning process as discussed in class - see power points in this section.</a:t>
            </a:r>
          </a:p>
          <a:p>
            <a:r>
              <a:rPr lang="en-GB" dirty="0"/>
              <a:t>Search: local search/hill climbing – gradient descent/ assent/ loss functions/fitness functions. Shortest path algorithms (</a:t>
            </a:r>
            <a:r>
              <a:rPr lang="en-GB" dirty="0" err="1"/>
              <a:t>eg</a:t>
            </a:r>
            <a:r>
              <a:rPr lang="en-GB" dirty="0"/>
              <a:t> </a:t>
            </a:r>
            <a:r>
              <a:rPr lang="en-GB" dirty="0" err="1"/>
              <a:t>Djikstra’s</a:t>
            </a:r>
            <a:r>
              <a:rPr lang="en-GB" dirty="0"/>
              <a:t>, A*), uninformed and informed search.</a:t>
            </a:r>
          </a:p>
          <a:p>
            <a:r>
              <a:rPr lang="en-GB" dirty="0"/>
              <a:t>Genetic Algorithms: Algorithm/pseudocode.  Know and use operators </a:t>
            </a:r>
            <a:r>
              <a:rPr lang="en-GB" dirty="0" err="1"/>
              <a:t>eg</a:t>
            </a:r>
            <a:r>
              <a:rPr lang="en-GB" dirty="0"/>
              <a:t> crossover/mutation/ etc.  Terminating conditions, calculating fitness functions.</a:t>
            </a:r>
          </a:p>
          <a:p>
            <a:r>
              <a:rPr lang="en-GB" dirty="0"/>
              <a:t>Neural Networks: Be familiar with early neural networks (McCulloch and Walter Pitts ) and the more recent perceptron (</a:t>
            </a:r>
            <a:r>
              <a:rPr lang="en-GB" dirty="0" err="1"/>
              <a:t>Rossenblatt</a:t>
            </a:r>
            <a:r>
              <a:rPr lang="en-GB" dirty="0"/>
              <a:t>) neurons including different kinds of activation functions. Be familiar with the content of both </a:t>
            </a:r>
            <a:r>
              <a:rPr lang="en-GB" dirty="0" err="1"/>
              <a:t>powerpoint</a:t>
            </a:r>
            <a:r>
              <a:rPr lang="en-GB" dirty="0"/>
              <a:t> presentations in this section. Look at the past paper questions in this section for an example of using McCulloch Pitt neurons and also Perceptron calculations and activation functions.</a:t>
            </a:r>
          </a:p>
        </p:txBody>
      </p:sp>
    </p:spTree>
    <p:extLst>
      <p:ext uri="{BB962C8B-B14F-4D97-AF65-F5344CB8AC3E}">
        <p14:creationId xmlns:p14="http://schemas.microsoft.com/office/powerpoint/2010/main" val="2277680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Contact and QA.</a:t>
            </a:r>
          </a:p>
        </p:txBody>
      </p:sp>
      <p:sp>
        <p:nvSpPr>
          <p:cNvPr id="3" name="Content Placeholder 2"/>
          <p:cNvSpPr>
            <a:spLocks noGrp="1"/>
          </p:cNvSpPr>
          <p:nvPr>
            <p:ph idx="1"/>
          </p:nvPr>
        </p:nvSpPr>
        <p:spPr/>
        <p:txBody>
          <a:bodyPr>
            <a:normAutofit/>
          </a:bodyPr>
          <a:lstStyle/>
          <a:p>
            <a:r>
              <a:rPr lang="en-GB" dirty="0"/>
              <a:t>I will be happy to answer any questions. I will reply in class or via Moodle announcements or, if the question is a more personal one, then I will reply to you individually.</a:t>
            </a:r>
          </a:p>
          <a:p>
            <a:r>
              <a:rPr lang="en-GB" dirty="0"/>
              <a:t>I will update you regarding any changes to the mode of delivery of the exam and of any thing else.</a:t>
            </a:r>
          </a:p>
          <a:p>
            <a:r>
              <a:rPr lang="en-GB" dirty="0"/>
              <a:t>Please keep an eye on your emails and Moodle for further announcements.</a:t>
            </a:r>
          </a:p>
          <a:p>
            <a:r>
              <a:rPr lang="en-GB" dirty="0"/>
              <a:t>My email is gordon.dickers@uwtsd.ac.uk </a:t>
            </a:r>
          </a:p>
        </p:txBody>
      </p:sp>
    </p:spTree>
    <p:extLst>
      <p:ext uri="{BB962C8B-B14F-4D97-AF65-F5344CB8AC3E}">
        <p14:creationId xmlns:p14="http://schemas.microsoft.com/office/powerpoint/2010/main" val="3398574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934</Words>
  <Application>Microsoft Office PowerPoint</Application>
  <PresentationFormat>Widescreen</PresentationFormat>
  <Paragraphs>53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Artificial Intelligence and Machine Learning</vt:lpstr>
      <vt:lpstr>The AI &amp; Machine Learning (ACCA6011) exam will be held on Tuesday 11th Jan 2022 at 10am</vt:lpstr>
      <vt:lpstr>The AI &amp; Machine Learning (ACCA6011) exam will be held on Tuesday 11th Jan 2022 at 10am</vt:lpstr>
      <vt:lpstr>The AI &amp; Machine Learning (ACCA6011) exam will be held on Tuesday 11th Jan 2022 at 10am</vt:lpstr>
      <vt:lpstr>Format of Exam</vt:lpstr>
      <vt:lpstr>PowerPoint Presentation</vt:lpstr>
      <vt:lpstr>PowerPoint Presentation</vt:lpstr>
      <vt:lpstr>PowerPoint Presentation</vt:lpstr>
      <vt:lpstr>The following slides list topics and where to find past-paper questions,  notes, examples, etc on Moodle. (copied from my previous powerpoint regarding coronavirus changes) </vt:lpstr>
      <vt:lpstr>Good News everyone!</vt:lpstr>
      <vt:lpstr>Topics</vt:lpstr>
      <vt:lpstr>Topics continued</vt:lpstr>
      <vt:lpstr>Contact and QA.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and Machine Learning</dc:title>
  <dc:creator>Gordon Dickers</dc:creator>
  <cp:lastModifiedBy>Gordon Dickers</cp:lastModifiedBy>
  <cp:revision>20</cp:revision>
  <dcterms:created xsi:type="dcterms:W3CDTF">2020-03-18T10:09:17Z</dcterms:created>
  <dcterms:modified xsi:type="dcterms:W3CDTF">2021-12-07T11:48:09Z</dcterms:modified>
</cp:coreProperties>
</file>