
<file path=[Content_Types].xml><?xml version="1.0" encoding="utf-8"?>
<Types xmlns="http://schemas.openxmlformats.org/package/2006/content-types">
  <Default Extension="jfif" ContentType="image/jpeg"/>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sldIdLst>
    <p:sldId id="256" r:id="rId5"/>
    <p:sldId id="257" r:id="rId6"/>
    <p:sldId id="258" r:id="rId7"/>
    <p:sldId id="259" r:id="rId8"/>
    <p:sldId id="260" r:id="rId9"/>
    <p:sldId id="262" r:id="rId10"/>
    <p:sldId id="274" r:id="rId11"/>
    <p:sldId id="271" r:id="rId12"/>
    <p:sldId id="275" r:id="rId13"/>
    <p:sldId id="273"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ristopher Paul Davis" initials="CPD" lastIdx="1" clrIdx="0">
    <p:extLst>
      <p:ext uri="{19B8F6BF-5375-455C-9EA6-DF929625EA0E}">
        <p15:presenceInfo xmlns:p15="http://schemas.microsoft.com/office/powerpoint/2012/main" userId="S::1712446@student.uwtsd.ac.uk::eb155a87-b3dd-4f5d-aa47-c16fae60a22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A7D695-52E4-4BC8-A92E-2FA2122F1B06}" v="41" dt="2021-04-23T22:26:23.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20" autoAdjust="0"/>
    <p:restoredTop sz="94660"/>
  </p:normalViewPr>
  <p:slideViewPr>
    <p:cSldViewPr snapToGrid="0">
      <p:cViewPr varScale="1">
        <p:scale>
          <a:sx n="67" d="100"/>
          <a:sy n="67" d="100"/>
        </p:scale>
        <p:origin x="6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754AE0-F34A-4B66-8756-830124519392}" type="doc">
      <dgm:prSet loTypeId="urn:microsoft.com/office/officeart/2005/8/layout/list1" loCatId="list" qsTypeId="urn:microsoft.com/office/officeart/2005/8/quickstyle/simple3" qsCatId="simple" csTypeId="urn:microsoft.com/office/officeart/2005/8/colors/colorful1" csCatId="colorful" phldr="1"/>
      <dgm:spPr/>
      <dgm:t>
        <a:bodyPr/>
        <a:lstStyle/>
        <a:p>
          <a:endParaRPr lang="en-US"/>
        </a:p>
      </dgm:t>
    </dgm:pt>
    <dgm:pt modelId="{C952EB12-941A-4446-A08D-C4AA1CD2038D}">
      <dgm:prSet/>
      <dgm:spPr/>
      <dgm:t>
        <a:bodyPr/>
        <a:lstStyle/>
        <a:p>
          <a:r>
            <a:rPr lang="en-GB" baseline="0"/>
            <a:t>Who am i?</a:t>
          </a:r>
          <a:endParaRPr lang="en-US"/>
        </a:p>
      </dgm:t>
    </dgm:pt>
    <dgm:pt modelId="{41D5B147-A5B1-431D-99A3-1BE5E9A85BBA}" type="parTrans" cxnId="{959B781C-FA5A-4E50-9405-8BCAAC2E9051}">
      <dgm:prSet/>
      <dgm:spPr/>
      <dgm:t>
        <a:bodyPr/>
        <a:lstStyle/>
        <a:p>
          <a:endParaRPr lang="en-US"/>
        </a:p>
      </dgm:t>
    </dgm:pt>
    <dgm:pt modelId="{1DCBD80D-EAF6-4864-8A57-3A815C705E53}" type="sibTrans" cxnId="{959B781C-FA5A-4E50-9405-8BCAAC2E9051}">
      <dgm:prSet/>
      <dgm:spPr/>
      <dgm:t>
        <a:bodyPr/>
        <a:lstStyle/>
        <a:p>
          <a:endParaRPr lang="en-US"/>
        </a:p>
      </dgm:t>
    </dgm:pt>
    <dgm:pt modelId="{331A4644-1C2C-4C91-9E6A-7C333F63B39D}">
      <dgm:prSet/>
      <dgm:spPr/>
      <dgm:t>
        <a:bodyPr/>
        <a:lstStyle/>
        <a:p>
          <a:r>
            <a:rPr lang="en-GB" baseline="0"/>
            <a:t>Why am I reflecting?</a:t>
          </a:r>
          <a:endParaRPr lang="en-US"/>
        </a:p>
      </dgm:t>
    </dgm:pt>
    <dgm:pt modelId="{43860100-16DE-40C8-9C36-0EE997FC92A0}" type="parTrans" cxnId="{0DF78769-FD1B-41A3-864B-510CB49526F3}">
      <dgm:prSet/>
      <dgm:spPr/>
      <dgm:t>
        <a:bodyPr/>
        <a:lstStyle/>
        <a:p>
          <a:endParaRPr lang="en-US"/>
        </a:p>
      </dgm:t>
    </dgm:pt>
    <dgm:pt modelId="{18D810A4-15D4-45F1-B1C2-73026850FA66}" type="sibTrans" cxnId="{0DF78769-FD1B-41A3-864B-510CB49526F3}">
      <dgm:prSet/>
      <dgm:spPr/>
      <dgm:t>
        <a:bodyPr/>
        <a:lstStyle/>
        <a:p>
          <a:endParaRPr lang="en-US"/>
        </a:p>
      </dgm:t>
    </dgm:pt>
    <dgm:pt modelId="{CA211F60-CDCE-4F0A-BDE0-359296F5C714}" type="pres">
      <dgm:prSet presAssocID="{06754AE0-F34A-4B66-8756-830124519392}" presName="linear" presStyleCnt="0">
        <dgm:presLayoutVars>
          <dgm:dir/>
          <dgm:animLvl val="lvl"/>
          <dgm:resizeHandles val="exact"/>
        </dgm:presLayoutVars>
      </dgm:prSet>
      <dgm:spPr/>
    </dgm:pt>
    <dgm:pt modelId="{0DAE2D07-C50C-4EFF-81C9-828760164999}" type="pres">
      <dgm:prSet presAssocID="{C952EB12-941A-4446-A08D-C4AA1CD2038D}" presName="parentLin" presStyleCnt="0"/>
      <dgm:spPr/>
    </dgm:pt>
    <dgm:pt modelId="{74994441-B2C0-46D9-9BBD-56352CD9A1AF}" type="pres">
      <dgm:prSet presAssocID="{C952EB12-941A-4446-A08D-C4AA1CD2038D}" presName="parentLeftMargin" presStyleLbl="node1" presStyleIdx="0" presStyleCnt="2"/>
      <dgm:spPr/>
    </dgm:pt>
    <dgm:pt modelId="{72A433A0-BDB3-4203-B175-62E8281F1489}" type="pres">
      <dgm:prSet presAssocID="{C952EB12-941A-4446-A08D-C4AA1CD2038D}" presName="parentText" presStyleLbl="node1" presStyleIdx="0" presStyleCnt="2">
        <dgm:presLayoutVars>
          <dgm:chMax val="0"/>
          <dgm:bulletEnabled val="1"/>
        </dgm:presLayoutVars>
      </dgm:prSet>
      <dgm:spPr/>
    </dgm:pt>
    <dgm:pt modelId="{5E04B9B4-A7B9-4EB8-9A49-F5F0207CD839}" type="pres">
      <dgm:prSet presAssocID="{C952EB12-941A-4446-A08D-C4AA1CD2038D}" presName="negativeSpace" presStyleCnt="0"/>
      <dgm:spPr/>
    </dgm:pt>
    <dgm:pt modelId="{5B192B08-25A5-4815-9EBD-01EA9ED8A69D}" type="pres">
      <dgm:prSet presAssocID="{C952EB12-941A-4446-A08D-C4AA1CD2038D}" presName="childText" presStyleLbl="conFgAcc1" presStyleIdx="0" presStyleCnt="2">
        <dgm:presLayoutVars>
          <dgm:bulletEnabled val="1"/>
        </dgm:presLayoutVars>
      </dgm:prSet>
      <dgm:spPr/>
    </dgm:pt>
    <dgm:pt modelId="{5E3B266A-FB95-4CC5-91C1-400D5F0B1BAC}" type="pres">
      <dgm:prSet presAssocID="{1DCBD80D-EAF6-4864-8A57-3A815C705E53}" presName="spaceBetweenRectangles" presStyleCnt="0"/>
      <dgm:spPr/>
    </dgm:pt>
    <dgm:pt modelId="{7ECFAE44-D746-4F35-B548-698586F73233}" type="pres">
      <dgm:prSet presAssocID="{331A4644-1C2C-4C91-9E6A-7C333F63B39D}" presName="parentLin" presStyleCnt="0"/>
      <dgm:spPr/>
    </dgm:pt>
    <dgm:pt modelId="{67D69C52-9181-4DF5-A400-A95BC23BEE1D}" type="pres">
      <dgm:prSet presAssocID="{331A4644-1C2C-4C91-9E6A-7C333F63B39D}" presName="parentLeftMargin" presStyleLbl="node1" presStyleIdx="0" presStyleCnt="2"/>
      <dgm:spPr/>
    </dgm:pt>
    <dgm:pt modelId="{38EE2486-1201-4DAB-B144-6B2893F41FE2}" type="pres">
      <dgm:prSet presAssocID="{331A4644-1C2C-4C91-9E6A-7C333F63B39D}" presName="parentText" presStyleLbl="node1" presStyleIdx="1" presStyleCnt="2">
        <dgm:presLayoutVars>
          <dgm:chMax val="0"/>
          <dgm:bulletEnabled val="1"/>
        </dgm:presLayoutVars>
      </dgm:prSet>
      <dgm:spPr/>
    </dgm:pt>
    <dgm:pt modelId="{3C0A573F-B6EE-4380-9E62-378BC0504600}" type="pres">
      <dgm:prSet presAssocID="{331A4644-1C2C-4C91-9E6A-7C333F63B39D}" presName="negativeSpace" presStyleCnt="0"/>
      <dgm:spPr/>
    </dgm:pt>
    <dgm:pt modelId="{761CBFA1-0665-467B-A15F-333E658D79E2}" type="pres">
      <dgm:prSet presAssocID="{331A4644-1C2C-4C91-9E6A-7C333F63B39D}" presName="childText" presStyleLbl="conFgAcc1" presStyleIdx="1" presStyleCnt="2">
        <dgm:presLayoutVars>
          <dgm:bulletEnabled val="1"/>
        </dgm:presLayoutVars>
      </dgm:prSet>
      <dgm:spPr/>
    </dgm:pt>
  </dgm:ptLst>
  <dgm:cxnLst>
    <dgm:cxn modelId="{959B781C-FA5A-4E50-9405-8BCAAC2E9051}" srcId="{06754AE0-F34A-4B66-8756-830124519392}" destId="{C952EB12-941A-4446-A08D-C4AA1CD2038D}" srcOrd="0" destOrd="0" parTransId="{41D5B147-A5B1-431D-99A3-1BE5E9A85BBA}" sibTransId="{1DCBD80D-EAF6-4864-8A57-3A815C705E53}"/>
    <dgm:cxn modelId="{0DF78769-FD1B-41A3-864B-510CB49526F3}" srcId="{06754AE0-F34A-4B66-8756-830124519392}" destId="{331A4644-1C2C-4C91-9E6A-7C333F63B39D}" srcOrd="1" destOrd="0" parTransId="{43860100-16DE-40C8-9C36-0EE997FC92A0}" sibTransId="{18D810A4-15D4-45F1-B1C2-73026850FA66}"/>
    <dgm:cxn modelId="{23934092-DCA9-4604-91B6-38F52D017B8D}" type="presOf" srcId="{331A4644-1C2C-4C91-9E6A-7C333F63B39D}" destId="{67D69C52-9181-4DF5-A400-A95BC23BEE1D}" srcOrd="0" destOrd="0" presId="urn:microsoft.com/office/officeart/2005/8/layout/list1"/>
    <dgm:cxn modelId="{EE564E92-E245-48A1-9FB0-C2B261F6902A}" type="presOf" srcId="{C952EB12-941A-4446-A08D-C4AA1CD2038D}" destId="{74994441-B2C0-46D9-9BBD-56352CD9A1AF}" srcOrd="0" destOrd="0" presId="urn:microsoft.com/office/officeart/2005/8/layout/list1"/>
    <dgm:cxn modelId="{1470649A-F664-4FCB-9900-C6838701DB90}" type="presOf" srcId="{06754AE0-F34A-4B66-8756-830124519392}" destId="{CA211F60-CDCE-4F0A-BDE0-359296F5C714}" srcOrd="0" destOrd="0" presId="urn:microsoft.com/office/officeart/2005/8/layout/list1"/>
    <dgm:cxn modelId="{D71B81F5-4D71-4719-B782-BB91CB822C7A}" type="presOf" srcId="{331A4644-1C2C-4C91-9E6A-7C333F63B39D}" destId="{38EE2486-1201-4DAB-B144-6B2893F41FE2}" srcOrd="1" destOrd="0" presId="urn:microsoft.com/office/officeart/2005/8/layout/list1"/>
    <dgm:cxn modelId="{67516AF8-F737-4306-AB0D-6B76A66AB69A}" type="presOf" srcId="{C952EB12-941A-4446-A08D-C4AA1CD2038D}" destId="{72A433A0-BDB3-4203-B175-62E8281F1489}" srcOrd="1" destOrd="0" presId="urn:microsoft.com/office/officeart/2005/8/layout/list1"/>
    <dgm:cxn modelId="{24BBA237-EA2E-4C71-BF3C-07ADE7194087}" type="presParOf" srcId="{CA211F60-CDCE-4F0A-BDE0-359296F5C714}" destId="{0DAE2D07-C50C-4EFF-81C9-828760164999}" srcOrd="0" destOrd="0" presId="urn:microsoft.com/office/officeart/2005/8/layout/list1"/>
    <dgm:cxn modelId="{812CE0CE-BD1C-4C08-B1BD-7AC124A68F9B}" type="presParOf" srcId="{0DAE2D07-C50C-4EFF-81C9-828760164999}" destId="{74994441-B2C0-46D9-9BBD-56352CD9A1AF}" srcOrd="0" destOrd="0" presId="urn:microsoft.com/office/officeart/2005/8/layout/list1"/>
    <dgm:cxn modelId="{9D9FE401-AEB5-4E65-8B69-689E70AE8DFB}" type="presParOf" srcId="{0DAE2D07-C50C-4EFF-81C9-828760164999}" destId="{72A433A0-BDB3-4203-B175-62E8281F1489}" srcOrd="1" destOrd="0" presId="urn:microsoft.com/office/officeart/2005/8/layout/list1"/>
    <dgm:cxn modelId="{C78D314B-37F5-40E3-AC9E-2DA5345AA9B1}" type="presParOf" srcId="{CA211F60-CDCE-4F0A-BDE0-359296F5C714}" destId="{5E04B9B4-A7B9-4EB8-9A49-F5F0207CD839}" srcOrd="1" destOrd="0" presId="urn:microsoft.com/office/officeart/2005/8/layout/list1"/>
    <dgm:cxn modelId="{4116DAC7-E007-4A42-B8BE-C01D6ECEAC90}" type="presParOf" srcId="{CA211F60-CDCE-4F0A-BDE0-359296F5C714}" destId="{5B192B08-25A5-4815-9EBD-01EA9ED8A69D}" srcOrd="2" destOrd="0" presId="urn:microsoft.com/office/officeart/2005/8/layout/list1"/>
    <dgm:cxn modelId="{DCF14A16-85A2-4622-AE0D-61CF9BE23034}" type="presParOf" srcId="{CA211F60-CDCE-4F0A-BDE0-359296F5C714}" destId="{5E3B266A-FB95-4CC5-91C1-400D5F0B1BAC}" srcOrd="3" destOrd="0" presId="urn:microsoft.com/office/officeart/2005/8/layout/list1"/>
    <dgm:cxn modelId="{F66A5ED6-C30E-4A00-A68E-95CBAC0D76D1}" type="presParOf" srcId="{CA211F60-CDCE-4F0A-BDE0-359296F5C714}" destId="{7ECFAE44-D746-4F35-B548-698586F73233}" srcOrd="4" destOrd="0" presId="urn:microsoft.com/office/officeart/2005/8/layout/list1"/>
    <dgm:cxn modelId="{FF31589B-EB25-4842-9735-9F1BA567D982}" type="presParOf" srcId="{7ECFAE44-D746-4F35-B548-698586F73233}" destId="{67D69C52-9181-4DF5-A400-A95BC23BEE1D}" srcOrd="0" destOrd="0" presId="urn:microsoft.com/office/officeart/2005/8/layout/list1"/>
    <dgm:cxn modelId="{BA2C2731-C6F7-47DF-BE23-B45ED252AE96}" type="presParOf" srcId="{7ECFAE44-D746-4F35-B548-698586F73233}" destId="{38EE2486-1201-4DAB-B144-6B2893F41FE2}" srcOrd="1" destOrd="0" presId="urn:microsoft.com/office/officeart/2005/8/layout/list1"/>
    <dgm:cxn modelId="{9C126E0C-D938-4D83-9EE3-92C1DE514118}" type="presParOf" srcId="{CA211F60-CDCE-4F0A-BDE0-359296F5C714}" destId="{3C0A573F-B6EE-4380-9E62-378BC0504600}" srcOrd="5" destOrd="0" presId="urn:microsoft.com/office/officeart/2005/8/layout/list1"/>
    <dgm:cxn modelId="{8EC08834-538B-4F00-A4EB-BA6DEFE1CB9D}" type="presParOf" srcId="{CA211F60-CDCE-4F0A-BDE0-359296F5C714}" destId="{761CBFA1-0665-467B-A15F-333E658D79E2}"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192B08-25A5-4815-9EBD-01EA9ED8A69D}">
      <dsp:nvSpPr>
        <dsp:cNvPr id="0" name=""/>
        <dsp:cNvSpPr/>
      </dsp:nvSpPr>
      <dsp:spPr>
        <a:xfrm>
          <a:off x="0" y="2118768"/>
          <a:ext cx="4293944" cy="529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2A433A0-BDB3-4203-B175-62E8281F1489}">
      <dsp:nvSpPr>
        <dsp:cNvPr id="0" name=""/>
        <dsp:cNvSpPr/>
      </dsp:nvSpPr>
      <dsp:spPr>
        <a:xfrm>
          <a:off x="214697" y="1808808"/>
          <a:ext cx="3005760" cy="61992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611" tIns="0" rIns="113611" bIns="0" numCol="1" spcCol="1270" anchor="ctr" anchorCtr="0">
          <a:noAutofit/>
        </a:bodyPr>
        <a:lstStyle/>
        <a:p>
          <a:pPr marL="0" lvl="0" indent="0" algn="l" defTabSz="933450">
            <a:lnSpc>
              <a:spcPct val="90000"/>
            </a:lnSpc>
            <a:spcBef>
              <a:spcPct val="0"/>
            </a:spcBef>
            <a:spcAft>
              <a:spcPct val="35000"/>
            </a:spcAft>
            <a:buNone/>
          </a:pPr>
          <a:r>
            <a:rPr lang="en-GB" sz="2100" kern="1200" baseline="0"/>
            <a:t>Who am i?</a:t>
          </a:r>
          <a:endParaRPr lang="en-US" sz="2100" kern="1200"/>
        </a:p>
      </dsp:txBody>
      <dsp:txXfrm>
        <a:off x="244959" y="1839070"/>
        <a:ext cx="2945236" cy="559396"/>
      </dsp:txXfrm>
    </dsp:sp>
    <dsp:sp modelId="{761CBFA1-0665-467B-A15F-333E658D79E2}">
      <dsp:nvSpPr>
        <dsp:cNvPr id="0" name=""/>
        <dsp:cNvSpPr/>
      </dsp:nvSpPr>
      <dsp:spPr>
        <a:xfrm>
          <a:off x="0" y="3071328"/>
          <a:ext cx="4293944" cy="529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8EE2486-1201-4DAB-B144-6B2893F41FE2}">
      <dsp:nvSpPr>
        <dsp:cNvPr id="0" name=""/>
        <dsp:cNvSpPr/>
      </dsp:nvSpPr>
      <dsp:spPr>
        <a:xfrm>
          <a:off x="214697" y="2761368"/>
          <a:ext cx="3005760" cy="619920"/>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611" tIns="0" rIns="113611" bIns="0" numCol="1" spcCol="1270" anchor="ctr" anchorCtr="0">
          <a:noAutofit/>
        </a:bodyPr>
        <a:lstStyle/>
        <a:p>
          <a:pPr marL="0" lvl="0" indent="0" algn="l" defTabSz="933450">
            <a:lnSpc>
              <a:spcPct val="90000"/>
            </a:lnSpc>
            <a:spcBef>
              <a:spcPct val="0"/>
            </a:spcBef>
            <a:spcAft>
              <a:spcPct val="35000"/>
            </a:spcAft>
            <a:buNone/>
          </a:pPr>
          <a:r>
            <a:rPr lang="en-GB" sz="2100" kern="1200" baseline="0"/>
            <a:t>Why am I reflecting?</a:t>
          </a:r>
          <a:endParaRPr lang="en-US" sz="2100" kern="1200"/>
        </a:p>
      </dsp:txBody>
      <dsp:txXfrm>
        <a:off x="244959" y="2791630"/>
        <a:ext cx="2945236" cy="55939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cap="all"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Friday, April 23,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72657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Friday, April 23,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713450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Friday, April 23,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13199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Friday, April 23,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91607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Friday, April 23, 2021</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74992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Friday, April 23, 2021</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0043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Friday, April 23, 2021</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288218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Friday, April 23,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85923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Friday, April 23,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10990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Friday, April 23,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1740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Friday, April 23,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667695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Friday, April 23, 2021</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502019039"/>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hf sldNum="0" hdr="0" ftr="0" dt="0"/>
  <p:txStyles>
    <p:titleStyle>
      <a:lvl1pPr algn="l" defTabSz="914400" rtl="0" eaLnBrk="1" latinLnBrk="0" hangingPunct="1">
        <a:lnSpc>
          <a:spcPct val="88000"/>
        </a:lnSpc>
        <a:spcBef>
          <a:spcPct val="0"/>
        </a:spcBef>
        <a:buNone/>
        <a:defRPr sz="4400" kern="1200" cap="none" spc="4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2.jfi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47DDE-2F43-41A1-91BF-6E6FB7177D3A}"/>
              </a:ext>
            </a:extLst>
          </p:cNvPr>
          <p:cNvSpPr>
            <a:spLocks noGrp="1"/>
          </p:cNvSpPr>
          <p:nvPr>
            <p:ph type="ctrTitle"/>
          </p:nvPr>
        </p:nvSpPr>
        <p:spPr>
          <a:xfrm>
            <a:off x="6480000" y="728663"/>
            <a:ext cx="5015638" cy="2795737"/>
          </a:xfrm>
        </p:spPr>
        <p:txBody>
          <a:bodyPr>
            <a:normAutofit/>
          </a:bodyPr>
          <a:lstStyle/>
          <a:p>
            <a:r>
              <a:rPr lang="en-US" dirty="0"/>
              <a:t>Does Innovation and Creativity Provide  A business Advantage?</a:t>
            </a:r>
            <a:endParaRPr lang="en-GB" dirty="0"/>
          </a:p>
        </p:txBody>
      </p:sp>
      <p:sp>
        <p:nvSpPr>
          <p:cNvPr id="3" name="Subtitle 2">
            <a:extLst>
              <a:ext uri="{FF2B5EF4-FFF2-40B4-BE49-F238E27FC236}">
                <a16:creationId xmlns:a16="http://schemas.microsoft.com/office/drawing/2014/main" id="{5BCF7232-FE35-43C4-B304-C1B25133C8BE}"/>
              </a:ext>
            </a:extLst>
          </p:cNvPr>
          <p:cNvSpPr>
            <a:spLocks noGrp="1"/>
          </p:cNvSpPr>
          <p:nvPr>
            <p:ph type="subTitle" idx="1"/>
          </p:nvPr>
        </p:nvSpPr>
        <p:spPr>
          <a:xfrm>
            <a:off x="6480000" y="3830399"/>
            <a:ext cx="5015638" cy="2298938"/>
          </a:xfrm>
        </p:spPr>
        <p:txBody>
          <a:bodyPr>
            <a:normAutofit/>
          </a:bodyPr>
          <a:lstStyle/>
          <a:p>
            <a:r>
              <a:rPr lang="en-GB" dirty="0"/>
              <a:t>Presented by Christopher Davis.</a:t>
            </a:r>
          </a:p>
          <a:p>
            <a:r>
              <a:rPr lang="en-GB" dirty="0"/>
              <a:t>23/04/21.</a:t>
            </a:r>
          </a:p>
        </p:txBody>
      </p:sp>
      <p:pic>
        <p:nvPicPr>
          <p:cNvPr id="4" name="Picture 3">
            <a:extLst>
              <a:ext uri="{FF2B5EF4-FFF2-40B4-BE49-F238E27FC236}">
                <a16:creationId xmlns:a16="http://schemas.microsoft.com/office/drawing/2014/main" id="{FCFE43BE-AF96-466D-BAC7-9C93BE4688C3}"/>
              </a:ext>
            </a:extLst>
          </p:cNvPr>
          <p:cNvPicPr>
            <a:picLocks noChangeAspect="1"/>
          </p:cNvPicPr>
          <p:nvPr/>
        </p:nvPicPr>
        <p:blipFill rotWithShape="1">
          <a:blip r:embed="rId4"/>
          <a:srcRect l="23655" r="26801"/>
          <a:stretch/>
        </p:blipFill>
        <p:spPr>
          <a:xfrm>
            <a:off x="49067" y="10"/>
            <a:ext cx="5662934" cy="6857990"/>
          </a:xfrm>
          <a:custGeom>
            <a:avLst/>
            <a:gdLst/>
            <a:ahLst/>
            <a:cxnLst/>
            <a:rect l="l" t="t" r="r" b="b"/>
            <a:pathLst>
              <a:path w="5662934" h="6858000">
                <a:moveTo>
                  <a:pt x="0" y="0"/>
                </a:moveTo>
                <a:lnTo>
                  <a:pt x="5064602" y="0"/>
                </a:lnTo>
                <a:lnTo>
                  <a:pt x="4889880" y="279455"/>
                </a:lnTo>
                <a:cubicBezTo>
                  <a:pt x="4472355" y="1021447"/>
                  <a:pt x="4263593" y="1948936"/>
                  <a:pt x="4263593" y="3061922"/>
                </a:cubicBezTo>
                <a:cubicBezTo>
                  <a:pt x="4263593" y="3516203"/>
                  <a:pt x="4324186" y="3970483"/>
                  <a:pt x="4445372" y="4515619"/>
                </a:cubicBezTo>
                <a:cubicBezTo>
                  <a:pt x="4596855" y="5030470"/>
                  <a:pt x="4748338" y="5515036"/>
                  <a:pt x="4990710" y="5969316"/>
                </a:cubicBezTo>
                <a:cubicBezTo>
                  <a:pt x="5172489" y="6275955"/>
                  <a:pt x="5371310" y="6544265"/>
                  <a:pt x="5583977" y="6777438"/>
                </a:cubicBezTo>
                <a:lnTo>
                  <a:pt x="5662934" y="6858000"/>
                </a:lnTo>
                <a:lnTo>
                  <a:pt x="0" y="6858000"/>
                </a:lnTo>
                <a:close/>
              </a:path>
            </a:pathLst>
          </a:custGeom>
        </p:spPr>
      </p:pic>
      <p:pic>
        <p:nvPicPr>
          <p:cNvPr id="8" name="Recorded Sound">
            <a:hlinkClick r:id="" action="ppaction://media"/>
            <a:extLst>
              <a:ext uri="{FF2B5EF4-FFF2-40B4-BE49-F238E27FC236}">
                <a16:creationId xmlns:a16="http://schemas.microsoft.com/office/drawing/2014/main" id="{1EDD2517-9E56-4FED-A691-460C0D31F1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95638" y="6290468"/>
            <a:ext cx="406400" cy="406400"/>
          </a:xfrm>
          <a:prstGeom prst="rect">
            <a:avLst/>
          </a:prstGeom>
        </p:spPr>
      </p:pic>
    </p:spTree>
    <p:extLst>
      <p:ext uri="{BB962C8B-B14F-4D97-AF65-F5344CB8AC3E}">
        <p14:creationId xmlns:p14="http://schemas.microsoft.com/office/powerpoint/2010/main" val="3536974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3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1D541-52F4-4573-ACDB-1FDE228E31B0}"/>
              </a:ext>
            </a:extLst>
          </p:cNvPr>
          <p:cNvSpPr>
            <a:spLocks noGrp="1"/>
          </p:cNvSpPr>
          <p:nvPr>
            <p:ph type="title"/>
          </p:nvPr>
        </p:nvSpPr>
        <p:spPr>
          <a:xfrm>
            <a:off x="720000" y="1489439"/>
            <a:ext cx="5003800" cy="3481704"/>
          </a:xfrm>
        </p:spPr>
        <p:txBody>
          <a:bodyPr anchor="ctr">
            <a:normAutofit/>
          </a:bodyPr>
          <a:lstStyle/>
          <a:p>
            <a:pPr algn="ctr"/>
            <a:r>
              <a:rPr lang="en-GB" sz="5600"/>
              <a:t>Introduction</a:t>
            </a:r>
          </a:p>
        </p:txBody>
      </p:sp>
      <p:graphicFrame>
        <p:nvGraphicFramePr>
          <p:cNvPr id="16" name="Content Placeholder 2">
            <a:extLst>
              <a:ext uri="{FF2B5EF4-FFF2-40B4-BE49-F238E27FC236}">
                <a16:creationId xmlns:a16="http://schemas.microsoft.com/office/drawing/2014/main" id="{7B66C9BD-1F4F-4F21-9246-71513DA097B8}"/>
              </a:ext>
            </a:extLst>
          </p:cNvPr>
          <p:cNvGraphicFramePr>
            <a:graphicFrameLocks noGrp="1"/>
          </p:cNvGraphicFramePr>
          <p:nvPr>
            <p:ph idx="1"/>
            <p:extLst>
              <p:ext uri="{D42A27DB-BD31-4B8C-83A1-F6EECF244321}">
                <p14:modId xmlns:p14="http://schemas.microsoft.com/office/powerpoint/2010/main" val="2096436681"/>
              </p:ext>
            </p:extLst>
          </p:nvPr>
        </p:nvGraphicFramePr>
        <p:xfrm>
          <a:off x="7150094" y="724332"/>
          <a:ext cx="4293944" cy="54093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Recorded Sound">
            <a:hlinkClick r:id="" action="ppaction://media"/>
            <a:extLst>
              <a:ext uri="{FF2B5EF4-FFF2-40B4-BE49-F238E27FC236}">
                <a16:creationId xmlns:a16="http://schemas.microsoft.com/office/drawing/2014/main" id="{1F8B8102-46E9-4D8F-90A3-60E6F614B11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57496" y="6336748"/>
            <a:ext cx="406400" cy="406400"/>
          </a:xfrm>
          <a:prstGeom prst="rect">
            <a:avLst/>
          </a:prstGeom>
        </p:spPr>
      </p:pic>
    </p:spTree>
    <p:extLst>
      <p:ext uri="{BB962C8B-B14F-4D97-AF65-F5344CB8AC3E}">
        <p14:creationId xmlns:p14="http://schemas.microsoft.com/office/powerpoint/2010/main" val="895225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75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A0B10-B675-4FBF-8C24-23517E512D1D}"/>
              </a:ext>
            </a:extLst>
          </p:cNvPr>
          <p:cNvSpPr>
            <a:spLocks noGrp="1"/>
          </p:cNvSpPr>
          <p:nvPr>
            <p:ph type="title"/>
          </p:nvPr>
        </p:nvSpPr>
        <p:spPr>
          <a:xfrm>
            <a:off x="720000" y="1554630"/>
            <a:ext cx="5015638" cy="1969770"/>
          </a:xfrm>
        </p:spPr>
        <p:txBody>
          <a:bodyPr vert="horz" wrap="square" lIns="0" tIns="0" rIns="0" bIns="0" rtlCol="0" anchor="b" anchorCtr="0">
            <a:normAutofit/>
          </a:bodyPr>
          <a:lstStyle/>
          <a:p>
            <a:pPr algn="ctr">
              <a:lnSpc>
                <a:spcPct val="100000"/>
              </a:lnSpc>
            </a:pPr>
            <a:r>
              <a:rPr lang="en-US" sz="5600" spc="-100"/>
              <a:t>Model of Reflection</a:t>
            </a:r>
          </a:p>
        </p:txBody>
      </p:sp>
      <p:pic>
        <p:nvPicPr>
          <p:cNvPr id="5" name="Content Placeholder 4" descr="Diagram&#10;&#10;Description automatically generated">
            <a:extLst>
              <a:ext uri="{FF2B5EF4-FFF2-40B4-BE49-F238E27FC236}">
                <a16:creationId xmlns:a16="http://schemas.microsoft.com/office/drawing/2014/main" id="{760FDEB6-0472-4FCF-B05D-0DFB24EE50D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444525" y="1707100"/>
            <a:ext cx="5014800" cy="3435138"/>
          </a:xfrm>
          <a:custGeom>
            <a:avLst/>
            <a:gdLst/>
            <a:ahLst/>
            <a:cxnLst/>
            <a:rect l="l" t="t" r="r" b="b"/>
            <a:pathLst>
              <a:path w="5014800" h="5409338">
                <a:moveTo>
                  <a:pt x="0" y="0"/>
                </a:moveTo>
                <a:lnTo>
                  <a:pt x="5014800" y="0"/>
                </a:lnTo>
                <a:lnTo>
                  <a:pt x="5014800" y="5409338"/>
                </a:lnTo>
                <a:lnTo>
                  <a:pt x="0" y="5409338"/>
                </a:lnTo>
                <a:close/>
              </a:path>
            </a:pathLst>
          </a:custGeom>
        </p:spPr>
      </p:pic>
      <p:pic>
        <p:nvPicPr>
          <p:cNvPr id="4" name="Recorded Sound">
            <a:hlinkClick r:id="" action="ppaction://media"/>
            <a:extLst>
              <a:ext uri="{FF2B5EF4-FFF2-40B4-BE49-F238E27FC236}">
                <a16:creationId xmlns:a16="http://schemas.microsoft.com/office/drawing/2014/main" id="{B122ACE2-0ACE-4A08-8E3D-D923B1A214D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77982" y="6306930"/>
            <a:ext cx="406400" cy="406400"/>
          </a:xfrm>
          <a:prstGeom prst="rect">
            <a:avLst/>
          </a:prstGeom>
        </p:spPr>
      </p:pic>
    </p:spTree>
    <p:extLst>
      <p:ext uri="{BB962C8B-B14F-4D97-AF65-F5344CB8AC3E}">
        <p14:creationId xmlns:p14="http://schemas.microsoft.com/office/powerpoint/2010/main" val="174384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2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901A3-CEAF-4664-985F-A3AA23F70B8F}"/>
              </a:ext>
            </a:extLst>
          </p:cNvPr>
          <p:cNvSpPr>
            <a:spLocks noGrp="1"/>
          </p:cNvSpPr>
          <p:nvPr>
            <p:ph type="title"/>
          </p:nvPr>
        </p:nvSpPr>
        <p:spPr>
          <a:xfrm>
            <a:off x="6480000" y="619200"/>
            <a:ext cx="4991961" cy="1477328"/>
          </a:xfrm>
        </p:spPr>
        <p:txBody>
          <a:bodyPr wrap="square" anchor="ctr">
            <a:normAutofit/>
          </a:bodyPr>
          <a:lstStyle/>
          <a:p>
            <a:r>
              <a:rPr lang="en-GB" sz="3200"/>
              <a:t>What is Innovation?</a:t>
            </a:r>
          </a:p>
        </p:txBody>
      </p:sp>
      <p:sp>
        <p:nvSpPr>
          <p:cNvPr id="3" name="Content Placeholder 2">
            <a:extLst>
              <a:ext uri="{FF2B5EF4-FFF2-40B4-BE49-F238E27FC236}">
                <a16:creationId xmlns:a16="http://schemas.microsoft.com/office/drawing/2014/main" id="{ED39ECB7-4F83-4E41-A37E-5FB970EAB3B1}"/>
              </a:ext>
            </a:extLst>
          </p:cNvPr>
          <p:cNvSpPr>
            <a:spLocks noGrp="1"/>
          </p:cNvSpPr>
          <p:nvPr>
            <p:ph idx="1"/>
          </p:nvPr>
        </p:nvSpPr>
        <p:spPr>
          <a:xfrm>
            <a:off x="6480000" y="2541600"/>
            <a:ext cx="4991962" cy="3216273"/>
          </a:xfrm>
        </p:spPr>
        <p:txBody>
          <a:bodyPr>
            <a:normAutofit fontScale="70000" lnSpcReduction="20000"/>
          </a:bodyPr>
          <a:lstStyle/>
          <a:p>
            <a:pPr>
              <a:spcAft>
                <a:spcPts val="800"/>
              </a:spcAft>
            </a:pPr>
            <a:r>
              <a:rPr lang="en-GB" dirty="0">
                <a:effectLst/>
                <a:latin typeface="Calibri" panose="020F0502020204030204" pitchFamily="34" charset="0"/>
                <a:ea typeface="Calibri" panose="020F0502020204030204" pitchFamily="34" charset="0"/>
                <a:cs typeface="Calibri" panose="020F0502020204030204" pitchFamily="34" charset="0"/>
              </a:rPr>
              <a:t>‘Innovation is the specific tool of entrepreneurs, how they exploit change as an opportunity for a different business or service.  It is capable of being presented as a discipline, capable of being learned, capable of being practised’. Peter Drucker (1985).</a:t>
            </a:r>
          </a:p>
          <a:p>
            <a:pPr>
              <a:spcAft>
                <a:spcPts val="800"/>
              </a:spcAft>
            </a:pPr>
            <a:endParaRPr lang="en-GB" dirty="0">
              <a:latin typeface="Calibri" panose="020F0502020204030204" pitchFamily="34" charset="0"/>
              <a:ea typeface="Calibri" panose="020F0502020204030204" pitchFamily="34" charset="0"/>
              <a:cs typeface="Calibri" panose="020F0502020204030204" pitchFamily="34" charset="0"/>
            </a:endParaRPr>
          </a:p>
          <a:p>
            <a:pPr>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 Innovation is also brought about by change and it is important for the innovation to be a success that an organisation takes the time to understand their customers needs so that their changes can offer a solution to their needs.” Innovation can be described in many ways through descriptions, words and reactions.” (Greenwald, 2021) </a:t>
            </a:r>
          </a:p>
          <a:p>
            <a:endParaRPr lang="en-GB" dirty="0"/>
          </a:p>
        </p:txBody>
      </p:sp>
      <p:pic>
        <p:nvPicPr>
          <p:cNvPr id="5" name="Picture 4" descr="Light bulb on yellow background with sketched light beams and cord">
            <a:extLst>
              <a:ext uri="{FF2B5EF4-FFF2-40B4-BE49-F238E27FC236}">
                <a16:creationId xmlns:a16="http://schemas.microsoft.com/office/drawing/2014/main" id="{B6DFD9F0-BA73-4066-8875-5EF05A6BC299}"/>
              </a:ext>
            </a:extLst>
          </p:cNvPr>
          <p:cNvPicPr>
            <a:picLocks noChangeAspect="1"/>
          </p:cNvPicPr>
          <p:nvPr/>
        </p:nvPicPr>
        <p:blipFill rotWithShape="1">
          <a:blip r:embed="rId4"/>
          <a:srcRect l="45658" r="1400"/>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pic>
        <p:nvPicPr>
          <p:cNvPr id="7" name="Recorded Sound">
            <a:hlinkClick r:id="" action="ppaction://media"/>
            <a:extLst>
              <a:ext uri="{FF2B5EF4-FFF2-40B4-BE49-F238E27FC236}">
                <a16:creationId xmlns:a16="http://schemas.microsoft.com/office/drawing/2014/main" id="{95064AF1-D244-4F54-AF54-1AD384242E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77982" y="6237357"/>
            <a:ext cx="406400" cy="406400"/>
          </a:xfrm>
          <a:prstGeom prst="rect">
            <a:avLst/>
          </a:prstGeom>
        </p:spPr>
      </p:pic>
    </p:spTree>
    <p:extLst>
      <p:ext uri="{BB962C8B-B14F-4D97-AF65-F5344CB8AC3E}">
        <p14:creationId xmlns:p14="http://schemas.microsoft.com/office/powerpoint/2010/main" val="3691321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95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F2518-5323-4611-B66E-7384CEA21A7C}"/>
              </a:ext>
            </a:extLst>
          </p:cNvPr>
          <p:cNvSpPr>
            <a:spLocks noGrp="1"/>
          </p:cNvSpPr>
          <p:nvPr>
            <p:ph type="title"/>
          </p:nvPr>
        </p:nvSpPr>
        <p:spPr>
          <a:xfrm>
            <a:off x="720000" y="619200"/>
            <a:ext cx="5015505" cy="1477328"/>
          </a:xfrm>
        </p:spPr>
        <p:txBody>
          <a:bodyPr>
            <a:normAutofit/>
          </a:bodyPr>
          <a:lstStyle/>
          <a:p>
            <a:r>
              <a:rPr lang="en-GB" sz="3200"/>
              <a:t>What is Creativity?</a:t>
            </a:r>
          </a:p>
        </p:txBody>
      </p:sp>
      <p:sp>
        <p:nvSpPr>
          <p:cNvPr id="3" name="Content Placeholder 2">
            <a:extLst>
              <a:ext uri="{FF2B5EF4-FFF2-40B4-BE49-F238E27FC236}">
                <a16:creationId xmlns:a16="http://schemas.microsoft.com/office/drawing/2014/main" id="{3118FF97-A0A9-46B3-9372-703A400E3FD6}"/>
              </a:ext>
            </a:extLst>
          </p:cNvPr>
          <p:cNvSpPr>
            <a:spLocks noGrp="1"/>
          </p:cNvSpPr>
          <p:nvPr>
            <p:ph idx="1"/>
          </p:nvPr>
        </p:nvSpPr>
        <p:spPr>
          <a:xfrm>
            <a:off x="6480000" y="643538"/>
            <a:ext cx="4991962" cy="5135375"/>
          </a:xfrm>
        </p:spPr>
        <p:txBody>
          <a:bodyPr>
            <a:normAutofit/>
          </a:bodyPr>
          <a:lstStyle/>
          <a:p>
            <a:r>
              <a:rPr lang="en-GB">
                <a:effectLst/>
                <a:latin typeface="Calibri" panose="020F0502020204030204" pitchFamily="34" charset="0"/>
                <a:ea typeface="Calibri" panose="020F0502020204030204" pitchFamily="34" charset="0"/>
                <a:cs typeface="Times New Roman" panose="02020603050405020304" pitchFamily="18" charset="0"/>
              </a:rPr>
              <a:t>“Creative solutions are insightful, they’re novel, they’re simple, they’re elegant, and they’re generative, when you find one creative idea, more often than not it triggers other ideas in the same fashion.” </a:t>
            </a:r>
            <a:r>
              <a:rPr lang="en-GB">
                <a:effectLst/>
                <a:latin typeface="Calibri" panose="020F0502020204030204" pitchFamily="34" charset="0"/>
                <a:ea typeface="Calibri" panose="020F0502020204030204" pitchFamily="34" charset="0"/>
                <a:cs typeface="Calibri" panose="020F0502020204030204" pitchFamily="34" charset="0"/>
              </a:rPr>
              <a:t>Aristotle considered creativity to be a gift from the gods, something that resulted not during rational thought but when one was “bereft of his senses.”</a:t>
            </a:r>
            <a:r>
              <a:rPr lang="en-GB">
                <a:effectLst/>
                <a:latin typeface="Arial" panose="020B0604020202020204" pitchFamily="34" charset="0"/>
                <a:ea typeface="Calibri" panose="020F0502020204030204" pitchFamily="34" charset="0"/>
                <a:cs typeface="Times New Roman" panose="02020603050405020304" pitchFamily="18" charset="0"/>
              </a:rPr>
              <a:t> (What Is Creativity? 2021)</a:t>
            </a:r>
            <a:endParaRPr lang="en-GB">
              <a:effectLst/>
              <a:latin typeface="Calibri" panose="020F0502020204030204" pitchFamily="34" charset="0"/>
              <a:ea typeface="Calibri" panose="020F0502020204030204" pitchFamily="34" charset="0"/>
              <a:cs typeface="Times New Roman" panose="02020603050405020304" pitchFamily="18" charset="0"/>
            </a:endParaRPr>
          </a:p>
          <a:p>
            <a:r>
              <a:rPr lang="en-US" i="1">
                <a:effectLst/>
                <a:latin typeface="Calibri" panose="020F0502020204030204" pitchFamily="34" charset="0"/>
                <a:ea typeface="Calibri" panose="020F0502020204030204" pitchFamily="34" charset="0"/>
                <a:cs typeface="Calibri" panose="020F0502020204030204" pitchFamily="34" charset="0"/>
              </a:rPr>
              <a:t>‘The ability to produce original and unusual ideas or to make something new or imaginative.’</a:t>
            </a:r>
            <a:r>
              <a:rPr lang="en-US">
                <a:effectLst/>
                <a:latin typeface="Calibri" panose="020F0502020204030204" pitchFamily="34" charset="0"/>
                <a:ea typeface="Calibri" panose="020F0502020204030204" pitchFamily="34" charset="0"/>
                <a:cs typeface="Calibri" panose="020F0502020204030204" pitchFamily="34" charset="0"/>
              </a:rPr>
              <a:t> </a:t>
            </a:r>
            <a:r>
              <a:rPr lang="en-GB">
                <a:effectLst/>
                <a:latin typeface="Calibri" panose="020F0502020204030204" pitchFamily="34" charset="0"/>
                <a:ea typeface="Calibri" panose="020F0502020204030204" pitchFamily="34" charset="0"/>
                <a:cs typeface="Calibri" panose="020F0502020204030204" pitchFamily="34" charset="0"/>
              </a:rPr>
              <a:t>(creativity, 2021)</a:t>
            </a:r>
            <a:endParaRPr lang="en-GB">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pic>
        <p:nvPicPr>
          <p:cNvPr id="5" name="Picture 4" descr="White bulbs with a yellow one standing out">
            <a:extLst>
              <a:ext uri="{FF2B5EF4-FFF2-40B4-BE49-F238E27FC236}">
                <a16:creationId xmlns:a16="http://schemas.microsoft.com/office/drawing/2014/main" id="{8F5AE27A-146A-4F7B-A70A-5323F3434685}"/>
              </a:ext>
            </a:extLst>
          </p:cNvPr>
          <p:cNvPicPr>
            <a:picLocks noChangeAspect="1"/>
          </p:cNvPicPr>
          <p:nvPr/>
        </p:nvPicPr>
        <p:blipFill rotWithShape="1">
          <a:blip r:embed="rId4"/>
          <a:srcRect r="-1" b="6197"/>
          <a:stretch/>
        </p:blipFill>
        <p:spPr>
          <a:xfrm>
            <a:off x="656644" y="2626187"/>
            <a:ext cx="5078861" cy="3180022"/>
          </a:xfrm>
          <a:custGeom>
            <a:avLst/>
            <a:gdLst/>
            <a:ahLst/>
            <a:cxnLst/>
            <a:rect l="l" t="t" r="r" b="b"/>
            <a:pathLst>
              <a:path w="5078861" h="3180022">
                <a:moveTo>
                  <a:pt x="3276428" y="2"/>
                </a:moveTo>
                <a:cubicBezTo>
                  <a:pt x="3304302" y="21"/>
                  <a:pt x="3329599" y="233"/>
                  <a:pt x="3351926" y="662"/>
                </a:cubicBezTo>
                <a:cubicBezTo>
                  <a:pt x="3709493" y="17196"/>
                  <a:pt x="4341946" y="169233"/>
                  <a:pt x="4641167" y="448987"/>
                </a:cubicBezTo>
                <a:cubicBezTo>
                  <a:pt x="4946649" y="631788"/>
                  <a:pt x="5056849" y="1024552"/>
                  <a:pt x="5077430" y="1613913"/>
                </a:cubicBezTo>
                <a:cubicBezTo>
                  <a:pt x="5091263" y="2010042"/>
                  <a:pt x="5005018" y="2303257"/>
                  <a:pt x="4809735" y="2513219"/>
                </a:cubicBezTo>
                <a:cubicBezTo>
                  <a:pt x="4627124" y="2809799"/>
                  <a:pt x="4047725" y="3071868"/>
                  <a:pt x="3654311" y="3133974"/>
                </a:cubicBezTo>
                <a:cubicBezTo>
                  <a:pt x="3260559" y="3186418"/>
                  <a:pt x="2883382" y="3160895"/>
                  <a:pt x="2594283" y="3170991"/>
                </a:cubicBezTo>
                <a:cubicBezTo>
                  <a:pt x="2199182" y="3184788"/>
                  <a:pt x="1533580" y="3188685"/>
                  <a:pt x="1300277" y="3138791"/>
                </a:cubicBezTo>
                <a:cubicBezTo>
                  <a:pt x="1096221" y="3097550"/>
                  <a:pt x="527513" y="2836879"/>
                  <a:pt x="328033" y="2650376"/>
                </a:cubicBezTo>
                <a:cubicBezTo>
                  <a:pt x="128553" y="2463873"/>
                  <a:pt x="18354" y="2071110"/>
                  <a:pt x="1147" y="1578365"/>
                </a:cubicBezTo>
                <a:cubicBezTo>
                  <a:pt x="-16060" y="1085620"/>
                  <a:pt x="163176" y="692423"/>
                  <a:pt x="348823" y="482798"/>
                </a:cubicBezTo>
                <a:cubicBezTo>
                  <a:pt x="640811" y="279132"/>
                  <a:pt x="1347172" y="60997"/>
                  <a:pt x="1607361" y="51911"/>
                </a:cubicBezTo>
                <a:cubicBezTo>
                  <a:pt x="1860322" y="43077"/>
                  <a:pt x="2858319" y="-276"/>
                  <a:pt x="3276428" y="2"/>
                </a:cubicBezTo>
                <a:close/>
              </a:path>
            </a:pathLst>
          </a:custGeom>
        </p:spPr>
      </p:pic>
      <p:pic>
        <p:nvPicPr>
          <p:cNvPr id="8" name="Recorded Sound">
            <a:hlinkClick r:id="" action="ppaction://media"/>
            <a:extLst>
              <a:ext uri="{FF2B5EF4-FFF2-40B4-BE49-F238E27FC236}">
                <a16:creationId xmlns:a16="http://schemas.microsoft.com/office/drawing/2014/main" id="{D1A01CD4-1360-43FB-82FF-3CF8113A8EA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71962" y="6286746"/>
            <a:ext cx="406400" cy="406400"/>
          </a:xfrm>
          <a:prstGeom prst="rect">
            <a:avLst/>
          </a:prstGeom>
        </p:spPr>
      </p:pic>
    </p:spTree>
    <p:extLst>
      <p:ext uri="{BB962C8B-B14F-4D97-AF65-F5344CB8AC3E}">
        <p14:creationId xmlns:p14="http://schemas.microsoft.com/office/powerpoint/2010/main" val="200172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54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BAAAD-40C5-49E6-AD6E-B01E734821BC}"/>
              </a:ext>
            </a:extLst>
          </p:cNvPr>
          <p:cNvSpPr>
            <a:spLocks noGrp="1"/>
          </p:cNvSpPr>
          <p:nvPr>
            <p:ph type="title"/>
          </p:nvPr>
        </p:nvSpPr>
        <p:spPr>
          <a:xfrm>
            <a:off x="720000" y="619201"/>
            <a:ext cx="3095626" cy="1477328"/>
          </a:xfrm>
        </p:spPr>
        <p:txBody>
          <a:bodyPr>
            <a:normAutofit/>
          </a:bodyPr>
          <a:lstStyle/>
          <a:p>
            <a:r>
              <a:rPr lang="en-GB" sz="3200" dirty="0"/>
              <a:t>Innovation Models.</a:t>
            </a:r>
          </a:p>
        </p:txBody>
      </p:sp>
      <p:sp>
        <p:nvSpPr>
          <p:cNvPr id="10" name="Content Placeholder 7">
            <a:extLst>
              <a:ext uri="{FF2B5EF4-FFF2-40B4-BE49-F238E27FC236}">
                <a16:creationId xmlns:a16="http://schemas.microsoft.com/office/drawing/2014/main" id="{190987FA-198F-4042-B2CD-F7BB7D82D31B}"/>
              </a:ext>
            </a:extLst>
          </p:cNvPr>
          <p:cNvSpPr>
            <a:spLocks noGrp="1"/>
          </p:cNvSpPr>
          <p:nvPr>
            <p:ph idx="1"/>
          </p:nvPr>
        </p:nvSpPr>
        <p:spPr>
          <a:xfrm>
            <a:off x="4548188" y="633600"/>
            <a:ext cx="6900137" cy="1282513"/>
          </a:xfrm>
        </p:spPr>
        <p:txBody>
          <a:bodyPr>
            <a:normAutofit fontScale="70000" lnSpcReduction="20000"/>
          </a:bodyPr>
          <a:lstStyle/>
          <a:p>
            <a:pPr>
              <a:lnSpc>
                <a:spcPct val="110000"/>
              </a:lnSpc>
            </a:pPr>
            <a:r>
              <a:rPr lang="en-GB" sz="1900" dirty="0">
                <a:effectLst/>
                <a:latin typeface="Calibri" panose="020F0502020204030204" pitchFamily="34" charset="0"/>
                <a:ea typeface="Calibri" panose="020F0502020204030204" pitchFamily="34" charset="0"/>
              </a:rPr>
              <a:t>“A structured innovation model will help you face every challenge head on and to take the innovation seriously. It gives you a strategy of how to tackle every step along the way.</a:t>
            </a:r>
          </a:p>
          <a:p>
            <a:pPr>
              <a:lnSpc>
                <a:spcPct val="110000"/>
              </a:lnSpc>
            </a:pPr>
            <a:r>
              <a:rPr lang="en-GB" sz="1900" dirty="0">
                <a:effectLst/>
                <a:latin typeface="Calibri" panose="020F0502020204030204" pitchFamily="34" charset="0"/>
                <a:ea typeface="Calibri" panose="020F0502020204030204" pitchFamily="34" charset="0"/>
              </a:rPr>
              <a:t>The main difference between open and closed innovation is how the innovation was created closed innovation is created in the past and is developed in a self-contained company, open innovation makes the most of external knowledge. </a:t>
            </a:r>
            <a:endParaRPr lang="en-US" sz="1900" dirty="0"/>
          </a:p>
        </p:txBody>
      </p:sp>
      <p:pic>
        <p:nvPicPr>
          <p:cNvPr id="4" name="Content Placeholder 3">
            <a:extLst>
              <a:ext uri="{FF2B5EF4-FFF2-40B4-BE49-F238E27FC236}">
                <a16:creationId xmlns:a16="http://schemas.microsoft.com/office/drawing/2014/main" id="{362777DA-8F78-46D1-A334-4284D7CE56C8}"/>
              </a:ext>
            </a:extLst>
          </p:cNvPr>
          <p:cNvPicPr>
            <a:picLocks/>
          </p:cNvPicPr>
          <p:nvPr/>
        </p:nvPicPr>
        <p:blipFill>
          <a:blip r:embed="rId4"/>
          <a:stretch>
            <a:fillRect/>
          </a:stretch>
        </p:blipFill>
        <p:spPr>
          <a:xfrm>
            <a:off x="2540129" y="3249613"/>
            <a:ext cx="7088067" cy="2888388"/>
          </a:xfrm>
          <a:custGeom>
            <a:avLst/>
            <a:gdLst/>
            <a:ahLst/>
            <a:cxnLst/>
            <a:rect l="l" t="t" r="r" b="b"/>
            <a:pathLst>
              <a:path w="10728325" h="3501162">
                <a:moveTo>
                  <a:pt x="0" y="0"/>
                </a:moveTo>
                <a:lnTo>
                  <a:pt x="10728325" y="0"/>
                </a:lnTo>
                <a:lnTo>
                  <a:pt x="10728325" y="3501162"/>
                </a:lnTo>
                <a:lnTo>
                  <a:pt x="0" y="3501162"/>
                </a:lnTo>
                <a:close/>
              </a:path>
            </a:pathLst>
          </a:custGeom>
        </p:spPr>
      </p:pic>
      <p:pic>
        <p:nvPicPr>
          <p:cNvPr id="5" name="Recorded Sound">
            <a:hlinkClick r:id="" action="ppaction://media"/>
            <a:extLst>
              <a:ext uri="{FF2B5EF4-FFF2-40B4-BE49-F238E27FC236}">
                <a16:creationId xmlns:a16="http://schemas.microsoft.com/office/drawing/2014/main" id="{A5B37F3C-FD4E-42D8-BB85-98ACFA50A41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75846" y="6322961"/>
            <a:ext cx="406400" cy="406400"/>
          </a:xfrm>
          <a:prstGeom prst="rect">
            <a:avLst/>
          </a:prstGeom>
        </p:spPr>
      </p:pic>
    </p:spTree>
    <p:extLst>
      <p:ext uri="{BB962C8B-B14F-4D97-AF65-F5344CB8AC3E}">
        <p14:creationId xmlns:p14="http://schemas.microsoft.com/office/powerpoint/2010/main" val="206100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59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1D3B63D-97A2-43B6-B140-7FADB9C54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99AB3E9-A7F5-451B-8FC3-9BBE53056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35E83-C392-476D-97C6-700DD7C24344}"/>
              </a:ext>
            </a:extLst>
          </p:cNvPr>
          <p:cNvSpPr>
            <a:spLocks noGrp="1"/>
          </p:cNvSpPr>
          <p:nvPr>
            <p:ph type="title"/>
          </p:nvPr>
        </p:nvSpPr>
        <p:spPr>
          <a:xfrm>
            <a:off x="720000" y="619200"/>
            <a:ext cx="4991961" cy="1477328"/>
          </a:xfrm>
        </p:spPr>
        <p:txBody>
          <a:bodyPr vert="horz" wrap="square" lIns="0" tIns="0" rIns="0" bIns="0" rtlCol="0" anchor="ctr" anchorCtr="0">
            <a:normAutofit/>
          </a:bodyPr>
          <a:lstStyle/>
          <a:p>
            <a:r>
              <a:rPr lang="en-US" sz="3200"/>
              <a:t>Innovative Organisations</a:t>
            </a:r>
          </a:p>
        </p:txBody>
      </p:sp>
      <p:sp>
        <p:nvSpPr>
          <p:cNvPr id="4" name="Text Placeholder 3">
            <a:extLst>
              <a:ext uri="{FF2B5EF4-FFF2-40B4-BE49-F238E27FC236}">
                <a16:creationId xmlns:a16="http://schemas.microsoft.com/office/drawing/2014/main" id="{1AE058F2-0843-41C4-8130-1F6B3EF489AC}"/>
              </a:ext>
            </a:extLst>
          </p:cNvPr>
          <p:cNvSpPr>
            <a:spLocks noGrp="1"/>
          </p:cNvSpPr>
          <p:nvPr>
            <p:ph type="body" sz="half" idx="2"/>
          </p:nvPr>
        </p:nvSpPr>
        <p:spPr>
          <a:xfrm>
            <a:off x="720000" y="2541600"/>
            <a:ext cx="4991962" cy="3216273"/>
          </a:xfrm>
        </p:spPr>
        <p:txBody>
          <a:bodyPr vert="horz" lIns="0" tIns="0" rIns="0" bIns="0" rtlCol="0">
            <a:normAutofit/>
          </a:bodyPr>
          <a:lstStyle/>
          <a:p>
            <a:pPr indent="-228600">
              <a:buFont typeface="The Hand Extrablack" panose="03070A02030502020204" pitchFamily="66" charset="0"/>
              <a:buChar char="•"/>
            </a:pPr>
            <a:r>
              <a:rPr lang="en-US"/>
              <a:t>Kurt Lewin's Force Field Analysis is a powerful strategic tool used to understand what's needed for change in both corporate and personal environments. (Lewin's Force Field Analysis Explained, 2021)</a:t>
            </a:r>
          </a:p>
        </p:txBody>
      </p:sp>
      <p:pic>
        <p:nvPicPr>
          <p:cNvPr id="6" name="Content Placeholder 5" descr="Chart, diagram&#10;&#10;Description automatically generated">
            <a:extLst>
              <a:ext uri="{FF2B5EF4-FFF2-40B4-BE49-F238E27FC236}">
                <a16:creationId xmlns:a16="http://schemas.microsoft.com/office/drawing/2014/main" id="{98FD17F5-DB30-411E-9D8B-4B6C41DB95B4}"/>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444525" y="1475165"/>
            <a:ext cx="5014800" cy="3899007"/>
          </a:xfrm>
          <a:custGeom>
            <a:avLst/>
            <a:gdLst/>
            <a:ahLst/>
            <a:cxnLst/>
            <a:rect l="l" t="t" r="r" b="b"/>
            <a:pathLst>
              <a:path w="5014800" h="5409338">
                <a:moveTo>
                  <a:pt x="0" y="0"/>
                </a:moveTo>
                <a:lnTo>
                  <a:pt x="5014800" y="0"/>
                </a:lnTo>
                <a:lnTo>
                  <a:pt x="5014800" y="5409338"/>
                </a:lnTo>
                <a:lnTo>
                  <a:pt x="0" y="5409338"/>
                </a:lnTo>
                <a:close/>
              </a:path>
            </a:pathLst>
          </a:custGeom>
        </p:spPr>
      </p:pic>
      <p:pic>
        <p:nvPicPr>
          <p:cNvPr id="7" name="Recorded Sound">
            <a:hlinkClick r:id="" action="ppaction://media"/>
            <a:extLst>
              <a:ext uri="{FF2B5EF4-FFF2-40B4-BE49-F238E27FC236}">
                <a16:creationId xmlns:a16="http://schemas.microsoft.com/office/drawing/2014/main" id="{F2B1C700-06B5-4608-9E6E-95EF7F603C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00889" y="6301509"/>
            <a:ext cx="406400" cy="406400"/>
          </a:xfrm>
          <a:prstGeom prst="rect">
            <a:avLst/>
          </a:prstGeom>
        </p:spPr>
      </p:pic>
    </p:spTree>
    <p:extLst>
      <p:ext uri="{BB962C8B-B14F-4D97-AF65-F5344CB8AC3E}">
        <p14:creationId xmlns:p14="http://schemas.microsoft.com/office/powerpoint/2010/main" val="3954810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00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0987-1F7B-403F-883F-E6954678FB5C}"/>
              </a:ext>
            </a:extLst>
          </p:cNvPr>
          <p:cNvSpPr>
            <a:spLocks noGrp="1"/>
          </p:cNvSpPr>
          <p:nvPr>
            <p:ph type="title"/>
          </p:nvPr>
        </p:nvSpPr>
        <p:spPr>
          <a:xfrm>
            <a:off x="720000" y="619200"/>
            <a:ext cx="3107463" cy="757316"/>
          </a:xfrm>
        </p:spPr>
        <p:txBody>
          <a:bodyPr/>
          <a:lstStyle/>
          <a:p>
            <a:r>
              <a:rPr lang="en-GB" dirty="0"/>
              <a:t>Leadership Styles</a:t>
            </a:r>
          </a:p>
        </p:txBody>
      </p:sp>
      <p:pic>
        <p:nvPicPr>
          <p:cNvPr id="6" name="Content Placeholder 5">
            <a:extLst>
              <a:ext uri="{FF2B5EF4-FFF2-40B4-BE49-F238E27FC236}">
                <a16:creationId xmlns:a16="http://schemas.microsoft.com/office/drawing/2014/main" id="{6763E26E-9F73-4AAF-9A5C-574360F1BCDC}"/>
              </a:ext>
            </a:extLst>
          </p:cNvPr>
          <p:cNvPicPr>
            <a:picLocks noGrp="1" noChangeAspect="1"/>
          </p:cNvPicPr>
          <p:nvPr>
            <p:ph idx="1"/>
          </p:nvPr>
        </p:nvPicPr>
        <p:blipFill>
          <a:blip r:embed="rId4"/>
          <a:stretch>
            <a:fillRect/>
          </a:stretch>
        </p:blipFill>
        <p:spPr>
          <a:xfrm>
            <a:off x="4548188" y="873643"/>
            <a:ext cx="6911975" cy="4605888"/>
          </a:xfrm>
        </p:spPr>
      </p:pic>
      <p:sp>
        <p:nvSpPr>
          <p:cNvPr id="4" name="Text Placeholder 3">
            <a:extLst>
              <a:ext uri="{FF2B5EF4-FFF2-40B4-BE49-F238E27FC236}">
                <a16:creationId xmlns:a16="http://schemas.microsoft.com/office/drawing/2014/main" id="{5E18A061-4098-4E19-A5DE-18E28BA5764C}"/>
              </a:ext>
            </a:extLst>
          </p:cNvPr>
          <p:cNvSpPr>
            <a:spLocks noGrp="1"/>
          </p:cNvSpPr>
          <p:nvPr>
            <p:ph type="body" sz="half" idx="2"/>
          </p:nvPr>
        </p:nvSpPr>
        <p:spPr>
          <a:xfrm>
            <a:off x="720000" y="1582994"/>
            <a:ext cx="3107463" cy="4190443"/>
          </a:xfrm>
        </p:spPr>
        <p:txBody>
          <a:bodyPr>
            <a:normAutofit fontScale="70000" lnSpcReduction="20000"/>
          </a:bodyPr>
          <a:lstStyle/>
          <a:p>
            <a:r>
              <a:rPr lang="en-GB" dirty="0"/>
              <a:t>Leadership styles are classifications of how a person behaves while leading a group. Lewin's leadership styles are authoritarian (autocratic), participative (democratic), and delegative (laissez-faire).</a:t>
            </a:r>
          </a:p>
          <a:p>
            <a:r>
              <a:rPr lang="en-GB" dirty="0"/>
              <a:t>( Verywell Mind,2021)</a:t>
            </a:r>
          </a:p>
          <a:p>
            <a:endParaRPr lang="en-GB" dirty="0"/>
          </a:p>
          <a:p>
            <a:endParaRPr lang="en-GB" dirty="0"/>
          </a:p>
          <a:p>
            <a:r>
              <a:rPr lang="en-GB" dirty="0"/>
              <a:t>Puccio, Mance and Murdoch (2011) describe leadership as a factor that inspires changes, while creativity is understood as a process leading towards change. </a:t>
            </a:r>
          </a:p>
        </p:txBody>
      </p:sp>
      <p:pic>
        <p:nvPicPr>
          <p:cNvPr id="9" name="Recorded Sound">
            <a:hlinkClick r:id="" action="ppaction://media"/>
            <a:extLst>
              <a:ext uri="{FF2B5EF4-FFF2-40B4-BE49-F238E27FC236}">
                <a16:creationId xmlns:a16="http://schemas.microsoft.com/office/drawing/2014/main" id="{B6EEF53B-BF2D-4650-9E5F-9F8602F7263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60163" y="6214806"/>
            <a:ext cx="406400" cy="406400"/>
          </a:xfrm>
          <a:prstGeom prst="rect">
            <a:avLst/>
          </a:prstGeom>
        </p:spPr>
      </p:pic>
    </p:spTree>
    <p:extLst>
      <p:ext uri="{BB962C8B-B14F-4D97-AF65-F5344CB8AC3E}">
        <p14:creationId xmlns:p14="http://schemas.microsoft.com/office/powerpoint/2010/main" val="310976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21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01D3B63D-97A2-43B6-B140-7FADB9C54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899AB3E9-A7F5-451B-8FC3-9BBE53056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CF833-7D76-486B-A4D7-012A220D08E2}"/>
              </a:ext>
            </a:extLst>
          </p:cNvPr>
          <p:cNvSpPr>
            <a:spLocks noGrp="1"/>
          </p:cNvSpPr>
          <p:nvPr>
            <p:ph type="title"/>
          </p:nvPr>
        </p:nvSpPr>
        <p:spPr>
          <a:xfrm>
            <a:off x="720000" y="619200"/>
            <a:ext cx="4991961" cy="1477328"/>
          </a:xfrm>
        </p:spPr>
        <p:txBody>
          <a:bodyPr vert="horz" wrap="square" lIns="0" tIns="0" rIns="0" bIns="0" rtlCol="0" anchor="ctr" anchorCtr="0">
            <a:normAutofit/>
          </a:bodyPr>
          <a:lstStyle/>
          <a:p>
            <a:r>
              <a:rPr lang="en-US" sz="3200"/>
              <a:t>Problem Solving</a:t>
            </a:r>
          </a:p>
        </p:txBody>
      </p:sp>
      <p:sp>
        <p:nvSpPr>
          <p:cNvPr id="4" name="Text Placeholder 3">
            <a:extLst>
              <a:ext uri="{FF2B5EF4-FFF2-40B4-BE49-F238E27FC236}">
                <a16:creationId xmlns:a16="http://schemas.microsoft.com/office/drawing/2014/main" id="{6907BC6F-C898-4765-9215-E5CFE4C24C8C}"/>
              </a:ext>
            </a:extLst>
          </p:cNvPr>
          <p:cNvSpPr>
            <a:spLocks noGrp="1"/>
          </p:cNvSpPr>
          <p:nvPr>
            <p:ph type="body" sz="half" idx="2"/>
          </p:nvPr>
        </p:nvSpPr>
        <p:spPr>
          <a:xfrm>
            <a:off x="720000" y="2541600"/>
            <a:ext cx="4991962" cy="3216273"/>
          </a:xfrm>
        </p:spPr>
        <p:txBody>
          <a:bodyPr vert="horz" lIns="0" tIns="0" rIns="0" bIns="0" rtlCol="0">
            <a:normAutofit/>
          </a:bodyPr>
          <a:lstStyle/>
          <a:p>
            <a:r>
              <a:rPr lang="en-US" dirty="0"/>
              <a:t>Polya Problem </a:t>
            </a:r>
            <a:r>
              <a:rPr lang="en-US"/>
              <a:t>Solving  Model</a:t>
            </a:r>
          </a:p>
          <a:p>
            <a:r>
              <a:rPr lang="en-US"/>
              <a:t>Four </a:t>
            </a:r>
            <a:r>
              <a:rPr lang="en-US" dirty="0"/>
              <a:t>basic principles of problem solving.</a:t>
            </a:r>
          </a:p>
          <a:p>
            <a:pPr marL="342900" indent="-228600">
              <a:buFont typeface="The Hand Extrablack" panose="03070A02030502020204" pitchFamily="66" charset="0"/>
              <a:buChar char="•"/>
            </a:pPr>
            <a:r>
              <a:rPr lang="en-US" dirty="0"/>
              <a:t>Understand the problem</a:t>
            </a:r>
          </a:p>
          <a:p>
            <a:pPr marL="342900" indent="-228600">
              <a:buFont typeface="The Hand Extrablack" panose="03070A02030502020204" pitchFamily="66" charset="0"/>
              <a:buChar char="•"/>
            </a:pPr>
            <a:r>
              <a:rPr lang="en-US" dirty="0"/>
              <a:t>Devise a plan</a:t>
            </a:r>
          </a:p>
          <a:p>
            <a:pPr marL="342900" indent="-228600">
              <a:buFont typeface="The Hand Extrablack" panose="03070A02030502020204" pitchFamily="66" charset="0"/>
              <a:buChar char="•"/>
            </a:pPr>
            <a:r>
              <a:rPr lang="en-US" dirty="0"/>
              <a:t>Carry out the plan</a:t>
            </a:r>
          </a:p>
          <a:p>
            <a:pPr marL="342900" indent="-228600">
              <a:buFont typeface="The Hand Extrablack" panose="03070A02030502020204" pitchFamily="66" charset="0"/>
              <a:buChar char="•"/>
            </a:pPr>
            <a:r>
              <a:rPr lang="en-US" dirty="0"/>
              <a:t>Look Back</a:t>
            </a:r>
          </a:p>
        </p:txBody>
      </p:sp>
      <p:pic>
        <p:nvPicPr>
          <p:cNvPr id="1026" name="Picture 2" descr="Image result for polya problem solving 1945">
            <a:extLst>
              <a:ext uri="{FF2B5EF4-FFF2-40B4-BE49-F238E27FC236}">
                <a16:creationId xmlns:a16="http://schemas.microsoft.com/office/drawing/2014/main" id="{F6801254-EE36-4C53-9398-9CD0806027E8}"/>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6444525" y="1083505"/>
            <a:ext cx="5014800" cy="4682327"/>
          </a:xfrm>
          <a:custGeom>
            <a:avLst/>
            <a:gdLst/>
            <a:ahLst/>
            <a:cxnLst/>
            <a:rect l="l" t="t" r="r" b="b"/>
            <a:pathLst>
              <a:path w="5014800" h="5409338">
                <a:moveTo>
                  <a:pt x="0" y="0"/>
                </a:moveTo>
                <a:lnTo>
                  <a:pt x="5014800" y="0"/>
                </a:lnTo>
                <a:lnTo>
                  <a:pt x="5014800" y="5409338"/>
                </a:lnTo>
                <a:lnTo>
                  <a:pt x="0" y="5409338"/>
                </a:lnTo>
                <a:close/>
              </a:path>
            </a:pathLst>
          </a:cu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500B0726-6505-4D42-9D40-0E716B72B7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59325" y="6287654"/>
            <a:ext cx="406400" cy="406400"/>
          </a:xfrm>
          <a:prstGeom prst="rect">
            <a:avLst/>
          </a:prstGeom>
        </p:spPr>
      </p:pic>
    </p:spTree>
    <p:extLst>
      <p:ext uri="{BB962C8B-B14F-4D97-AF65-F5344CB8AC3E}">
        <p14:creationId xmlns:p14="http://schemas.microsoft.com/office/powerpoint/2010/main" val="223921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4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335243F2-87BD-4C47-8358-ACFE608D3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5B33439-EC96-4835-9DF2-CFA3336E0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8127BC-E709-4908-BB3A-66E0B144BB11}"/>
              </a:ext>
            </a:extLst>
          </p:cNvPr>
          <p:cNvSpPr>
            <a:spLocks noGrp="1"/>
          </p:cNvSpPr>
          <p:nvPr>
            <p:ph type="title"/>
          </p:nvPr>
        </p:nvSpPr>
        <p:spPr>
          <a:xfrm>
            <a:off x="720000" y="1554630"/>
            <a:ext cx="5015638" cy="1969770"/>
          </a:xfrm>
        </p:spPr>
        <p:txBody>
          <a:bodyPr vert="horz" wrap="square" lIns="0" tIns="0" rIns="0" bIns="0" rtlCol="0" anchor="b" anchorCtr="0">
            <a:normAutofit/>
          </a:bodyPr>
          <a:lstStyle/>
          <a:p>
            <a:pPr algn="ctr">
              <a:lnSpc>
                <a:spcPct val="90000"/>
              </a:lnSpc>
            </a:pPr>
            <a:r>
              <a:rPr lang="en-US" sz="4300" spc="-100"/>
              <a:t>Does the Innovation Concept Provide A Business Advantage.</a:t>
            </a:r>
            <a:br>
              <a:rPr lang="en-US" sz="4300" spc="-100"/>
            </a:br>
            <a:endParaRPr lang="en-US" sz="4300" spc="-100"/>
          </a:p>
        </p:txBody>
      </p:sp>
      <p:grpSp>
        <p:nvGrpSpPr>
          <p:cNvPr id="20" name="Group 19">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65602" y="317452"/>
            <a:ext cx="2088038" cy="719230"/>
            <a:chOff x="4532666" y="505937"/>
            <a:chExt cx="2981730" cy="1027064"/>
          </a:xfrm>
        </p:grpSpPr>
        <p:sp>
          <p:nvSpPr>
            <p:cNvPr id="21"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3"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5" name="Group 24">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17356" y="5503147"/>
            <a:ext cx="2117174" cy="588806"/>
            <a:chOff x="4549904" y="5078157"/>
            <a:chExt cx="3023338" cy="840818"/>
          </a:xfrm>
        </p:grpSpPr>
        <p:sp>
          <p:nvSpPr>
            <p:cNvPr id="26"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7"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8"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pic>
        <p:nvPicPr>
          <p:cNvPr id="9" name="Content Placeholder 8" descr="Text&#10;&#10;Description automatically generated">
            <a:extLst>
              <a:ext uri="{FF2B5EF4-FFF2-40B4-BE49-F238E27FC236}">
                <a16:creationId xmlns:a16="http://schemas.microsoft.com/office/drawing/2014/main" id="{2908F91B-6013-4B81-9035-0744E69D4BA3}"/>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444525" y="1425017"/>
            <a:ext cx="5014800" cy="3999304"/>
          </a:xfrm>
          <a:custGeom>
            <a:avLst/>
            <a:gdLst/>
            <a:ahLst/>
            <a:cxnLst/>
            <a:rect l="l" t="t" r="r" b="b"/>
            <a:pathLst>
              <a:path w="5014800" h="5409338">
                <a:moveTo>
                  <a:pt x="0" y="0"/>
                </a:moveTo>
                <a:lnTo>
                  <a:pt x="5014800" y="0"/>
                </a:lnTo>
                <a:lnTo>
                  <a:pt x="5014800" y="5409338"/>
                </a:lnTo>
                <a:lnTo>
                  <a:pt x="0" y="5409338"/>
                </a:lnTo>
                <a:close/>
              </a:path>
            </a:pathLst>
          </a:custGeom>
        </p:spPr>
      </p:pic>
      <p:pic>
        <p:nvPicPr>
          <p:cNvPr id="24" name="Recorded Sound">
            <a:hlinkClick r:id="" action="ppaction://media"/>
            <a:extLst>
              <a:ext uri="{FF2B5EF4-FFF2-40B4-BE49-F238E27FC236}">
                <a16:creationId xmlns:a16="http://schemas.microsoft.com/office/drawing/2014/main" id="{16626EFD-1F38-438B-AADE-410E3F3A2E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45122" y="6270749"/>
            <a:ext cx="406400" cy="406400"/>
          </a:xfrm>
          <a:prstGeom prst="rect">
            <a:avLst/>
          </a:prstGeom>
        </p:spPr>
      </p:pic>
    </p:spTree>
    <p:extLst>
      <p:ext uri="{BB962C8B-B14F-4D97-AF65-F5344CB8AC3E}">
        <p14:creationId xmlns:p14="http://schemas.microsoft.com/office/powerpoint/2010/main" val="3392488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128"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3A560-0180-404D-B8E4-21AF112989EE}"/>
              </a:ext>
            </a:extLst>
          </p:cNvPr>
          <p:cNvSpPr>
            <a:spLocks noGrp="1"/>
          </p:cNvSpPr>
          <p:nvPr>
            <p:ph type="title"/>
          </p:nvPr>
        </p:nvSpPr>
        <p:spPr>
          <a:xfrm>
            <a:off x="6480000" y="117988"/>
            <a:ext cx="4991961" cy="993058"/>
          </a:xfrm>
        </p:spPr>
        <p:txBody>
          <a:bodyPr wrap="square" anchor="ctr">
            <a:normAutofit/>
          </a:bodyPr>
          <a:lstStyle/>
          <a:p>
            <a:r>
              <a:rPr lang="en-GB" sz="3200" dirty="0"/>
              <a:t>References.</a:t>
            </a:r>
          </a:p>
        </p:txBody>
      </p:sp>
      <p:sp>
        <p:nvSpPr>
          <p:cNvPr id="3" name="Content Placeholder 2">
            <a:extLst>
              <a:ext uri="{FF2B5EF4-FFF2-40B4-BE49-F238E27FC236}">
                <a16:creationId xmlns:a16="http://schemas.microsoft.com/office/drawing/2014/main" id="{A2FD0B45-E7A5-4944-971F-41F5E184D331}"/>
              </a:ext>
            </a:extLst>
          </p:cNvPr>
          <p:cNvSpPr>
            <a:spLocks noGrp="1"/>
          </p:cNvSpPr>
          <p:nvPr>
            <p:ph idx="1"/>
          </p:nvPr>
        </p:nvSpPr>
        <p:spPr>
          <a:xfrm>
            <a:off x="6480000" y="825910"/>
            <a:ext cx="4991962" cy="5914102"/>
          </a:xfrm>
        </p:spPr>
        <p:txBody>
          <a:bodyPr>
            <a:normAutofit fontScale="55000" lnSpcReduction="20000"/>
          </a:bodyPr>
          <a:lstStyle/>
          <a:p>
            <a:pPr marL="342900" lvl="0" indent="-342900">
              <a:lnSpc>
                <a:spcPct val="107000"/>
              </a:lnSpc>
              <a:spcAft>
                <a:spcPts val="800"/>
              </a:spcAft>
              <a:buFont typeface="The Hand Extrablack" panose="03070A02030502020204" pitchFamily="66" charset="0"/>
              <a:buChar char="•"/>
              <a:tabLst>
                <a:tab pos="457200" algn="l"/>
              </a:tabLst>
            </a:pPr>
            <a:r>
              <a:rPr lang="en-GB" sz="1400" dirty="0">
                <a:effectLst/>
                <a:latin typeface="Calibri" panose="020F0502020204030204" pitchFamily="34" charset="0"/>
                <a:ea typeface="Calibri" panose="020F0502020204030204" pitchFamily="34" charset="0"/>
                <a:cs typeface="Times New Roman" panose="02020603050405020304" pitchFamily="18" charset="0"/>
              </a:rPr>
              <a:t>(Tidd and Bessant Model - Bing, 2021)</a:t>
            </a:r>
          </a:p>
          <a:p>
            <a:pPr marL="342900" lvl="0" indent="-342900">
              <a:lnSpc>
                <a:spcPct val="107000"/>
              </a:lnSpc>
              <a:spcAft>
                <a:spcPts val="800"/>
              </a:spcAft>
              <a:buFont typeface="The Hand Extrablack" panose="03070A02030502020204" pitchFamily="66" charset="0"/>
              <a:buChar char="•"/>
              <a:tabLst>
                <a:tab pos="457200" algn="l"/>
              </a:tabLst>
            </a:pPr>
            <a:r>
              <a:rPr lang="en-GB" sz="1400" dirty="0">
                <a:effectLst/>
                <a:latin typeface="Calibri" panose="020F0502020204030204" pitchFamily="34" charset="0"/>
                <a:ea typeface="Calibri" panose="020F0502020204030204" pitchFamily="34" charset="0"/>
                <a:cs typeface="Times New Roman" panose="02020603050405020304" pitchFamily="18" charset="0"/>
              </a:rPr>
              <a:t>Bratnicka, K., 2015. Relationship Between Leadership Styles and Organizational Creativity. Management and Business Administration. Central Europe, 23(1), pp.69-78.</a:t>
            </a:r>
          </a:p>
          <a:p>
            <a:pPr marL="342900" lvl="0" indent="-342900">
              <a:lnSpc>
                <a:spcPct val="107000"/>
              </a:lnSpc>
              <a:spcAft>
                <a:spcPts val="800"/>
              </a:spcAft>
              <a:buFont typeface="The Hand Extrablack" panose="03070A02030502020204" pitchFamily="66" charset="0"/>
              <a:buChar char="•"/>
              <a:tabLst>
                <a:tab pos="457200" algn="l"/>
              </a:tabLst>
            </a:pPr>
            <a:r>
              <a:rPr lang="en-GB" sz="1400" dirty="0">
                <a:effectLst/>
                <a:latin typeface="Calibri" panose="020F0502020204030204" pitchFamily="34" charset="0"/>
                <a:ea typeface="Calibri" panose="020F0502020204030204" pitchFamily="34" charset="0"/>
                <a:cs typeface="Times New Roman" panose="02020603050405020304" pitchFamily="18" charset="0"/>
              </a:rPr>
              <a:t>Change Management Coach. 2021. Lewin's Force Field Analysis Explained. [online] Available at: &lt;https://www.change-management-coach.com/force-field-analysis.html&gt; [Accessed 17 April 2021].</a:t>
            </a:r>
          </a:p>
          <a:p>
            <a:pPr marL="342900" lvl="0" indent="-342900">
              <a:lnSpc>
                <a:spcPct val="107000"/>
              </a:lnSpc>
              <a:spcAft>
                <a:spcPts val="800"/>
              </a:spcAft>
              <a:buFont typeface="The Hand Extrablack" panose="03070A02030502020204" pitchFamily="66" charset="0"/>
              <a:buChar char="•"/>
              <a:tabLst>
                <a:tab pos="457200" algn="l"/>
              </a:tabLst>
            </a:pPr>
            <a:r>
              <a:rPr lang="en-GB" sz="1400" dirty="0">
                <a:effectLst/>
                <a:latin typeface="Calibri" panose="020F0502020204030204" pitchFamily="34" charset="0"/>
                <a:ea typeface="Calibri" panose="020F0502020204030204" pitchFamily="34" charset="0"/>
                <a:cs typeface="Times New Roman" panose="02020603050405020304" pitchFamily="18" charset="0"/>
              </a:rPr>
              <a:t>Eln.io. 2021. Graham Gibbs Reflective Cycle Model 1988. [online] Available at: &lt;https://www.eln.io/blog/gibbs-reflective-cycle-model-1988&gt; [Accessed 17 April 2021].</a:t>
            </a:r>
          </a:p>
          <a:p>
            <a:pPr marL="342900" lvl="0" indent="-342900">
              <a:lnSpc>
                <a:spcPct val="107000"/>
              </a:lnSpc>
              <a:spcAft>
                <a:spcPts val="800"/>
              </a:spcAft>
              <a:buFont typeface="The Hand Extrablack" panose="03070A02030502020204" pitchFamily="66" charset="0"/>
              <a:buChar char="•"/>
              <a:tabLst>
                <a:tab pos="457200" algn="l"/>
              </a:tabLst>
            </a:pPr>
            <a:r>
              <a:rPr lang="en-GB" sz="1400" dirty="0">
                <a:effectLst/>
                <a:latin typeface="Calibri" panose="020F0502020204030204" pitchFamily="34" charset="0"/>
                <a:ea typeface="Calibri" panose="020F0502020204030204" pitchFamily="34" charset="0"/>
                <a:cs typeface="Times New Roman" panose="02020603050405020304" pitchFamily="18" charset="0"/>
              </a:rPr>
              <a:t>Greenwald, M., 2021. What Exactly Is Innovation? [online] Forbes. Available at: &lt;https://www.forbes.com/sites/michellegreenwald/2014/03/12/what-exactly-is-innovation/?sh=4912d135e5a5&gt; [Accessed 15 April 2021].</a:t>
            </a:r>
          </a:p>
          <a:p>
            <a:pPr marL="342900" lvl="0" indent="-342900">
              <a:lnSpc>
                <a:spcPct val="107000"/>
              </a:lnSpc>
              <a:spcAft>
                <a:spcPts val="800"/>
              </a:spcAft>
              <a:buFont typeface="The Hand Extrablack" panose="03070A02030502020204" pitchFamily="66" charset="0"/>
              <a:buChar char="•"/>
              <a:tabLst>
                <a:tab pos="457200" algn="l"/>
              </a:tabLst>
            </a:pPr>
            <a:r>
              <a:rPr lang="en-GB" sz="1400" dirty="0">
                <a:effectLst/>
                <a:latin typeface="Calibri" panose="020F0502020204030204" pitchFamily="34" charset="0"/>
                <a:ea typeface="Calibri" panose="020F0502020204030204" pitchFamily="34" charset="0"/>
                <a:cs typeface="Times New Roman" panose="02020603050405020304" pitchFamily="18" charset="0"/>
              </a:rPr>
              <a:t>Mindtools.com. 2021. Gibbs' Reflective Cycle: Helping People Learn From Experience. [online] Available at: &lt;https://www.mindtools.com/pages/article/reflective-cycle.htm&gt; [Accessed 15 April 2021].</a:t>
            </a:r>
          </a:p>
          <a:p>
            <a:pPr marL="342900" lvl="0" indent="-342900">
              <a:lnSpc>
                <a:spcPct val="107000"/>
              </a:lnSpc>
              <a:spcAft>
                <a:spcPts val="800"/>
              </a:spcAft>
              <a:buFont typeface="The Hand Extrablack" panose="03070A02030502020204" pitchFamily="66" charset="0"/>
              <a:buChar char="•"/>
              <a:tabLst>
                <a:tab pos="457200" algn="l"/>
              </a:tabLst>
            </a:pPr>
            <a:r>
              <a:rPr lang="en-GB" sz="1400" dirty="0" err="1">
                <a:effectLst/>
                <a:latin typeface="Calibri" panose="020F0502020204030204" pitchFamily="34" charset="0"/>
                <a:ea typeface="Calibri" panose="020F0502020204030204" pitchFamily="34" charset="0"/>
                <a:cs typeface="Times New Roman" panose="02020603050405020304" pitchFamily="18" charset="0"/>
              </a:rPr>
              <a:t>Myler</a:t>
            </a:r>
            <a:r>
              <a:rPr lang="en-GB" sz="1400" dirty="0">
                <a:effectLst/>
                <a:latin typeface="Calibri" panose="020F0502020204030204" pitchFamily="34" charset="0"/>
                <a:ea typeface="Calibri" panose="020F0502020204030204" pitchFamily="34" charset="0"/>
                <a:cs typeface="Times New Roman" panose="02020603050405020304" pitchFamily="18" charset="0"/>
              </a:rPr>
              <a:t>, L., 2021. Innovation Is Problem Solving...And A Whole Lot More. [online] Forbes. Available at: &lt;https://www.forbes.com/sites/larrymyler/2014/06/13/innovation-is-problem-solving-and-a-whole-lot-more/#4c2c62a933b9&gt; [Accessed 17 April 2021].</a:t>
            </a:r>
          </a:p>
          <a:p>
            <a:pPr marL="342900" lvl="0" indent="-342900">
              <a:lnSpc>
                <a:spcPct val="107000"/>
              </a:lnSpc>
              <a:spcAft>
                <a:spcPts val="800"/>
              </a:spcAft>
              <a:buFont typeface="The Hand Extrablack" panose="03070A02030502020204" pitchFamily="66" charset="0"/>
              <a:buChar char="•"/>
              <a:tabLst>
                <a:tab pos="457200" algn="l"/>
              </a:tabLst>
            </a:pPr>
            <a:r>
              <a:rPr lang="en-GB" sz="1400" dirty="0">
                <a:effectLst/>
                <a:latin typeface="Calibri" panose="020F0502020204030204" pitchFamily="34" charset="0"/>
                <a:ea typeface="Calibri" panose="020F0502020204030204" pitchFamily="34" charset="0"/>
                <a:cs typeface="Times New Roman" panose="02020603050405020304" pitchFamily="18" charset="0"/>
              </a:rPr>
              <a:t>Peter Drucker (1985), Innovation and Entrepreneurship, Harper &amp; Row, New York</a:t>
            </a:r>
          </a:p>
          <a:p>
            <a:pPr marL="342900" lvl="0" indent="-342900">
              <a:lnSpc>
                <a:spcPct val="107000"/>
              </a:lnSpc>
              <a:spcAft>
                <a:spcPts val="800"/>
              </a:spcAft>
              <a:buFont typeface="The Hand Extrablack" panose="03070A02030502020204" pitchFamily="66" charset="0"/>
              <a:buChar char="•"/>
              <a:tabLst>
                <a:tab pos="457200" algn="l"/>
              </a:tabLst>
            </a:pPr>
            <a:r>
              <a:rPr lang="en-GB" sz="1400" dirty="0">
                <a:effectLst/>
                <a:latin typeface="Calibri" panose="020F0502020204030204" pitchFamily="34" charset="0"/>
                <a:ea typeface="Calibri" panose="020F0502020204030204" pitchFamily="34" charset="0"/>
                <a:cs typeface="Times New Roman" panose="02020603050405020304" pitchFamily="18" charset="0"/>
              </a:rPr>
              <a:t>(How to Solve It by George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Polya</a:t>
            </a:r>
            <a:r>
              <a:rPr lang="en-GB" sz="1400" dirty="0">
                <a:effectLst/>
                <a:latin typeface="Calibri" panose="020F0502020204030204" pitchFamily="34" charset="0"/>
                <a:ea typeface="Calibri" panose="020F0502020204030204" pitchFamily="34" charset="0"/>
                <a:cs typeface="Times New Roman" panose="02020603050405020304" pitchFamily="18" charset="0"/>
              </a:rPr>
              <a:t>, 2nd ed., Princeton University Press, 1957)</a:t>
            </a:r>
          </a:p>
          <a:p>
            <a:pPr marL="342900" lvl="0" indent="-342900">
              <a:lnSpc>
                <a:spcPct val="107000"/>
              </a:lnSpc>
              <a:spcAft>
                <a:spcPts val="800"/>
              </a:spcAft>
              <a:buFont typeface="The Hand Extrablack" panose="03070A02030502020204" pitchFamily="66" charset="0"/>
              <a:buChar char="•"/>
              <a:tabLst>
                <a:tab pos="457200" algn="l"/>
              </a:tabLst>
            </a:pPr>
            <a:r>
              <a:rPr lang="en-GB" sz="1400" dirty="0">
                <a:effectLst/>
                <a:latin typeface="Calibri" panose="020F0502020204030204" pitchFamily="34" charset="0"/>
                <a:ea typeface="Calibri" panose="020F0502020204030204" pitchFamily="34" charset="0"/>
                <a:cs typeface="Times New Roman" panose="02020603050405020304" pitchFamily="18" charset="0"/>
              </a:rPr>
              <a:t>Scimath.unl.edu. 2021. [online] Available at: &lt;https://scimath.unl.edu/conferences/documents/K-2ProblemSolvers.pdf#:~:text=Polya%E2%80%99s%20Problem%20Solving%20Techniques%20In%201945%20George%20Polya,problem%20solving.%20Polya%E2%80%99s%20First%20Principle%3A%20Understand%20the%20Problem&gt; [Accessed 17 April 2021].</a:t>
            </a:r>
          </a:p>
          <a:p>
            <a:pPr marL="342900" lvl="0" indent="-342900">
              <a:lnSpc>
                <a:spcPct val="107000"/>
              </a:lnSpc>
              <a:spcAft>
                <a:spcPts val="800"/>
              </a:spcAft>
              <a:buFont typeface="The Hand Extrablack" panose="03070A02030502020204" pitchFamily="66" charset="0"/>
              <a:buChar char="•"/>
              <a:tabLst>
                <a:tab pos="457200" algn="l"/>
              </a:tabLst>
            </a:pPr>
            <a:r>
              <a:rPr lang="en-GB" sz="1400" dirty="0">
                <a:effectLst/>
                <a:latin typeface="Calibri" panose="020F0502020204030204" pitchFamily="34" charset="0"/>
                <a:ea typeface="Calibri" panose="020F0502020204030204" pitchFamily="34" charset="0"/>
                <a:cs typeface="Times New Roman" panose="02020603050405020304" pitchFamily="18" charset="0"/>
              </a:rPr>
              <a:t>Tidd, Joe. (2006). A Review of Innovation Models. 10.13140/RG.2.2.30295.57762.</a:t>
            </a:r>
          </a:p>
          <a:p>
            <a:pPr marL="342900" lvl="0" indent="-342900">
              <a:lnSpc>
                <a:spcPct val="107000"/>
              </a:lnSpc>
              <a:spcAft>
                <a:spcPts val="800"/>
              </a:spcAft>
              <a:buFont typeface="The Hand Extrablack" panose="03070A02030502020204" pitchFamily="66" charset="0"/>
              <a:buChar char="•"/>
              <a:tabLst>
                <a:tab pos="457200" algn="l"/>
              </a:tabLst>
            </a:pPr>
            <a:r>
              <a:rPr lang="en-GB" sz="1400" dirty="0">
                <a:effectLst/>
                <a:latin typeface="Calibri" panose="020F0502020204030204" pitchFamily="34" charset="0"/>
                <a:ea typeface="Calibri" panose="020F0502020204030204" pitchFamily="34" charset="0"/>
                <a:cs typeface="Times New Roman" panose="02020603050405020304" pitchFamily="18" charset="0"/>
              </a:rPr>
              <a:t>Verywell Mind. 2021. What Are Prominent Leadership Styles, and Frameworks You Should Know? [online] Available at: &lt;https://www.verywellmind.com/leadership-styles-2795312&gt; [Accessed 17 April 2021].</a:t>
            </a:r>
          </a:p>
          <a:p>
            <a:endParaRPr lang="en-GB" sz="1400" dirty="0"/>
          </a:p>
        </p:txBody>
      </p:sp>
      <p:pic>
        <p:nvPicPr>
          <p:cNvPr id="5" name="Picture 4" descr="Glasses on top of a book">
            <a:extLst>
              <a:ext uri="{FF2B5EF4-FFF2-40B4-BE49-F238E27FC236}">
                <a16:creationId xmlns:a16="http://schemas.microsoft.com/office/drawing/2014/main" id="{42FB3D9B-269D-44D4-8346-78143B319C7F}"/>
              </a:ext>
            </a:extLst>
          </p:cNvPr>
          <p:cNvPicPr>
            <a:picLocks noChangeAspect="1"/>
          </p:cNvPicPr>
          <p:nvPr/>
        </p:nvPicPr>
        <p:blipFill rotWithShape="1">
          <a:blip r:embed="rId2"/>
          <a:srcRect l="8818" r="34150" b="-1"/>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Tree>
    <p:extLst>
      <p:ext uri="{BB962C8B-B14F-4D97-AF65-F5344CB8AC3E}">
        <p14:creationId xmlns:p14="http://schemas.microsoft.com/office/powerpoint/2010/main" val="31019389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C21D5EEF-2C08-4F22-87C5-8BA6E04E2B85}"/>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t="10903" r="-2" b="12201"/>
          <a:stretch/>
        </p:blipFill>
        <p:spPr>
          <a:xfrm>
            <a:off x="601303" y="587616"/>
            <a:ext cx="10989393" cy="5682768"/>
          </a:xfrm>
          <a:custGeom>
            <a:avLst/>
            <a:gdLst/>
            <a:ahLst/>
            <a:cxnLst/>
            <a:rect l="l" t="t" r="r" b="b"/>
            <a:pathLst>
              <a:path w="10989393" h="5682768">
                <a:moveTo>
                  <a:pt x="8876164" y="0"/>
                </a:moveTo>
                <a:cubicBezTo>
                  <a:pt x="8876164" y="0"/>
                  <a:pt x="8876164" y="0"/>
                  <a:pt x="10361638" y="73232"/>
                </a:cubicBezTo>
                <a:cubicBezTo>
                  <a:pt x="10820117" y="146463"/>
                  <a:pt x="11021848" y="439389"/>
                  <a:pt x="10985170" y="937364"/>
                </a:cubicBezTo>
                <a:cubicBezTo>
                  <a:pt x="10985170" y="937364"/>
                  <a:pt x="10985170" y="937364"/>
                  <a:pt x="10948491" y="1742911"/>
                </a:cubicBezTo>
                <a:cubicBezTo>
                  <a:pt x="10966830" y="2021191"/>
                  <a:pt x="10985170" y="2709567"/>
                  <a:pt x="10985170" y="3778748"/>
                </a:cubicBezTo>
                <a:cubicBezTo>
                  <a:pt x="10985170" y="4144906"/>
                  <a:pt x="10985170" y="4437832"/>
                  <a:pt x="10966830" y="4657527"/>
                </a:cubicBezTo>
                <a:cubicBezTo>
                  <a:pt x="10985170" y="4730758"/>
                  <a:pt x="10985170" y="4803990"/>
                  <a:pt x="10985170" y="4891868"/>
                </a:cubicBezTo>
                <a:cubicBezTo>
                  <a:pt x="10985170" y="5067623"/>
                  <a:pt x="10966830" y="5199440"/>
                  <a:pt x="10930152" y="5301964"/>
                </a:cubicBezTo>
                <a:cubicBezTo>
                  <a:pt x="10893474" y="5404488"/>
                  <a:pt x="10801778" y="5477720"/>
                  <a:pt x="10636725" y="5550951"/>
                </a:cubicBezTo>
                <a:cubicBezTo>
                  <a:pt x="10471673" y="5624183"/>
                  <a:pt x="10214924" y="5653476"/>
                  <a:pt x="9866480" y="5653476"/>
                </a:cubicBezTo>
                <a:cubicBezTo>
                  <a:pt x="9866480" y="5653476"/>
                  <a:pt x="9866480" y="5653476"/>
                  <a:pt x="3759533" y="5653476"/>
                </a:cubicBezTo>
                <a:cubicBezTo>
                  <a:pt x="3759533" y="5653476"/>
                  <a:pt x="3759533" y="5653476"/>
                  <a:pt x="2127345" y="5682768"/>
                </a:cubicBezTo>
                <a:cubicBezTo>
                  <a:pt x="2127345" y="5682768"/>
                  <a:pt x="2127345" y="5682768"/>
                  <a:pt x="623533" y="5609537"/>
                </a:cubicBezTo>
                <a:cubicBezTo>
                  <a:pt x="165053" y="5521659"/>
                  <a:pt x="-36678" y="5243379"/>
                  <a:pt x="18340" y="4745404"/>
                </a:cubicBezTo>
                <a:cubicBezTo>
                  <a:pt x="18340" y="4745404"/>
                  <a:pt x="18340" y="4745404"/>
                  <a:pt x="55018" y="3939857"/>
                </a:cubicBezTo>
                <a:cubicBezTo>
                  <a:pt x="18340" y="3661577"/>
                  <a:pt x="18340" y="2973201"/>
                  <a:pt x="18340" y="1889374"/>
                </a:cubicBezTo>
                <a:cubicBezTo>
                  <a:pt x="18340" y="1537863"/>
                  <a:pt x="18340" y="1244936"/>
                  <a:pt x="18340" y="1025242"/>
                </a:cubicBezTo>
                <a:cubicBezTo>
                  <a:pt x="18340" y="952010"/>
                  <a:pt x="0" y="878779"/>
                  <a:pt x="0" y="790901"/>
                </a:cubicBezTo>
                <a:cubicBezTo>
                  <a:pt x="0" y="615145"/>
                  <a:pt x="18340" y="468682"/>
                  <a:pt x="55018" y="380804"/>
                </a:cubicBezTo>
                <a:cubicBezTo>
                  <a:pt x="91696" y="278280"/>
                  <a:pt x="183392" y="190402"/>
                  <a:pt x="348445" y="131817"/>
                </a:cubicBezTo>
                <a:cubicBezTo>
                  <a:pt x="513497" y="58585"/>
                  <a:pt x="770246" y="29293"/>
                  <a:pt x="1118690" y="29293"/>
                </a:cubicBezTo>
                <a:cubicBezTo>
                  <a:pt x="1118690" y="29293"/>
                  <a:pt x="1118690" y="29293"/>
                  <a:pt x="7225638" y="29293"/>
                </a:cubicBezTo>
                <a:cubicBezTo>
                  <a:pt x="7225638" y="29293"/>
                  <a:pt x="7225638" y="29293"/>
                  <a:pt x="8876164" y="0"/>
                </a:cubicBezTo>
                <a:close/>
              </a:path>
            </a:pathLst>
          </a:custGeom>
        </p:spPr>
      </p:pic>
      <p:pic>
        <p:nvPicPr>
          <p:cNvPr id="3" name="Recorded Sound">
            <a:hlinkClick r:id="" action="ppaction://media"/>
            <a:extLst>
              <a:ext uri="{FF2B5EF4-FFF2-40B4-BE49-F238E27FC236}">
                <a16:creationId xmlns:a16="http://schemas.microsoft.com/office/drawing/2014/main" id="{4C63A16D-340A-4B7A-A0AA-1D1FA27455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90696" y="6270384"/>
            <a:ext cx="406400" cy="406400"/>
          </a:xfrm>
          <a:prstGeom prst="rect">
            <a:avLst/>
          </a:prstGeom>
        </p:spPr>
      </p:pic>
    </p:spTree>
    <p:extLst>
      <p:ext uri="{BB962C8B-B14F-4D97-AF65-F5344CB8AC3E}">
        <p14:creationId xmlns:p14="http://schemas.microsoft.com/office/powerpoint/2010/main" val="1207122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BlobVTI">
  <a:themeElements>
    <a:clrScheme name="AnalogousFromDarkSeedLeftStep">
      <a:dk1>
        <a:srgbClr val="000000"/>
      </a:dk1>
      <a:lt1>
        <a:srgbClr val="FFFFFF"/>
      </a:lt1>
      <a:dk2>
        <a:srgbClr val="30241B"/>
      </a:dk2>
      <a:lt2>
        <a:srgbClr val="F0F3F3"/>
      </a:lt2>
      <a:accent1>
        <a:srgbClr val="C34D59"/>
      </a:accent1>
      <a:accent2>
        <a:srgbClr val="B13B79"/>
      </a:accent2>
      <a:accent3>
        <a:srgbClr val="C34DBC"/>
      </a:accent3>
      <a:accent4>
        <a:srgbClr val="873BB1"/>
      </a:accent4>
      <a:accent5>
        <a:srgbClr val="684DC3"/>
      </a:accent5>
      <a:accent6>
        <a:srgbClr val="3B51B1"/>
      </a:accent6>
      <a:hlink>
        <a:srgbClr val="8559C7"/>
      </a:hlink>
      <a:folHlink>
        <a:srgbClr val="7F7F7F"/>
      </a:folHlink>
    </a:clrScheme>
    <a:fontScheme name="Blob">
      <a:majorFont>
        <a:latin typeface="The Hand Extrablack"/>
        <a:ea typeface=""/>
        <a:cs typeface=""/>
      </a:majorFont>
      <a:minorFont>
        <a:latin typeface="Sagona Book"/>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33252C3C176A546BAE404D2571B4776" ma:contentTypeVersion="7" ma:contentTypeDescription="Create a new document." ma:contentTypeScope="" ma:versionID="8e270f0499de354130cd8959acd6a8c9">
  <xsd:schema xmlns:xsd="http://www.w3.org/2001/XMLSchema" xmlns:xs="http://www.w3.org/2001/XMLSchema" xmlns:p="http://schemas.microsoft.com/office/2006/metadata/properties" xmlns:ns3="e474edd4-41c7-4935-878b-6ecbf2e6cca1" xmlns:ns4="2bc66a54-d759-46f8-9b5e-7184e2f7cdad" targetNamespace="http://schemas.microsoft.com/office/2006/metadata/properties" ma:root="true" ma:fieldsID="456c64481136e14cb12ffea35c87062b" ns3:_="" ns4:_="">
    <xsd:import namespace="e474edd4-41c7-4935-878b-6ecbf2e6cca1"/>
    <xsd:import namespace="2bc66a54-d759-46f8-9b5e-7184e2f7cda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74edd4-41c7-4935-878b-6ecbf2e6cca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bc66a54-d759-46f8-9b5e-7184e2f7cda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9F82B7D-B9D6-4EED-A10C-AE38619897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74edd4-41c7-4935-878b-6ecbf2e6cca1"/>
    <ds:schemaRef ds:uri="2bc66a54-d759-46f8-9b5e-7184e2f7cd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7405E5-9757-4A83-B627-41CC38493A41}">
  <ds:schemaRefs>
    <ds:schemaRef ds:uri="http://schemas.microsoft.com/sharepoint/v3/contenttype/forms"/>
  </ds:schemaRefs>
</ds:datastoreItem>
</file>

<file path=customXml/itemProps3.xml><?xml version="1.0" encoding="utf-8"?>
<ds:datastoreItem xmlns:ds="http://schemas.openxmlformats.org/officeDocument/2006/customXml" ds:itemID="{30A37767-796B-457A-82AF-509A5E38CCF5}">
  <ds:schemaRefs>
    <ds:schemaRef ds:uri="http://purl.org/dc/terms/"/>
    <ds:schemaRef ds:uri="http://schemas.microsoft.com/office/2006/documentManagement/types"/>
    <ds:schemaRef ds:uri="http://purl.org/dc/dcmitype/"/>
    <ds:schemaRef ds:uri="e474edd4-41c7-4935-878b-6ecbf2e6cca1"/>
    <ds:schemaRef ds:uri="http://www.w3.org/XML/1998/namespace"/>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2bc66a54-d759-46f8-9b5e-7184e2f7cdad"/>
  </ds:schemaRefs>
</ds:datastoreItem>
</file>

<file path=docProps/app.xml><?xml version="1.0" encoding="utf-8"?>
<Properties xmlns="http://schemas.openxmlformats.org/officeDocument/2006/extended-properties" xmlns:vt="http://schemas.openxmlformats.org/officeDocument/2006/docPropsVTypes">
  <Template/>
  <TotalTime>3522</TotalTime>
  <Words>879</Words>
  <Application>Microsoft Office PowerPoint</Application>
  <PresentationFormat>Widescreen</PresentationFormat>
  <Paragraphs>46</Paragraphs>
  <Slides>12</Slides>
  <Notes>0</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Sagona Book</vt:lpstr>
      <vt:lpstr>The Hand Extrablack</vt:lpstr>
      <vt:lpstr>BlobVTI</vt:lpstr>
      <vt:lpstr>Does Innovation and Creativity Provide  A business Advantage?</vt:lpstr>
      <vt:lpstr>Introduction</vt:lpstr>
      <vt:lpstr>Model of Reflection</vt:lpstr>
      <vt:lpstr>What is Innovation?</vt:lpstr>
      <vt:lpstr>What is Creativity?</vt:lpstr>
      <vt:lpstr>Innovation Models.</vt:lpstr>
      <vt:lpstr>Innovative Organisations</vt:lpstr>
      <vt:lpstr>Leadership Styles</vt:lpstr>
      <vt:lpstr>Problem Solving</vt:lpstr>
      <vt:lpstr>Does the Innovation Concept Provide A Business Advantage.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Innovation and Creativity Provide  A business Advantage?</dc:title>
  <dc:creator>Christopher Paul Davis</dc:creator>
  <cp:lastModifiedBy>Christopher Paul Davis</cp:lastModifiedBy>
  <cp:revision>3</cp:revision>
  <dcterms:created xsi:type="dcterms:W3CDTF">2021-04-20T09:47:51Z</dcterms:created>
  <dcterms:modified xsi:type="dcterms:W3CDTF">2021-04-23T22:40:19Z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0x010100B33252C3C176A546BAE404D2571B4776</vt:lpwstr>
  </property>
</Properties>
</file>