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69" r:id="rId2"/>
    <p:sldId id="274" r:id="rId3"/>
    <p:sldId id="393" r:id="rId4"/>
    <p:sldId id="392" r:id="rId5"/>
    <p:sldId id="390" r:id="rId6"/>
    <p:sldId id="259" r:id="rId7"/>
    <p:sldId id="260" r:id="rId8"/>
    <p:sldId id="391" r:id="rId9"/>
    <p:sldId id="384" r:id="rId10"/>
    <p:sldId id="387" r:id="rId11"/>
    <p:sldId id="395" r:id="rId12"/>
    <p:sldId id="289" r:id="rId13"/>
    <p:sldId id="394" r:id="rId14"/>
    <p:sldId id="262" r:id="rId15"/>
    <p:sldId id="386" r:id="rId16"/>
    <p:sldId id="261" r:id="rId17"/>
    <p:sldId id="388" r:id="rId18"/>
    <p:sldId id="263" r:id="rId19"/>
    <p:sldId id="264" r:id="rId20"/>
    <p:sldId id="265" r:id="rId21"/>
    <p:sldId id="266" r:id="rId22"/>
    <p:sldId id="258" r:id="rId23"/>
    <p:sldId id="267" r:id="rId24"/>
    <p:sldId id="272" r:id="rId25"/>
    <p:sldId id="26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4C9C6C-5309-47CF-96EE-8EB37F59410B}" v="10" dt="2024-01-31T09:57:55.1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6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5328B1-C739-4517-905E-F4C618849454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FC264-BD89-4D28-878A-5AC1D58F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412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7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0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10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15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1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27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53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47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1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4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5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9C1C0-406B-4AF1-B502-FACF7893E4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72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nielhughes.org/p.a.c.e..html" TargetMode="External"/><Relationship Id="rId2" Type="http://schemas.openxmlformats.org/officeDocument/2006/relationships/hyperlink" Target="https://drdansiegel.com/hand-model-of-the-brain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13" Type="http://schemas.openxmlformats.org/officeDocument/2006/relationships/image" Target="../media/image21.jpeg"/><Relationship Id="rId18" Type="http://schemas.openxmlformats.org/officeDocument/2006/relationships/image" Target="../media/image26.jpeg"/><Relationship Id="rId3" Type="http://schemas.openxmlformats.org/officeDocument/2006/relationships/image" Target="../media/image12.jpg"/><Relationship Id="rId21" Type="http://schemas.openxmlformats.org/officeDocument/2006/relationships/image" Target="../media/image29.jpeg"/><Relationship Id="rId7" Type="http://schemas.openxmlformats.org/officeDocument/2006/relationships/image" Target="../media/image16.jpg"/><Relationship Id="rId12" Type="http://schemas.openxmlformats.org/officeDocument/2006/relationships/image" Target="../media/image20.jpeg"/><Relationship Id="rId17" Type="http://schemas.openxmlformats.org/officeDocument/2006/relationships/image" Target="../media/image25.jpeg"/><Relationship Id="rId2" Type="http://schemas.openxmlformats.org/officeDocument/2006/relationships/image" Target="../media/image11.jpg"/><Relationship Id="rId16" Type="http://schemas.openxmlformats.org/officeDocument/2006/relationships/image" Target="../media/image24.jpeg"/><Relationship Id="rId20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11" Type="http://schemas.openxmlformats.org/officeDocument/2006/relationships/image" Target="../media/image19.jpg"/><Relationship Id="rId5" Type="http://schemas.openxmlformats.org/officeDocument/2006/relationships/image" Target="../media/image14.png"/><Relationship Id="rId15" Type="http://schemas.openxmlformats.org/officeDocument/2006/relationships/image" Target="../media/image23.jpeg"/><Relationship Id="rId23" Type="http://schemas.openxmlformats.org/officeDocument/2006/relationships/image" Target="../media/image31.jpeg"/><Relationship Id="rId10" Type="http://schemas.openxmlformats.org/officeDocument/2006/relationships/image" Target="../media/image18.png"/><Relationship Id="rId19" Type="http://schemas.openxmlformats.org/officeDocument/2006/relationships/image" Target="../media/image27.jpeg"/><Relationship Id="rId4" Type="http://schemas.openxmlformats.org/officeDocument/2006/relationships/image" Target="../media/image13.jpg"/><Relationship Id="rId9" Type="http://schemas.openxmlformats.org/officeDocument/2006/relationships/image" Target="../media/image7.jpg"/><Relationship Id="rId14" Type="http://schemas.openxmlformats.org/officeDocument/2006/relationships/image" Target="../media/image22.jpeg"/><Relationship Id="rId22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aumainformedschools.co.uk/" TargetMode="External"/><Relationship Id="rId3" Type="http://schemas.openxmlformats.org/officeDocument/2006/relationships/hyperlink" Target="https://beaconhouse.org.uk/?section=welcome-to-beacon-house" TargetMode="External"/><Relationship Id="rId7" Type="http://schemas.openxmlformats.org/officeDocument/2006/relationships/hyperlink" Target="http://www.socialworkerstoolbox.com/" TargetMode="External"/><Relationship Id="rId2" Type="http://schemas.openxmlformats.org/officeDocument/2006/relationships/hyperlink" Target="https://www.elsanetwork.org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gov.wales/sites/default/files/pdf-versions/2023/4/4/1682003527/nest-mental-health-and-wellbeing-summary-report.pdf" TargetMode="External"/><Relationship Id="rId5" Type="http://schemas.openxmlformats.org/officeDocument/2006/relationships/hyperlink" Target="https://meddwl.org/" TargetMode="External"/><Relationship Id="rId4" Type="http://schemas.openxmlformats.org/officeDocument/2006/relationships/hyperlink" Target="https://www.annafreud.org/schools-and-colleges/" TargetMode="External"/><Relationship Id="rId9" Type="http://schemas.openxmlformats.org/officeDocument/2006/relationships/hyperlink" Target="https://www.youngminds.org.uk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HSDavies@carmarthenshire.gov.uk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96" y="4571216"/>
            <a:ext cx="10906008" cy="11154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3300" dirty="0"/>
            </a:br>
            <a:r>
              <a:rPr lang="en-US" sz="2700" dirty="0"/>
              <a:t>Carmarthenshire ELSA Sir </a:t>
            </a:r>
            <a:r>
              <a:rPr lang="en-US" sz="2700" dirty="0" err="1"/>
              <a:t>Gâr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Dr Helen Davies &amp; Lynwen Roberts</a:t>
            </a:r>
            <a:br>
              <a:rPr lang="en-US" sz="3300" dirty="0"/>
            </a:br>
            <a:br>
              <a:rPr lang="en-US" sz="3300" dirty="0"/>
            </a:b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Gwasanaeth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Seicoleg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Addysg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Phlant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Sir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Gâr</a:t>
            </a:r>
            <a:b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Carmarthenshire Educational and Child Psychology Service</a:t>
            </a:r>
            <a:endParaRPr lang="en-US" sz="2700" b="1" dirty="0">
              <a:solidFill>
                <a:srgbClr val="002060"/>
              </a:solidFill>
            </a:endParaRP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41DE4ACF-69EF-4733-8EF5-6FD87BA102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46" y="1449173"/>
            <a:ext cx="3529109" cy="1829715"/>
          </a:xfrm>
          <a:prstGeom prst="rect">
            <a:avLst/>
          </a:prstGeom>
        </p:spPr>
      </p:pic>
      <p:pic>
        <p:nvPicPr>
          <p:cNvPr id="25" name="Content Placeholder 2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6C610EC2-EB9E-450B-A566-8BD3C1BB54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788" y="1420713"/>
            <a:ext cx="3526424" cy="1886636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30FC2EC6-3E54-48C3-B40E-653E10C2B51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400" y="1897573"/>
            <a:ext cx="3553968" cy="932916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8F880EF2-DF79-4D9D-8F11-E91D48C79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F9217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17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8849A83-5DD8-A9DB-CEEE-B514AA9E683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7" r="-1" b="-1"/>
          <a:stretch/>
        </p:blipFill>
        <p:spPr>
          <a:xfrm>
            <a:off x="-7366" y="10"/>
            <a:ext cx="4855591" cy="674623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F8D55-A22B-42A8-AF2C-03CBADB14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54136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dirty="0" err="1">
                <a:solidFill>
                  <a:srgbClr val="0070C0"/>
                </a:solidFill>
              </a:rPr>
              <a:t>Cyd-destun</a:t>
            </a:r>
            <a:r>
              <a:rPr lang="en-US" sz="4100" b="1" dirty="0">
                <a:solidFill>
                  <a:srgbClr val="0070C0"/>
                </a:solidFill>
              </a:rPr>
              <a:t> Sir </a:t>
            </a:r>
            <a:r>
              <a:rPr lang="en-US" sz="4100" b="1" dirty="0" err="1">
                <a:solidFill>
                  <a:srgbClr val="0070C0"/>
                </a:solidFill>
              </a:rPr>
              <a:t>Gâr</a:t>
            </a:r>
            <a:br>
              <a:rPr lang="en-US" sz="4100" b="1" dirty="0">
                <a:solidFill>
                  <a:srgbClr val="0070C0"/>
                </a:solidFill>
              </a:rPr>
            </a:br>
            <a:r>
              <a:rPr lang="en-US" sz="4100" b="1" i="1" dirty="0">
                <a:solidFill>
                  <a:srgbClr val="0070C0"/>
                </a:solidFill>
              </a:rPr>
              <a:t>Carmarthenshire context</a:t>
            </a:r>
            <a:br>
              <a:rPr lang="en-US" sz="4100" dirty="0">
                <a:solidFill>
                  <a:srgbClr val="0070C0"/>
                </a:solidFill>
              </a:rPr>
            </a:br>
            <a:br>
              <a:rPr lang="en-US" sz="4100" dirty="0">
                <a:solidFill>
                  <a:srgbClr val="0070C0"/>
                </a:solidFill>
              </a:rPr>
            </a:br>
            <a:r>
              <a:rPr lang="en-US" sz="2700" dirty="0"/>
              <a:t>ELSAs </a:t>
            </a:r>
            <a:r>
              <a:rPr lang="en-US" sz="2700" dirty="0" err="1"/>
              <a:t>yn</a:t>
            </a:r>
            <a:r>
              <a:rPr lang="en-US" sz="2700" dirty="0"/>
              <a:t> </a:t>
            </a:r>
            <a:r>
              <a:rPr lang="en-US" sz="2700" dirty="0" err="1"/>
              <a:t>rhan</a:t>
            </a:r>
            <a:r>
              <a:rPr lang="en-US" sz="2700" dirty="0"/>
              <a:t> </a:t>
            </a:r>
            <a:r>
              <a:rPr lang="en-US" sz="2700" dirty="0" err="1"/>
              <a:t>o’r</a:t>
            </a:r>
            <a:r>
              <a:rPr lang="en-US" sz="2700" dirty="0"/>
              <a:t> dull ‘</a:t>
            </a:r>
            <a:r>
              <a:rPr lang="en-US" sz="2700" dirty="0" err="1"/>
              <a:t>ysgol</a:t>
            </a:r>
            <a:r>
              <a:rPr lang="en-US" sz="2700" dirty="0"/>
              <a:t> </a:t>
            </a:r>
            <a:r>
              <a:rPr lang="en-US" sz="2700" dirty="0" err="1"/>
              <a:t>gyfan</a:t>
            </a:r>
            <a:r>
              <a:rPr lang="en-US" sz="2700" dirty="0"/>
              <a:t>’ </a:t>
            </a:r>
            <a:r>
              <a:rPr lang="en-US" sz="2700" dirty="0" err="1"/>
              <a:t>i</a:t>
            </a:r>
            <a:r>
              <a:rPr lang="en-US" sz="2700" dirty="0"/>
              <a:t> </a:t>
            </a:r>
            <a:r>
              <a:rPr lang="en-US" sz="2700" dirty="0" err="1"/>
              <a:t>gwrdd</a:t>
            </a:r>
            <a:r>
              <a:rPr lang="en-US" sz="2700" dirty="0"/>
              <a:t> ag </a:t>
            </a:r>
            <a:r>
              <a:rPr lang="en-US" sz="2700" dirty="0" err="1"/>
              <a:t>anghenion</a:t>
            </a:r>
            <a:r>
              <a:rPr lang="en-US" sz="2700" dirty="0"/>
              <a:t> plant a </a:t>
            </a:r>
            <a:r>
              <a:rPr lang="en-US" sz="2700" dirty="0" err="1"/>
              <a:t>phobl</a:t>
            </a:r>
            <a:r>
              <a:rPr lang="en-US" sz="2700" dirty="0"/>
              <a:t> </a:t>
            </a:r>
            <a:r>
              <a:rPr lang="en-US" sz="2700" dirty="0" err="1"/>
              <a:t>ifanc</a:t>
            </a:r>
            <a:r>
              <a:rPr lang="en-US" sz="2700" dirty="0"/>
              <a:t>.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ELSAs are a key part of the ‘whole school approach’ to meeting the emotional and mental wellbeing needs of children and young people.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E7AB7-3EAD-4CF6-8A02-5696BCBC24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lvl="2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573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0B2FC7-6121-ACAF-72D5-A4907F5BE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Cyfarfodydd TaPaS – deall ein hysgolion</a:t>
            </a:r>
            <a:b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TaPPaS meetings – setting the scene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unset over a body of water">
            <a:extLst>
              <a:ext uri="{FF2B5EF4-FFF2-40B4-BE49-F238E27FC236}">
                <a16:creationId xmlns:a16="http://schemas.microsoft.com/office/drawing/2014/main" id="{7858D08C-6E66-41A9-0B13-60CDFB3230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3" r="-2" b="3065"/>
          <a:stretch/>
        </p:blipFill>
        <p:spPr>
          <a:xfrm>
            <a:off x="4654296" y="993865"/>
            <a:ext cx="7214616" cy="484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820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yw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ELSA?  What is an ELSA?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497841"/>
            <a:ext cx="6250940" cy="3007360"/>
          </a:xfrm>
        </p:spPr>
        <p:txBody>
          <a:bodyPr anchor="b">
            <a:normAutofit fontScale="92500" lnSpcReduction="10000"/>
          </a:bodyPr>
          <a:lstStyle/>
          <a:p>
            <a:pPr lvl="0"/>
            <a:r>
              <a:rPr lang="cy-GB" sz="2200" dirty="0"/>
              <a:t>Cynorthwyydd Llythrennedd Emosiynol</a:t>
            </a:r>
          </a:p>
          <a:p>
            <a:pPr lvl="0"/>
            <a:r>
              <a:rPr lang="cy-GB" sz="2200" dirty="0"/>
              <a:t>Mewn ysgolion</a:t>
            </a:r>
          </a:p>
          <a:p>
            <a:r>
              <a:rPr lang="cy-GB" sz="2200" dirty="0"/>
              <a:t>Cael eu hyfforddi a'u goruchwylio gan Seicolegwyr Addysg a Phlant</a:t>
            </a:r>
          </a:p>
          <a:p>
            <a:pPr lvl="0"/>
            <a:r>
              <a:rPr lang="cy-GB" sz="2200" dirty="0"/>
              <a:t>Mae'n helpu disgyblion i adnabod, deall a rheoli emosiynau eu hunain ac adnabod a deall emosiynau eraill</a:t>
            </a:r>
            <a:endParaRPr lang="en-GB" sz="2200" dirty="0"/>
          </a:p>
          <a:p>
            <a:pPr lvl="0"/>
            <a:r>
              <a:rPr lang="cy-GB" sz="2200" dirty="0"/>
              <a:t>Cynllunio a darparu rhaglenni cymorth unigol (a grwpiau bach</a:t>
            </a:r>
            <a:r>
              <a:rPr lang="cy-GB" sz="1900" dirty="0"/>
              <a:t>)</a:t>
            </a:r>
            <a:endParaRPr lang="en-GB" sz="1900" dirty="0"/>
          </a:p>
          <a:p>
            <a:endParaRPr lang="en-GB" sz="19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948094"/>
          </a:xfrm>
        </p:spPr>
        <p:txBody>
          <a:bodyPr>
            <a:normAutofit fontScale="92500" lnSpcReduction="10000"/>
          </a:bodyPr>
          <a:lstStyle/>
          <a:p>
            <a:r>
              <a:rPr lang="en-GB" sz="2200" i="1" dirty="0"/>
              <a:t>Emotional Literacy Support Assistant</a:t>
            </a:r>
          </a:p>
          <a:p>
            <a:r>
              <a:rPr lang="en-GB" sz="2200" i="1" dirty="0"/>
              <a:t>School-based</a:t>
            </a:r>
          </a:p>
          <a:p>
            <a:r>
              <a:rPr lang="en-GB" sz="2200" i="1" dirty="0"/>
              <a:t>Receives training and supervision from Educational and Child Psychologists.</a:t>
            </a:r>
          </a:p>
          <a:p>
            <a:r>
              <a:rPr lang="en-GB" sz="2200" i="1" dirty="0"/>
              <a:t>Helps pupils recognise, understand and manage emotions in themselves and in others</a:t>
            </a:r>
          </a:p>
          <a:p>
            <a:r>
              <a:rPr lang="en-GB" sz="2200" i="1" dirty="0"/>
              <a:t>Plans and deliver individual (and small-group) emotional support programmes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626585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B323D-FF71-4C85-F87F-9ED551740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Cyd-destun</a:t>
            </a:r>
            <a:r>
              <a:rPr lang="en-GB" b="1" dirty="0">
                <a:solidFill>
                  <a:srgbClr val="0070C0"/>
                </a:solidFill>
              </a:rPr>
              <a:t> Sir </a:t>
            </a:r>
            <a:r>
              <a:rPr lang="en-GB" b="1" dirty="0" err="1">
                <a:solidFill>
                  <a:srgbClr val="0070C0"/>
                </a:solidFill>
              </a:rPr>
              <a:t>Gâr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Carmarthenshire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55DDF-CD55-E35C-349F-CD4449DBF3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6 </a:t>
            </a:r>
            <a:r>
              <a:rPr lang="en-GB" sz="2800" dirty="0" err="1"/>
              <a:t>carfan</a:t>
            </a:r>
            <a:r>
              <a:rPr lang="en-GB" sz="2800" dirty="0"/>
              <a:t> </a:t>
            </a:r>
            <a:r>
              <a:rPr lang="en-GB" sz="2800" dirty="0" err="1"/>
              <a:t>wedi’u</a:t>
            </a:r>
            <a:r>
              <a:rPr lang="en-GB" sz="2800" dirty="0"/>
              <a:t> </a:t>
            </a:r>
            <a:r>
              <a:rPr lang="en-GB" sz="2800" dirty="0" err="1"/>
              <a:t>hyfforddi’n</a:t>
            </a:r>
            <a:r>
              <a:rPr lang="en-GB" sz="2800" dirty="0"/>
              <a:t> </a:t>
            </a:r>
            <a:r>
              <a:rPr lang="en-GB" sz="2800" dirty="0" err="1"/>
              <a:t>llawn</a:t>
            </a:r>
            <a:endParaRPr lang="en-GB" sz="2800" dirty="0"/>
          </a:p>
          <a:p>
            <a:r>
              <a:rPr lang="en-GB" sz="2800" dirty="0"/>
              <a:t>138 o ELSAs </a:t>
            </a:r>
            <a:r>
              <a:rPr lang="en-GB" sz="2800" dirty="0" err="1"/>
              <a:t>wedi’u</a:t>
            </a:r>
            <a:r>
              <a:rPr lang="en-GB" sz="2800" dirty="0"/>
              <a:t> </a:t>
            </a:r>
            <a:r>
              <a:rPr lang="en-GB" sz="2800" dirty="0" err="1"/>
              <a:t>hyfforddi’n</a:t>
            </a:r>
            <a:r>
              <a:rPr lang="en-GB" sz="2800" dirty="0"/>
              <a:t> </a:t>
            </a:r>
            <a:r>
              <a:rPr lang="en-GB" sz="2800" dirty="0" err="1"/>
              <a:t>llawn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draws </a:t>
            </a:r>
            <a:r>
              <a:rPr lang="en-GB" sz="2800" dirty="0" err="1"/>
              <a:t>ysgolion</a:t>
            </a:r>
            <a:r>
              <a:rPr lang="en-GB" sz="2800" dirty="0"/>
              <a:t> </a:t>
            </a:r>
            <a:r>
              <a:rPr lang="en-GB" sz="2800" dirty="0" err="1"/>
              <a:t>cynradd</a:t>
            </a:r>
            <a:r>
              <a:rPr lang="en-GB" sz="2800" dirty="0"/>
              <a:t> ag </a:t>
            </a:r>
            <a:r>
              <a:rPr lang="en-GB" sz="2800" dirty="0" err="1"/>
              <a:t>uwchradd</a:t>
            </a:r>
            <a:r>
              <a:rPr lang="en-GB" sz="2800" dirty="0"/>
              <a:t> Sir </a:t>
            </a:r>
            <a:r>
              <a:rPr lang="en-GB" sz="2800" dirty="0" err="1"/>
              <a:t>Gâr</a:t>
            </a:r>
            <a:r>
              <a:rPr lang="en-GB" sz="2800" dirty="0"/>
              <a:t>.  </a:t>
            </a:r>
            <a:r>
              <a:rPr lang="en-GB" sz="2800" dirty="0" err="1"/>
              <a:t>N</a:t>
            </a:r>
            <a:r>
              <a:rPr lang="en-GB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o</a:t>
            </a:r>
            <a:r>
              <a:rPr lang="en-GB" sz="2800" dirty="0"/>
              <a:t> </a:t>
            </a:r>
            <a:r>
              <a:rPr lang="en-GB" sz="2800" dirty="0" err="1"/>
              <a:t>leiaf</a:t>
            </a:r>
            <a:r>
              <a:rPr lang="en-GB" sz="2800" dirty="0"/>
              <a:t> un ELSA </a:t>
            </a:r>
            <a:r>
              <a:rPr lang="en-GB" sz="2800" dirty="0" err="1"/>
              <a:t>ym</a:t>
            </a:r>
            <a:r>
              <a:rPr lang="en-GB" sz="2800" dirty="0"/>
              <a:t> </a:t>
            </a:r>
            <a:r>
              <a:rPr lang="en-GB" sz="2800" dirty="0" err="1"/>
              <a:t>mhob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r>
              <a:rPr lang="en-GB" sz="2800" dirty="0"/>
              <a:t>.</a:t>
            </a:r>
          </a:p>
          <a:p>
            <a:r>
              <a:rPr lang="en-GB" sz="2800" dirty="0" err="1"/>
              <a:t>Darparwyd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hyfforddiant</a:t>
            </a:r>
            <a:r>
              <a:rPr lang="en-GB" sz="2800" dirty="0"/>
              <a:t> </a:t>
            </a:r>
            <a:r>
              <a:rPr lang="en-GB" sz="2800" dirty="0" err="1"/>
              <a:t>ar-lein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Garfan</a:t>
            </a:r>
            <a:r>
              <a:rPr lang="en-GB" sz="2800" dirty="0"/>
              <a:t> 3 a 4 </a:t>
            </a:r>
            <a:r>
              <a:rPr lang="en-GB" sz="2800" dirty="0" err="1"/>
              <a:t>oherwydd</a:t>
            </a:r>
            <a:r>
              <a:rPr lang="en-GB" sz="2800" dirty="0"/>
              <a:t> </a:t>
            </a:r>
            <a:r>
              <a:rPr lang="en-GB" sz="2800" dirty="0" err="1"/>
              <a:t>cyfyngiadau</a:t>
            </a:r>
            <a:r>
              <a:rPr lang="en-GB" sz="2800" dirty="0"/>
              <a:t> Covid-19</a:t>
            </a:r>
          </a:p>
          <a:p>
            <a:r>
              <a:rPr lang="en-GB" sz="2800" dirty="0" err="1"/>
              <a:t>Darperir</a:t>
            </a:r>
            <a:r>
              <a:rPr lang="en-GB" sz="2800" dirty="0"/>
              <a:t> </a:t>
            </a:r>
            <a:r>
              <a:rPr lang="en-GB" sz="2800" dirty="0" err="1"/>
              <a:t>goruchwyliaeth</a:t>
            </a:r>
            <a:r>
              <a:rPr lang="en-GB" sz="2800" dirty="0"/>
              <a:t> </a:t>
            </a:r>
            <a:r>
              <a:rPr lang="en-GB" sz="2800" dirty="0" err="1"/>
              <a:t>ar-lein</a:t>
            </a:r>
            <a:r>
              <a:rPr lang="en-GB" sz="2800" dirty="0"/>
              <a:t> neu </a:t>
            </a:r>
            <a:r>
              <a:rPr lang="en-GB" sz="2800" dirty="0" err="1"/>
              <a:t>wyneb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wyneb</a:t>
            </a:r>
            <a:endParaRPr lang="en-GB" sz="2800" dirty="0"/>
          </a:p>
          <a:p>
            <a:r>
              <a:rPr lang="en-GB" sz="2800" dirty="0" err="1"/>
              <a:t>Rydym</a:t>
            </a:r>
            <a:r>
              <a:rPr lang="en-GB" sz="2800" dirty="0"/>
              <a:t> </a:t>
            </a:r>
            <a:r>
              <a:rPr lang="en-GB" sz="2800" dirty="0" err="1"/>
              <a:t>wrthi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hyfforddi</a:t>
            </a:r>
            <a:r>
              <a:rPr lang="en-GB" sz="2800" dirty="0"/>
              <a:t> </a:t>
            </a:r>
            <a:r>
              <a:rPr lang="en-GB" sz="2800" dirty="0" err="1"/>
              <a:t>Carfan</a:t>
            </a:r>
            <a:r>
              <a:rPr lang="en-GB" sz="2800" dirty="0"/>
              <a:t> 7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D00E53-2E37-49C8-DD2E-42D7E73859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800" i="1" dirty="0"/>
          </a:p>
          <a:p>
            <a:r>
              <a:rPr lang="en-GB" sz="2800" i="1" dirty="0"/>
              <a:t>6 cohorts fully trained</a:t>
            </a:r>
          </a:p>
          <a:p>
            <a:r>
              <a:rPr lang="en-GB" sz="2800" i="1" dirty="0"/>
              <a:t>138 fully trained ELSAs across Carmarthenshire primary and secondary schools and specialist settings.  Strategic aim - </a:t>
            </a:r>
            <a:r>
              <a:rPr lang="en-GB" i="1" dirty="0"/>
              <a:t>a</a:t>
            </a:r>
            <a:r>
              <a:rPr lang="en-GB" sz="2800" i="1" dirty="0"/>
              <a:t>t least one ELSA in every school.</a:t>
            </a:r>
          </a:p>
          <a:p>
            <a:r>
              <a:rPr lang="en-GB" sz="2800" i="1" dirty="0"/>
              <a:t>Cohort 3 and 4 training delivered online due to COVID-19 restrictions regarding face-to-face working.</a:t>
            </a:r>
          </a:p>
          <a:p>
            <a:r>
              <a:rPr lang="en-GB" sz="2800" i="1" dirty="0"/>
              <a:t>Supervision is a blended offer of online or in person sessions</a:t>
            </a:r>
          </a:p>
          <a:p>
            <a:r>
              <a:rPr lang="en-GB" sz="2800" i="1" dirty="0"/>
              <a:t>We are currently training our 7</a:t>
            </a:r>
            <a:r>
              <a:rPr lang="en-GB" sz="2800" i="1" baseline="30000" dirty="0"/>
              <a:t>th</a:t>
            </a:r>
            <a:r>
              <a:rPr lang="en-GB" sz="2800" i="1" dirty="0"/>
              <a:t>  cohort of ELSAs. </a:t>
            </a:r>
            <a:endParaRPr lang="en-GB" sz="2800" dirty="0"/>
          </a:p>
          <a:p>
            <a:endParaRPr lang="en-GB" sz="2800" dirty="0"/>
          </a:p>
          <a:p>
            <a:endParaRPr lang="en-GB" sz="2800" i="1" dirty="0"/>
          </a:p>
          <a:p>
            <a:endParaRPr lang="en-GB" sz="2800" i="1" dirty="0"/>
          </a:p>
          <a:p>
            <a:endParaRPr lang="en-GB" sz="2800" i="1" dirty="0"/>
          </a:p>
          <a:p>
            <a:endParaRPr lang="en-GB" sz="28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928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200" b="1" kern="1200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Hyfforddiant</a:t>
            </a:r>
            <a:r>
              <a:rPr lang="en-US" sz="52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ELSA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69440"/>
            <a:ext cx="5158427" cy="4259646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pPr lvl="0"/>
            <a:r>
              <a:rPr lang="cy-GB" sz="2000" dirty="0"/>
              <a:t>6 diwrnod llawn</a:t>
            </a:r>
            <a:endParaRPr lang="en-GB" sz="2000" dirty="0"/>
          </a:p>
          <a:p>
            <a:pPr lvl="0"/>
            <a:r>
              <a:rPr lang="cy-GB" sz="2000" dirty="0"/>
              <a:t>Ei nod yw cynyddu dealltwriaeth o </a:t>
            </a:r>
            <a:r>
              <a:rPr lang="cy-GB" sz="2000" i="1" dirty="0"/>
              <a:t>seicoleg</a:t>
            </a:r>
            <a:r>
              <a:rPr lang="cy-GB" sz="2000" dirty="0"/>
              <a:t> emosiynau a nodi strategaethau ar gyfer hwyluso datblygiad llythrennedd emosiynol disgyblion</a:t>
            </a:r>
            <a:endParaRPr lang="en-GB" sz="2000" dirty="0"/>
          </a:p>
          <a:p>
            <a:pPr marL="0" indent="0">
              <a:buNone/>
            </a:pPr>
            <a:r>
              <a:rPr lang="cy-GB" sz="2000" dirty="0"/>
              <a:t>Mae’r </a:t>
            </a:r>
            <a:r>
              <a:rPr lang="cy-GB" sz="2000" dirty="0" err="1"/>
              <a:t>ELSAs</a:t>
            </a:r>
            <a:r>
              <a:rPr lang="cy-GB" sz="2000" dirty="0"/>
              <a:t> yn derbyn:</a:t>
            </a:r>
          </a:p>
          <a:p>
            <a:r>
              <a:rPr lang="cy-GB" sz="2000" dirty="0"/>
              <a:t>Llawlyfr Hyfforddi</a:t>
            </a:r>
          </a:p>
          <a:p>
            <a:r>
              <a:rPr lang="cy-GB" sz="2000" dirty="0"/>
              <a:t>Ffeil hyfforddi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9154" y="2062480"/>
            <a:ext cx="5164645" cy="4066606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i="1" dirty="0"/>
              <a:t>6 full days </a:t>
            </a:r>
          </a:p>
          <a:p>
            <a:r>
              <a:rPr lang="en-GB" sz="2000" i="1" dirty="0"/>
              <a:t>Aims to increase understanding of the </a:t>
            </a:r>
            <a:r>
              <a:rPr lang="en-GB" sz="2000" b="1" i="1" dirty="0"/>
              <a:t>psychology</a:t>
            </a:r>
            <a:r>
              <a:rPr lang="en-GB" sz="2000" i="1" dirty="0"/>
              <a:t> of emotions and to identify strategies for facilitating the development of emotional literacy in pupils</a:t>
            </a:r>
          </a:p>
          <a:p>
            <a:pPr marL="0" indent="0">
              <a:buNone/>
            </a:pPr>
            <a:r>
              <a:rPr lang="en-GB" sz="2000" i="1" dirty="0"/>
              <a:t>Participants receive:</a:t>
            </a:r>
          </a:p>
          <a:p>
            <a:r>
              <a:rPr lang="en-GB" sz="2000" i="1" dirty="0"/>
              <a:t>Training manual</a:t>
            </a:r>
          </a:p>
          <a:p>
            <a:r>
              <a:rPr lang="en-GB" sz="2000" i="1" dirty="0"/>
              <a:t>Training handbook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500F6C48-21CC-43E0-A8CC-680C003F8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914" y="4263856"/>
            <a:ext cx="1704975" cy="2409825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F76EC67A-1258-4D50-A8E0-771A4ED536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3465" y="4407313"/>
            <a:ext cx="1476375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998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Modiwlau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hyfforddi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/ Training modules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465493"/>
          </a:xfrm>
        </p:spPr>
        <p:txBody>
          <a:bodyPr anchor="b">
            <a:normAutofit fontScale="92500" lnSpcReduction="10000"/>
          </a:bodyPr>
          <a:lstStyle/>
          <a:p>
            <a:pPr marL="0" lvl="0" indent="0">
              <a:buNone/>
            </a:pPr>
            <a:r>
              <a:rPr lang="cy-GB" sz="1600" dirty="0"/>
              <a:t>1. </a:t>
            </a:r>
            <a:r>
              <a:rPr lang="cy-GB" sz="1800" dirty="0"/>
              <a:t>Llythrennedd Emosiynol mewn ysgolion/hunan-ddelwedd/hunan-barch</a:t>
            </a:r>
            <a:endParaRPr lang="en-GB" sz="1800" dirty="0"/>
          </a:p>
          <a:p>
            <a:pPr marL="0" lvl="0" indent="0">
              <a:buNone/>
            </a:pPr>
            <a:r>
              <a:rPr lang="cy-GB" sz="1800" dirty="0"/>
              <a:t>2. Meithrin gwydnwch a hunan-barch</a:t>
            </a:r>
            <a:endParaRPr lang="en-GB" sz="1800" dirty="0"/>
          </a:p>
          <a:p>
            <a:pPr marL="0" lvl="0" indent="0">
              <a:buNone/>
            </a:pPr>
            <a:r>
              <a:rPr lang="cy-GB" sz="1800" dirty="0"/>
              <a:t>3. Rheoli emosiynau</a:t>
            </a:r>
            <a:endParaRPr lang="en-GB" sz="1800" dirty="0"/>
          </a:p>
          <a:p>
            <a:pPr marL="0" lvl="0" indent="0">
              <a:buNone/>
            </a:pPr>
            <a:r>
              <a:rPr lang="cy-GB" sz="1800" dirty="0"/>
              <a:t>4. Sgiliau cymdeithasol a chyfeillgarwch/defnyddio storïau cymdeithasol a therapiwtig</a:t>
            </a:r>
            <a:endParaRPr lang="en-GB" sz="1800" dirty="0"/>
          </a:p>
          <a:p>
            <a:pPr marL="0" lvl="0" indent="0">
              <a:buNone/>
            </a:pPr>
            <a:r>
              <a:rPr lang="cy-GB" sz="1800" dirty="0"/>
              <a:t>5. Gwrando pwrpasol a sgyrsiau myfyriol</a:t>
            </a:r>
          </a:p>
          <a:p>
            <a:pPr marL="0" lvl="0" indent="0">
              <a:buNone/>
            </a:pPr>
            <a:r>
              <a:rPr lang="cy-GB" sz="1800" dirty="0"/>
              <a:t>6. Ymateb i Golled a Galar</a:t>
            </a:r>
            <a:endParaRPr lang="en-GB" sz="1800" dirty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743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dirty="0"/>
              <a:t>1. </a:t>
            </a:r>
            <a:r>
              <a:rPr lang="en-GB" sz="1900" i="1" dirty="0"/>
              <a:t>Emotional literacy in schools/self-concept/self-esteem</a:t>
            </a:r>
          </a:p>
          <a:p>
            <a:pPr marL="0" indent="0">
              <a:buNone/>
            </a:pPr>
            <a:r>
              <a:rPr lang="en-GB" sz="1900" i="1" dirty="0"/>
              <a:t>2. Building resilience and self-esteem</a:t>
            </a:r>
          </a:p>
          <a:p>
            <a:pPr marL="0" indent="0">
              <a:buNone/>
            </a:pPr>
            <a:r>
              <a:rPr lang="en-GB" sz="1900" i="1" dirty="0"/>
              <a:t>3. Managing emotions</a:t>
            </a:r>
          </a:p>
          <a:p>
            <a:pPr marL="0" indent="0">
              <a:buNone/>
            </a:pPr>
            <a:r>
              <a:rPr lang="en-GB" sz="1900" i="1" dirty="0"/>
              <a:t>4. Social and friendship skills/using therapeutic and social stories</a:t>
            </a:r>
          </a:p>
          <a:p>
            <a:pPr marL="0" indent="0">
              <a:buNone/>
            </a:pPr>
            <a:r>
              <a:rPr lang="en-GB" sz="1900" i="1" dirty="0"/>
              <a:t>5. Active listening and reflective conversations</a:t>
            </a:r>
          </a:p>
          <a:p>
            <a:pPr marL="0" indent="0">
              <a:buNone/>
            </a:pPr>
            <a:r>
              <a:rPr lang="en-GB" sz="1900" i="1" dirty="0"/>
              <a:t>6. Bereavement and Loss</a:t>
            </a:r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92615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A206F-B577-C38D-7A74-C5593669F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Theor</a:t>
            </a:r>
            <a:r>
              <a:rPr lang="en-GB" b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ïau Seicolegol / Psychological Theories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1DEF8-6597-B2D6-B813-883F5DF38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5161" y="356187"/>
            <a:ext cx="2878409" cy="1792281"/>
          </a:xfrm>
        </p:spPr>
        <p:txBody>
          <a:bodyPr anchor="ctr">
            <a:normAutofit/>
          </a:bodyPr>
          <a:lstStyle/>
          <a:p>
            <a:r>
              <a:rPr lang="en-GB" sz="1100"/>
              <a:t>A Theory of Human Motivation (Maslow, 1970)</a:t>
            </a:r>
          </a:p>
          <a:p>
            <a:r>
              <a:rPr lang="en-GB" sz="1100"/>
              <a:t>Self-concept and self-esteem (Bandura, 1977)</a:t>
            </a:r>
          </a:p>
          <a:p>
            <a:r>
              <a:rPr lang="en-GB" sz="1100"/>
              <a:t>Theory of multiple intelligences (Gardner, 1983)</a:t>
            </a:r>
          </a:p>
          <a:p>
            <a:r>
              <a:rPr lang="en-GB" sz="1100"/>
              <a:t>Emotional intelligence (Goleman, 1995)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0488FA-F1A6-985A-AACC-2E59A66607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6139" y="3143438"/>
            <a:ext cx="3474621" cy="2780412"/>
          </a:xfrm>
        </p:spPr>
        <p:txBody>
          <a:bodyPr anchor="ctr">
            <a:normAutofit/>
          </a:bodyPr>
          <a:lstStyle/>
          <a:p>
            <a:r>
              <a:rPr lang="en-GB" sz="1700"/>
              <a:t>Dan Siegel</a:t>
            </a:r>
          </a:p>
          <a:p>
            <a:pPr marL="0" indent="0">
              <a:buNone/>
            </a:pPr>
            <a:r>
              <a:rPr lang="en-GB" sz="1700">
                <a:hlinkClick r:id="rId2"/>
              </a:rPr>
              <a:t>Hand Model of the Brain - Dr. Dan Siegel (drdansiegel.com)</a:t>
            </a:r>
            <a:endParaRPr lang="en-GB" sz="1700"/>
          </a:p>
          <a:p>
            <a:r>
              <a:rPr lang="en-GB" sz="1700"/>
              <a:t>Dr Dan Hughes – PACE</a:t>
            </a:r>
          </a:p>
          <a:p>
            <a:pPr marL="0" indent="0">
              <a:buNone/>
            </a:pPr>
            <a:r>
              <a:rPr lang="en-GB" sz="1700">
                <a:hlinkClick r:id="rId3"/>
              </a:rPr>
              <a:t>P.A.C.E. (danielhughes.org)</a:t>
            </a:r>
            <a:endParaRPr lang="en-GB" sz="1700"/>
          </a:p>
          <a:p>
            <a:r>
              <a:rPr lang="en-GB" sz="1700"/>
              <a:t>Attachment Theory (Bowlby, 1958)</a:t>
            </a:r>
          </a:p>
          <a:p>
            <a:r>
              <a:rPr lang="en-GB" sz="1700"/>
              <a:t>Dr Tina Rae</a:t>
            </a:r>
          </a:p>
        </p:txBody>
      </p:sp>
    </p:spTree>
    <p:extLst>
      <p:ext uri="{BB962C8B-B14F-4D97-AF65-F5344CB8AC3E}">
        <p14:creationId xmlns:p14="http://schemas.microsoft.com/office/powerpoint/2010/main" val="3089875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Dechrau arni…</a:t>
            </a:r>
            <a:b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Getting started…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endParaRPr lang="en-US" sz="2200"/>
          </a:p>
          <a:p>
            <a:endParaRPr lang="en-US" sz="2200"/>
          </a:p>
        </p:txBody>
      </p:sp>
      <p:pic>
        <p:nvPicPr>
          <p:cNvPr id="6" name="Content Placeholder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946A27F-7638-F256-87AD-F468F8140CC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672" y="640080"/>
            <a:ext cx="461772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121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6E55-CEE5-CFFE-4252-B03F4BD90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79" y="341890"/>
            <a:ext cx="10515599" cy="125323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600" b="1" kern="1200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Asesu</a:t>
            </a:r>
            <a:r>
              <a:rPr lang="en-US" sz="36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/ Assess</a:t>
            </a:r>
            <a:br>
              <a:rPr lang="en-US" sz="27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br>
              <a:rPr lang="en-US" sz="54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r>
              <a:rPr lang="en-US" sz="2000" b="1" dirty="0">
                <a:solidFill>
                  <a:srgbClr val="0070C0"/>
                </a:solidFill>
              </a:rPr>
              <a:t>S</a:t>
            </a:r>
            <a:r>
              <a:rPr lang="en-US" sz="20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elf-awareness; Self-regulation; Motivation; Empathy; Social skills </a:t>
            </a:r>
            <a:endParaRPr lang="en-US" sz="5400" b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emotional literacy checklist.jpg">
            <a:extLst>
              <a:ext uri="{FF2B5EF4-FFF2-40B4-BE49-F238E27FC236}">
                <a16:creationId xmlns:a16="http://schemas.microsoft.com/office/drawing/2014/main" id="{3B9262BA-1D64-B745-FAB4-D027D49E7F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8200" y="2046777"/>
            <a:ext cx="10515599" cy="407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497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D42BBA-8088-06E1-F458-1976D0F40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Asesu drwy arsylwi / </a:t>
            </a:r>
            <a:b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Observational assessment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5D05B-6A62-DA70-14F2-0E1470FFC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Siartau ABC charts</a:t>
            </a:r>
          </a:p>
          <a:p>
            <a:r>
              <a:rPr lang="en-US" sz="2200"/>
              <a:t>Diwrnod da, diwrnod drwg / Good Day Bad Day</a:t>
            </a:r>
          </a:p>
          <a:p>
            <a:r>
              <a:rPr lang="en-US" sz="2200"/>
              <a:t>Proffil Un Dudalen / One Page profiles</a:t>
            </a:r>
          </a:p>
          <a:p>
            <a:pPr marL="0"/>
            <a:endParaRPr lang="en-US" sz="2200"/>
          </a:p>
          <a:p>
            <a:endParaRPr lang="en-US" sz="2200"/>
          </a:p>
          <a:p>
            <a:endParaRPr lang="en-US" sz="2200"/>
          </a:p>
          <a:p>
            <a:endParaRPr lang="en-US" sz="2200"/>
          </a:p>
        </p:txBody>
      </p:sp>
      <p:pic>
        <p:nvPicPr>
          <p:cNvPr id="6" name="Content Placeholder 5" descr="A diagram of a boat in the iceberg&#10;&#10;Description automatically generated">
            <a:extLst>
              <a:ext uri="{FF2B5EF4-FFF2-40B4-BE49-F238E27FC236}">
                <a16:creationId xmlns:a16="http://schemas.microsoft.com/office/drawing/2014/main" id="{7CBDF8BA-3D8A-E567-A1A3-EDE9F0B486F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900489"/>
            <a:ext cx="5458968" cy="3057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415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diagram&#10;&#10;Description automatically generated">
            <a:extLst>
              <a:ext uri="{FF2B5EF4-FFF2-40B4-BE49-F238E27FC236}">
                <a16:creationId xmlns:a16="http://schemas.microsoft.com/office/drawing/2014/main" id="{8CAEDEA1-7AA8-4409-87CC-26C189E46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050" y="2980372"/>
            <a:ext cx="1670050" cy="1166813"/>
          </a:xfrm>
          <a:prstGeom prst="rect">
            <a:avLst/>
          </a:prstGeom>
        </p:spPr>
      </p:pic>
      <p:pic>
        <p:nvPicPr>
          <p:cNvPr id="21" name="Picture 20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E5F04359-8152-4FFC-AA6C-DE19BF1F9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50" y="4137025"/>
            <a:ext cx="1670050" cy="1889125"/>
          </a:xfrm>
          <a:prstGeom prst="rect">
            <a:avLst/>
          </a:prstGeom>
        </p:spPr>
      </p:pic>
      <p:pic>
        <p:nvPicPr>
          <p:cNvPr id="25" name="Picture 2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841A25A-8309-49F6-B15A-552410E3DC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3363" y="2901950"/>
            <a:ext cx="2152650" cy="3125788"/>
          </a:xfrm>
          <a:prstGeom prst="rect">
            <a:avLst/>
          </a:prstGeom>
        </p:spPr>
      </p:pic>
      <p:pic>
        <p:nvPicPr>
          <p:cNvPr id="11" name="Picture 10" descr="A picture containing text, queen, clipart&#10;&#10;Description automatically generated">
            <a:extLst>
              <a:ext uri="{FF2B5EF4-FFF2-40B4-BE49-F238E27FC236}">
                <a16:creationId xmlns:a16="http://schemas.microsoft.com/office/drawing/2014/main" id="{0BD6C917-FD63-47D6-B4CF-774A3896B5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5863" y="2901950"/>
            <a:ext cx="1238250" cy="1042988"/>
          </a:xfrm>
          <a:prstGeom prst="rect">
            <a:avLst/>
          </a:prstGeom>
        </p:spPr>
      </p:pic>
      <p:pic>
        <p:nvPicPr>
          <p:cNvPr id="7" name="Content Placeholder 6" descr="A picture containing text, clipart, screenshot&#10;&#10;Description automatically generated">
            <a:extLst>
              <a:ext uri="{FF2B5EF4-FFF2-40B4-BE49-F238E27FC236}">
                <a16:creationId xmlns:a16="http://schemas.microsoft.com/office/drawing/2014/main" id="{FA3F31B4-E35C-4F95-98CB-86F17599BA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995863" y="4013200"/>
            <a:ext cx="1238250" cy="2012950"/>
          </a:xfrm>
        </p:spPr>
      </p:pic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541011D1-01D5-40D6-9DF0-A8E97A2BC0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3963" y="2901950"/>
            <a:ext cx="1385888" cy="2011363"/>
          </a:xfrm>
          <a:prstGeom prst="rect">
            <a:avLst/>
          </a:prstGeom>
        </p:spPr>
      </p:pic>
      <p:pic>
        <p:nvPicPr>
          <p:cNvPr id="9" name="Picture 8" descr="Website&#10;&#10;Description automatically generated with low confidence">
            <a:extLst>
              <a:ext uri="{FF2B5EF4-FFF2-40B4-BE49-F238E27FC236}">
                <a16:creationId xmlns:a16="http://schemas.microsoft.com/office/drawing/2014/main" id="{4C23FEDE-031E-4B66-AF1E-D6516F3CCA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3963" y="4981575"/>
            <a:ext cx="1385888" cy="1044575"/>
          </a:xfrm>
          <a:prstGeom prst="rect">
            <a:avLst/>
          </a:prstGeom>
        </p:spPr>
      </p:pic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013D9C08-2673-4A98-8AA1-F2B0EC9611E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58113" y="2901950"/>
            <a:ext cx="2152650" cy="3125788"/>
          </a:xfrm>
          <a:prstGeom prst="rect">
            <a:avLst/>
          </a:prstGeom>
        </p:spPr>
      </p:pic>
      <p:pic>
        <p:nvPicPr>
          <p:cNvPr id="23" name="Picture 22" descr="Graphical user interface&#10;&#10;Description automatically generated">
            <a:extLst>
              <a:ext uri="{FF2B5EF4-FFF2-40B4-BE49-F238E27FC236}">
                <a16:creationId xmlns:a16="http://schemas.microsoft.com/office/drawing/2014/main" id="{D850F9AC-FF59-4E01-B4FC-997410906DD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980613" y="2901950"/>
            <a:ext cx="1173163" cy="1330325"/>
          </a:xfrm>
          <a:prstGeom prst="rect">
            <a:avLst/>
          </a:prstGeom>
        </p:spPr>
      </p:pic>
      <p:pic>
        <p:nvPicPr>
          <p:cNvPr id="13" name="Picture 12" descr="Map&#10;&#10;Description automatically generated">
            <a:extLst>
              <a:ext uri="{FF2B5EF4-FFF2-40B4-BE49-F238E27FC236}">
                <a16:creationId xmlns:a16="http://schemas.microsoft.com/office/drawing/2014/main" id="{9EA05F33-B62C-49D2-8B4E-F12FB94D7CB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80613" y="4300538"/>
            <a:ext cx="1173163" cy="17256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33F0C5-4A82-4F89-A9DA-C6A2624E1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0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esourcePllll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61" name="Picture 5">
            <a:extLst>
              <a:ext uri="{FF2B5EF4-FFF2-40B4-BE49-F238E27FC236}">
                <a16:creationId xmlns:a16="http://schemas.microsoft.com/office/drawing/2014/main" id="{416B34DB-3039-410B-8594-8F9AE59E71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62125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6">
            <a:extLst>
              <a:ext uri="{FF2B5EF4-FFF2-40B4-BE49-F238E27FC236}">
                <a16:creationId xmlns:a16="http://schemas.microsoft.com/office/drawing/2014/main" id="{D66A1C5D-EADD-4015-A1A9-F17F20318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811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7">
            <a:extLst>
              <a:ext uri="{FF2B5EF4-FFF2-40B4-BE49-F238E27FC236}">
                <a16:creationId xmlns:a16="http://schemas.microsoft.com/office/drawing/2014/main" id="{2DFA3AC0-EFE1-45D0-8062-B4FC235C5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3350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8">
            <a:extLst>
              <a:ext uri="{FF2B5EF4-FFF2-40B4-BE49-F238E27FC236}">
                <a16:creationId xmlns:a16="http://schemas.microsoft.com/office/drawing/2014/main" id="{49F64A39-47D2-4E44-BA0A-AEE26CA14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>
            <a:extLst>
              <a:ext uri="{FF2B5EF4-FFF2-40B4-BE49-F238E27FC236}">
                <a16:creationId xmlns:a16="http://schemas.microsoft.com/office/drawing/2014/main" id="{86F020BA-4293-4092-BA79-3CFAE65EA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10">
            <a:extLst>
              <a:ext uri="{FF2B5EF4-FFF2-40B4-BE49-F238E27FC236}">
                <a16:creationId xmlns:a16="http://schemas.microsoft.com/office/drawing/2014/main" id="{14DCD906-7893-4B39-8183-8B5FB72FF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73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4">
            <a:extLst>
              <a:ext uri="{FF2B5EF4-FFF2-40B4-BE49-F238E27FC236}">
                <a16:creationId xmlns:a16="http://schemas.microsoft.com/office/drawing/2014/main" id="{A0598017-7BD9-439B-B82C-1C06E03D7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049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11">
            <a:extLst>
              <a:ext uri="{FF2B5EF4-FFF2-40B4-BE49-F238E27FC236}">
                <a16:creationId xmlns:a16="http://schemas.microsoft.com/office/drawing/2014/main" id="{6FC38CF0-2BE8-4885-8131-D87D17502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12">
            <a:extLst>
              <a:ext uri="{FF2B5EF4-FFF2-40B4-BE49-F238E27FC236}">
                <a16:creationId xmlns:a16="http://schemas.microsoft.com/office/drawing/2014/main" id="{705BCDBE-4CF6-4447-8D60-D64843743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73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13">
            <a:extLst>
              <a:ext uri="{FF2B5EF4-FFF2-40B4-BE49-F238E27FC236}">
                <a16:creationId xmlns:a16="http://schemas.microsoft.com/office/drawing/2014/main" id="{1AAD1FF9-F911-4D72-9F2C-C705F0856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09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7B078EEF-4D6D-4012-8732-10C3C1355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Website&#10;&#10;Description automatically generated with low confidence">
            <a:extLst>
              <a:ext uri="{FF2B5EF4-FFF2-40B4-BE49-F238E27FC236}">
                <a16:creationId xmlns:a16="http://schemas.microsoft.com/office/drawing/2014/main" id="{61664FEF-2DC7-4C9B-9939-111B480D4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013" y="104775"/>
            <a:ext cx="22193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Picture 1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459F07E1-AF86-4972-8DD9-D75B902A03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1776" y="76973"/>
            <a:ext cx="15240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600649-DE0B-B42B-8C1A-C599D4800976}"/>
              </a:ext>
            </a:extLst>
          </p:cNvPr>
          <p:cNvSpPr txBox="1"/>
          <p:nvPr/>
        </p:nvSpPr>
        <p:spPr>
          <a:xfrm>
            <a:off x="2875280" y="909637"/>
            <a:ext cx="4322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err="1">
                <a:solidFill>
                  <a:srgbClr val="0070C0"/>
                </a:solidFill>
                <a:latin typeface="+mj-lt"/>
              </a:rPr>
              <a:t>Cynllunio</a:t>
            </a:r>
            <a:r>
              <a:rPr lang="en-GB" sz="4800" b="1" dirty="0">
                <a:solidFill>
                  <a:srgbClr val="0070C0"/>
                </a:solidFill>
                <a:latin typeface="+mj-lt"/>
              </a:rPr>
              <a:t> / Plan</a:t>
            </a:r>
          </a:p>
        </p:txBody>
      </p:sp>
    </p:spTree>
    <p:extLst>
      <p:ext uri="{BB962C8B-B14F-4D97-AF65-F5344CB8AC3E}">
        <p14:creationId xmlns:p14="http://schemas.microsoft.com/office/powerpoint/2010/main" val="2541405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AACF2-F356-75D8-394E-D9522D533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Coed Blob </a:t>
            </a:r>
            <a:b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Blob Trees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poster with a tree of people&#10;&#10;Description automatically generated">
            <a:extLst>
              <a:ext uri="{FF2B5EF4-FFF2-40B4-BE49-F238E27FC236}">
                <a16:creationId xmlns:a16="http://schemas.microsoft.com/office/drawing/2014/main" id="{D77BF08D-0854-6F1E-5F86-25BDA7949C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152" y="578738"/>
            <a:ext cx="3977847" cy="56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726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Rhinweddau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hanfodol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ar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gyfer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ELSA</a:t>
            </a:r>
            <a:b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Essential qualities for ELSAs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lvl="0"/>
            <a:r>
              <a:rPr lang="cy-GB" sz="2000" dirty="0"/>
              <a:t>Gallu creu perthynas dda â phlant</a:t>
            </a:r>
            <a:endParaRPr lang="en-GB" sz="2000" dirty="0"/>
          </a:p>
          <a:p>
            <a:pPr lvl="0"/>
            <a:r>
              <a:rPr lang="cy-GB" sz="2000" dirty="0"/>
              <a:t>Gallu gweithio mewn modd annibynnol a chreadigol</a:t>
            </a:r>
            <a:endParaRPr lang="en-GB" sz="2000" dirty="0"/>
          </a:p>
          <a:p>
            <a:pPr lvl="0"/>
            <a:r>
              <a:rPr lang="cy-GB" sz="2000" dirty="0"/>
              <a:t>Yn barod i gynllunio a gwerthuso rhaglenni cymorth</a:t>
            </a:r>
            <a:endParaRPr lang="en-GB" sz="2000" dirty="0"/>
          </a:p>
          <a:p>
            <a:pPr lvl="0"/>
            <a:r>
              <a:rPr lang="cy-GB" sz="2000" dirty="0"/>
              <a:t>Awyddus i ddysgu a datblygu yn ei rôl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 i="1" dirty="0"/>
              <a:t>Good rapport and relationship building skills</a:t>
            </a:r>
          </a:p>
          <a:p>
            <a:r>
              <a:rPr lang="en-GB" sz="2000" i="1" dirty="0"/>
              <a:t>Ability to work independently and creatively</a:t>
            </a:r>
          </a:p>
          <a:p>
            <a:r>
              <a:rPr lang="en-GB" sz="2000" i="1" dirty="0"/>
              <a:t>Willing to plan and evaluate programmes of support</a:t>
            </a:r>
          </a:p>
          <a:p>
            <a:r>
              <a:rPr lang="en-GB" sz="2000" i="1" dirty="0"/>
              <a:t>Desire to learn and a wish to develop in their role.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238722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D3BFF36-AB95-3768-2DCA-AFDB04F315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814" y="0"/>
            <a:ext cx="95903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6949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4100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Goruchwyliaeth</a:t>
            </a:r>
            <a:r>
              <a:rPr lang="en-US" sz="4100" b="1" dirty="0">
                <a:solidFill>
                  <a:schemeClr val="accent1"/>
                </a:solidFill>
              </a:rPr>
              <a:t>  </a:t>
            </a:r>
            <a:r>
              <a:rPr lang="en-US" sz="41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Supervision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743200"/>
          </a:xfrm>
        </p:spPr>
        <p:txBody>
          <a:bodyPr anchor="b">
            <a:normAutofit fontScale="40000" lnSpcReduction="20000"/>
          </a:bodyPr>
          <a:lstStyle/>
          <a:p>
            <a:endParaRPr lang="en-GB" sz="1900" dirty="0"/>
          </a:p>
          <a:p>
            <a:pPr lvl="0"/>
            <a:r>
              <a:rPr lang="cy-GB" sz="5000" dirty="0"/>
              <a:t>Adlewyrchol, nid rheolaethol</a:t>
            </a:r>
            <a:endParaRPr lang="en-GB" sz="5000" dirty="0"/>
          </a:p>
          <a:p>
            <a:pPr lvl="0"/>
            <a:r>
              <a:rPr lang="cy-GB" sz="5000" dirty="0"/>
              <a:t>Goruchwyliaeth grŵp bob hanner tymor a drefnir gan Seicolegydd Addysg a Phlant</a:t>
            </a:r>
            <a:endParaRPr lang="en-GB" sz="5000" dirty="0"/>
          </a:p>
          <a:p>
            <a:pPr lvl="0"/>
            <a:r>
              <a:rPr lang="cy-GB" sz="5000" dirty="0"/>
              <a:t>Modelu dulliau datrys problemau</a:t>
            </a:r>
            <a:endParaRPr lang="en-GB" sz="5000" dirty="0"/>
          </a:p>
          <a:p>
            <a:pPr lvl="0"/>
            <a:r>
              <a:rPr lang="cy-GB" sz="5000" dirty="0"/>
              <a:t>Cefnogaeth gan grŵp o gyfoedion - rhannu syniadau ac adnoddau</a:t>
            </a:r>
          </a:p>
          <a:p>
            <a:pPr lvl="0"/>
            <a:r>
              <a:rPr lang="en-GB" sz="5000" dirty="0" err="1"/>
              <a:t>Darperir</a:t>
            </a:r>
            <a:r>
              <a:rPr lang="en-GB" sz="5000" dirty="0"/>
              <a:t> </a:t>
            </a:r>
            <a:r>
              <a:rPr lang="en-GB" sz="5000" dirty="0" err="1"/>
              <a:t>yn</a:t>
            </a:r>
            <a:r>
              <a:rPr lang="en-GB" sz="5000" dirty="0"/>
              <a:t> </a:t>
            </a:r>
            <a:r>
              <a:rPr lang="en-GB" sz="5000" dirty="0" err="1"/>
              <a:t>rhithiol</a:t>
            </a:r>
            <a:r>
              <a:rPr lang="en-GB" sz="5000" dirty="0"/>
              <a:t> </a:t>
            </a:r>
            <a:r>
              <a:rPr lang="en-GB" sz="5000" dirty="0" err="1"/>
              <a:t>ar</a:t>
            </a:r>
            <a:r>
              <a:rPr lang="en-GB" sz="5000" dirty="0"/>
              <a:t> </a:t>
            </a:r>
            <a:r>
              <a:rPr lang="en-GB" sz="5000" dirty="0" err="1"/>
              <a:t>hyn</a:t>
            </a:r>
            <a:r>
              <a:rPr lang="en-GB" sz="5000" dirty="0"/>
              <a:t> o </a:t>
            </a:r>
            <a:r>
              <a:rPr lang="en-GB" sz="5000" dirty="0" err="1"/>
              <a:t>bryd</a:t>
            </a:r>
            <a:r>
              <a:rPr lang="en-GB" sz="5000" dirty="0"/>
              <a:t>.  </a:t>
            </a:r>
            <a:r>
              <a:rPr lang="en-GB" sz="5000" dirty="0" err="1"/>
              <a:t>Ambell</a:t>
            </a:r>
            <a:r>
              <a:rPr lang="en-GB" sz="5000" dirty="0"/>
              <a:t> </a:t>
            </a:r>
            <a:r>
              <a:rPr lang="en-GB" sz="5000" dirty="0" err="1"/>
              <a:t>sesiwn</a:t>
            </a:r>
            <a:r>
              <a:rPr lang="en-GB" sz="5000" dirty="0"/>
              <a:t> </a:t>
            </a:r>
            <a:r>
              <a:rPr lang="en-GB" sz="5000" dirty="0" err="1"/>
              <a:t>wedi</a:t>
            </a:r>
            <a:r>
              <a:rPr lang="en-GB" sz="5000" dirty="0"/>
              <a:t> </a:t>
            </a:r>
            <a:r>
              <a:rPr lang="en-GB" sz="5000" dirty="0" err="1"/>
              <a:t>mynd</a:t>
            </a:r>
            <a:r>
              <a:rPr lang="en-GB" sz="5000" dirty="0"/>
              <a:t> </a:t>
            </a:r>
            <a:r>
              <a:rPr lang="en-GB" sz="5000" dirty="0" err="1"/>
              <a:t>yn</a:t>
            </a:r>
            <a:r>
              <a:rPr lang="en-GB" sz="5000" dirty="0"/>
              <a:t> </a:t>
            </a:r>
            <a:r>
              <a:rPr lang="en-GB" sz="5000" dirty="0" err="1"/>
              <a:t>ôl</a:t>
            </a:r>
            <a:r>
              <a:rPr lang="en-GB" sz="5000" dirty="0"/>
              <a:t> </a:t>
            </a:r>
            <a:r>
              <a:rPr lang="en-GB" sz="5000" dirty="0" err="1"/>
              <a:t>i</a:t>
            </a:r>
            <a:r>
              <a:rPr lang="en-GB" sz="5000" dirty="0"/>
              <a:t> </a:t>
            </a:r>
            <a:r>
              <a:rPr lang="en-GB" sz="5000" dirty="0" err="1"/>
              <a:t>wyneb</a:t>
            </a:r>
            <a:r>
              <a:rPr lang="en-GB" sz="5000" dirty="0"/>
              <a:t> </a:t>
            </a:r>
            <a:r>
              <a:rPr lang="en-GB" sz="5000" dirty="0" err="1"/>
              <a:t>yn</a:t>
            </a:r>
            <a:r>
              <a:rPr lang="en-GB" sz="5000" dirty="0"/>
              <a:t> </a:t>
            </a:r>
            <a:r>
              <a:rPr lang="en-GB" sz="5000" dirty="0" err="1"/>
              <a:t>wyneb</a:t>
            </a:r>
            <a:r>
              <a:rPr lang="en-GB" sz="50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911600"/>
            <a:ext cx="6250940" cy="2743200"/>
          </a:xfrm>
        </p:spPr>
        <p:txBody>
          <a:bodyPr>
            <a:normAutofit fontScale="40000" lnSpcReduction="20000"/>
          </a:bodyPr>
          <a:lstStyle/>
          <a:p>
            <a:endParaRPr lang="en-GB" sz="2000" dirty="0"/>
          </a:p>
          <a:p>
            <a:r>
              <a:rPr lang="en-GB" sz="5000" i="1" dirty="0"/>
              <a:t>Reflective (not line manager) supervision</a:t>
            </a:r>
          </a:p>
          <a:p>
            <a:r>
              <a:rPr lang="en-GB" sz="5000" i="1" dirty="0"/>
              <a:t>Half-termly group supervision facilitated by an Educational and Child Psychologist</a:t>
            </a:r>
          </a:p>
          <a:p>
            <a:r>
              <a:rPr lang="en-GB" sz="5000" i="1" dirty="0"/>
              <a:t>Problem-solving approaches modelled</a:t>
            </a:r>
          </a:p>
          <a:p>
            <a:r>
              <a:rPr lang="en-GB" sz="5000" i="1" dirty="0"/>
              <a:t>Peer group support – sharing ideas and resources</a:t>
            </a:r>
          </a:p>
          <a:p>
            <a:r>
              <a:rPr lang="en-GB" sz="5000" i="1" dirty="0"/>
              <a:t>Virtual delivery.  Some sessions are now being delivered in schools</a:t>
            </a:r>
            <a:r>
              <a:rPr lang="en-GB" sz="3800" dirty="0"/>
              <a:t>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064434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blue cup on a wooden surface&#10;&#10;Description automatically generated with low confidence">
            <a:extLst>
              <a:ext uri="{FF2B5EF4-FFF2-40B4-BE49-F238E27FC236}">
                <a16:creationId xmlns:a16="http://schemas.microsoft.com/office/drawing/2014/main" id="{44850645-6EB2-DD6C-CE13-43F37C11DC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72" b="2878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6528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Ymrwymiad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dirty="0" err="1">
                <a:solidFill>
                  <a:schemeClr val="accent1"/>
                </a:solidFill>
              </a:rPr>
              <a:t>yr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Ysgol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School commitment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660400"/>
            <a:ext cx="6250940" cy="2768599"/>
          </a:xfrm>
        </p:spPr>
        <p:txBody>
          <a:bodyPr anchor="b">
            <a:normAutofit fontScale="92500"/>
          </a:bodyPr>
          <a:lstStyle/>
          <a:p>
            <a:pPr lvl="0"/>
            <a:r>
              <a:rPr lang="cy-GB" sz="1800" dirty="0"/>
              <a:t>Rhyddhau’r ELSA ar gyfer sesiynau hyfforddi a goruchwylio</a:t>
            </a:r>
            <a:endParaRPr lang="en-GB" sz="1800" dirty="0"/>
          </a:p>
          <a:p>
            <a:pPr lvl="0"/>
            <a:r>
              <a:rPr lang="cy-GB" sz="1800" dirty="0"/>
              <a:t>Dynodi amser ar gyfer cynllunio a chyflawni gwaith yr ELSA i gefnogi disgyblion</a:t>
            </a:r>
            <a:endParaRPr lang="en-GB" sz="1800" dirty="0"/>
          </a:p>
          <a:p>
            <a:pPr lvl="0"/>
            <a:r>
              <a:rPr lang="cy-GB" sz="1800" dirty="0"/>
              <a:t>Darparu lle addas, diogel ar gyfer gwaith yr ELSA</a:t>
            </a:r>
            <a:endParaRPr lang="en-GB" sz="1800" dirty="0"/>
          </a:p>
          <a:p>
            <a:pPr lvl="0"/>
            <a:r>
              <a:rPr lang="cy-GB" sz="1800" dirty="0"/>
              <a:t>Dyrannu cyllid i ddatblygu adnoddau </a:t>
            </a:r>
            <a:endParaRPr lang="en-GB" sz="1800" dirty="0"/>
          </a:p>
          <a:p>
            <a:pPr lvl="0"/>
            <a:r>
              <a:rPr lang="cy-GB" sz="1800" dirty="0"/>
              <a:t>Cynnal rôl y Cynorthwyydd Llythrennedd Emosiynol o fewn yr ysgol</a:t>
            </a:r>
            <a:endParaRPr lang="en-GB" sz="1800" dirty="0"/>
          </a:p>
          <a:p>
            <a:endParaRPr lang="en-GB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92500"/>
          </a:bodyPr>
          <a:lstStyle/>
          <a:p>
            <a:r>
              <a:rPr lang="en-GB" sz="2000" i="1" dirty="0"/>
              <a:t>Release ELSA for training and supervision sessions</a:t>
            </a:r>
          </a:p>
          <a:p>
            <a:r>
              <a:rPr lang="en-GB" sz="2000" i="1" dirty="0"/>
              <a:t>Designate time for planning and delivery of ELSA to support pupils</a:t>
            </a:r>
          </a:p>
          <a:p>
            <a:r>
              <a:rPr lang="en-GB" sz="2000" i="1" dirty="0"/>
              <a:t>Provide a suitable safe space for ELSA work</a:t>
            </a:r>
          </a:p>
          <a:p>
            <a:r>
              <a:rPr lang="en-GB" sz="2000" i="1" dirty="0"/>
              <a:t>Allocate funds to develop bank of resources / ELSA toolkit</a:t>
            </a:r>
          </a:p>
          <a:p>
            <a:r>
              <a:rPr lang="en-GB" sz="2000" i="1" dirty="0"/>
              <a:t>Maintain ELSA role within school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80070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y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mae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ELSA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gallu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cynnig</a:t>
            </a:r>
            <a:b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ELSAs can offer…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lnSpcReduction="10000"/>
          </a:bodyPr>
          <a:lstStyle/>
          <a:p>
            <a:pPr lvl="0"/>
            <a:r>
              <a:rPr lang="cy-GB" sz="1900"/>
              <a:t>Amgylchedd diogel</a:t>
            </a:r>
            <a:endParaRPr lang="en-GB" sz="1900"/>
          </a:p>
          <a:p>
            <a:pPr lvl="0"/>
            <a:r>
              <a:rPr lang="cy-GB" sz="1900"/>
              <a:t>Amser i Siarad</a:t>
            </a:r>
            <a:endParaRPr lang="en-GB" sz="1900"/>
          </a:p>
          <a:p>
            <a:pPr lvl="0"/>
            <a:r>
              <a:rPr lang="cy-GB" sz="1900"/>
              <a:t>Gwrando empathig, normaleiddio emosiynau, cysur</a:t>
            </a:r>
            <a:endParaRPr lang="en-GB" sz="1900"/>
          </a:p>
          <a:p>
            <a:pPr lvl="0"/>
            <a:r>
              <a:rPr lang="cy-GB" sz="1900"/>
              <a:t>Cymorth i berson ifanc ddeall ei deimladau a'i ymddygiad</a:t>
            </a:r>
            <a:endParaRPr lang="en-GB" sz="1900"/>
          </a:p>
          <a:p>
            <a:pPr lvl="0"/>
            <a:r>
              <a:rPr lang="cy-GB" sz="1900"/>
              <a:t>Cymorth i berson ifanc ddatblygu strategaethau priodol ar gyfer rheoli ei feddyliau, ei deimladau a'i ymddygiad</a:t>
            </a:r>
            <a:endParaRPr lang="en-GB" sz="1900"/>
          </a:p>
          <a:p>
            <a:endParaRPr lang="en-GB" sz="19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7"/>
            <a:ext cx="6250940" cy="2304628"/>
          </a:xfrm>
        </p:spPr>
        <p:txBody>
          <a:bodyPr>
            <a:normAutofit lnSpcReduction="10000"/>
          </a:bodyPr>
          <a:lstStyle/>
          <a:p>
            <a:r>
              <a:rPr lang="en-GB" sz="1800" i="1" dirty="0"/>
              <a:t>A safe space</a:t>
            </a:r>
          </a:p>
          <a:p>
            <a:r>
              <a:rPr lang="en-GB" sz="1800" i="1" dirty="0"/>
              <a:t>Time to talk </a:t>
            </a:r>
          </a:p>
          <a:p>
            <a:r>
              <a:rPr lang="en-GB" sz="1800" i="1" dirty="0"/>
              <a:t>Empathic listening, normalisation of emotions, reassurance</a:t>
            </a:r>
          </a:p>
          <a:p>
            <a:r>
              <a:rPr lang="en-GB" sz="1800" i="1" dirty="0"/>
              <a:t>Support for a young person to understand their thought, feelings and behaviour</a:t>
            </a:r>
          </a:p>
          <a:p>
            <a:r>
              <a:rPr lang="en-GB" sz="1800" i="1" dirty="0"/>
              <a:t>Support for a young person to develop appropriate strategies for managing their thoughts, feelings and behaviour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77354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Mesur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dirty="0" err="1">
                <a:solidFill>
                  <a:schemeClr val="accent1"/>
                </a:solidFill>
              </a:rPr>
              <a:t>l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lwyddiant</a:t>
            </a:r>
            <a:b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Keys to success…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626359"/>
          </a:xfrm>
        </p:spPr>
        <p:txBody>
          <a:bodyPr anchor="b">
            <a:normAutofit lnSpcReduction="10000"/>
          </a:bodyPr>
          <a:lstStyle/>
          <a:p>
            <a:pPr lvl="0"/>
            <a:r>
              <a:rPr lang="cy-GB" sz="1800" dirty="0"/>
              <a:t>Y staff a rheolwyr yn deall ac yn gwerthfawrogi rôl yr ELSA</a:t>
            </a:r>
            <a:endParaRPr lang="en-GB" sz="1800" dirty="0"/>
          </a:p>
          <a:p>
            <a:pPr lvl="0"/>
            <a:r>
              <a:rPr lang="cy-GB" sz="1800" dirty="0"/>
              <a:t>Proses cyfeirio a sgrinio priodol</a:t>
            </a:r>
            <a:endParaRPr lang="en-GB" sz="1800" dirty="0"/>
          </a:p>
          <a:p>
            <a:pPr lvl="0"/>
            <a:r>
              <a:rPr lang="cy-GB" sz="1800" dirty="0"/>
              <a:t>Cydweithio â'r staff addysgu/y Cydlynydd Anghenion Dysgu Ychwanegol i nodi anghenion, gosod targedau ac adolygu cynnydd</a:t>
            </a:r>
            <a:endParaRPr lang="en-GB" sz="1800" dirty="0"/>
          </a:p>
          <a:p>
            <a:pPr lvl="0"/>
            <a:r>
              <a:rPr lang="cy-GB" sz="1800" dirty="0"/>
              <a:t>Sesiynau ELSA wedi'u hamserlenni</a:t>
            </a:r>
            <a:endParaRPr lang="en-GB" sz="1800" dirty="0"/>
          </a:p>
          <a:p>
            <a:pPr lvl="0"/>
            <a:r>
              <a:rPr lang="cy-GB" sz="1800" dirty="0"/>
              <a:t>Amser ar gyfer paratoi a chynllunio ar yr amserlen</a:t>
            </a:r>
          </a:p>
          <a:p>
            <a:pPr lvl="0"/>
            <a:r>
              <a:rPr lang="en-GB" sz="1800" dirty="0" err="1"/>
              <a:t>Rôl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ELSA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ei</a:t>
            </a:r>
            <a:r>
              <a:rPr lang="en-GB" sz="1800" dirty="0"/>
              <a:t> </a:t>
            </a:r>
            <a:r>
              <a:rPr lang="en-GB" sz="1800" dirty="0" err="1"/>
              <a:t>werthfawrogi</a:t>
            </a:r>
            <a:r>
              <a:rPr lang="en-GB" sz="1800" dirty="0"/>
              <a:t> o </a:t>
            </a:r>
            <a:r>
              <a:rPr lang="en-GB" sz="1800" dirty="0" err="1"/>
              <a:t>fewn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ysgol</a:t>
            </a:r>
            <a:r>
              <a:rPr lang="en-GB" sz="1800" dirty="0"/>
              <a:t>.</a:t>
            </a:r>
          </a:p>
          <a:p>
            <a:endParaRPr lang="en-GB" sz="17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5"/>
            <a:ext cx="6250940" cy="2626359"/>
          </a:xfrm>
        </p:spPr>
        <p:txBody>
          <a:bodyPr>
            <a:normAutofit lnSpcReduction="10000"/>
          </a:bodyPr>
          <a:lstStyle/>
          <a:p>
            <a:r>
              <a:rPr lang="en-GB" sz="1800" i="1" dirty="0"/>
              <a:t>Staff and management understanding of the ELSA role</a:t>
            </a:r>
          </a:p>
          <a:p>
            <a:r>
              <a:rPr lang="en-GB" sz="1800" i="1" dirty="0"/>
              <a:t>Adherence to an appropriate screening and referral process</a:t>
            </a:r>
          </a:p>
          <a:p>
            <a:r>
              <a:rPr lang="en-GB" sz="1800" i="1" dirty="0"/>
              <a:t>Joint working with teaching staff/</a:t>
            </a:r>
            <a:r>
              <a:rPr lang="en-GB" sz="1800" i="1" dirty="0" err="1"/>
              <a:t>ALNCo</a:t>
            </a:r>
            <a:r>
              <a:rPr lang="en-GB" sz="1800" i="1" dirty="0"/>
              <a:t>/families to identify need, target-set, and review progress</a:t>
            </a:r>
          </a:p>
          <a:p>
            <a:r>
              <a:rPr lang="en-GB" sz="1800" i="1" dirty="0"/>
              <a:t>Timetabled ELSA sessions</a:t>
            </a:r>
          </a:p>
          <a:p>
            <a:r>
              <a:rPr lang="en-GB" sz="1800" i="1" dirty="0"/>
              <a:t>Timetabled planning and preparation time </a:t>
            </a:r>
          </a:p>
          <a:p>
            <a:r>
              <a:rPr lang="en-GB" sz="1800" i="1" dirty="0"/>
              <a:t>Management valuing the role and professional recognition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422215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Manteision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i'r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ysgol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Benefits to school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465493"/>
          </a:xfrm>
        </p:spPr>
        <p:txBody>
          <a:bodyPr anchor="b">
            <a:normAutofit fontScale="92500" lnSpcReduction="20000"/>
          </a:bodyPr>
          <a:lstStyle/>
          <a:p>
            <a:pPr lvl="0"/>
            <a:r>
              <a:rPr lang="cy-GB" sz="2000" dirty="0"/>
              <a:t>Cefnogaeth gyflym ar gyfer disgyblion ag anghenion</a:t>
            </a:r>
            <a:endParaRPr lang="en-GB" sz="2000" dirty="0"/>
          </a:p>
          <a:p>
            <a:pPr lvl="0"/>
            <a:r>
              <a:rPr lang="cy-GB" sz="2000" dirty="0"/>
              <a:t>Newidiadau cadarnhaol mewn disgyblion sydd ag anawsterau ymddygiadol, emosiynol neu gymdeithasol</a:t>
            </a:r>
            <a:endParaRPr lang="en-GB" sz="2000" dirty="0"/>
          </a:p>
          <a:p>
            <a:pPr lvl="0"/>
            <a:r>
              <a:rPr lang="cy-GB" sz="2000" dirty="0"/>
              <a:t>Disgyblion a dargedir a'u cyfoedion yn dysgu'n well</a:t>
            </a:r>
            <a:endParaRPr lang="en-GB" sz="2000" dirty="0"/>
          </a:p>
          <a:p>
            <a:pPr lvl="0"/>
            <a:r>
              <a:rPr lang="cy-GB" sz="2000" dirty="0"/>
              <a:t>Rhannu syniadau/sgiliau newydd â staff eraill</a:t>
            </a:r>
            <a:endParaRPr lang="en-GB" sz="2000" dirty="0"/>
          </a:p>
          <a:p>
            <a:pPr lvl="0"/>
            <a:r>
              <a:rPr lang="cy-GB" sz="2000" dirty="0"/>
              <a:t>Mwy o hyder o ran rheoli 'problemau' yn fewnol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92500" lnSpcReduction="20000"/>
          </a:bodyPr>
          <a:lstStyle/>
          <a:p>
            <a:r>
              <a:rPr lang="en-GB" sz="1900" i="1" dirty="0"/>
              <a:t>Good universal support</a:t>
            </a:r>
          </a:p>
          <a:p>
            <a:r>
              <a:rPr lang="en-GB" sz="1900" i="1" dirty="0"/>
              <a:t>Access to prompt emotional wellbeing support for pupils in need</a:t>
            </a:r>
          </a:p>
          <a:p>
            <a:r>
              <a:rPr lang="en-GB" sz="1900" i="1" dirty="0"/>
              <a:t>Positive changes in pupils with  behavioural, emotional or social difficulties</a:t>
            </a:r>
          </a:p>
          <a:p>
            <a:r>
              <a:rPr lang="en-GB" sz="1900" i="1" dirty="0"/>
              <a:t>Improved learning for target pupils and their peers</a:t>
            </a:r>
          </a:p>
          <a:p>
            <a:r>
              <a:rPr lang="en-GB" sz="1900" i="1" dirty="0"/>
              <a:t>New skills/ideas cascaded to other staff</a:t>
            </a:r>
          </a:p>
          <a:p>
            <a:r>
              <a:rPr lang="en-GB" sz="1900" i="1" dirty="0"/>
              <a:t>Increased confidence in managing ‘problems’ from within</a:t>
            </a:r>
          </a:p>
        </p:txBody>
      </p:sp>
    </p:spTree>
    <p:extLst>
      <p:ext uri="{BB962C8B-B14F-4D97-AF65-F5344CB8AC3E}">
        <p14:creationId xmlns:p14="http://schemas.microsoft.com/office/powerpoint/2010/main" val="11643515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4100" b="1" dirty="0" err="1">
                <a:solidFill>
                  <a:schemeClr val="accent1"/>
                </a:solidFill>
              </a:rPr>
              <a:t>C</a:t>
            </a:r>
            <a:r>
              <a:rPr lang="en-US" sz="4100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amsyniadau</a:t>
            </a:r>
            <a:r>
              <a:rPr lang="en-US" sz="41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cyffredin</a:t>
            </a:r>
            <a:br>
              <a:rPr lang="en-US" sz="41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41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Some common misconceptions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endParaRPr lang="en-GB" sz="2000"/>
          </a:p>
          <a:p>
            <a:pPr lvl="0"/>
            <a:r>
              <a:rPr lang="cy-GB" sz="2000"/>
              <a:t>Rhagweithiol nid adweithiol</a:t>
            </a:r>
            <a:endParaRPr lang="en-GB" sz="2000"/>
          </a:p>
          <a:p>
            <a:pPr lvl="0"/>
            <a:r>
              <a:rPr lang="cy-GB" sz="2000"/>
              <a:t>Nid yw'n datrys problem yn gyflym</a:t>
            </a:r>
            <a:endParaRPr lang="en-GB" sz="2000"/>
          </a:p>
          <a:p>
            <a:pPr lvl="0"/>
            <a:r>
              <a:rPr lang="cy-GB" sz="2000"/>
              <a:t>Nid yw'n ymateb brys mewn argyfwng</a:t>
            </a:r>
            <a:endParaRPr lang="en-GB" sz="2000"/>
          </a:p>
          <a:p>
            <a:pPr lvl="0"/>
            <a:r>
              <a:rPr lang="cy-GB" sz="2000"/>
              <a:t>Nid yw'n gwnselydd, therapydd na'n weithiwr iechyd meddwl proffesiynol</a:t>
            </a:r>
            <a:endParaRPr lang="en-GB" sz="2000"/>
          </a:p>
          <a:p>
            <a:endParaRPr lang="en-GB" sz="20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i="1" dirty="0"/>
              <a:t>Proactive response, not reactive</a:t>
            </a:r>
          </a:p>
          <a:p>
            <a:r>
              <a:rPr lang="en-GB" sz="2000" i="1" dirty="0"/>
              <a:t>Not a ‘quick fix’</a:t>
            </a:r>
          </a:p>
          <a:p>
            <a:r>
              <a:rPr lang="en-GB" sz="2000" i="1" dirty="0"/>
              <a:t>Not a ‘blue light’ emergency response.</a:t>
            </a:r>
          </a:p>
          <a:p>
            <a:r>
              <a:rPr lang="en-GB" sz="2000" i="1" dirty="0"/>
              <a:t>Not a counsellor, therapist, or mental health professional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46329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Casgliad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cy-GB" sz="2000" dirty="0"/>
              <a:t>Mae'r fenter ELSA yn: </a:t>
            </a:r>
            <a:endParaRPr lang="en-GB" sz="2000" dirty="0"/>
          </a:p>
          <a:p>
            <a:pPr lvl="0"/>
            <a:r>
              <a:rPr lang="cy-GB" sz="2000" dirty="0"/>
              <a:t>Bartneriaeth hir dymor rhwng y Gwasanaeth Seicoleg Addysg a Phlant sir Gâr ac ysgolion</a:t>
            </a:r>
            <a:endParaRPr lang="en-GB" sz="2000" dirty="0"/>
          </a:p>
          <a:p>
            <a:pPr lvl="0"/>
            <a:r>
              <a:rPr lang="cy-GB" sz="2000" dirty="0"/>
              <a:t>Ffordd ddibynadwy o ddatblygu ymyraethau ysgolion</a:t>
            </a:r>
            <a:endParaRPr lang="en-GB" sz="2000" dirty="0"/>
          </a:p>
          <a:p>
            <a:pPr lvl="0"/>
            <a:r>
              <a:rPr lang="cy-GB" sz="2000" dirty="0"/>
              <a:t>Ffordd hygyrch o ddarparu cefnogaeth brydlon ac o ansawdd i unigolion bregus.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i="1" dirty="0"/>
              <a:t>The ELSA initiative is:</a:t>
            </a:r>
          </a:p>
          <a:p>
            <a:r>
              <a:rPr lang="en-GB" sz="1900" i="1" dirty="0"/>
              <a:t>A long-term partnership between Carmarthenshire Educational and Child Psychology Service and schools</a:t>
            </a:r>
          </a:p>
          <a:p>
            <a:r>
              <a:rPr lang="en-GB" sz="1900" i="1" dirty="0"/>
              <a:t>A tried and tested means of building emotional wellbeing capacity in schools</a:t>
            </a:r>
          </a:p>
          <a:p>
            <a:r>
              <a:rPr lang="en-GB" sz="1900" i="1" dirty="0"/>
              <a:t>An accessible way of providing timely and quality support to vulnerable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16082219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BADB-F014-4A05-8B0B-1D7EC9650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Adnoddau</a:t>
            </a:r>
            <a:r>
              <a:rPr lang="en-GB" b="1" dirty="0"/>
              <a:t> 				</a:t>
            </a:r>
            <a:br>
              <a:rPr lang="en-GB" b="1" dirty="0"/>
            </a:br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E348-9D23-4FC6-A361-4D540D4CB1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ELSA Network – Emotional Literacy Support Assistants</a:t>
            </a:r>
            <a:endParaRPr lang="en-GB" dirty="0"/>
          </a:p>
          <a:p>
            <a:r>
              <a:rPr lang="en-GB" dirty="0">
                <a:hlinkClick r:id="rId3"/>
              </a:rPr>
              <a:t>Home (beaconhouse.org.uk)</a:t>
            </a:r>
            <a:endParaRPr lang="en-GB" dirty="0"/>
          </a:p>
          <a:p>
            <a:r>
              <a:rPr lang="en-GB" dirty="0">
                <a:hlinkClick r:id="rId4"/>
              </a:rPr>
              <a:t>Mental Health Resource for Schools &amp; Colleges | Anna Freud Centre</a:t>
            </a:r>
            <a:endParaRPr lang="en-GB" dirty="0"/>
          </a:p>
          <a:p>
            <a:r>
              <a:rPr lang="en-GB" dirty="0">
                <a:hlinkClick r:id="rId5"/>
              </a:rPr>
              <a:t>meddwl.org • </a:t>
            </a:r>
            <a:r>
              <a:rPr lang="en-GB" dirty="0" err="1">
                <a:hlinkClick r:id="rId5"/>
              </a:rPr>
              <a:t>Meddyliau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ar</a:t>
            </a:r>
            <a:r>
              <a:rPr lang="en-GB" dirty="0">
                <a:hlinkClick r:id="rId5"/>
              </a:rPr>
              <a:t> Iechyd Meddwl</a:t>
            </a:r>
            <a:endParaRPr lang="en-GB" dirty="0"/>
          </a:p>
          <a:p>
            <a:r>
              <a:rPr lang="en-GB" dirty="0">
                <a:hlinkClick r:id="rId6"/>
              </a:rPr>
              <a:t>NEST (mental health and wellbeing): summary report | GOV.WALES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8AF87-802A-49AB-9F0E-1B796D990A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Hwb network – ELSA sir Gar</a:t>
            </a:r>
          </a:p>
          <a:p>
            <a:r>
              <a:rPr lang="en-GB" dirty="0">
                <a:hlinkClick r:id="rId7"/>
              </a:rPr>
              <a:t>Free social work resources &amp; tools for direct work with children and adults (socialworkerstoolbox.com)</a:t>
            </a:r>
            <a:endParaRPr lang="en-GB" dirty="0"/>
          </a:p>
          <a:p>
            <a:r>
              <a:rPr lang="en-GB" dirty="0">
                <a:hlinkClick r:id="rId8"/>
              </a:rPr>
              <a:t>Trauma Informed Schools UK</a:t>
            </a:r>
            <a:endParaRPr lang="en-GB" dirty="0"/>
          </a:p>
          <a:p>
            <a:r>
              <a:rPr lang="en-GB" dirty="0" err="1">
                <a:hlinkClick r:id="rId9"/>
              </a:rPr>
              <a:t>YoungMinds</a:t>
            </a:r>
            <a:r>
              <a:rPr lang="en-GB" dirty="0">
                <a:hlinkClick r:id="rId9"/>
              </a:rPr>
              <a:t> | Mental Health Charity For Children And Young People | </a:t>
            </a:r>
            <a:r>
              <a:rPr lang="en-GB" dirty="0" err="1">
                <a:hlinkClick r:id="rId9"/>
              </a:rPr>
              <a:t>YoungMinds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3624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4"/>
            <a:ext cx="6105194" cy="170670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https://www.elsanetwork.org/</a:t>
            </a:r>
            <a:br>
              <a:rPr lang="en-GB" sz="3200" dirty="0">
                <a:solidFill>
                  <a:srgbClr val="FFFFFF"/>
                </a:solidFill>
              </a:rPr>
            </a:b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43264" y="3429000"/>
            <a:ext cx="5907298" cy="2044148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FFFFFF"/>
                </a:solidFill>
              </a:rPr>
              <a:t>Arweinydd</a:t>
            </a:r>
            <a:r>
              <a:rPr lang="en-GB" sz="2000" dirty="0">
                <a:solidFill>
                  <a:srgbClr val="FFFFFF"/>
                </a:solidFill>
              </a:rPr>
              <a:t> ELSA Sir </a:t>
            </a:r>
            <a:r>
              <a:rPr lang="en-GB" sz="2000" dirty="0" err="1">
                <a:solidFill>
                  <a:srgbClr val="FFFFFF"/>
                </a:solidFill>
              </a:rPr>
              <a:t>Gâr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Carmarthenshire ELSA Lead   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Dr Helen Davies </a:t>
            </a:r>
          </a:p>
          <a:p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HSDavies@carmarthenshire.gov.uk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281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1453</Words>
  <Application>Microsoft Macintosh PowerPoint</Application>
  <PresentationFormat>Widescreen</PresentationFormat>
  <Paragraphs>186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 Carmarthenshire ELSA Sir Gâr  Dr Helen Davies &amp; Lynwen Roberts  Gwasanaeth Seicoleg Addysg a Phlant Sir Gâr Carmarthenshire Educational and Child Psychology Service</vt:lpstr>
      <vt:lpstr>Cyd-destun Sir Gâr Carmarthenshire context  ELSAs yn rhan o’r dull ‘ysgol gyfan’ i gwrdd ag anghenion plant a phobl ifanc.  ELSAs are a key part of the ‘whole school approach’ to meeting the emotional and mental wellbeing needs of children and young people. </vt:lpstr>
      <vt:lpstr>Cyfarfodydd TaPaS – deall ein hysgolion  TaPPaS meetings – setting the scene</vt:lpstr>
      <vt:lpstr>Beth yw ELSA?  What is an ELSA?</vt:lpstr>
      <vt:lpstr>Cyd-destun Sir Gâr Carmarthenshire context</vt:lpstr>
      <vt:lpstr>Hyfforddiant ELSA Training</vt:lpstr>
      <vt:lpstr>Modiwlau hyfforddi/ Training modules</vt:lpstr>
      <vt:lpstr>Theorïau Seicolegol / Psychological Theories</vt:lpstr>
      <vt:lpstr>Dechrau arni…  Getting started…</vt:lpstr>
      <vt:lpstr>Asesu / Assess  Self-awareness; Self-regulation; Motivation; Empathy; Social skills </vt:lpstr>
      <vt:lpstr>Asesu drwy arsylwi /  Observational assessment </vt:lpstr>
      <vt:lpstr>esourcePllll</vt:lpstr>
      <vt:lpstr>Coed Blob  Blob Trees</vt:lpstr>
      <vt:lpstr>Rhinweddau hanfodol ar gyfer ELSA Essential qualities for ELSAs</vt:lpstr>
      <vt:lpstr>PowerPoint Presentation</vt:lpstr>
      <vt:lpstr>Goruchwyliaeth  Supervision</vt:lpstr>
      <vt:lpstr>PowerPoint Presentation</vt:lpstr>
      <vt:lpstr>Ymrwymiad yr Ysgol School commitment</vt:lpstr>
      <vt:lpstr>Beth y mae ELSA yn gallu cynnig What ELSAs can offer…</vt:lpstr>
      <vt:lpstr>Mesur llwyddiant Keys to success…</vt:lpstr>
      <vt:lpstr>Manteision i'r ysgol  Benefits to school</vt:lpstr>
      <vt:lpstr>Camsyniadau cyffredin Some common misconceptions</vt:lpstr>
      <vt:lpstr>Casgliad Conclusion</vt:lpstr>
      <vt:lpstr>Adnoddau      Resources</vt:lpstr>
      <vt:lpstr>https://www.elsanetwork.org/ 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Carmarthenshire   ELSA sir Gâr</dc:title>
  <dc:creator>Helen S Davies</dc:creator>
  <cp:lastModifiedBy>Tom Cox</cp:lastModifiedBy>
  <cp:revision>10</cp:revision>
  <dcterms:created xsi:type="dcterms:W3CDTF">2020-09-02T14:10:09Z</dcterms:created>
  <dcterms:modified xsi:type="dcterms:W3CDTF">2024-03-13T13:09:38Z</dcterms:modified>
</cp:coreProperties>
</file>