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81" r:id="rId4"/>
  </p:sldMasterIdLst>
  <p:sldIdLst>
    <p:sldId id="270" r:id="rId5"/>
    <p:sldId id="271" r:id="rId6"/>
    <p:sldId id="272" r:id="rId7"/>
    <p:sldId id="274" r:id="rId8"/>
    <p:sldId id="337" r:id="rId9"/>
    <p:sldId id="364" r:id="rId10"/>
    <p:sldId id="363" r:id="rId11"/>
    <p:sldId id="265" r:id="rId12"/>
    <p:sldId id="263" r:id="rId13"/>
    <p:sldId id="266" r:id="rId14"/>
    <p:sldId id="268"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40FF"/>
    <a:srgbClr val="0432FF"/>
    <a:srgbClr val="AB794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179" autoAdjust="0"/>
    <p:restoredTop sz="94660"/>
  </p:normalViewPr>
  <p:slideViewPr>
    <p:cSldViewPr snapToGrid="0">
      <p:cViewPr varScale="1">
        <p:scale>
          <a:sx n="99" d="100"/>
          <a:sy n="99" d="100"/>
        </p:scale>
        <p:origin x="21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FC910FF-CB98-4488-9B94-9383D0E9BDE9}"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95A3FBCB-3547-417E-A56E-EEC7E93659A5}">
      <dgm:prSet/>
      <dgm:spPr/>
      <dgm:t>
        <a:bodyPr/>
        <a:lstStyle/>
        <a:p>
          <a:r>
            <a:rPr lang="en-GB" dirty="0"/>
            <a:t>Basil’s bakery, who opened in 2015 and it’s located in a retail park in Coventry, Uk. The bakery is known for his skills, baking cakes, pastries and bread using high-quality organic ingredients. Local shopper and skills worker who’s living and working in the area value the bakery because the food is tasty and the location is convenient.</a:t>
          </a:r>
          <a:endParaRPr lang="en-US" dirty="0"/>
        </a:p>
      </dgm:t>
    </dgm:pt>
    <dgm:pt modelId="{F5A361B7-D613-4224-9BFD-DAE935D33F2E}" type="parTrans" cxnId="{1D196BA3-2796-4F4B-A208-98200605AE08}">
      <dgm:prSet/>
      <dgm:spPr/>
      <dgm:t>
        <a:bodyPr/>
        <a:lstStyle/>
        <a:p>
          <a:endParaRPr lang="en-US"/>
        </a:p>
      </dgm:t>
    </dgm:pt>
    <dgm:pt modelId="{07C0C803-963C-4AF5-B71F-61AE82A4EE4A}" type="sibTrans" cxnId="{1D196BA3-2796-4F4B-A208-98200605AE08}">
      <dgm:prSet/>
      <dgm:spPr/>
      <dgm:t>
        <a:bodyPr/>
        <a:lstStyle/>
        <a:p>
          <a:endParaRPr lang="en-US"/>
        </a:p>
      </dgm:t>
    </dgm:pt>
    <dgm:pt modelId="{4DAE9057-FEBC-4AB8-8D37-745DBCFB5297}">
      <dgm:prSet/>
      <dgm:spPr/>
      <dgm:t>
        <a:bodyPr/>
        <a:lstStyle/>
        <a:p>
          <a:r>
            <a:rPr lang="en-GB" dirty="0"/>
            <a:t>To analyse the problem that Basil’ business  have, I will use PESTEL framework and apply the Cause-and –Effect model. In the end, I summarize all the key finding of the problems.</a:t>
          </a:r>
          <a:endParaRPr lang="en-US" dirty="0"/>
        </a:p>
      </dgm:t>
    </dgm:pt>
    <dgm:pt modelId="{D81314D8-1BB0-40C2-9738-CF07402B40F1}" type="parTrans" cxnId="{155B2283-357E-4553-88BE-3091BDA59F27}">
      <dgm:prSet/>
      <dgm:spPr/>
      <dgm:t>
        <a:bodyPr/>
        <a:lstStyle/>
        <a:p>
          <a:endParaRPr lang="en-US"/>
        </a:p>
      </dgm:t>
    </dgm:pt>
    <dgm:pt modelId="{0D0D8B9D-593B-43B2-9988-E212050336DC}" type="sibTrans" cxnId="{155B2283-357E-4553-88BE-3091BDA59F27}">
      <dgm:prSet/>
      <dgm:spPr/>
      <dgm:t>
        <a:bodyPr/>
        <a:lstStyle/>
        <a:p>
          <a:endParaRPr lang="en-US"/>
        </a:p>
      </dgm:t>
    </dgm:pt>
    <dgm:pt modelId="{7454FE73-3030-064B-986D-FA15855FC0D2}" type="pres">
      <dgm:prSet presAssocID="{3FC910FF-CB98-4488-9B94-9383D0E9BDE9}" presName="linear" presStyleCnt="0">
        <dgm:presLayoutVars>
          <dgm:animLvl val="lvl"/>
          <dgm:resizeHandles val="exact"/>
        </dgm:presLayoutVars>
      </dgm:prSet>
      <dgm:spPr/>
    </dgm:pt>
    <dgm:pt modelId="{8416DC7C-5B06-484B-B474-0BB0C9176BA8}" type="pres">
      <dgm:prSet presAssocID="{95A3FBCB-3547-417E-A56E-EEC7E93659A5}" presName="parentText" presStyleLbl="node1" presStyleIdx="0" presStyleCnt="2">
        <dgm:presLayoutVars>
          <dgm:chMax val="0"/>
          <dgm:bulletEnabled val="1"/>
        </dgm:presLayoutVars>
      </dgm:prSet>
      <dgm:spPr/>
    </dgm:pt>
    <dgm:pt modelId="{C9978616-DACD-3447-82A3-537DCC8D586E}" type="pres">
      <dgm:prSet presAssocID="{07C0C803-963C-4AF5-B71F-61AE82A4EE4A}" presName="spacer" presStyleCnt="0"/>
      <dgm:spPr/>
    </dgm:pt>
    <dgm:pt modelId="{833ACF9C-3A9D-2948-BD82-072D480B8EFE}" type="pres">
      <dgm:prSet presAssocID="{4DAE9057-FEBC-4AB8-8D37-745DBCFB5297}" presName="parentText" presStyleLbl="node1" presStyleIdx="1" presStyleCnt="2">
        <dgm:presLayoutVars>
          <dgm:chMax val="0"/>
          <dgm:bulletEnabled val="1"/>
        </dgm:presLayoutVars>
      </dgm:prSet>
      <dgm:spPr/>
    </dgm:pt>
  </dgm:ptLst>
  <dgm:cxnLst>
    <dgm:cxn modelId="{A2AC1243-A1ED-D34E-BFCC-B5D5047CEC4F}" type="presOf" srcId="{95A3FBCB-3547-417E-A56E-EEC7E93659A5}" destId="{8416DC7C-5B06-484B-B474-0BB0C9176BA8}" srcOrd="0" destOrd="0" presId="urn:microsoft.com/office/officeart/2005/8/layout/vList2"/>
    <dgm:cxn modelId="{3D068357-9355-2948-9E30-034E89C1812A}" type="presOf" srcId="{4DAE9057-FEBC-4AB8-8D37-745DBCFB5297}" destId="{833ACF9C-3A9D-2948-BD82-072D480B8EFE}" srcOrd="0" destOrd="0" presId="urn:microsoft.com/office/officeart/2005/8/layout/vList2"/>
    <dgm:cxn modelId="{155B2283-357E-4553-88BE-3091BDA59F27}" srcId="{3FC910FF-CB98-4488-9B94-9383D0E9BDE9}" destId="{4DAE9057-FEBC-4AB8-8D37-745DBCFB5297}" srcOrd="1" destOrd="0" parTransId="{D81314D8-1BB0-40C2-9738-CF07402B40F1}" sibTransId="{0D0D8B9D-593B-43B2-9988-E212050336DC}"/>
    <dgm:cxn modelId="{1D196BA3-2796-4F4B-A208-98200605AE08}" srcId="{3FC910FF-CB98-4488-9B94-9383D0E9BDE9}" destId="{95A3FBCB-3547-417E-A56E-EEC7E93659A5}" srcOrd="0" destOrd="0" parTransId="{F5A361B7-D613-4224-9BFD-DAE935D33F2E}" sibTransId="{07C0C803-963C-4AF5-B71F-61AE82A4EE4A}"/>
    <dgm:cxn modelId="{659D89FE-3C61-0248-9419-68129084B337}" type="presOf" srcId="{3FC910FF-CB98-4488-9B94-9383D0E9BDE9}" destId="{7454FE73-3030-064B-986D-FA15855FC0D2}" srcOrd="0" destOrd="0" presId="urn:microsoft.com/office/officeart/2005/8/layout/vList2"/>
    <dgm:cxn modelId="{03CBB235-F48E-D047-AD4C-3B7EA010AE60}" type="presParOf" srcId="{7454FE73-3030-064B-986D-FA15855FC0D2}" destId="{8416DC7C-5B06-484B-B474-0BB0C9176BA8}" srcOrd="0" destOrd="0" presId="urn:microsoft.com/office/officeart/2005/8/layout/vList2"/>
    <dgm:cxn modelId="{8DE23D40-C274-474A-9C70-65EC2D3A7646}" type="presParOf" srcId="{7454FE73-3030-064B-986D-FA15855FC0D2}" destId="{C9978616-DACD-3447-82A3-537DCC8D586E}" srcOrd="1" destOrd="0" presId="urn:microsoft.com/office/officeart/2005/8/layout/vList2"/>
    <dgm:cxn modelId="{B8D67713-1BDA-7145-B225-056C69059AF8}" type="presParOf" srcId="{7454FE73-3030-064B-986D-FA15855FC0D2}" destId="{833ACF9C-3A9D-2948-BD82-072D480B8EF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16DC7C-5B06-484B-B474-0BB0C9176BA8}">
      <dsp:nvSpPr>
        <dsp:cNvPr id="0" name=""/>
        <dsp:cNvSpPr/>
      </dsp:nvSpPr>
      <dsp:spPr>
        <a:xfrm>
          <a:off x="0" y="43749"/>
          <a:ext cx="5387501" cy="2106000"/>
        </a:xfrm>
        <a:prstGeom prst="round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Basil’s bakery, who opened in 2015 and it’s located in a retail park in Coventry, Uk. The bakery is known for his skills, baking cakes, pastries and bread using high-quality organic ingredients. Local shopper and skills worker who’s living and working in the area value the bakery because the food is tasty and the location is convenient.</a:t>
          </a:r>
          <a:endParaRPr lang="en-US" sz="1800" kern="1200" dirty="0"/>
        </a:p>
      </dsp:txBody>
      <dsp:txXfrm>
        <a:off x="102806" y="146555"/>
        <a:ext cx="5181889" cy="1900388"/>
      </dsp:txXfrm>
    </dsp:sp>
    <dsp:sp modelId="{833ACF9C-3A9D-2948-BD82-072D480B8EFE}">
      <dsp:nvSpPr>
        <dsp:cNvPr id="0" name=""/>
        <dsp:cNvSpPr/>
      </dsp:nvSpPr>
      <dsp:spPr>
        <a:xfrm>
          <a:off x="0" y="2201589"/>
          <a:ext cx="5387501" cy="2106000"/>
        </a:xfrm>
        <a:prstGeom prst="roundRect">
          <a:avLst/>
        </a:prstGeom>
        <a:solidFill>
          <a:schemeClr val="accent1">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kern="1200" dirty="0"/>
            <a:t>To analyse the problem that Basil’ business  have, I will use PESTEL framework and apply the Cause-and –Effect model. In the end, I summarize all the key finding of the problems.</a:t>
          </a:r>
          <a:endParaRPr lang="en-US" sz="1800" kern="1200" dirty="0"/>
        </a:p>
      </dsp:txBody>
      <dsp:txXfrm>
        <a:off x="102806" y="2304395"/>
        <a:ext cx="5181889" cy="190038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dirty="0"/>
              <a:t>Click to edit Master title style</a:t>
            </a:r>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p>
            <a:fld id="{5586B75A-687E-405C-8A0B-8D00578BA2C3}" type="datetimeFigureOut">
              <a:rPr lang="en-US" dirty="0"/>
              <a:pPr/>
              <a:t>10/6/26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7759795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586B75A-687E-405C-8A0B-8D00578BA2C3}" type="datetimeFigureOut">
              <a:rPr lang="en-US" dirty="0"/>
              <a:pPr/>
              <a:t>10/6/26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42476801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dirty="0"/>
              <a:t>Click to edit Master title style</a:t>
            </a:r>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10/6/26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429190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7"/>
          <p:cNvSpPr>
            <a:spLocks noGrp="1"/>
          </p:cNvSpPr>
          <p:nvPr>
            <p:ph type="dt" sz="half" idx="10"/>
          </p:nvPr>
        </p:nvSpPr>
        <p:spPr/>
        <p:txBody>
          <a:bodyPr/>
          <a:lstStyle/>
          <a:p>
            <a:fld id="{5586B75A-687E-405C-8A0B-8D00578BA2C3}" type="datetimeFigureOut">
              <a:rPr lang="en-US" dirty="0"/>
              <a:pPr/>
              <a:t>10/6/26</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000317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Date Placeholder 1"/>
          <p:cNvSpPr>
            <a:spLocks noGrp="1"/>
          </p:cNvSpPr>
          <p:nvPr>
            <p:ph type="dt" sz="half" idx="10"/>
          </p:nvPr>
        </p:nvSpPr>
        <p:spPr/>
        <p:txBody>
          <a:bodyPr/>
          <a:lstStyle/>
          <a:p>
            <a:fld id="{5586B75A-687E-405C-8A0B-8D00578BA2C3}" type="datetimeFigureOut">
              <a:rPr lang="en-US" dirty="0"/>
              <a:pPr/>
              <a:t>10/6/26</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312954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Click to edit Master title style</a:t>
            </a:r>
          </a:p>
        </p:txBody>
      </p:sp>
      <p:sp>
        <p:nvSpPr>
          <p:cNvPr id="2" name="Date Placeholder 1"/>
          <p:cNvSpPr>
            <a:spLocks noGrp="1"/>
          </p:cNvSpPr>
          <p:nvPr>
            <p:ph type="dt" sz="half" idx="10"/>
          </p:nvPr>
        </p:nvSpPr>
        <p:spPr/>
        <p:txBody>
          <a:bodyPr/>
          <a:lstStyle/>
          <a:p>
            <a:fld id="{5586B75A-687E-405C-8A0B-8D00578BA2C3}" type="datetimeFigureOut">
              <a:rPr lang="en-US" dirty="0"/>
              <a:pPr/>
              <a:t>10/6/26</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4983517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10/6/26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4905964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dirty="0"/>
              <a:t>Click to edit Master title style</a:t>
            </a:r>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10/6/26</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9686971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dirty="0"/>
              <a:t>Click to edit Master title style</a:t>
            </a:r>
          </a:p>
        </p:txBody>
      </p:sp>
      <p:sp>
        <p:nvSpPr>
          <p:cNvPr id="3" name="Picture Placeholder 2"/>
          <p:cNvSpPr>
            <a:spLocks noGrp="1" noChangeAspect="1"/>
          </p:cNvSpPr>
          <p:nvPr>
            <p:ph type="pic" idx="1"/>
          </p:nvPr>
        </p:nvSpPr>
        <p:spPr>
          <a:xfrm>
            <a:off x="3570644" y="767419"/>
            <a:ext cx="8115230" cy="5330952"/>
          </a:xfrm>
          <a:solidFill>
            <a:schemeClr val="bg1">
              <a:lumMod val="50000"/>
              <a:lumOff val="5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10/6/26</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8510949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586B75A-687E-405C-8A0B-8D00578BA2C3}" type="datetimeFigureOut">
              <a:rPr lang="en-US" dirty="0"/>
              <a:pPr/>
              <a:t>10/6/26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4138729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586B75A-687E-405C-8A0B-8D00578BA2C3}" type="datetimeFigureOut">
              <a:rPr lang="en-US" dirty="0"/>
              <a:pPr/>
              <a:t>10/6/26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5527491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screenshot, white, design&#10;&#10;Description automatically generated">
            <a:extLst>
              <a:ext uri="{FF2B5EF4-FFF2-40B4-BE49-F238E27FC236}">
                <a16:creationId xmlns:a16="http://schemas.microsoft.com/office/drawing/2014/main" id="{D2E35789-51F7-6CD7-8884-F852CB36CD1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204068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dirty="0"/>
              <a:t>Click to edit Master title style</a:t>
            </a:r>
          </a:p>
        </p:txBody>
      </p:sp>
      <p:sp>
        <p:nvSpPr>
          <p:cNvPr id="38" name="Rectangle 37"/>
          <p:cNvSpPr/>
          <p:nvPr/>
        </p:nvSpPr>
        <p:spPr>
          <a:xfrm>
            <a:off x="11815864" y="758952"/>
            <a:ext cx="384048" cy="5330952"/>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bg2">
                    <a:lumMod val="40000"/>
                    <a:lumOff val="60000"/>
                  </a:schemeClr>
                </a:solidFill>
              </a:defRPr>
            </a:lvl1pPr>
          </a:lstStyle>
          <a:p>
            <a:fld id="{5586B75A-687E-405C-8A0B-8D00578BA2C3}" type="datetimeFigureOut">
              <a:rPr lang="en-US" dirty="0"/>
              <a:pPr/>
              <a:t>10/6/26</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bg2">
                    <a:lumMod val="40000"/>
                    <a:lumOff val="6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1319457453"/>
      </p:ext>
    </p:extLst>
  </p:cSld>
  <p:clrMap bg1="dk1" tx1="lt1" bg2="dk2" tx2="lt2" accent1="accent1" accent2="accent2" accent3="accent3" accent4="accent4" accent5="accent5" accent6="accent6" hlink="hlink" folHlink="folHlink"/>
  <p:sldLayoutIdLst>
    <p:sldLayoutId id="2147484082" r:id="rId1"/>
    <p:sldLayoutId id="2147484083" r:id="rId2"/>
    <p:sldLayoutId id="2147484084" r:id="rId3"/>
    <p:sldLayoutId id="2147484085" r:id="rId4"/>
    <p:sldLayoutId id="2147484086" r:id="rId5"/>
    <p:sldLayoutId id="2147484087" r:id="rId6"/>
    <p:sldLayoutId id="2147484088" r:id="rId7"/>
    <p:sldLayoutId id="2147484089" r:id="rId8"/>
    <p:sldLayoutId id="2147484090" r:id="rId9"/>
    <p:sldLayoutId id="2147484091" r:id="rId10"/>
    <p:sldLayoutId id="2147484092" r:id="rId11"/>
    <p:sldLayoutId id="2147484093" r:id="rId12"/>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tabLst>
          <a:tab pos="1143000" algn="l"/>
        </a:tabLst>
        <a:defRPr sz="2000" kern="1200">
          <a:solidFill>
            <a:schemeClr val="bg2">
              <a:lumMod val="20000"/>
              <a:lumOff val="80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tabLst>
          <a:tab pos="1143000" algn="l"/>
        </a:tabLst>
        <a:defRPr sz="1800" kern="1200">
          <a:solidFill>
            <a:schemeClr val="bg2">
              <a:lumMod val="20000"/>
              <a:lumOff val="80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tabLst>
          <a:tab pos="1143000" algn="l"/>
        </a:tabLst>
        <a:defRPr sz="1600" kern="1200">
          <a:solidFill>
            <a:schemeClr val="bg2">
              <a:lumMod val="20000"/>
              <a:lumOff val="80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tabLst>
          <a:tab pos="1143000" algn="l"/>
        </a:tabLst>
        <a:defRPr sz="1400" kern="1200">
          <a:solidFill>
            <a:schemeClr val="bg2">
              <a:lumMod val="20000"/>
              <a:lumOff val="80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tabLst>
          <a:tab pos="1143000" algn="l"/>
        </a:tabLst>
        <a:defRPr sz="1400" kern="1200">
          <a:solidFill>
            <a:schemeClr val="bg2">
              <a:lumMod val="20000"/>
              <a:lumOff val="80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tabLst>
          <a:tab pos="1143000" algn="l"/>
        </a:tabLst>
        <a:defRPr sz="1400" kern="1200">
          <a:solidFill>
            <a:schemeClr val="bg2">
              <a:lumMod val="20000"/>
              <a:lumOff val="80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tabLst>
          <a:tab pos="1143000" algn="l"/>
        </a:tabLst>
        <a:defRPr sz="1400" kern="1200">
          <a:solidFill>
            <a:schemeClr val="bg2">
              <a:lumMod val="20000"/>
              <a:lumOff val="80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tabLst>
          <a:tab pos="1143000" algn="l"/>
        </a:tabLst>
        <a:defRPr sz="1400" kern="1200">
          <a:solidFill>
            <a:schemeClr val="bg2">
              <a:lumMod val="20000"/>
              <a:lumOff val="80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tabLst>
          <a:tab pos="1143000" algn="l"/>
        </a:tabLst>
        <a:defRPr sz="1400" kern="1200">
          <a:solidFill>
            <a:schemeClr val="bg2">
              <a:lumMod val="20000"/>
              <a:lumOff val="80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hyperlink" Target="https://www.rawpixel.com/search/bakery%20storefront" TargetMode="External"/><Relationship Id="rId3" Type="http://schemas.openxmlformats.org/officeDocument/2006/relationships/diagramLayout" Target="../diagrams/layout1.xml"/><Relationship Id="rId7" Type="http://schemas.openxmlformats.org/officeDocument/2006/relationships/image" Target="../media/image3.jp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en/bakery-sweets-candy-chocolate-food-411800/"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eu.alma.exlibrisgroup.com/leganto/nui/citation/12050291000002421#:~:text=Sproull%2C%20R.%20(2018).%20The%20problem%2Dsolving%2C%20problem%2Dprevention%2C%20and%20decision%2Dmaking%20guide%E2%80%AF:%20organized%20and%20systematic%20roadmaps%20for%20managers%20(p.%201%20online%20resource).%20Taylor%20&amp;%20Francis." TargetMode="External"/><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ED7D299-072B-4BF6-A359-0BE180D21A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3605138-1C68-4F6B-A3AA-5C65989865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58952"/>
            <a:ext cx="7052486" cy="5334001"/>
          </a:xfrm>
          <a:prstGeom prst="rect">
            <a:avLst/>
          </a:pr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8" name="TextBox 7">
            <a:extLst>
              <a:ext uri="{FF2B5EF4-FFF2-40B4-BE49-F238E27FC236}">
                <a16:creationId xmlns:a16="http://schemas.microsoft.com/office/drawing/2014/main" id="{0275301B-F9FE-639C-99FA-5A78A9B0F8AC}"/>
              </a:ext>
            </a:extLst>
          </p:cNvPr>
          <p:cNvSpPr txBox="1"/>
          <p:nvPr/>
        </p:nvSpPr>
        <p:spPr>
          <a:xfrm>
            <a:off x="289248" y="2510395"/>
            <a:ext cx="6451109" cy="3274586"/>
          </a:xfrm>
          <a:prstGeom prst="rect">
            <a:avLst/>
          </a:prstGeom>
        </p:spPr>
        <p:txBody>
          <a:bodyPr vert="horz" lIns="91440" tIns="45720" rIns="91440" bIns="45720" rtlCol="0" anchor="t">
            <a:normAutofit/>
          </a:bodyPr>
          <a:lstStyle/>
          <a:p>
            <a:pPr indent="-182880" defTabSz="914400">
              <a:lnSpc>
                <a:spcPct val="90000"/>
              </a:lnSpc>
              <a:spcBef>
                <a:spcPts val="1000"/>
              </a:spcBef>
              <a:buClr>
                <a:schemeClr val="accent1"/>
              </a:buClr>
              <a:buSzPct val="80000"/>
              <a:buFont typeface="Wingdings 2" pitchFamily="18" charset="2"/>
              <a:buChar char=""/>
              <a:tabLst>
                <a:tab pos="1143000" algn="l"/>
              </a:tabLst>
            </a:pPr>
            <a:r>
              <a:rPr lang="en-US" sz="1400">
                <a:solidFill>
                  <a:srgbClr val="FFFFFF"/>
                </a:solidFill>
              </a:rPr>
              <a:t>Student Name:	REYLANI ACUNA</a:t>
            </a:r>
          </a:p>
          <a:p>
            <a:pPr indent="-182880" defTabSz="914400">
              <a:lnSpc>
                <a:spcPct val="90000"/>
              </a:lnSpc>
              <a:spcBef>
                <a:spcPts val="1000"/>
              </a:spcBef>
              <a:buClr>
                <a:schemeClr val="accent1"/>
              </a:buClr>
              <a:buSzPct val="80000"/>
              <a:buFont typeface="Wingdings 2" pitchFamily="18" charset="2"/>
              <a:buChar char=""/>
              <a:tabLst>
                <a:tab pos="1143000" algn="l"/>
              </a:tabLst>
            </a:pPr>
            <a:endParaRPr lang="en-US" sz="1400">
              <a:solidFill>
                <a:srgbClr val="FFFFFF"/>
              </a:solidFill>
            </a:endParaRPr>
          </a:p>
          <a:p>
            <a:pPr indent="-182880" defTabSz="914400">
              <a:lnSpc>
                <a:spcPct val="90000"/>
              </a:lnSpc>
              <a:spcBef>
                <a:spcPts val="1000"/>
              </a:spcBef>
              <a:buClr>
                <a:schemeClr val="accent1"/>
              </a:buClr>
              <a:buSzPct val="80000"/>
              <a:buFont typeface="Wingdings 2" pitchFamily="18" charset="2"/>
              <a:buChar char=""/>
              <a:tabLst>
                <a:tab pos="1143000" algn="l"/>
              </a:tabLst>
            </a:pPr>
            <a:r>
              <a:rPr lang="en-US" sz="1400">
                <a:solidFill>
                  <a:srgbClr val="FFFFFF"/>
                </a:solidFill>
              </a:rPr>
              <a:t>Student ID:		2536095</a:t>
            </a:r>
          </a:p>
          <a:p>
            <a:pPr indent="-182880" defTabSz="914400">
              <a:lnSpc>
                <a:spcPct val="90000"/>
              </a:lnSpc>
              <a:spcBef>
                <a:spcPts val="1000"/>
              </a:spcBef>
              <a:buClr>
                <a:schemeClr val="accent1"/>
              </a:buClr>
              <a:buSzPct val="80000"/>
              <a:buFont typeface="Wingdings 2" pitchFamily="18" charset="2"/>
              <a:buChar char=""/>
              <a:tabLst>
                <a:tab pos="1143000" algn="l"/>
              </a:tabLst>
            </a:pPr>
            <a:r>
              <a:rPr lang="en-US" sz="1400">
                <a:solidFill>
                  <a:srgbClr val="FFFFFF"/>
                </a:solidFill>
              </a:rPr>
              <a:t>Lecturer’s Name:	ANNA MARIE DUFFICY</a:t>
            </a:r>
          </a:p>
          <a:p>
            <a:pPr indent="-182880" defTabSz="914400">
              <a:lnSpc>
                <a:spcPct val="90000"/>
              </a:lnSpc>
              <a:spcBef>
                <a:spcPts val="1000"/>
              </a:spcBef>
              <a:buClr>
                <a:schemeClr val="accent1"/>
              </a:buClr>
              <a:buSzPct val="80000"/>
              <a:buFont typeface="Wingdings 2" pitchFamily="18" charset="2"/>
              <a:buChar char=""/>
              <a:tabLst>
                <a:tab pos="1143000" algn="l"/>
              </a:tabLst>
            </a:pPr>
            <a:endParaRPr lang="en-US" sz="1400">
              <a:solidFill>
                <a:srgbClr val="FFFFFF"/>
              </a:solidFill>
            </a:endParaRPr>
          </a:p>
          <a:p>
            <a:pPr indent="-182880" defTabSz="914400">
              <a:lnSpc>
                <a:spcPct val="90000"/>
              </a:lnSpc>
              <a:spcBef>
                <a:spcPts val="1000"/>
              </a:spcBef>
              <a:buClr>
                <a:schemeClr val="accent1"/>
              </a:buClr>
              <a:buSzPct val="80000"/>
              <a:buFont typeface="Wingdings 2" pitchFamily="18" charset="2"/>
              <a:buChar char=""/>
              <a:tabLst>
                <a:tab pos="1143000" algn="l"/>
              </a:tabLst>
            </a:pPr>
            <a:r>
              <a:rPr lang="en-US" sz="1400">
                <a:solidFill>
                  <a:srgbClr val="FFFFFF"/>
                </a:solidFill>
              </a:rPr>
              <a:t>Module Code: 	LCLM 4004</a:t>
            </a:r>
          </a:p>
          <a:p>
            <a:pPr indent="-182880" defTabSz="914400">
              <a:lnSpc>
                <a:spcPct val="90000"/>
              </a:lnSpc>
              <a:spcBef>
                <a:spcPts val="1000"/>
              </a:spcBef>
              <a:buClr>
                <a:schemeClr val="accent1"/>
              </a:buClr>
              <a:buSzPct val="80000"/>
              <a:buFont typeface="Wingdings 2" pitchFamily="18" charset="2"/>
              <a:buChar char=""/>
              <a:tabLst>
                <a:tab pos="1143000" algn="l"/>
              </a:tabLst>
            </a:pPr>
            <a:endParaRPr lang="en-US" sz="1400">
              <a:solidFill>
                <a:srgbClr val="FFFFFF"/>
              </a:solidFill>
            </a:endParaRPr>
          </a:p>
          <a:p>
            <a:pPr indent="-182880" defTabSz="914400">
              <a:lnSpc>
                <a:spcPct val="90000"/>
              </a:lnSpc>
              <a:spcBef>
                <a:spcPts val="1000"/>
              </a:spcBef>
              <a:buClr>
                <a:schemeClr val="accent1"/>
              </a:buClr>
              <a:buSzPct val="80000"/>
              <a:buFont typeface="Wingdings 2" pitchFamily="18" charset="2"/>
              <a:buChar char=""/>
              <a:tabLst>
                <a:tab pos="1143000" algn="l"/>
              </a:tabLst>
            </a:pPr>
            <a:r>
              <a:rPr lang="en-US" sz="1400">
                <a:solidFill>
                  <a:srgbClr val="FFFFFF"/>
                </a:solidFill>
              </a:rPr>
              <a:t>Module Name: 	Problem Solving and Decision-Making</a:t>
            </a:r>
          </a:p>
          <a:p>
            <a:pPr indent="-182880" defTabSz="914400">
              <a:lnSpc>
                <a:spcPct val="90000"/>
              </a:lnSpc>
              <a:spcBef>
                <a:spcPts val="1000"/>
              </a:spcBef>
              <a:buClr>
                <a:schemeClr val="accent1"/>
              </a:buClr>
              <a:buSzPct val="80000"/>
              <a:buFont typeface="Wingdings 2" pitchFamily="18" charset="2"/>
              <a:buChar char=""/>
              <a:tabLst>
                <a:tab pos="1143000" algn="l"/>
              </a:tabLst>
            </a:pPr>
            <a:endParaRPr lang="en-US" sz="1400">
              <a:solidFill>
                <a:srgbClr val="FFFFFF"/>
              </a:solidFill>
            </a:endParaRPr>
          </a:p>
          <a:p>
            <a:pPr indent="-182880" defTabSz="914400">
              <a:lnSpc>
                <a:spcPct val="90000"/>
              </a:lnSpc>
              <a:spcBef>
                <a:spcPts val="1000"/>
              </a:spcBef>
              <a:buClr>
                <a:schemeClr val="accent1"/>
              </a:buClr>
              <a:buSzPct val="80000"/>
              <a:buFont typeface="Wingdings 2" pitchFamily="18" charset="2"/>
              <a:buChar char=""/>
              <a:tabLst>
                <a:tab pos="1143000" algn="l"/>
              </a:tabLst>
            </a:pPr>
            <a:r>
              <a:rPr lang="en-US" sz="1400">
                <a:solidFill>
                  <a:srgbClr val="FFFFFF"/>
                </a:solidFill>
              </a:rPr>
              <a:t>Component 1: 	Basil’s Bakery</a:t>
            </a:r>
          </a:p>
        </p:txBody>
      </p:sp>
      <p:pic>
        <p:nvPicPr>
          <p:cNvPr id="3" name="Picture 2">
            <a:extLst>
              <a:ext uri="{FF2B5EF4-FFF2-40B4-BE49-F238E27FC236}">
                <a16:creationId xmlns:a16="http://schemas.microsoft.com/office/drawing/2014/main" id="{922C9795-7F15-537E-7A1E-9F0DFD92FB66}"/>
              </a:ext>
            </a:extLst>
          </p:cNvPr>
          <p:cNvPicPr>
            <a:picLocks noChangeAspect="1"/>
          </p:cNvPicPr>
          <p:nvPr/>
        </p:nvPicPr>
        <p:blipFill>
          <a:blip r:embed="rId2">
            <a:extLst>
              <a:ext uri="{28A0092B-C50C-407E-A947-70E740481C1C}">
                <a14:useLocalDpi xmlns:a14="http://schemas.microsoft.com/office/drawing/2010/main" val="0"/>
              </a:ext>
            </a:extLst>
          </a:blip>
          <a:srcRect l="19834" r="41585"/>
          <a:stretch>
            <a:fillRect/>
          </a:stretch>
        </p:blipFill>
        <p:spPr>
          <a:xfrm rot="5400000" flipV="1">
            <a:off x="8146354" y="1535134"/>
            <a:ext cx="2591466" cy="3778286"/>
          </a:xfrm>
          <a:prstGeom prst="rect">
            <a:avLst/>
          </a:prstGeom>
        </p:spPr>
      </p:pic>
      <p:sp>
        <p:nvSpPr>
          <p:cNvPr id="12" name="Rectangle 11">
            <a:extLst>
              <a:ext uri="{FF2B5EF4-FFF2-40B4-BE49-F238E27FC236}">
                <a16:creationId xmlns:a16="http://schemas.microsoft.com/office/drawing/2014/main" id="{7F6F248D-01B8-4491-9506-88EAB82A75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7020596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79A11-1CF0-5125-F775-02C08085203B}"/>
              </a:ext>
            </a:extLst>
          </p:cNvPr>
          <p:cNvSpPr>
            <a:spLocks noGrp="1"/>
          </p:cNvSpPr>
          <p:nvPr>
            <p:ph type="title"/>
          </p:nvPr>
        </p:nvSpPr>
        <p:spPr>
          <a:xfrm>
            <a:off x="350520" y="365125"/>
            <a:ext cx="5875182" cy="1340803"/>
          </a:xfrm>
        </p:spPr>
        <p:txBody>
          <a:bodyPr>
            <a:normAutofit/>
          </a:bodyPr>
          <a:lstStyle/>
          <a:p>
            <a:r>
              <a:rPr lang="en-GB" dirty="0">
                <a:solidFill>
                  <a:srgbClr val="FF0000"/>
                </a:solidFill>
                <a:latin typeface="Arial"/>
                <a:cs typeface="Arial"/>
              </a:rPr>
              <a:t>BASIL’S BAKERY</a:t>
            </a:r>
          </a:p>
        </p:txBody>
      </p:sp>
      <p:graphicFrame>
        <p:nvGraphicFramePr>
          <p:cNvPr id="7" name="Content Placeholder 2">
            <a:extLst>
              <a:ext uri="{FF2B5EF4-FFF2-40B4-BE49-F238E27FC236}">
                <a16:creationId xmlns:a16="http://schemas.microsoft.com/office/drawing/2014/main" id="{19567BD6-0658-9B92-AEDC-859BAC8688D2}"/>
              </a:ext>
            </a:extLst>
          </p:cNvPr>
          <p:cNvGraphicFramePr>
            <a:graphicFrameLocks noGrp="1"/>
          </p:cNvGraphicFramePr>
          <p:nvPr>
            <p:ph idx="1"/>
            <p:extLst>
              <p:ext uri="{D42A27DB-BD31-4B8C-83A1-F6EECF244321}">
                <p14:modId xmlns:p14="http://schemas.microsoft.com/office/powerpoint/2010/main" val="1052256857"/>
              </p:ext>
            </p:extLst>
          </p:nvPr>
        </p:nvGraphicFramePr>
        <p:xfrm>
          <a:off x="175260" y="1437005"/>
          <a:ext cx="5387502"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4" descr="Bakery Storefront Images | Free Photos, PNG Stickers, Wallpapers ...">
            <a:extLst>
              <a:ext uri="{FF2B5EF4-FFF2-40B4-BE49-F238E27FC236}">
                <a16:creationId xmlns:a16="http://schemas.microsoft.com/office/drawing/2014/main" id="{B2238CB3-A374-0818-D8E2-63A33C47C617}"/>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r="2" b="147"/>
          <a:stretch>
            <a:fillRect/>
          </a:stretch>
        </p:blipFill>
        <p:spPr>
          <a:xfrm>
            <a:off x="6621294" y="1295416"/>
            <a:ext cx="5570706" cy="5562584"/>
          </a:xfrm>
          <a:custGeom>
            <a:avLst/>
            <a:gdLst/>
            <a:ahLst/>
            <a:cxnLst/>
            <a:rect l="l" t="t" r="r" b="b"/>
            <a:pathLst>
              <a:path w="5570706" h="5562584">
                <a:moveTo>
                  <a:pt x="3374687" y="0"/>
                </a:moveTo>
                <a:cubicBezTo>
                  <a:pt x="4190094" y="0"/>
                  <a:pt x="4937956" y="289196"/>
                  <a:pt x="5521301" y="770615"/>
                </a:cubicBezTo>
                <a:lnTo>
                  <a:pt x="5570706" y="815517"/>
                </a:lnTo>
                <a:lnTo>
                  <a:pt x="5570706" y="5562584"/>
                </a:lnTo>
                <a:lnTo>
                  <a:pt x="808135" y="5562584"/>
                </a:lnTo>
                <a:lnTo>
                  <a:pt x="770615" y="5521302"/>
                </a:lnTo>
                <a:cubicBezTo>
                  <a:pt x="289196" y="4937957"/>
                  <a:pt x="0" y="4190095"/>
                  <a:pt x="0" y="3374687"/>
                </a:cubicBezTo>
                <a:cubicBezTo>
                  <a:pt x="0" y="1510899"/>
                  <a:pt x="1510899" y="0"/>
                  <a:pt x="3374687" y="0"/>
                </a:cubicBezTo>
                <a:close/>
              </a:path>
            </a:pathLst>
          </a:custGeom>
        </p:spPr>
      </p:pic>
    </p:spTree>
    <p:extLst>
      <p:ext uri="{BB962C8B-B14F-4D97-AF65-F5344CB8AC3E}">
        <p14:creationId xmlns:p14="http://schemas.microsoft.com/office/powerpoint/2010/main" val="33210230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256513C1-4F34-EB79-5612-A6F756F0053B}"/>
              </a:ext>
            </a:extLst>
          </p:cNvPr>
          <p:cNvSpPr>
            <a:spLocks noGrp="1"/>
          </p:cNvSpPr>
          <p:nvPr>
            <p:ph type="title"/>
          </p:nvPr>
        </p:nvSpPr>
        <p:spPr>
          <a:xfrm>
            <a:off x="648930" y="629267"/>
            <a:ext cx="9252154" cy="1016654"/>
          </a:xfrm>
        </p:spPr>
        <p:txBody>
          <a:bodyPr>
            <a:normAutofit/>
          </a:bodyPr>
          <a:lstStyle/>
          <a:p>
            <a:r>
              <a:rPr lang="en-US" dirty="0">
                <a:solidFill>
                  <a:srgbClr val="FF0000"/>
                </a:solidFill>
              </a:rPr>
              <a:t>BASIL’S BAKERY</a:t>
            </a:r>
          </a:p>
        </p:txBody>
      </p:sp>
      <p:sp>
        <p:nvSpPr>
          <p:cNvPr id="29" name="Content Placeholder 2">
            <a:extLst>
              <a:ext uri="{FF2B5EF4-FFF2-40B4-BE49-F238E27FC236}">
                <a16:creationId xmlns:a16="http://schemas.microsoft.com/office/drawing/2014/main" id="{E292113E-450D-CB08-601E-E45AB99509E7}"/>
              </a:ext>
            </a:extLst>
          </p:cNvPr>
          <p:cNvSpPr>
            <a:spLocks noGrp="1"/>
          </p:cNvSpPr>
          <p:nvPr>
            <p:ph idx="1"/>
          </p:nvPr>
        </p:nvSpPr>
        <p:spPr>
          <a:xfrm>
            <a:off x="6421089" y="2548281"/>
            <a:ext cx="5122606" cy="3658689"/>
          </a:xfrm>
        </p:spPr>
        <p:txBody>
          <a:bodyPr vert="horz" lIns="91440" tIns="45720" rIns="91440" bIns="45720" rtlCol="0" anchor="ctr">
            <a:noAutofit/>
          </a:bodyPr>
          <a:lstStyle/>
          <a:p>
            <a:pPr>
              <a:lnSpc>
                <a:spcPct val="90000"/>
              </a:lnSpc>
            </a:pPr>
            <a:r>
              <a:rPr lang="en-GB" sz="1800" dirty="0">
                <a:solidFill>
                  <a:schemeClr val="tx1">
                    <a:lumMod val="95000"/>
                    <a:lumOff val="5000"/>
                  </a:schemeClr>
                </a:solidFill>
                <a:latin typeface="Century Gothic"/>
                <a:cs typeface="Arial"/>
              </a:rPr>
              <a:t>Basil’s bakery, who opened in 2015 and it’s located in a retail park in Coventry, Uk. The bakery is known for his skills, baking cakes, pastries and bread using high-quality organic ingredients. Local shopper and skills worker who’s living and working in the area value the bakery because the food is tasty and the location is convenient.</a:t>
            </a:r>
          </a:p>
          <a:p>
            <a:r>
              <a:rPr lang="en-GB" sz="1800" dirty="0">
                <a:solidFill>
                  <a:schemeClr val="tx1">
                    <a:lumMod val="95000"/>
                    <a:lumOff val="5000"/>
                  </a:schemeClr>
                </a:solidFill>
                <a:latin typeface="Century Gothic"/>
                <a:cs typeface="Arial"/>
              </a:rPr>
              <a:t>The sales of the bakery increased year on year, however in 2020, when Covid lockdown restriction hits, the sales decreased and until now, the sales been stagnated.</a:t>
            </a:r>
          </a:p>
        </p:txBody>
      </p:sp>
      <p:pic>
        <p:nvPicPr>
          <p:cNvPr id="7" name="Picture 6" descr="Bakery Sweets Candy · Free photo on Pixabay">
            <a:extLst>
              <a:ext uri="{FF2B5EF4-FFF2-40B4-BE49-F238E27FC236}">
                <a16:creationId xmlns:a16="http://schemas.microsoft.com/office/drawing/2014/main" id="{00B8D0B2-3444-C432-9074-71A5B524D39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2365" r="-1" b="12364"/>
          <a:stretch>
            <a:fillRect/>
          </a:stretch>
        </p:blipFill>
        <p:spPr>
          <a:xfrm>
            <a:off x="653484" y="2845625"/>
            <a:ext cx="5451627" cy="3067329"/>
          </a:xfrm>
          <a:prstGeom prst="rect">
            <a:avLst/>
          </a:prstGeom>
          <a:effectLst/>
        </p:spPr>
      </p:pic>
    </p:spTree>
    <p:extLst>
      <p:ext uri="{BB962C8B-B14F-4D97-AF65-F5344CB8AC3E}">
        <p14:creationId xmlns:p14="http://schemas.microsoft.com/office/powerpoint/2010/main" val="1027608494"/>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a:extLst>
            <a:ext uri="{FF2B5EF4-FFF2-40B4-BE49-F238E27FC236}">
              <a16:creationId xmlns:a16="http://schemas.microsoft.com/office/drawing/2014/main" id="{FDF156AF-6980-9FD1-A09C-4898272CE2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625D9A-89A8-7973-B86A-02BB98C95A4B}"/>
              </a:ext>
            </a:extLst>
          </p:cNvPr>
          <p:cNvSpPr>
            <a:spLocks noGrp="1"/>
          </p:cNvSpPr>
          <p:nvPr>
            <p:ph type="title"/>
          </p:nvPr>
        </p:nvSpPr>
        <p:spPr>
          <a:xfrm>
            <a:off x="506083" y="104833"/>
            <a:ext cx="4672354" cy="1036003"/>
          </a:xfrm>
        </p:spPr>
        <p:txBody>
          <a:bodyPr>
            <a:normAutofit/>
          </a:bodyPr>
          <a:lstStyle/>
          <a:p>
            <a:pPr algn="ctr"/>
            <a:r>
              <a:rPr lang="en-GB" sz="3200" dirty="0">
                <a:solidFill>
                  <a:srgbClr val="FF0000"/>
                </a:solidFill>
              </a:rPr>
              <a:t>PROBLEMS</a:t>
            </a:r>
            <a:r>
              <a:rPr lang="en-GB" sz="2900" dirty="0">
                <a:solidFill>
                  <a:srgbClr val="FF0000"/>
                </a:solidFill>
              </a:rPr>
              <a:t> </a:t>
            </a:r>
          </a:p>
        </p:txBody>
      </p:sp>
      <p:graphicFrame>
        <p:nvGraphicFramePr>
          <p:cNvPr id="5" name="Content Placeholder 4">
            <a:extLst>
              <a:ext uri="{FF2B5EF4-FFF2-40B4-BE49-F238E27FC236}">
                <a16:creationId xmlns:a16="http://schemas.microsoft.com/office/drawing/2014/main" id="{198253CA-CB74-29DF-97E7-2999DF958A61}"/>
              </a:ext>
            </a:extLst>
          </p:cNvPr>
          <p:cNvGraphicFramePr>
            <a:graphicFrameLocks noGrp="1"/>
          </p:cNvGraphicFramePr>
          <p:nvPr>
            <p:ph idx="1"/>
            <p:extLst>
              <p:ext uri="{D42A27DB-BD31-4B8C-83A1-F6EECF244321}">
                <p14:modId xmlns:p14="http://schemas.microsoft.com/office/powerpoint/2010/main" val="312407291"/>
              </p:ext>
            </p:extLst>
          </p:nvPr>
        </p:nvGraphicFramePr>
        <p:xfrm>
          <a:off x="506083" y="1117601"/>
          <a:ext cx="5793117" cy="5003800"/>
        </p:xfrm>
        <a:graphic>
          <a:graphicData uri="http://schemas.openxmlformats.org/drawingml/2006/table">
            <a:tbl>
              <a:tblPr>
                <a:tableStyleId>{5C22544A-7EE6-4342-B048-85BDC9FD1C3A}</a:tableStyleId>
              </a:tblPr>
              <a:tblGrid>
                <a:gridCol w="4229086">
                  <a:extLst>
                    <a:ext uri="{9D8B030D-6E8A-4147-A177-3AD203B41FA5}">
                      <a16:colId xmlns:a16="http://schemas.microsoft.com/office/drawing/2014/main" val="2798807138"/>
                    </a:ext>
                  </a:extLst>
                </a:gridCol>
                <a:gridCol w="1564031">
                  <a:extLst>
                    <a:ext uri="{9D8B030D-6E8A-4147-A177-3AD203B41FA5}">
                      <a16:colId xmlns:a16="http://schemas.microsoft.com/office/drawing/2014/main" val="1189685285"/>
                    </a:ext>
                  </a:extLst>
                </a:gridCol>
              </a:tblGrid>
              <a:tr h="579443">
                <a:tc>
                  <a:txBody>
                    <a:bodyPr/>
                    <a:lstStyle/>
                    <a:p>
                      <a:pPr>
                        <a:lnSpc>
                          <a:spcPct val="120000"/>
                        </a:lnSpc>
                        <a:spcAft>
                          <a:spcPts val="1000"/>
                        </a:spcAft>
                        <a:buNone/>
                      </a:pPr>
                      <a:r>
                        <a:rPr lang="en-GB" sz="1600">
                          <a:effectLst/>
                          <a:latin typeface="Algerian"/>
                        </a:rPr>
                        <a:t>EXTERNAL FACTORS</a:t>
                      </a:r>
                      <a:endParaRPr lang="en-GB" sz="1600" i="1" dirty="0">
                        <a:effectLst/>
                        <a:latin typeface="Algerian"/>
                        <a:ea typeface="Times New Roman" panose="02020603050405020304" pitchFamily="18" charset="0"/>
                        <a:cs typeface="Times New Roman"/>
                      </a:endParaRPr>
                    </a:p>
                  </a:txBody>
                  <a:tcPr marL="68580" marR="68580" marT="0" marB="0"/>
                </a:tc>
                <a:tc>
                  <a:txBody>
                    <a:bodyPr/>
                    <a:lstStyle/>
                    <a:p>
                      <a:pPr>
                        <a:lnSpc>
                          <a:spcPct val="120000"/>
                        </a:lnSpc>
                        <a:spcAft>
                          <a:spcPts val="1000"/>
                        </a:spcAft>
                        <a:buNone/>
                      </a:pPr>
                      <a:endParaRPr lang="en-GB" sz="1600" i="1" dirty="0">
                        <a:effectLst/>
                        <a:latin typeface="Algerian"/>
                        <a:ea typeface="Times New Roman" panose="02020603050405020304" pitchFamily="18" charset="0"/>
                        <a:cs typeface="Times New Roman"/>
                      </a:endParaRPr>
                    </a:p>
                  </a:txBody>
                  <a:tcPr marL="0" marR="0" marT="0" marB="0" anchor="ctr"/>
                </a:tc>
                <a:extLst>
                  <a:ext uri="{0D108BD9-81ED-4DB2-BD59-A6C34878D82A}">
                    <a16:rowId xmlns:a16="http://schemas.microsoft.com/office/drawing/2014/main" val="1076284977"/>
                  </a:ext>
                </a:extLst>
              </a:tr>
              <a:tr h="824175">
                <a:tc gridSpan="2">
                  <a:txBody>
                    <a:bodyPr/>
                    <a:lstStyle/>
                    <a:p>
                      <a:pPr marL="342900" lvl="0" indent="-342900">
                        <a:lnSpc>
                          <a:spcPct val="120000"/>
                        </a:lnSpc>
                        <a:spcAft>
                          <a:spcPts val="1000"/>
                        </a:spcAft>
                        <a:buFont typeface="+mj-lt"/>
                        <a:buAutoNum type="arabicPeriod"/>
                      </a:pPr>
                      <a:r>
                        <a:rPr lang="en-GB" sz="1600">
                          <a:effectLst/>
                          <a:latin typeface="Algerian"/>
                        </a:rPr>
                        <a:t>Closure of some shops and changing patterns of nearby office workers.</a:t>
                      </a:r>
                      <a:endParaRPr lang="en-GB" sz="1600" i="1" dirty="0">
                        <a:effectLst/>
                        <a:latin typeface="Algerian"/>
                        <a:ea typeface="Times New Roman" panose="02020603050405020304" pitchFamily="18" charset="0"/>
                        <a:cs typeface="Times New Roman"/>
                      </a:endParaRPr>
                    </a:p>
                  </a:txBody>
                  <a:tcPr marL="68580" marR="68580" marT="0" marB="0"/>
                </a:tc>
                <a:tc hMerge="1">
                  <a:txBody>
                    <a:bodyPr/>
                    <a:lstStyle/>
                    <a:p>
                      <a:endParaRPr lang="en-US"/>
                    </a:p>
                  </a:txBody>
                  <a:tcPr/>
                </a:tc>
                <a:extLst>
                  <a:ext uri="{0D108BD9-81ED-4DB2-BD59-A6C34878D82A}">
                    <a16:rowId xmlns:a16="http://schemas.microsoft.com/office/drawing/2014/main" val="1480784550"/>
                  </a:ext>
                </a:extLst>
              </a:tr>
              <a:tr h="940639">
                <a:tc gridSpan="2">
                  <a:txBody>
                    <a:bodyPr/>
                    <a:lstStyle/>
                    <a:p>
                      <a:pPr marL="342900" lvl="0" indent="-342900">
                        <a:lnSpc>
                          <a:spcPct val="120000"/>
                        </a:lnSpc>
                        <a:spcAft>
                          <a:spcPts val="1000"/>
                        </a:spcAft>
                        <a:buFont typeface="+mj-lt"/>
                        <a:buAutoNum type="arabicPeriod"/>
                      </a:pPr>
                      <a:r>
                        <a:rPr lang="en-GB" sz="1600">
                          <a:effectLst/>
                          <a:latin typeface="Algerian"/>
                        </a:rPr>
                        <a:t>Lost of loyal costumer , who lost their job or working from home.</a:t>
                      </a:r>
                      <a:endParaRPr lang="en-GB" sz="1600" i="1" dirty="0">
                        <a:effectLst/>
                        <a:latin typeface="Algerian"/>
                        <a:ea typeface="Times New Roman" panose="02020603050405020304" pitchFamily="18" charset="0"/>
                        <a:cs typeface="Times New Roman"/>
                      </a:endParaRPr>
                    </a:p>
                  </a:txBody>
                  <a:tcPr marL="68580" marR="68580" marT="0" marB="0"/>
                </a:tc>
                <a:tc hMerge="1">
                  <a:txBody>
                    <a:bodyPr/>
                    <a:lstStyle/>
                    <a:p>
                      <a:endParaRPr lang="en-US"/>
                    </a:p>
                  </a:txBody>
                  <a:tcPr/>
                </a:tc>
                <a:extLst>
                  <a:ext uri="{0D108BD9-81ED-4DB2-BD59-A6C34878D82A}">
                    <a16:rowId xmlns:a16="http://schemas.microsoft.com/office/drawing/2014/main" val="4164379502"/>
                  </a:ext>
                </a:extLst>
              </a:tr>
              <a:tr h="940639">
                <a:tc gridSpan="2">
                  <a:txBody>
                    <a:bodyPr/>
                    <a:lstStyle/>
                    <a:p>
                      <a:pPr marL="342900" lvl="0" indent="-342900">
                        <a:lnSpc>
                          <a:spcPct val="120000"/>
                        </a:lnSpc>
                        <a:spcAft>
                          <a:spcPts val="1000"/>
                        </a:spcAft>
                        <a:buFont typeface="+mj-lt"/>
                        <a:buAutoNum type="arabicPeriod"/>
                      </a:pPr>
                      <a:r>
                        <a:rPr lang="en-GB" sz="1600">
                          <a:effectLst/>
                          <a:latin typeface="Algerian"/>
                        </a:rPr>
                        <a:t>Delivery order and pre-order which Basil cannot provide.</a:t>
                      </a:r>
                      <a:endParaRPr lang="en-GB" sz="1600" i="1" dirty="0">
                        <a:effectLst/>
                        <a:latin typeface="Algerian"/>
                        <a:ea typeface="Times New Roman" panose="02020603050405020304" pitchFamily="18" charset="0"/>
                        <a:cs typeface="Times New Roman"/>
                      </a:endParaRPr>
                    </a:p>
                  </a:txBody>
                  <a:tcPr marL="68580" marR="68580" marT="0" marB="0"/>
                </a:tc>
                <a:tc hMerge="1">
                  <a:txBody>
                    <a:bodyPr/>
                    <a:lstStyle/>
                    <a:p>
                      <a:endParaRPr lang="en-US"/>
                    </a:p>
                  </a:txBody>
                  <a:tcPr/>
                </a:tc>
                <a:extLst>
                  <a:ext uri="{0D108BD9-81ED-4DB2-BD59-A6C34878D82A}">
                    <a16:rowId xmlns:a16="http://schemas.microsoft.com/office/drawing/2014/main" val="1551219891"/>
                  </a:ext>
                </a:extLst>
              </a:tr>
              <a:tr h="1718904">
                <a:tc gridSpan="2">
                  <a:txBody>
                    <a:bodyPr/>
                    <a:lstStyle/>
                    <a:p>
                      <a:pPr marL="342900" lvl="0" indent="-342900">
                        <a:lnSpc>
                          <a:spcPct val="120000"/>
                        </a:lnSpc>
                        <a:spcAft>
                          <a:spcPts val="1000"/>
                        </a:spcAft>
                        <a:buFont typeface="+mj-lt"/>
                        <a:buAutoNum type="arabicPeriod"/>
                      </a:pPr>
                      <a:r>
                        <a:rPr lang="en-GB" sz="1600">
                          <a:effectLst/>
                          <a:latin typeface="Algerian"/>
                        </a:rPr>
                        <a:t>Increasing overhead costs, such as utility bills, rent business rates and insurance.</a:t>
                      </a:r>
                      <a:endParaRPr lang="en-GB" sz="1600" i="1" dirty="0">
                        <a:effectLst/>
                        <a:latin typeface="Algerian"/>
                        <a:ea typeface="Times New Roman" panose="02020603050405020304" pitchFamily="18" charset="0"/>
                        <a:cs typeface="Times New Roman"/>
                      </a:endParaRPr>
                    </a:p>
                  </a:txBody>
                  <a:tcPr marL="68580" marR="68580" marT="0" marB="0"/>
                </a:tc>
                <a:tc hMerge="1">
                  <a:txBody>
                    <a:bodyPr/>
                    <a:lstStyle/>
                    <a:p>
                      <a:endParaRPr lang="en-US"/>
                    </a:p>
                  </a:txBody>
                  <a:tcPr/>
                </a:tc>
                <a:extLst>
                  <a:ext uri="{0D108BD9-81ED-4DB2-BD59-A6C34878D82A}">
                    <a16:rowId xmlns:a16="http://schemas.microsoft.com/office/drawing/2014/main" val="3609198361"/>
                  </a:ext>
                </a:extLst>
              </a:tr>
            </a:tbl>
          </a:graphicData>
        </a:graphic>
      </p:graphicFrame>
      <p:graphicFrame>
        <p:nvGraphicFramePr>
          <p:cNvPr id="6" name="Table 5">
            <a:extLst>
              <a:ext uri="{FF2B5EF4-FFF2-40B4-BE49-F238E27FC236}">
                <a16:creationId xmlns:a16="http://schemas.microsoft.com/office/drawing/2014/main" id="{62A3F1BD-DD6D-D910-65D2-FA54DF051A7E}"/>
              </a:ext>
            </a:extLst>
          </p:cNvPr>
          <p:cNvGraphicFramePr>
            <a:graphicFrameLocks noGrp="1"/>
          </p:cNvGraphicFramePr>
          <p:nvPr>
            <p:extLst>
              <p:ext uri="{D42A27DB-BD31-4B8C-83A1-F6EECF244321}">
                <p14:modId xmlns:p14="http://schemas.microsoft.com/office/powerpoint/2010/main" val="4265113494"/>
              </p:ext>
            </p:extLst>
          </p:nvPr>
        </p:nvGraphicFramePr>
        <p:xfrm>
          <a:off x="6301740" y="1135380"/>
          <a:ext cx="5183517" cy="4987037"/>
        </p:xfrm>
        <a:graphic>
          <a:graphicData uri="http://schemas.openxmlformats.org/drawingml/2006/table">
            <a:tbl>
              <a:tblPr>
                <a:tableStyleId>{5C22544A-7EE6-4342-B048-85BDC9FD1C3A}</a:tableStyleId>
              </a:tblPr>
              <a:tblGrid>
                <a:gridCol w="3177679">
                  <a:extLst>
                    <a:ext uri="{9D8B030D-6E8A-4147-A177-3AD203B41FA5}">
                      <a16:colId xmlns:a16="http://schemas.microsoft.com/office/drawing/2014/main" val="649543765"/>
                    </a:ext>
                  </a:extLst>
                </a:gridCol>
                <a:gridCol w="2005838">
                  <a:extLst>
                    <a:ext uri="{9D8B030D-6E8A-4147-A177-3AD203B41FA5}">
                      <a16:colId xmlns:a16="http://schemas.microsoft.com/office/drawing/2014/main" val="1892311526"/>
                    </a:ext>
                  </a:extLst>
                </a:gridCol>
              </a:tblGrid>
              <a:tr h="754601">
                <a:tc>
                  <a:txBody>
                    <a:bodyPr/>
                    <a:lstStyle/>
                    <a:p>
                      <a:pPr>
                        <a:lnSpc>
                          <a:spcPct val="120000"/>
                        </a:lnSpc>
                        <a:spcAft>
                          <a:spcPts val="1000"/>
                        </a:spcAft>
                        <a:buNone/>
                      </a:pPr>
                      <a:r>
                        <a:rPr lang="en-GB" sz="1400">
                          <a:effectLst/>
                          <a:latin typeface="Algerian"/>
                        </a:rPr>
                        <a:t>INTERNAL  FACTORS</a:t>
                      </a:r>
                      <a:endParaRPr lang="en-GB" sz="1400" i="1">
                        <a:effectLst/>
                        <a:latin typeface="Algerian"/>
                        <a:ea typeface="Times New Roman" panose="02020603050405020304" pitchFamily="18" charset="0"/>
                        <a:cs typeface="Times New Roman"/>
                      </a:endParaRPr>
                    </a:p>
                  </a:txBody>
                  <a:tcPr marL="68580" marR="68580" marT="0" marB="0"/>
                </a:tc>
                <a:tc>
                  <a:txBody>
                    <a:bodyPr/>
                    <a:lstStyle/>
                    <a:p>
                      <a:pPr>
                        <a:lnSpc>
                          <a:spcPct val="120000"/>
                        </a:lnSpc>
                        <a:spcAft>
                          <a:spcPts val="1000"/>
                        </a:spcAft>
                        <a:buNone/>
                      </a:pPr>
                      <a:r>
                        <a:rPr lang="en-GB" sz="1200" dirty="0">
                          <a:effectLst/>
                        </a:rPr>
                        <a:t> </a:t>
                      </a:r>
                      <a:endParaRPr lang="en-GB" sz="1200" i="1" dirty="0">
                        <a:effectLst/>
                        <a:latin typeface="Century Gothic" panose="020B0502020202020204" pitchFamily="34" charset="0"/>
                        <a:ea typeface="Times New Roman" panose="02020603050405020304" pitchFamily="18" charset="0"/>
                        <a:cs typeface="Times New Roman" panose="02020603050405020304" pitchFamily="18" charset="0"/>
                      </a:endParaRPr>
                    </a:p>
                  </a:txBody>
                  <a:tcPr marL="0" marR="0" marT="0" marB="0" anchor="ctr"/>
                </a:tc>
                <a:extLst>
                  <a:ext uri="{0D108BD9-81ED-4DB2-BD59-A6C34878D82A}">
                    <a16:rowId xmlns:a16="http://schemas.microsoft.com/office/drawing/2014/main" val="3498780746"/>
                  </a:ext>
                </a:extLst>
              </a:tr>
              <a:tr h="1547957">
                <a:tc gridSpan="2">
                  <a:txBody>
                    <a:bodyPr/>
                    <a:lstStyle/>
                    <a:p>
                      <a:pPr marL="342900" lvl="0" indent="-342900">
                        <a:lnSpc>
                          <a:spcPct val="120000"/>
                        </a:lnSpc>
                        <a:spcAft>
                          <a:spcPts val="1000"/>
                        </a:spcAft>
                        <a:buFont typeface="+mj-lt"/>
                        <a:buAutoNum type="arabicPeriod"/>
                      </a:pPr>
                      <a:r>
                        <a:rPr lang="en-GB" sz="1400">
                          <a:effectLst/>
                          <a:latin typeface="Algerian"/>
                        </a:rPr>
                        <a:t>Inability to adapt changing customer preference and demands for delivery services and pre-orders.</a:t>
                      </a:r>
                      <a:endParaRPr lang="en-GB" sz="1400" i="1">
                        <a:effectLst/>
                        <a:latin typeface="Algerian"/>
                        <a:ea typeface="Times New Roman" panose="02020603050405020304" pitchFamily="18" charset="0"/>
                        <a:cs typeface="Times New Roman"/>
                      </a:endParaRPr>
                    </a:p>
                  </a:txBody>
                  <a:tcPr marL="68580" marR="68580" marT="0" marB="0"/>
                </a:tc>
                <a:tc hMerge="1">
                  <a:txBody>
                    <a:bodyPr/>
                    <a:lstStyle/>
                    <a:p>
                      <a:endParaRPr lang="en-US"/>
                    </a:p>
                  </a:txBody>
                  <a:tcPr/>
                </a:tc>
                <a:extLst>
                  <a:ext uri="{0D108BD9-81ED-4DB2-BD59-A6C34878D82A}">
                    <a16:rowId xmlns:a16="http://schemas.microsoft.com/office/drawing/2014/main" val="1389185190"/>
                  </a:ext>
                </a:extLst>
              </a:tr>
              <a:tr h="1252191">
                <a:tc gridSpan="2">
                  <a:txBody>
                    <a:bodyPr/>
                    <a:lstStyle/>
                    <a:p>
                      <a:pPr marL="342900" lvl="0" indent="-342900">
                        <a:lnSpc>
                          <a:spcPct val="120000"/>
                        </a:lnSpc>
                        <a:spcAft>
                          <a:spcPts val="1000"/>
                        </a:spcAft>
                        <a:buFont typeface="+mj-lt"/>
                        <a:buAutoNum type="arabicPeriod"/>
                      </a:pPr>
                      <a:r>
                        <a:rPr lang="en-GB" sz="1400">
                          <a:effectLst/>
                          <a:latin typeface="Algerian"/>
                        </a:rPr>
                        <a:t>Inability to efficiently manage busy periods and long waiting times.</a:t>
                      </a:r>
                      <a:endParaRPr lang="en-GB" sz="1400" i="1">
                        <a:effectLst/>
                        <a:latin typeface="Algerian"/>
                        <a:ea typeface="Times New Roman" panose="02020603050405020304" pitchFamily="18" charset="0"/>
                        <a:cs typeface="Times New Roman"/>
                      </a:endParaRPr>
                    </a:p>
                  </a:txBody>
                  <a:tcPr marL="68580" marR="68580" marT="0" marB="0"/>
                </a:tc>
                <a:tc hMerge="1">
                  <a:txBody>
                    <a:bodyPr/>
                    <a:lstStyle/>
                    <a:p>
                      <a:endParaRPr lang="en-US"/>
                    </a:p>
                  </a:txBody>
                  <a:tcPr/>
                </a:tc>
                <a:extLst>
                  <a:ext uri="{0D108BD9-81ED-4DB2-BD59-A6C34878D82A}">
                    <a16:rowId xmlns:a16="http://schemas.microsoft.com/office/drawing/2014/main" val="3379782365"/>
                  </a:ext>
                </a:extLst>
              </a:tr>
              <a:tr h="1432288">
                <a:tc gridSpan="2">
                  <a:txBody>
                    <a:bodyPr/>
                    <a:lstStyle/>
                    <a:p>
                      <a:pPr marL="342900" lvl="0" indent="-342900">
                        <a:lnSpc>
                          <a:spcPct val="120000"/>
                        </a:lnSpc>
                        <a:spcAft>
                          <a:spcPts val="1000"/>
                        </a:spcAft>
                        <a:buFont typeface="+mj-lt"/>
                        <a:buAutoNum type="arabicPeriod"/>
                      </a:pPr>
                      <a:r>
                        <a:rPr lang="en-GB" sz="1400">
                          <a:effectLst/>
                          <a:latin typeface="Algerian"/>
                        </a:rPr>
                        <a:t>Reliance on organic produce, which can be costly and unpredictable in terms of availability and pricing</a:t>
                      </a:r>
                      <a:endParaRPr lang="en-GB" sz="1400" i="1">
                        <a:effectLst/>
                        <a:latin typeface="Algerian"/>
                        <a:ea typeface="Times New Roman" panose="02020603050405020304" pitchFamily="18" charset="0"/>
                        <a:cs typeface="Times New Roman"/>
                      </a:endParaRPr>
                    </a:p>
                  </a:txBody>
                  <a:tcPr marL="68580" marR="68580" marT="0" marB="0"/>
                </a:tc>
                <a:tc hMerge="1">
                  <a:txBody>
                    <a:bodyPr/>
                    <a:lstStyle/>
                    <a:p>
                      <a:endParaRPr lang="en-US"/>
                    </a:p>
                  </a:txBody>
                  <a:tcPr/>
                </a:tc>
                <a:extLst>
                  <a:ext uri="{0D108BD9-81ED-4DB2-BD59-A6C34878D82A}">
                    <a16:rowId xmlns:a16="http://schemas.microsoft.com/office/drawing/2014/main" val="462066157"/>
                  </a:ext>
                </a:extLst>
              </a:tr>
            </a:tbl>
          </a:graphicData>
        </a:graphic>
      </p:graphicFrame>
    </p:spTree>
    <p:extLst>
      <p:ext uri="{BB962C8B-B14F-4D97-AF65-F5344CB8AC3E}">
        <p14:creationId xmlns:p14="http://schemas.microsoft.com/office/powerpoint/2010/main" val="8603447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a:extLst>
            <a:ext uri="{FF2B5EF4-FFF2-40B4-BE49-F238E27FC236}">
              <a16:creationId xmlns:a16="http://schemas.microsoft.com/office/drawing/2014/main" id="{8219E5FA-F1CF-36CD-E382-64C73BB8A9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A380E8-2AC0-F0B7-9432-FB8903B92FD6}"/>
              </a:ext>
            </a:extLst>
          </p:cNvPr>
          <p:cNvSpPr>
            <a:spLocks noGrp="1"/>
          </p:cNvSpPr>
          <p:nvPr>
            <p:ph type="title"/>
          </p:nvPr>
        </p:nvSpPr>
        <p:spPr>
          <a:xfrm>
            <a:off x="806195" y="138023"/>
            <a:ext cx="10472411" cy="5915305"/>
          </a:xfrm>
        </p:spPr>
        <p:txBody>
          <a:bodyPr anchor="ctr">
            <a:normAutofit/>
          </a:bodyPr>
          <a:lstStyle/>
          <a:p>
            <a:pPr algn="ctr">
              <a:lnSpc>
                <a:spcPct val="90000"/>
              </a:lnSpc>
            </a:pPr>
            <a:r>
              <a:rPr lang="en-GB" sz="1400" b="1" u="sng" dirty="0">
                <a:solidFill>
                  <a:schemeClr val="tx1"/>
                </a:solidFill>
                <a:latin typeface="Arial" panose="020B0604020202020204" pitchFamily="34" charset="0"/>
                <a:cs typeface="Arial" panose="020B0604020202020204" pitchFamily="34" charset="0"/>
              </a:rPr>
              <a:t>A cause-and-effect diagram (also called a fishbone diagram or Ishikawa diagram) is a tool used to organise and analyse the possible reasons why a particular problem happens.</a:t>
            </a:r>
            <a:br>
              <a:rPr lang="en-GB" sz="1400" b="1" u="sng" dirty="0">
                <a:solidFill>
                  <a:schemeClr val="tx1"/>
                </a:solidFill>
                <a:latin typeface="Arial" panose="020B0604020202020204" pitchFamily="34" charset="0"/>
                <a:cs typeface="Arial" panose="020B0604020202020204" pitchFamily="34" charset="0"/>
              </a:rPr>
            </a:br>
            <a:r>
              <a:rPr lang="en-GB" sz="1400" b="1" u="sng" dirty="0">
                <a:solidFill>
                  <a:schemeClr val="tx1"/>
                </a:solidFill>
                <a:latin typeface="Arial" panose="020B0604020202020204" pitchFamily="34" charset="0"/>
                <a:cs typeface="Arial" panose="020B0604020202020204" pitchFamily="34" charset="0"/>
              </a:rPr>
              <a:t>• The effect/problem is written at the right-hand side (the “head” of the fish).• The possible causes are grouped into main categories that branch off from it (the “bones” of the fish), such as:</a:t>
            </a:r>
            <a:br>
              <a:rPr lang="en-GB" sz="1400" b="1" u="sng" dirty="0">
                <a:solidFill>
                  <a:schemeClr val="tx1"/>
                </a:solidFill>
                <a:latin typeface="Arial" panose="020B0604020202020204" pitchFamily="34" charset="0"/>
                <a:cs typeface="Arial" panose="020B0604020202020204" pitchFamily="34" charset="0"/>
              </a:rPr>
            </a:br>
            <a:r>
              <a:rPr lang="en-GB" sz="1400" b="1" u="sng" dirty="0">
                <a:solidFill>
                  <a:schemeClr val="tx1"/>
                </a:solidFill>
                <a:latin typeface="Arial" panose="020B0604020202020204" pitchFamily="34" charset="0"/>
                <a:cs typeface="Arial" panose="020B0604020202020204" pitchFamily="34" charset="0"/>
              </a:rPr>
              <a:t>  - People</a:t>
            </a:r>
            <a:br>
              <a:rPr lang="en-GB" sz="1400" b="1" u="sng" dirty="0">
                <a:solidFill>
                  <a:schemeClr val="tx1"/>
                </a:solidFill>
                <a:latin typeface="Arial" panose="020B0604020202020204" pitchFamily="34" charset="0"/>
                <a:cs typeface="Arial" panose="020B0604020202020204" pitchFamily="34" charset="0"/>
              </a:rPr>
            </a:br>
            <a:r>
              <a:rPr lang="en-GB" sz="1400" b="1" u="sng" dirty="0">
                <a:solidFill>
                  <a:schemeClr val="tx1"/>
                </a:solidFill>
                <a:latin typeface="Arial" panose="020B0604020202020204" pitchFamily="34" charset="0"/>
                <a:cs typeface="Arial" panose="020B0604020202020204" pitchFamily="34" charset="0"/>
              </a:rPr>
              <a:t>  - Process</a:t>
            </a:r>
            <a:br>
              <a:rPr lang="en-GB" sz="1400" b="1" u="sng" dirty="0">
                <a:solidFill>
                  <a:schemeClr val="tx1"/>
                </a:solidFill>
                <a:latin typeface="Arial" panose="020B0604020202020204" pitchFamily="34" charset="0"/>
                <a:cs typeface="Arial" panose="020B0604020202020204" pitchFamily="34" charset="0"/>
              </a:rPr>
            </a:br>
            <a:r>
              <a:rPr lang="en-GB" sz="1400" b="1" u="sng" dirty="0">
                <a:solidFill>
                  <a:schemeClr val="tx1"/>
                </a:solidFill>
                <a:latin typeface="Arial" panose="020B0604020202020204" pitchFamily="34" charset="0"/>
                <a:cs typeface="Arial" panose="020B0604020202020204" pitchFamily="34" charset="0"/>
              </a:rPr>
              <a:t>  - Equipment</a:t>
            </a:r>
            <a:br>
              <a:rPr lang="en-GB" sz="1400" b="1" u="sng" dirty="0">
                <a:solidFill>
                  <a:schemeClr val="tx1"/>
                </a:solidFill>
                <a:latin typeface="Arial" panose="020B0604020202020204" pitchFamily="34" charset="0"/>
                <a:cs typeface="Arial" panose="020B0604020202020204" pitchFamily="34" charset="0"/>
              </a:rPr>
            </a:br>
            <a:r>
              <a:rPr lang="en-GB" sz="1400" b="1" u="sng" dirty="0">
                <a:solidFill>
                  <a:schemeClr val="tx1"/>
                </a:solidFill>
                <a:latin typeface="Arial" panose="020B0604020202020204" pitchFamily="34" charset="0"/>
                <a:cs typeface="Arial" panose="020B0604020202020204" pitchFamily="34" charset="0"/>
              </a:rPr>
              <a:t>  - Materials</a:t>
            </a:r>
            <a:br>
              <a:rPr lang="en-GB" sz="1400" b="1" u="sng" dirty="0">
                <a:solidFill>
                  <a:schemeClr val="tx1"/>
                </a:solidFill>
                <a:latin typeface="Arial" panose="020B0604020202020204" pitchFamily="34" charset="0"/>
                <a:cs typeface="Arial" panose="020B0604020202020204" pitchFamily="34" charset="0"/>
              </a:rPr>
            </a:br>
            <a:r>
              <a:rPr lang="en-GB" sz="1400" b="1" u="sng" dirty="0">
                <a:solidFill>
                  <a:schemeClr val="tx1"/>
                </a:solidFill>
                <a:latin typeface="Arial" panose="020B0604020202020204" pitchFamily="34" charset="0"/>
                <a:cs typeface="Arial" panose="020B0604020202020204" pitchFamily="34" charset="0"/>
              </a:rPr>
              <a:t>  - Environment</a:t>
            </a:r>
            <a:br>
              <a:rPr lang="en-GB" sz="1400" b="1" u="sng" dirty="0">
                <a:solidFill>
                  <a:schemeClr val="tx1"/>
                </a:solidFill>
                <a:latin typeface="Arial" panose="020B0604020202020204" pitchFamily="34" charset="0"/>
                <a:cs typeface="Arial" panose="020B0604020202020204" pitchFamily="34" charset="0"/>
              </a:rPr>
            </a:br>
            <a:r>
              <a:rPr lang="en-GB" sz="1400" b="1" u="sng" dirty="0">
                <a:solidFill>
                  <a:schemeClr val="tx1"/>
                </a:solidFill>
                <a:latin typeface="Arial" panose="020B0604020202020204" pitchFamily="34" charset="0"/>
                <a:cs typeface="Arial" panose="020B0604020202020204" pitchFamily="34" charset="0"/>
              </a:rPr>
              <a:t>  - Management / Policy</a:t>
            </a:r>
            <a:br>
              <a:rPr lang="en-GB" sz="1400" b="1" u="sng" dirty="0">
                <a:solidFill>
                  <a:schemeClr val="tx1"/>
                </a:solidFill>
                <a:latin typeface="Arial" panose="020B0604020202020204" pitchFamily="34" charset="0"/>
                <a:cs typeface="Arial" panose="020B0604020202020204" pitchFamily="34" charset="0"/>
              </a:rPr>
            </a:br>
            <a:br>
              <a:rPr lang="en-GB" sz="1400" b="1" u="sng" dirty="0">
                <a:solidFill>
                  <a:schemeClr val="tx1"/>
                </a:solidFill>
                <a:latin typeface="Arial" panose="020B0604020202020204" pitchFamily="34" charset="0"/>
                <a:cs typeface="Arial" panose="020B0604020202020204" pitchFamily="34" charset="0"/>
              </a:rPr>
            </a:br>
            <a:r>
              <a:rPr lang="en-GB" sz="1400" b="1" u="sng" dirty="0">
                <a:solidFill>
                  <a:schemeClr val="tx1"/>
                </a:solidFill>
                <a:latin typeface="Arial" panose="020B0604020202020204" pitchFamily="34" charset="0"/>
                <a:cs typeface="Arial" panose="020B0604020202020204" pitchFamily="34" charset="0"/>
              </a:rPr>
              <a:t>It helps you:</a:t>
            </a:r>
            <a:br>
              <a:rPr lang="en-GB" sz="1400" b="1" u="sng" dirty="0">
                <a:solidFill>
                  <a:schemeClr val="tx1"/>
                </a:solidFill>
                <a:latin typeface="Arial" panose="020B0604020202020204" pitchFamily="34" charset="0"/>
                <a:cs typeface="Arial" panose="020B0604020202020204" pitchFamily="34" charset="0"/>
              </a:rPr>
            </a:br>
            <a:r>
              <a:rPr lang="en-GB" sz="1400" b="1" u="sng" dirty="0">
                <a:solidFill>
                  <a:schemeClr val="tx1"/>
                </a:solidFill>
                <a:latin typeface="Arial" panose="020B0604020202020204" pitchFamily="34" charset="0"/>
                <a:cs typeface="Arial" panose="020B0604020202020204" pitchFamily="34" charset="0"/>
              </a:rPr>
              <a:t>1. Break down a complex issue into manageable parts  </a:t>
            </a:r>
            <a:br>
              <a:rPr lang="en-GB" sz="1400" b="1" u="sng" dirty="0">
                <a:solidFill>
                  <a:schemeClr val="tx1"/>
                </a:solidFill>
                <a:latin typeface="Arial" panose="020B0604020202020204" pitchFamily="34" charset="0"/>
                <a:cs typeface="Arial" panose="020B0604020202020204" pitchFamily="34" charset="0"/>
              </a:rPr>
            </a:br>
            <a:r>
              <a:rPr lang="en-GB" sz="1400" b="1" u="sng" dirty="0">
                <a:solidFill>
                  <a:schemeClr val="tx1"/>
                </a:solidFill>
                <a:latin typeface="Arial" panose="020B0604020202020204" pitchFamily="34" charset="0"/>
                <a:cs typeface="Arial" panose="020B0604020202020204" pitchFamily="34" charset="0"/>
              </a:rPr>
              <a:t>2. Identify likely causes to investigate  </a:t>
            </a:r>
            <a:br>
              <a:rPr lang="en-GB" sz="1400" b="1" u="sng" dirty="0">
                <a:solidFill>
                  <a:schemeClr val="tx1"/>
                </a:solidFill>
                <a:latin typeface="Arial" panose="020B0604020202020204" pitchFamily="34" charset="0"/>
                <a:cs typeface="Arial" panose="020B0604020202020204" pitchFamily="34" charset="0"/>
              </a:rPr>
            </a:br>
            <a:r>
              <a:rPr lang="en-GB" sz="1400" b="1" u="sng" dirty="0">
                <a:solidFill>
                  <a:schemeClr val="tx1"/>
                </a:solidFill>
                <a:latin typeface="Arial" panose="020B0604020202020204" pitchFamily="34" charset="0"/>
                <a:cs typeface="Arial" panose="020B0604020202020204" pitchFamily="34" charset="0"/>
              </a:rPr>
              <a:t>3. See relationships between different factors  </a:t>
            </a:r>
            <a:br>
              <a:rPr lang="en-GB" sz="1400" b="1" u="sng" dirty="0">
                <a:solidFill>
                  <a:schemeClr val="tx1"/>
                </a:solidFill>
                <a:latin typeface="Arial" panose="020B0604020202020204" pitchFamily="34" charset="0"/>
                <a:cs typeface="Arial" panose="020B0604020202020204" pitchFamily="34" charset="0"/>
              </a:rPr>
            </a:br>
            <a:br>
              <a:rPr lang="en-GB" sz="1400" b="1" u="sng" dirty="0">
                <a:solidFill>
                  <a:schemeClr val="tx1"/>
                </a:solidFill>
                <a:latin typeface="Arial" panose="020B0604020202020204" pitchFamily="34" charset="0"/>
                <a:cs typeface="Arial" panose="020B0604020202020204" pitchFamily="34" charset="0"/>
              </a:rPr>
            </a:br>
            <a:r>
              <a:rPr lang="en-GB" sz="1400" b="1" u="sng" dirty="0">
                <a:solidFill>
                  <a:schemeClr val="tx1"/>
                </a:solidFill>
                <a:latin typeface="Arial" panose="020B0604020202020204" pitchFamily="34" charset="0"/>
                <a:cs typeface="Arial" panose="020B0604020202020204" pitchFamily="34" charset="0"/>
              </a:rPr>
              <a:t>In Basil’s Bakery, for example, sales falling would be the effect on one side, with branches for causes like reduced footfall, job losses/hybrid working, service limitations (no delivery/pre-orders), higher overheads, and volatile organic ingredient costs.</a:t>
            </a:r>
            <a:endParaRPr lang="en-GB" sz="1400" dirty="0">
              <a:solidFill>
                <a:schemeClr val="tx1"/>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1B4D8426-20C5-630E-80E5-EAB06B11CCD5}"/>
              </a:ext>
            </a:extLst>
          </p:cNvPr>
          <p:cNvSpPr>
            <a:spLocks noGrp="1"/>
          </p:cNvSpPr>
          <p:nvPr>
            <p:ph idx="1"/>
          </p:nvPr>
        </p:nvSpPr>
        <p:spPr>
          <a:xfrm>
            <a:off x="5710687" y="5029200"/>
            <a:ext cx="5665104" cy="1337093"/>
          </a:xfrm>
        </p:spPr>
        <p:txBody>
          <a:bodyPr anchor="ctr">
            <a:normAutofit/>
          </a:bodyPr>
          <a:lstStyle/>
          <a:p>
            <a:pPr marL="502920" lvl="1" indent="0">
              <a:buNone/>
            </a:pPr>
            <a:r>
              <a:rPr lang="en-GB" dirty="0">
                <a:hlinkClick r:id="rId3"/>
              </a:rPr>
              <a:t>Sproull, R. (2018). The problem-solving, problem-prevention, and decision-making guide : organized and systematic roadmaps for managers (p. 1 online resource). Taylor &amp; Francis.</a:t>
            </a:r>
            <a:r>
              <a:rPr lang="en-GB" dirty="0">
                <a:latin typeface="Arial"/>
                <a:cs typeface="Arial"/>
              </a:rPr>
              <a:t> Page 33-34</a:t>
            </a:r>
          </a:p>
        </p:txBody>
      </p:sp>
    </p:spTree>
    <p:extLst>
      <p:ext uri="{BB962C8B-B14F-4D97-AF65-F5344CB8AC3E}">
        <p14:creationId xmlns:p14="http://schemas.microsoft.com/office/powerpoint/2010/main" val="23190791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e 8">
            <a:extLst>
              <a:ext uri="{FF2B5EF4-FFF2-40B4-BE49-F238E27FC236}">
                <a16:creationId xmlns:a16="http://schemas.microsoft.com/office/drawing/2014/main" id="{1E33370B-7C09-1435-3B4A-00AD5EDC0A50}"/>
              </a:ext>
            </a:extLst>
          </p:cNvPr>
          <p:cNvGraphicFramePr>
            <a:graphicFrameLocks noGrp="1"/>
          </p:cNvGraphicFramePr>
          <p:nvPr>
            <p:extLst>
              <p:ext uri="{D42A27DB-BD31-4B8C-83A1-F6EECF244321}">
                <p14:modId xmlns:p14="http://schemas.microsoft.com/office/powerpoint/2010/main" val="3649083564"/>
              </p:ext>
            </p:extLst>
          </p:nvPr>
        </p:nvGraphicFramePr>
        <p:xfrm>
          <a:off x="381000" y="1737360"/>
          <a:ext cx="10652180" cy="3223846"/>
        </p:xfrm>
        <a:graphic>
          <a:graphicData uri="http://schemas.openxmlformats.org/drawingml/2006/table">
            <a:tbl>
              <a:tblPr firstRow="1" firstCol="1" bandRow="1">
                <a:tableStyleId>{5C22544A-7EE6-4342-B048-85BDC9FD1C3A}</a:tableStyleId>
              </a:tblPr>
              <a:tblGrid>
                <a:gridCol w="1760735">
                  <a:extLst>
                    <a:ext uri="{9D8B030D-6E8A-4147-A177-3AD203B41FA5}">
                      <a16:colId xmlns:a16="http://schemas.microsoft.com/office/drawing/2014/main" val="2861950870"/>
                    </a:ext>
                  </a:extLst>
                </a:gridCol>
                <a:gridCol w="1648349">
                  <a:extLst>
                    <a:ext uri="{9D8B030D-6E8A-4147-A177-3AD203B41FA5}">
                      <a16:colId xmlns:a16="http://schemas.microsoft.com/office/drawing/2014/main" val="3724773732"/>
                    </a:ext>
                  </a:extLst>
                </a:gridCol>
                <a:gridCol w="1464813">
                  <a:extLst>
                    <a:ext uri="{9D8B030D-6E8A-4147-A177-3AD203B41FA5}">
                      <a16:colId xmlns:a16="http://schemas.microsoft.com/office/drawing/2014/main" val="1816708764"/>
                    </a:ext>
                  </a:extLst>
                </a:gridCol>
                <a:gridCol w="1981643">
                  <a:extLst>
                    <a:ext uri="{9D8B030D-6E8A-4147-A177-3AD203B41FA5}">
                      <a16:colId xmlns:a16="http://schemas.microsoft.com/office/drawing/2014/main" val="3720229465"/>
                    </a:ext>
                  </a:extLst>
                </a:gridCol>
                <a:gridCol w="2067487">
                  <a:extLst>
                    <a:ext uri="{9D8B030D-6E8A-4147-A177-3AD203B41FA5}">
                      <a16:colId xmlns:a16="http://schemas.microsoft.com/office/drawing/2014/main" val="1058370500"/>
                    </a:ext>
                  </a:extLst>
                </a:gridCol>
                <a:gridCol w="1729153">
                  <a:extLst>
                    <a:ext uri="{9D8B030D-6E8A-4147-A177-3AD203B41FA5}">
                      <a16:colId xmlns:a16="http://schemas.microsoft.com/office/drawing/2014/main" val="3035732402"/>
                    </a:ext>
                  </a:extLst>
                </a:gridCol>
              </a:tblGrid>
              <a:tr h="1611923">
                <a:tc>
                  <a:txBody>
                    <a:bodyPr/>
                    <a:lstStyle/>
                    <a:p>
                      <a:pPr>
                        <a:lnSpc>
                          <a:spcPct val="115000"/>
                        </a:lnSpc>
                        <a:spcAft>
                          <a:spcPts val="800"/>
                        </a:spcAft>
                        <a:buNone/>
                      </a:pPr>
                      <a:r>
                        <a:rPr lang="en-GB" sz="1800" b="1" kern="100">
                          <a:solidFill>
                            <a:schemeClr val="bg1"/>
                          </a:solidFill>
                          <a:effectLst/>
                          <a:latin typeface="Algerian"/>
                        </a:rPr>
                        <a:t>Government regulation for small business</a:t>
                      </a:r>
                      <a:endParaRPr lang="en-GB" sz="1800" b="1" kern="100">
                        <a:solidFill>
                          <a:schemeClr val="bg1"/>
                        </a:solidFill>
                        <a:effectLst/>
                        <a:latin typeface="Algerian"/>
                        <a:ea typeface="Aptos" panose="020B0004020202020204" pitchFamily="34" charset="0"/>
                        <a:cs typeface="Times New Roman"/>
                      </a:endParaRPr>
                    </a:p>
                  </a:txBody>
                  <a:tcPr marL="68580" marR="68580" marT="0" marB="0">
                    <a:solidFill>
                      <a:schemeClr val="accent2">
                        <a:lumMod val="20000"/>
                        <a:lumOff val="80000"/>
                      </a:schemeClr>
                    </a:solidFill>
                  </a:tcPr>
                </a:tc>
                <a:tc>
                  <a:txBody>
                    <a:bodyPr/>
                    <a:lstStyle/>
                    <a:p>
                      <a:pPr>
                        <a:lnSpc>
                          <a:spcPct val="115000"/>
                        </a:lnSpc>
                        <a:spcAft>
                          <a:spcPts val="800"/>
                        </a:spcAft>
                        <a:buNone/>
                      </a:pPr>
                      <a:r>
                        <a:rPr lang="en-GB" sz="1800" b="1" kern="100">
                          <a:solidFill>
                            <a:schemeClr val="bg1">
                              <a:lumMod val="95000"/>
                              <a:lumOff val="5000"/>
                            </a:schemeClr>
                          </a:solidFill>
                          <a:effectLst/>
                          <a:latin typeface="Algerian"/>
                        </a:rPr>
                        <a:t>Economic Inflations</a:t>
                      </a:r>
                      <a:endParaRPr lang="en-GB" sz="1800" b="1" kern="100">
                        <a:solidFill>
                          <a:schemeClr val="bg1">
                            <a:lumMod val="95000"/>
                            <a:lumOff val="5000"/>
                          </a:schemeClr>
                        </a:solidFill>
                        <a:effectLst/>
                        <a:latin typeface="Algerian"/>
                        <a:ea typeface="Aptos" panose="020B0004020202020204" pitchFamily="34" charset="0"/>
                        <a:cs typeface="Times New Roman"/>
                      </a:endParaRPr>
                    </a:p>
                  </a:txBody>
                  <a:tcPr marL="68580" marR="68580" marT="0" marB="0">
                    <a:solidFill>
                      <a:schemeClr val="accent2">
                        <a:lumMod val="20000"/>
                        <a:lumOff val="80000"/>
                      </a:schemeClr>
                    </a:solidFill>
                  </a:tcPr>
                </a:tc>
                <a:tc>
                  <a:txBody>
                    <a:bodyPr/>
                    <a:lstStyle/>
                    <a:p>
                      <a:pPr>
                        <a:lnSpc>
                          <a:spcPct val="115000"/>
                        </a:lnSpc>
                        <a:spcAft>
                          <a:spcPts val="800"/>
                        </a:spcAft>
                        <a:buNone/>
                      </a:pPr>
                      <a:r>
                        <a:rPr lang="en-GB" sz="1800" b="1" kern="100">
                          <a:solidFill>
                            <a:schemeClr val="bg1">
                              <a:lumMod val="95000"/>
                              <a:lumOff val="5000"/>
                            </a:schemeClr>
                          </a:solidFill>
                          <a:effectLst/>
                          <a:latin typeface="Algerian"/>
                        </a:rPr>
                        <a:t>Closure of neighbours shops</a:t>
                      </a:r>
                      <a:endParaRPr lang="en-GB" sz="1800" b="1" kern="100">
                        <a:solidFill>
                          <a:schemeClr val="bg1">
                            <a:lumMod val="95000"/>
                            <a:lumOff val="5000"/>
                          </a:schemeClr>
                        </a:solidFill>
                        <a:effectLst/>
                        <a:latin typeface="Algerian"/>
                        <a:ea typeface="Aptos" panose="020B0004020202020204" pitchFamily="34" charset="0"/>
                        <a:cs typeface="Times New Roman"/>
                      </a:endParaRPr>
                    </a:p>
                  </a:txBody>
                  <a:tcPr marL="68580" marR="68580" marT="0" marB="0">
                    <a:solidFill>
                      <a:schemeClr val="accent2">
                        <a:lumMod val="20000"/>
                        <a:lumOff val="80000"/>
                      </a:schemeClr>
                    </a:solidFill>
                  </a:tcPr>
                </a:tc>
                <a:tc>
                  <a:txBody>
                    <a:bodyPr/>
                    <a:lstStyle/>
                    <a:p>
                      <a:pPr>
                        <a:lnSpc>
                          <a:spcPct val="115000"/>
                        </a:lnSpc>
                        <a:spcAft>
                          <a:spcPts val="800"/>
                        </a:spcAft>
                        <a:buNone/>
                      </a:pPr>
                      <a:r>
                        <a:rPr lang="en-GB" sz="1800" b="1" kern="100">
                          <a:solidFill>
                            <a:schemeClr val="bg1">
                              <a:lumMod val="95000"/>
                              <a:lumOff val="5000"/>
                            </a:schemeClr>
                          </a:solidFill>
                          <a:effectLst/>
                          <a:latin typeface="Algerian"/>
                        </a:rPr>
                        <a:t>Delivery options</a:t>
                      </a:r>
                      <a:endParaRPr lang="en-GB" sz="1800" b="1" kern="100">
                        <a:solidFill>
                          <a:schemeClr val="bg1">
                            <a:lumMod val="95000"/>
                            <a:lumOff val="5000"/>
                          </a:schemeClr>
                        </a:solidFill>
                        <a:effectLst/>
                        <a:latin typeface="Algerian"/>
                        <a:ea typeface="Aptos" panose="020B0004020202020204" pitchFamily="34" charset="0"/>
                        <a:cs typeface="Times New Roman"/>
                      </a:endParaRPr>
                    </a:p>
                  </a:txBody>
                  <a:tcPr marL="68580" marR="68580" marT="0" marB="0">
                    <a:solidFill>
                      <a:schemeClr val="accent2">
                        <a:lumMod val="20000"/>
                        <a:lumOff val="80000"/>
                      </a:schemeClr>
                    </a:solidFill>
                  </a:tcPr>
                </a:tc>
                <a:tc>
                  <a:txBody>
                    <a:bodyPr/>
                    <a:lstStyle/>
                    <a:p>
                      <a:pPr>
                        <a:lnSpc>
                          <a:spcPct val="115000"/>
                        </a:lnSpc>
                        <a:spcAft>
                          <a:spcPts val="800"/>
                        </a:spcAft>
                        <a:buNone/>
                      </a:pPr>
                      <a:r>
                        <a:rPr lang="en-GB" sz="1800" b="1" kern="100">
                          <a:solidFill>
                            <a:schemeClr val="bg1">
                              <a:lumMod val="95000"/>
                              <a:lumOff val="5000"/>
                            </a:schemeClr>
                          </a:solidFill>
                          <a:effectLst/>
                          <a:latin typeface="Algerian"/>
                        </a:rPr>
                        <a:t>Unpredictable and cost source of organic products</a:t>
                      </a:r>
                      <a:endParaRPr lang="en-GB" sz="1800" b="1" kern="100">
                        <a:solidFill>
                          <a:schemeClr val="bg1">
                            <a:lumMod val="95000"/>
                            <a:lumOff val="5000"/>
                          </a:schemeClr>
                        </a:solidFill>
                        <a:effectLst/>
                        <a:latin typeface="Algerian"/>
                        <a:ea typeface="Aptos" panose="020B0004020202020204" pitchFamily="34" charset="0"/>
                        <a:cs typeface="Times New Roman"/>
                      </a:endParaRPr>
                    </a:p>
                  </a:txBody>
                  <a:tcPr marL="68580" marR="68580" marT="0" marB="0">
                    <a:solidFill>
                      <a:schemeClr val="accent2">
                        <a:lumMod val="20000"/>
                        <a:lumOff val="80000"/>
                      </a:schemeClr>
                    </a:solidFill>
                  </a:tcPr>
                </a:tc>
                <a:tc>
                  <a:txBody>
                    <a:bodyPr/>
                    <a:lstStyle/>
                    <a:p>
                      <a:pPr>
                        <a:lnSpc>
                          <a:spcPct val="115000"/>
                        </a:lnSpc>
                        <a:spcAft>
                          <a:spcPts val="800"/>
                        </a:spcAft>
                        <a:buNone/>
                      </a:pPr>
                      <a:r>
                        <a:rPr lang="en-GB" sz="1800" b="1" kern="100">
                          <a:solidFill>
                            <a:schemeClr val="bg1">
                              <a:lumMod val="95000"/>
                              <a:lumOff val="5000"/>
                            </a:schemeClr>
                          </a:solidFill>
                          <a:effectLst/>
                          <a:latin typeface="Algerian"/>
                        </a:rPr>
                        <a:t>Food safety regulations</a:t>
                      </a:r>
                      <a:endParaRPr lang="en-GB" sz="1800" b="1" kern="100">
                        <a:solidFill>
                          <a:schemeClr val="bg1">
                            <a:lumMod val="95000"/>
                            <a:lumOff val="5000"/>
                          </a:schemeClr>
                        </a:solidFill>
                        <a:effectLst/>
                        <a:latin typeface="Algerian"/>
                        <a:ea typeface="Aptos" panose="020B0004020202020204" pitchFamily="34" charset="0"/>
                        <a:cs typeface="Times New Roman"/>
                      </a:endParaRPr>
                    </a:p>
                  </a:txBody>
                  <a:tcPr marL="68580" marR="68580" marT="0" marB="0">
                    <a:solidFill>
                      <a:schemeClr val="accent2">
                        <a:lumMod val="20000"/>
                        <a:lumOff val="80000"/>
                      </a:schemeClr>
                    </a:solidFill>
                  </a:tcPr>
                </a:tc>
                <a:extLst>
                  <a:ext uri="{0D108BD9-81ED-4DB2-BD59-A6C34878D82A}">
                    <a16:rowId xmlns:a16="http://schemas.microsoft.com/office/drawing/2014/main" val="636619119"/>
                  </a:ext>
                </a:extLst>
              </a:tr>
              <a:tr h="1611923">
                <a:tc>
                  <a:txBody>
                    <a:bodyPr/>
                    <a:lstStyle/>
                    <a:p>
                      <a:pPr>
                        <a:lnSpc>
                          <a:spcPct val="115000"/>
                        </a:lnSpc>
                        <a:spcAft>
                          <a:spcPts val="800"/>
                        </a:spcAft>
                        <a:buNone/>
                      </a:pPr>
                      <a:r>
                        <a:rPr lang="en-GB" sz="1800" b="1" kern="100">
                          <a:solidFill>
                            <a:schemeClr val="bg1"/>
                          </a:solidFill>
                          <a:effectLst/>
                          <a:latin typeface="Algerian"/>
                        </a:rPr>
                        <a:t>Climate changes for the organic produce</a:t>
                      </a:r>
                      <a:endParaRPr lang="en-GB" sz="1800" b="1" kern="100">
                        <a:solidFill>
                          <a:schemeClr val="bg1"/>
                        </a:solidFill>
                        <a:effectLst/>
                        <a:latin typeface="Algerian"/>
                        <a:ea typeface="Aptos" panose="020B0004020202020204" pitchFamily="34" charset="0"/>
                        <a:cs typeface="Times New Roman"/>
                      </a:endParaRPr>
                    </a:p>
                  </a:txBody>
                  <a:tcPr marL="68580" marR="68580" marT="0" marB="0">
                    <a:solidFill>
                      <a:schemeClr val="accent2">
                        <a:lumMod val="20000"/>
                        <a:lumOff val="80000"/>
                      </a:schemeClr>
                    </a:solidFill>
                  </a:tcPr>
                </a:tc>
                <a:tc>
                  <a:txBody>
                    <a:bodyPr/>
                    <a:lstStyle/>
                    <a:p>
                      <a:pPr>
                        <a:lnSpc>
                          <a:spcPct val="115000"/>
                        </a:lnSpc>
                        <a:spcAft>
                          <a:spcPts val="800"/>
                        </a:spcAft>
                        <a:buNone/>
                      </a:pPr>
                      <a:r>
                        <a:rPr lang="en-GB" sz="1800" kern="100">
                          <a:effectLst/>
                          <a:latin typeface="Algerian"/>
                        </a:rPr>
                        <a:t>Increase of rent and utility bills</a:t>
                      </a:r>
                      <a:endParaRPr lang="en-GB" sz="1800" kern="100">
                        <a:effectLst/>
                        <a:latin typeface="Algerian"/>
                        <a:ea typeface="Aptos" panose="020B0004020202020204" pitchFamily="34" charset="0"/>
                        <a:cs typeface="Times New Roman"/>
                      </a:endParaRPr>
                    </a:p>
                  </a:txBody>
                  <a:tcPr marL="68580" marR="68580" marT="0" marB="0">
                    <a:solidFill>
                      <a:schemeClr val="accent2">
                        <a:lumMod val="20000"/>
                        <a:lumOff val="80000"/>
                      </a:schemeClr>
                    </a:solidFill>
                  </a:tcPr>
                </a:tc>
                <a:tc>
                  <a:txBody>
                    <a:bodyPr/>
                    <a:lstStyle/>
                    <a:p>
                      <a:pPr>
                        <a:lnSpc>
                          <a:spcPct val="115000"/>
                        </a:lnSpc>
                        <a:spcAft>
                          <a:spcPts val="800"/>
                        </a:spcAft>
                        <a:buNone/>
                      </a:pPr>
                      <a:r>
                        <a:rPr lang="en-GB" sz="1800" kern="100">
                          <a:effectLst/>
                          <a:latin typeface="Algerian"/>
                        </a:rPr>
                        <a:t>Working from home</a:t>
                      </a:r>
                      <a:endParaRPr lang="en-GB" sz="1800" kern="100">
                        <a:effectLst/>
                        <a:latin typeface="Algerian"/>
                        <a:ea typeface="Aptos" panose="020B0004020202020204" pitchFamily="34" charset="0"/>
                        <a:cs typeface="Times New Roman"/>
                      </a:endParaRPr>
                    </a:p>
                  </a:txBody>
                  <a:tcPr marL="68580" marR="68580" marT="0" marB="0">
                    <a:solidFill>
                      <a:schemeClr val="accent2">
                        <a:lumMod val="20000"/>
                        <a:lumOff val="80000"/>
                      </a:schemeClr>
                    </a:solidFill>
                  </a:tcPr>
                </a:tc>
                <a:tc>
                  <a:txBody>
                    <a:bodyPr/>
                    <a:lstStyle/>
                    <a:p>
                      <a:pPr>
                        <a:lnSpc>
                          <a:spcPct val="115000"/>
                        </a:lnSpc>
                        <a:spcAft>
                          <a:spcPts val="800"/>
                        </a:spcAft>
                        <a:buNone/>
                      </a:pPr>
                      <a:r>
                        <a:rPr lang="en-GB" sz="1800" kern="100">
                          <a:effectLst/>
                          <a:latin typeface="Algerian"/>
                        </a:rPr>
                        <a:t>Online ordering system</a:t>
                      </a:r>
                      <a:endParaRPr lang="en-GB" sz="1800" kern="100">
                        <a:effectLst/>
                        <a:latin typeface="Algerian"/>
                        <a:ea typeface="Aptos" panose="020B0004020202020204" pitchFamily="34" charset="0"/>
                        <a:cs typeface="Times New Roman"/>
                      </a:endParaRPr>
                    </a:p>
                  </a:txBody>
                  <a:tcPr marL="68580" marR="68580" marT="0" marB="0">
                    <a:solidFill>
                      <a:schemeClr val="accent2">
                        <a:lumMod val="20000"/>
                        <a:lumOff val="80000"/>
                      </a:schemeClr>
                    </a:solidFill>
                  </a:tcPr>
                </a:tc>
                <a:tc>
                  <a:txBody>
                    <a:bodyPr/>
                    <a:lstStyle/>
                    <a:p>
                      <a:pPr>
                        <a:lnSpc>
                          <a:spcPct val="115000"/>
                        </a:lnSpc>
                        <a:spcAft>
                          <a:spcPts val="800"/>
                        </a:spcAft>
                        <a:buNone/>
                      </a:pPr>
                      <a:r>
                        <a:rPr lang="en-GB" sz="1800" kern="100">
                          <a:effectLst/>
                          <a:latin typeface="Algerian"/>
                        </a:rPr>
                        <a:t>Climate changing</a:t>
                      </a:r>
                      <a:endParaRPr lang="en-GB" sz="1800" kern="100">
                        <a:effectLst/>
                        <a:latin typeface="Algerian"/>
                        <a:ea typeface="Aptos" panose="020B0004020202020204" pitchFamily="34" charset="0"/>
                        <a:cs typeface="Times New Roman"/>
                      </a:endParaRPr>
                    </a:p>
                  </a:txBody>
                  <a:tcPr marL="68580" marR="68580" marT="0" marB="0">
                    <a:solidFill>
                      <a:schemeClr val="accent2">
                        <a:lumMod val="20000"/>
                        <a:lumOff val="80000"/>
                      </a:schemeClr>
                    </a:solidFill>
                  </a:tcPr>
                </a:tc>
                <a:tc>
                  <a:txBody>
                    <a:bodyPr/>
                    <a:lstStyle/>
                    <a:p>
                      <a:pPr>
                        <a:lnSpc>
                          <a:spcPct val="115000"/>
                        </a:lnSpc>
                        <a:spcAft>
                          <a:spcPts val="800"/>
                        </a:spcAft>
                        <a:buNone/>
                      </a:pPr>
                      <a:r>
                        <a:rPr lang="en-GB" sz="1800" kern="100">
                          <a:effectLst/>
                          <a:latin typeface="Algerian"/>
                        </a:rPr>
                        <a:t>Labor laws</a:t>
                      </a:r>
                      <a:endParaRPr lang="en-GB" sz="1800" kern="100">
                        <a:effectLst/>
                        <a:latin typeface="Algerian"/>
                        <a:ea typeface="Aptos" panose="020B0004020202020204" pitchFamily="34" charset="0"/>
                        <a:cs typeface="Times New Roman"/>
                      </a:endParaRPr>
                    </a:p>
                  </a:txBody>
                  <a:tcPr marL="68580" marR="68580" marT="0" marB="0">
                    <a:solidFill>
                      <a:schemeClr val="accent2">
                        <a:lumMod val="20000"/>
                        <a:lumOff val="80000"/>
                      </a:schemeClr>
                    </a:solidFill>
                  </a:tcPr>
                </a:tc>
                <a:extLst>
                  <a:ext uri="{0D108BD9-81ED-4DB2-BD59-A6C34878D82A}">
                    <a16:rowId xmlns:a16="http://schemas.microsoft.com/office/drawing/2014/main" val="4207412013"/>
                  </a:ext>
                </a:extLst>
              </a:tr>
            </a:tbl>
          </a:graphicData>
        </a:graphic>
      </p:graphicFrame>
      <p:graphicFrame>
        <p:nvGraphicFramePr>
          <p:cNvPr id="10" name="Table 9">
            <a:extLst>
              <a:ext uri="{FF2B5EF4-FFF2-40B4-BE49-F238E27FC236}">
                <a16:creationId xmlns:a16="http://schemas.microsoft.com/office/drawing/2014/main" id="{1F207AAB-4994-2ECB-66D0-95D7CB99947B}"/>
              </a:ext>
            </a:extLst>
          </p:cNvPr>
          <p:cNvGraphicFramePr>
            <a:graphicFrameLocks noGrp="1"/>
          </p:cNvGraphicFramePr>
          <p:nvPr>
            <p:extLst>
              <p:ext uri="{D42A27DB-BD31-4B8C-83A1-F6EECF244321}">
                <p14:modId xmlns:p14="http://schemas.microsoft.com/office/powerpoint/2010/main" val="1570136073"/>
              </p:ext>
            </p:extLst>
          </p:nvPr>
        </p:nvGraphicFramePr>
        <p:xfrm>
          <a:off x="384371" y="1267752"/>
          <a:ext cx="10610105" cy="427789"/>
        </p:xfrm>
        <a:graphic>
          <a:graphicData uri="http://schemas.openxmlformats.org/drawingml/2006/table">
            <a:tbl>
              <a:tblPr firstRow="1" firstCol="1" bandRow="1">
                <a:tableStyleId>{5C22544A-7EE6-4342-B048-85BDC9FD1C3A}</a:tableStyleId>
              </a:tblPr>
              <a:tblGrid>
                <a:gridCol w="1724526">
                  <a:extLst>
                    <a:ext uri="{9D8B030D-6E8A-4147-A177-3AD203B41FA5}">
                      <a16:colId xmlns:a16="http://schemas.microsoft.com/office/drawing/2014/main" val="986013379"/>
                    </a:ext>
                  </a:extLst>
                </a:gridCol>
                <a:gridCol w="1660369">
                  <a:extLst>
                    <a:ext uri="{9D8B030D-6E8A-4147-A177-3AD203B41FA5}">
                      <a16:colId xmlns:a16="http://schemas.microsoft.com/office/drawing/2014/main" val="2818368972"/>
                    </a:ext>
                  </a:extLst>
                </a:gridCol>
                <a:gridCol w="1389030">
                  <a:extLst>
                    <a:ext uri="{9D8B030D-6E8A-4147-A177-3AD203B41FA5}">
                      <a16:colId xmlns:a16="http://schemas.microsoft.com/office/drawing/2014/main" val="3102542394"/>
                    </a:ext>
                  </a:extLst>
                </a:gridCol>
                <a:gridCol w="2082564">
                  <a:extLst>
                    <a:ext uri="{9D8B030D-6E8A-4147-A177-3AD203B41FA5}">
                      <a16:colId xmlns:a16="http://schemas.microsoft.com/office/drawing/2014/main" val="1066012898"/>
                    </a:ext>
                  </a:extLst>
                </a:gridCol>
                <a:gridCol w="2082564">
                  <a:extLst>
                    <a:ext uri="{9D8B030D-6E8A-4147-A177-3AD203B41FA5}">
                      <a16:colId xmlns:a16="http://schemas.microsoft.com/office/drawing/2014/main" val="4006557415"/>
                    </a:ext>
                  </a:extLst>
                </a:gridCol>
                <a:gridCol w="1671052">
                  <a:extLst>
                    <a:ext uri="{9D8B030D-6E8A-4147-A177-3AD203B41FA5}">
                      <a16:colId xmlns:a16="http://schemas.microsoft.com/office/drawing/2014/main" val="2780356194"/>
                    </a:ext>
                  </a:extLst>
                </a:gridCol>
              </a:tblGrid>
              <a:tr h="427789">
                <a:tc>
                  <a:txBody>
                    <a:bodyPr/>
                    <a:lstStyle/>
                    <a:p>
                      <a:pPr>
                        <a:lnSpc>
                          <a:spcPct val="115000"/>
                        </a:lnSpc>
                        <a:spcAft>
                          <a:spcPts val="800"/>
                        </a:spcAft>
                        <a:buNone/>
                      </a:pPr>
                      <a:r>
                        <a:rPr lang="en-GB" sz="2000" kern="100">
                          <a:effectLst/>
                          <a:latin typeface="Century Gothic"/>
                        </a:rPr>
                        <a:t>POLITICAL</a:t>
                      </a:r>
                      <a:endParaRPr lang="en-GB" sz="2000" kern="100">
                        <a:effectLst/>
                        <a:latin typeface="Century Gothic"/>
                        <a:ea typeface="Aptos" panose="020B0004020202020204" pitchFamily="34" charset="0"/>
                        <a:cs typeface="Times New Roman"/>
                      </a:endParaRPr>
                    </a:p>
                  </a:txBody>
                  <a:tcPr marL="68580" marR="68580" marT="0" marB="0">
                    <a:solidFill>
                      <a:srgbClr val="00B0F0"/>
                    </a:solidFill>
                  </a:tcPr>
                </a:tc>
                <a:tc>
                  <a:txBody>
                    <a:bodyPr/>
                    <a:lstStyle/>
                    <a:p>
                      <a:pPr>
                        <a:lnSpc>
                          <a:spcPct val="115000"/>
                        </a:lnSpc>
                        <a:spcAft>
                          <a:spcPts val="800"/>
                        </a:spcAft>
                        <a:buNone/>
                      </a:pPr>
                      <a:r>
                        <a:rPr lang="en-GB" sz="2000" kern="100">
                          <a:effectLst/>
                          <a:latin typeface="Century Gothic"/>
                        </a:rPr>
                        <a:t>ECONOMIC</a:t>
                      </a:r>
                      <a:endParaRPr lang="en-GB" sz="2000" kern="100">
                        <a:effectLst/>
                        <a:latin typeface="Century Gothic"/>
                        <a:ea typeface="Aptos" panose="020B0004020202020204" pitchFamily="34" charset="0"/>
                        <a:cs typeface="Times New Roman"/>
                      </a:endParaRPr>
                    </a:p>
                  </a:txBody>
                  <a:tcPr marL="68580" marR="68580" marT="0" marB="0">
                    <a:solidFill>
                      <a:srgbClr val="00B0F0"/>
                    </a:solidFill>
                  </a:tcPr>
                </a:tc>
                <a:tc>
                  <a:txBody>
                    <a:bodyPr/>
                    <a:lstStyle/>
                    <a:p>
                      <a:pPr>
                        <a:lnSpc>
                          <a:spcPct val="115000"/>
                        </a:lnSpc>
                        <a:spcAft>
                          <a:spcPts val="800"/>
                        </a:spcAft>
                        <a:buNone/>
                      </a:pPr>
                      <a:r>
                        <a:rPr lang="en-GB" sz="2000" kern="100">
                          <a:effectLst/>
                          <a:latin typeface="Century Gothic"/>
                        </a:rPr>
                        <a:t>SOCIAL</a:t>
                      </a:r>
                      <a:endParaRPr lang="en-GB" sz="2000" kern="100">
                        <a:effectLst/>
                        <a:latin typeface="Century Gothic"/>
                        <a:ea typeface="Aptos" panose="020B0004020202020204" pitchFamily="34" charset="0"/>
                        <a:cs typeface="Times New Roman"/>
                      </a:endParaRPr>
                    </a:p>
                  </a:txBody>
                  <a:tcPr marL="68580" marR="68580" marT="0" marB="0">
                    <a:solidFill>
                      <a:srgbClr val="00B0F0"/>
                    </a:solidFill>
                  </a:tcPr>
                </a:tc>
                <a:tc>
                  <a:txBody>
                    <a:bodyPr/>
                    <a:lstStyle/>
                    <a:p>
                      <a:pPr>
                        <a:lnSpc>
                          <a:spcPct val="115000"/>
                        </a:lnSpc>
                        <a:spcAft>
                          <a:spcPts val="800"/>
                        </a:spcAft>
                        <a:buNone/>
                      </a:pPr>
                      <a:r>
                        <a:rPr lang="en-GB" sz="2000" kern="100">
                          <a:effectLst/>
                          <a:latin typeface="Century Gothic"/>
                        </a:rPr>
                        <a:t>TECHNOGICAL</a:t>
                      </a:r>
                      <a:endParaRPr lang="en-GB" sz="2000" kern="100">
                        <a:effectLst/>
                        <a:latin typeface="Century Gothic"/>
                        <a:ea typeface="Aptos" panose="020B0004020202020204" pitchFamily="34" charset="0"/>
                        <a:cs typeface="Times New Roman"/>
                      </a:endParaRPr>
                    </a:p>
                  </a:txBody>
                  <a:tcPr marL="68580" marR="68580" marT="0" marB="0">
                    <a:solidFill>
                      <a:srgbClr val="00B0F0"/>
                    </a:solidFill>
                  </a:tcPr>
                </a:tc>
                <a:tc>
                  <a:txBody>
                    <a:bodyPr/>
                    <a:lstStyle/>
                    <a:p>
                      <a:pPr>
                        <a:lnSpc>
                          <a:spcPct val="115000"/>
                        </a:lnSpc>
                        <a:spcAft>
                          <a:spcPts val="800"/>
                        </a:spcAft>
                        <a:buNone/>
                      </a:pPr>
                      <a:r>
                        <a:rPr lang="en-GB" sz="2000" kern="100">
                          <a:effectLst/>
                          <a:latin typeface="Century Gothic"/>
                        </a:rPr>
                        <a:t>ENVIROMENTAL</a:t>
                      </a:r>
                      <a:endParaRPr lang="en-GB" sz="2000" kern="100">
                        <a:effectLst/>
                        <a:latin typeface="Century Gothic"/>
                        <a:ea typeface="Aptos" panose="020B0004020202020204" pitchFamily="34" charset="0"/>
                        <a:cs typeface="Times New Roman"/>
                      </a:endParaRPr>
                    </a:p>
                  </a:txBody>
                  <a:tcPr marL="68580" marR="68580" marT="0" marB="0">
                    <a:solidFill>
                      <a:srgbClr val="00B0F0"/>
                    </a:solidFill>
                  </a:tcPr>
                </a:tc>
                <a:tc>
                  <a:txBody>
                    <a:bodyPr/>
                    <a:lstStyle/>
                    <a:p>
                      <a:pPr>
                        <a:lnSpc>
                          <a:spcPct val="115000"/>
                        </a:lnSpc>
                        <a:spcAft>
                          <a:spcPts val="800"/>
                        </a:spcAft>
                        <a:buNone/>
                      </a:pPr>
                      <a:r>
                        <a:rPr lang="en-GB" sz="2000" kern="100">
                          <a:effectLst/>
                          <a:latin typeface="Century Gothic"/>
                        </a:rPr>
                        <a:t>LEGAL</a:t>
                      </a:r>
                      <a:endParaRPr lang="en-GB" sz="2000" kern="100">
                        <a:effectLst/>
                        <a:latin typeface="Century Gothic"/>
                        <a:ea typeface="Aptos" panose="020B0004020202020204" pitchFamily="34" charset="0"/>
                        <a:cs typeface="Times New Roman"/>
                      </a:endParaRPr>
                    </a:p>
                  </a:txBody>
                  <a:tcPr marL="68580" marR="68580" marT="0" marB="0">
                    <a:solidFill>
                      <a:srgbClr val="00B0F0"/>
                    </a:solidFill>
                  </a:tcPr>
                </a:tc>
                <a:extLst>
                  <a:ext uri="{0D108BD9-81ED-4DB2-BD59-A6C34878D82A}">
                    <a16:rowId xmlns:a16="http://schemas.microsoft.com/office/drawing/2014/main" val="2743070747"/>
                  </a:ext>
                </a:extLst>
              </a:tr>
            </a:tbl>
          </a:graphicData>
        </a:graphic>
      </p:graphicFrame>
      <p:sp>
        <p:nvSpPr>
          <p:cNvPr id="6" name="Title 5">
            <a:extLst>
              <a:ext uri="{FF2B5EF4-FFF2-40B4-BE49-F238E27FC236}">
                <a16:creationId xmlns:a16="http://schemas.microsoft.com/office/drawing/2014/main" id="{C94FB1F5-29C5-6662-75FF-40219EB4C79B}"/>
              </a:ext>
            </a:extLst>
          </p:cNvPr>
          <p:cNvSpPr>
            <a:spLocks noGrp="1"/>
          </p:cNvSpPr>
          <p:nvPr>
            <p:ph type="title"/>
          </p:nvPr>
        </p:nvSpPr>
        <p:spPr>
          <a:xfrm>
            <a:off x="2066479" y="-224903"/>
            <a:ext cx="8654862" cy="1225523"/>
          </a:xfrm>
        </p:spPr>
        <p:txBody>
          <a:bodyPr>
            <a:normAutofit/>
          </a:bodyPr>
          <a:lstStyle/>
          <a:p>
            <a:r>
              <a:rPr lang="en-GB" sz="3200" b="1" dirty="0">
                <a:solidFill>
                  <a:srgbClr val="FF0000"/>
                </a:solidFill>
                <a:latin typeface="Palatino Linotype"/>
                <a:ea typeface="Calibri"/>
                <a:cs typeface="Miriam Fixed"/>
              </a:rPr>
              <a:t>                       PESTEL FRAME</a:t>
            </a:r>
          </a:p>
        </p:txBody>
      </p:sp>
      <p:sp>
        <p:nvSpPr>
          <p:cNvPr id="14" name="TextBox 13">
            <a:extLst>
              <a:ext uri="{FF2B5EF4-FFF2-40B4-BE49-F238E27FC236}">
                <a16:creationId xmlns:a16="http://schemas.microsoft.com/office/drawing/2014/main" id="{0B122631-3A2C-7F3B-375D-AA2EC184B3B4}"/>
              </a:ext>
            </a:extLst>
          </p:cNvPr>
          <p:cNvSpPr txBox="1"/>
          <p:nvPr/>
        </p:nvSpPr>
        <p:spPr>
          <a:xfrm>
            <a:off x="3035999" y="5196000"/>
            <a:ext cx="75840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Adapted from: CIPD PESTEL TEMPLATE Reference 8351 (Issued: March 2023)</a:t>
            </a:r>
          </a:p>
        </p:txBody>
      </p:sp>
    </p:spTree>
    <p:extLst>
      <p:ext uri="{BB962C8B-B14F-4D97-AF65-F5344CB8AC3E}">
        <p14:creationId xmlns:p14="http://schemas.microsoft.com/office/powerpoint/2010/main" val="33731614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3999EB-1E12-5C58-5C22-A29517B98577}"/>
            </a:ext>
          </a:extLst>
        </p:cNvPr>
        <p:cNvGrpSpPr/>
        <p:nvPr/>
      </p:nvGrpSpPr>
      <p:grpSpPr>
        <a:xfrm>
          <a:off x="0" y="0"/>
          <a:ext cx="0" cy="0"/>
          <a:chOff x="0" y="0"/>
          <a:chExt cx="0" cy="0"/>
        </a:xfrm>
      </p:grpSpPr>
      <p:sp>
        <p:nvSpPr>
          <p:cNvPr id="2" name="Picture Placeholder 1">
            <a:extLst>
              <a:ext uri="{FF2B5EF4-FFF2-40B4-BE49-F238E27FC236}">
                <a16:creationId xmlns:a16="http://schemas.microsoft.com/office/drawing/2014/main" id="{4123C5DD-9135-EA5A-0C12-57ABF0012AEF}"/>
              </a:ext>
            </a:extLst>
          </p:cNvPr>
          <p:cNvSpPr>
            <a:spLocks noGrp="1" noRot="1" noMove="1" noResize="1" noEditPoints="1" noAdjustHandles="1" noChangeArrowheads="1" noChangeShapeType="1"/>
          </p:cNvSpPr>
          <p:nvPr>
            <p:ph type="pic" sz="quarter" idx="11"/>
          </p:nvPr>
        </p:nvSpPr>
        <p:spPr>
          <a:xfrm>
            <a:off x="388466" y="1028763"/>
            <a:ext cx="11585447" cy="4496781"/>
          </a:xfrm>
          <a:ln w="38100">
            <a:solidFill>
              <a:schemeClr val="tx1"/>
            </a:solidFill>
          </a:ln>
        </p:spPr>
        <p:txBody>
          <a:bodyPr/>
          <a:lstStyle/>
          <a:p>
            <a:endParaRPr lang="en-US"/>
          </a:p>
        </p:txBody>
      </p:sp>
      <p:cxnSp>
        <p:nvCxnSpPr>
          <p:cNvPr id="4" name="Straight Connector 3">
            <a:extLst>
              <a:ext uri="{FF2B5EF4-FFF2-40B4-BE49-F238E27FC236}">
                <a16:creationId xmlns:a16="http://schemas.microsoft.com/office/drawing/2014/main" id="{E35EC745-8DDF-8193-3996-4E29B255A570}"/>
              </a:ext>
            </a:extLst>
          </p:cNvPr>
          <p:cNvCxnSpPr>
            <a:cxnSpLocks noGrp="1" noRot="1" noMove="1" noResize="1" noEditPoints="1" noAdjustHandles="1" noChangeArrowheads="1" noChangeShapeType="1"/>
          </p:cNvCxnSpPr>
          <p:nvPr/>
        </p:nvCxnSpPr>
        <p:spPr>
          <a:xfrm>
            <a:off x="701977" y="3417569"/>
            <a:ext cx="8615759" cy="22861"/>
          </a:xfrm>
          <a:prstGeom prst="line">
            <a:avLst/>
          </a:prstGeom>
          <a:ln w="57150"/>
        </p:spPr>
        <p:style>
          <a:lnRef idx="2">
            <a:schemeClr val="dk1"/>
          </a:lnRef>
          <a:fillRef idx="0">
            <a:schemeClr val="dk1"/>
          </a:fillRef>
          <a:effectRef idx="1">
            <a:schemeClr val="dk1"/>
          </a:effectRef>
          <a:fontRef idx="minor">
            <a:schemeClr val="tx1"/>
          </a:fontRef>
        </p:style>
      </p:cxnSp>
      <p:cxnSp>
        <p:nvCxnSpPr>
          <p:cNvPr id="6" name="Straight Connector 5">
            <a:extLst>
              <a:ext uri="{FF2B5EF4-FFF2-40B4-BE49-F238E27FC236}">
                <a16:creationId xmlns:a16="http://schemas.microsoft.com/office/drawing/2014/main" id="{CEBF51E1-6883-0050-E453-1275DE8C76EA}"/>
              </a:ext>
            </a:extLst>
          </p:cNvPr>
          <p:cNvCxnSpPr>
            <a:cxnSpLocks noGrp="1" noRot="1" noMove="1" noResize="1" noEditPoints="1" noAdjustHandles="1" noChangeArrowheads="1" noChangeShapeType="1"/>
          </p:cNvCxnSpPr>
          <p:nvPr/>
        </p:nvCxnSpPr>
        <p:spPr>
          <a:xfrm flipH="1" flipV="1">
            <a:off x="1744458" y="1936353"/>
            <a:ext cx="1466092" cy="1453896"/>
          </a:xfrm>
          <a:prstGeom prst="line">
            <a:avLst/>
          </a:prstGeom>
          <a:ln w="57150">
            <a:solidFill>
              <a:srgbClr val="FFC000"/>
            </a:solidFill>
          </a:ln>
        </p:spPr>
        <p:style>
          <a:lnRef idx="2">
            <a:schemeClr val="accent1"/>
          </a:lnRef>
          <a:fillRef idx="0">
            <a:schemeClr val="accent1"/>
          </a:fillRef>
          <a:effectRef idx="1">
            <a:schemeClr val="accent1"/>
          </a:effectRef>
          <a:fontRef idx="minor">
            <a:schemeClr val="tx1"/>
          </a:fontRef>
        </p:style>
      </p:cxnSp>
      <p:cxnSp>
        <p:nvCxnSpPr>
          <p:cNvPr id="8" name="Straight Connector 7">
            <a:extLst>
              <a:ext uri="{FF2B5EF4-FFF2-40B4-BE49-F238E27FC236}">
                <a16:creationId xmlns:a16="http://schemas.microsoft.com/office/drawing/2014/main" id="{1902D90E-0568-B698-BA32-5F1274C8837F}"/>
              </a:ext>
            </a:extLst>
          </p:cNvPr>
          <p:cNvCxnSpPr>
            <a:cxnSpLocks noGrp="1" noRot="1" noMove="1" noResize="1" noEditPoints="1" noAdjustHandles="1" noChangeArrowheads="1" noChangeShapeType="1"/>
          </p:cNvCxnSpPr>
          <p:nvPr/>
        </p:nvCxnSpPr>
        <p:spPr>
          <a:xfrm flipH="1">
            <a:off x="1736841" y="3456320"/>
            <a:ext cx="1481326" cy="1460754"/>
          </a:xfrm>
          <a:prstGeom prst="line">
            <a:avLst/>
          </a:prstGeom>
          <a:ln w="57150">
            <a:solidFill>
              <a:srgbClr val="7030A0"/>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39FBF2EE-573C-DA56-3517-AE139519B342}"/>
              </a:ext>
            </a:extLst>
          </p:cNvPr>
          <p:cNvCxnSpPr>
            <a:cxnSpLocks noGrp="1" noRot="1" noMove="1" noResize="1" noEditPoints="1" noAdjustHandles="1" noChangeArrowheads="1" noChangeShapeType="1"/>
          </p:cNvCxnSpPr>
          <p:nvPr/>
        </p:nvCxnSpPr>
        <p:spPr>
          <a:xfrm flipH="1" flipV="1">
            <a:off x="4610100" y="1967102"/>
            <a:ext cx="1485900" cy="1442466"/>
          </a:xfrm>
          <a:prstGeom prst="line">
            <a:avLst/>
          </a:prstGeom>
          <a:ln w="57150">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E696966A-8DDB-1540-1AA9-A6B1EC86C103}"/>
              </a:ext>
            </a:extLst>
          </p:cNvPr>
          <p:cNvCxnSpPr>
            <a:cxnSpLocks noGrp="1" noRot="1" noMove="1" noResize="1" noEditPoints="1" noAdjustHandles="1" noChangeArrowheads="1" noChangeShapeType="1"/>
          </p:cNvCxnSpPr>
          <p:nvPr/>
        </p:nvCxnSpPr>
        <p:spPr>
          <a:xfrm flipH="1">
            <a:off x="4578912" y="3445002"/>
            <a:ext cx="1485900" cy="1440180"/>
          </a:xfrm>
          <a:prstGeom prst="line">
            <a:avLst/>
          </a:prstGeom>
          <a:ln w="57150">
            <a:solidFill>
              <a:srgbClr val="00B0F0"/>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7629CFFD-B4EB-9320-8F6D-4F5EB8E5314C}"/>
              </a:ext>
            </a:extLst>
          </p:cNvPr>
          <p:cNvCxnSpPr>
            <a:cxnSpLocks noGrp="1" noRot="1" noMove="1" noResize="1" noEditPoints="1" noAdjustHandles="1" noChangeArrowheads="1" noChangeShapeType="1"/>
            <a:endCxn id="33" idx="2"/>
          </p:cNvCxnSpPr>
          <p:nvPr/>
        </p:nvCxnSpPr>
        <p:spPr>
          <a:xfrm flipH="1" flipV="1">
            <a:off x="7481250" y="1976409"/>
            <a:ext cx="1524174" cy="1441161"/>
          </a:xfrm>
          <a:prstGeom prst="line">
            <a:avLst/>
          </a:prstGeom>
          <a:ln w="57150">
            <a:solidFill>
              <a:srgbClr val="C00000"/>
            </a:solidFill>
          </a:ln>
        </p:spPr>
        <p:style>
          <a:lnRef idx="2">
            <a:schemeClr val="accent1"/>
          </a:lnRef>
          <a:fillRef idx="0">
            <a:schemeClr val="accent1"/>
          </a:fillRef>
          <a:effectRef idx="1">
            <a:schemeClr val="accent1"/>
          </a:effectRef>
          <a:fontRef idx="minor">
            <a:schemeClr val="tx1"/>
          </a:fontRef>
        </p:style>
      </p:cxnSp>
      <p:cxnSp>
        <p:nvCxnSpPr>
          <p:cNvPr id="16" name="Straight Connector 15">
            <a:extLst>
              <a:ext uri="{FF2B5EF4-FFF2-40B4-BE49-F238E27FC236}">
                <a16:creationId xmlns:a16="http://schemas.microsoft.com/office/drawing/2014/main" id="{1D541A4B-1442-05EB-EE74-A156786522DE}"/>
              </a:ext>
            </a:extLst>
          </p:cNvPr>
          <p:cNvCxnSpPr>
            <a:cxnSpLocks noGrp="1" noRot="1" noMove="1" noResize="1" noEditPoints="1" noAdjustHandles="1" noChangeArrowheads="1" noChangeShapeType="1"/>
          </p:cNvCxnSpPr>
          <p:nvPr/>
        </p:nvCxnSpPr>
        <p:spPr>
          <a:xfrm flipH="1">
            <a:off x="7481251" y="3458662"/>
            <a:ext cx="1501135" cy="1440180"/>
          </a:xfrm>
          <a:prstGeom prst="line">
            <a:avLst/>
          </a:prstGeom>
          <a:ln w="57150">
            <a:solidFill>
              <a:srgbClr val="00B050"/>
            </a:solidFill>
          </a:ln>
        </p:spPr>
        <p:style>
          <a:lnRef idx="2">
            <a:schemeClr val="accent1"/>
          </a:lnRef>
          <a:fillRef idx="0">
            <a:schemeClr val="accent1"/>
          </a:fillRef>
          <a:effectRef idx="1">
            <a:schemeClr val="accent1"/>
          </a:effectRef>
          <a:fontRef idx="minor">
            <a:schemeClr val="tx1"/>
          </a:fontRef>
        </p:style>
      </p:cxnSp>
      <p:sp>
        <p:nvSpPr>
          <p:cNvPr id="31" name="TextBox 30">
            <a:extLst>
              <a:ext uri="{FF2B5EF4-FFF2-40B4-BE49-F238E27FC236}">
                <a16:creationId xmlns:a16="http://schemas.microsoft.com/office/drawing/2014/main" id="{D3B994F6-BB20-88F1-925A-272C4C1BB063}"/>
              </a:ext>
            </a:extLst>
          </p:cNvPr>
          <p:cNvSpPr txBox="1">
            <a:spLocks noGrp="1" noRot="1" noMove="1" noResize="1" noEditPoints="1" noAdjustHandles="1" noChangeArrowheads="1" noChangeShapeType="1"/>
          </p:cNvSpPr>
          <p:nvPr/>
        </p:nvSpPr>
        <p:spPr>
          <a:xfrm>
            <a:off x="608512" y="1484101"/>
            <a:ext cx="2129680" cy="461665"/>
          </a:xfrm>
          <a:prstGeom prst="rect">
            <a:avLst/>
          </a:prstGeom>
          <a:noFill/>
          <a:ln w="57150">
            <a:solidFill>
              <a:srgbClr val="FFC000"/>
            </a:solidFill>
          </a:ln>
        </p:spPr>
        <p:txBody>
          <a:bodyPr wrap="square" rtlCol="0">
            <a:spAutoFit/>
          </a:bodyPr>
          <a:lstStyle/>
          <a:p>
            <a:pPr algn="ctr"/>
            <a:r>
              <a:rPr lang="en-GB" sz="2400" b="1">
                <a:solidFill>
                  <a:srgbClr val="FFC000"/>
                </a:solidFill>
                <a:latin typeface="Arial" panose="020B0604020202020204" pitchFamily="34" charset="0"/>
                <a:cs typeface="Arial" panose="020B0604020202020204" pitchFamily="34" charset="0"/>
              </a:rPr>
              <a:t>Methods</a:t>
            </a:r>
          </a:p>
        </p:txBody>
      </p:sp>
      <p:sp>
        <p:nvSpPr>
          <p:cNvPr id="32" name="TextBox 31">
            <a:extLst>
              <a:ext uri="{FF2B5EF4-FFF2-40B4-BE49-F238E27FC236}">
                <a16:creationId xmlns:a16="http://schemas.microsoft.com/office/drawing/2014/main" id="{5DB6A20C-CFF4-B26B-E98B-7BE2AD6107BC}"/>
              </a:ext>
            </a:extLst>
          </p:cNvPr>
          <p:cNvSpPr txBox="1">
            <a:spLocks noGrp="1" noRot="1" noMove="1" noResize="1" noEditPoints="1" noAdjustHandles="1" noChangeArrowheads="1" noChangeShapeType="1"/>
          </p:cNvSpPr>
          <p:nvPr/>
        </p:nvSpPr>
        <p:spPr>
          <a:xfrm>
            <a:off x="3545260" y="1505437"/>
            <a:ext cx="2129680" cy="461665"/>
          </a:xfrm>
          <a:prstGeom prst="rect">
            <a:avLst/>
          </a:prstGeom>
          <a:noFill/>
          <a:ln w="57150">
            <a:solidFill>
              <a:srgbClr val="FF0000"/>
            </a:solidFill>
          </a:ln>
        </p:spPr>
        <p:txBody>
          <a:bodyPr wrap="square" rtlCol="0">
            <a:spAutoFit/>
          </a:bodyPr>
          <a:lstStyle/>
          <a:p>
            <a:pPr algn="ctr"/>
            <a:r>
              <a:rPr lang="en-GB" sz="2400" b="1">
                <a:solidFill>
                  <a:srgbClr val="FF0000"/>
                </a:solidFill>
                <a:latin typeface="Arial" panose="020B0604020202020204" pitchFamily="34" charset="0"/>
                <a:cs typeface="Arial" panose="020B0604020202020204" pitchFamily="34" charset="0"/>
              </a:rPr>
              <a:t>Machines</a:t>
            </a:r>
          </a:p>
        </p:txBody>
      </p:sp>
      <p:sp>
        <p:nvSpPr>
          <p:cNvPr id="33" name="TextBox 32">
            <a:extLst>
              <a:ext uri="{FF2B5EF4-FFF2-40B4-BE49-F238E27FC236}">
                <a16:creationId xmlns:a16="http://schemas.microsoft.com/office/drawing/2014/main" id="{41489ABC-2CE6-75F6-77BF-F7A56B625F65}"/>
              </a:ext>
            </a:extLst>
          </p:cNvPr>
          <p:cNvSpPr txBox="1">
            <a:spLocks noGrp="1" noRot="1" noMove="1" noResize="1" noEditPoints="1" noAdjustHandles="1" noChangeArrowheads="1" noChangeShapeType="1"/>
          </p:cNvSpPr>
          <p:nvPr/>
        </p:nvSpPr>
        <p:spPr>
          <a:xfrm>
            <a:off x="6405359" y="1514744"/>
            <a:ext cx="2151782" cy="461665"/>
          </a:xfrm>
          <a:prstGeom prst="rect">
            <a:avLst/>
          </a:prstGeom>
          <a:noFill/>
          <a:ln w="57150">
            <a:solidFill>
              <a:srgbClr val="C00000"/>
            </a:solidFill>
          </a:ln>
        </p:spPr>
        <p:txBody>
          <a:bodyPr wrap="square" rtlCol="0">
            <a:spAutoFit/>
          </a:bodyPr>
          <a:lstStyle/>
          <a:p>
            <a:pPr algn="ctr"/>
            <a:r>
              <a:rPr lang="en-GB" sz="2400" b="1">
                <a:solidFill>
                  <a:srgbClr val="C00000"/>
                </a:solidFill>
                <a:latin typeface="Arial" panose="020B0604020202020204" pitchFamily="34" charset="0"/>
                <a:cs typeface="Arial" panose="020B0604020202020204" pitchFamily="34" charset="0"/>
              </a:rPr>
              <a:t>People</a:t>
            </a:r>
          </a:p>
        </p:txBody>
      </p:sp>
      <p:sp>
        <p:nvSpPr>
          <p:cNvPr id="34" name="TextBox 33">
            <a:extLst>
              <a:ext uri="{FF2B5EF4-FFF2-40B4-BE49-F238E27FC236}">
                <a16:creationId xmlns:a16="http://schemas.microsoft.com/office/drawing/2014/main" id="{18A0BA3C-0398-33B0-8A61-9B6B82677B43}"/>
              </a:ext>
            </a:extLst>
          </p:cNvPr>
          <p:cNvSpPr txBox="1">
            <a:spLocks noGrp="1" noRot="1" noMove="1" noResize="1" noEditPoints="1" noAdjustHandles="1" noChangeArrowheads="1" noChangeShapeType="1"/>
          </p:cNvSpPr>
          <p:nvPr/>
        </p:nvSpPr>
        <p:spPr>
          <a:xfrm>
            <a:off x="587172" y="4912234"/>
            <a:ext cx="2151020" cy="461665"/>
          </a:xfrm>
          <a:prstGeom prst="rect">
            <a:avLst/>
          </a:prstGeom>
          <a:noFill/>
          <a:ln w="57150">
            <a:solidFill>
              <a:srgbClr val="7030A0"/>
            </a:solidFill>
          </a:ln>
        </p:spPr>
        <p:txBody>
          <a:bodyPr wrap="square" rtlCol="0">
            <a:spAutoFit/>
          </a:bodyPr>
          <a:lstStyle/>
          <a:p>
            <a:pPr algn="ctr"/>
            <a:r>
              <a:rPr lang="en-GB" sz="2400" b="1">
                <a:solidFill>
                  <a:srgbClr val="7030A0"/>
                </a:solidFill>
                <a:latin typeface="Arial" panose="020B0604020202020204" pitchFamily="34" charset="0"/>
                <a:cs typeface="Arial" panose="020B0604020202020204" pitchFamily="34" charset="0"/>
              </a:rPr>
              <a:t>Materials</a:t>
            </a:r>
          </a:p>
        </p:txBody>
      </p:sp>
      <p:sp>
        <p:nvSpPr>
          <p:cNvPr id="35" name="TextBox 34">
            <a:extLst>
              <a:ext uri="{FF2B5EF4-FFF2-40B4-BE49-F238E27FC236}">
                <a16:creationId xmlns:a16="http://schemas.microsoft.com/office/drawing/2014/main" id="{25280725-B1FF-C78B-7A5D-9000F381FF02}"/>
              </a:ext>
            </a:extLst>
          </p:cNvPr>
          <p:cNvSpPr txBox="1">
            <a:spLocks noGrp="1" noRot="1" noMove="1" noResize="1" noEditPoints="1" noAdjustHandles="1" noChangeArrowheads="1" noChangeShapeType="1"/>
          </p:cNvSpPr>
          <p:nvPr/>
        </p:nvSpPr>
        <p:spPr>
          <a:xfrm>
            <a:off x="3503402" y="4921646"/>
            <a:ext cx="2151020" cy="461665"/>
          </a:xfrm>
          <a:prstGeom prst="rect">
            <a:avLst/>
          </a:prstGeom>
          <a:noFill/>
          <a:ln w="57150">
            <a:solidFill>
              <a:srgbClr val="00B0F0"/>
            </a:solidFill>
          </a:ln>
        </p:spPr>
        <p:txBody>
          <a:bodyPr wrap="square" rtlCol="0">
            <a:spAutoFit/>
          </a:bodyPr>
          <a:lstStyle/>
          <a:p>
            <a:pPr algn="ctr"/>
            <a:r>
              <a:rPr lang="en-GB" sz="2400" b="1">
                <a:solidFill>
                  <a:srgbClr val="00B0F0"/>
                </a:solidFill>
                <a:latin typeface="Arial" panose="020B0604020202020204" pitchFamily="34" charset="0"/>
                <a:cs typeface="Arial" panose="020B0604020202020204" pitchFamily="34" charset="0"/>
              </a:rPr>
              <a:t>Measurement</a:t>
            </a:r>
          </a:p>
        </p:txBody>
      </p:sp>
      <p:sp>
        <p:nvSpPr>
          <p:cNvPr id="36" name="TextBox 35">
            <a:extLst>
              <a:ext uri="{FF2B5EF4-FFF2-40B4-BE49-F238E27FC236}">
                <a16:creationId xmlns:a16="http://schemas.microsoft.com/office/drawing/2014/main" id="{182A6F30-A98D-AA4B-6D38-F12F52305694}"/>
              </a:ext>
            </a:extLst>
          </p:cNvPr>
          <p:cNvSpPr txBox="1">
            <a:spLocks noGrp="1" noRot="1" noMove="1" noResize="1" noEditPoints="1" noAdjustHandles="1" noChangeArrowheads="1" noChangeShapeType="1"/>
          </p:cNvSpPr>
          <p:nvPr/>
        </p:nvSpPr>
        <p:spPr>
          <a:xfrm>
            <a:off x="6385494" y="4917074"/>
            <a:ext cx="2191513" cy="461665"/>
          </a:xfrm>
          <a:prstGeom prst="rect">
            <a:avLst/>
          </a:prstGeom>
          <a:noFill/>
          <a:ln w="57150">
            <a:solidFill>
              <a:srgbClr val="00B050"/>
            </a:solidFill>
          </a:ln>
        </p:spPr>
        <p:txBody>
          <a:bodyPr wrap="square" rtlCol="0">
            <a:spAutoFit/>
          </a:bodyPr>
          <a:lstStyle/>
          <a:p>
            <a:pPr algn="ctr"/>
            <a:r>
              <a:rPr lang="en-GB" sz="2400" b="1">
                <a:solidFill>
                  <a:srgbClr val="00B050"/>
                </a:solidFill>
                <a:latin typeface="Arial" panose="020B0604020202020204" pitchFamily="34" charset="0"/>
                <a:cs typeface="Arial" panose="020B0604020202020204" pitchFamily="34" charset="0"/>
              </a:rPr>
              <a:t>Environment</a:t>
            </a:r>
          </a:p>
        </p:txBody>
      </p:sp>
      <p:sp>
        <p:nvSpPr>
          <p:cNvPr id="38" name="TextBox 37">
            <a:extLst>
              <a:ext uri="{FF2B5EF4-FFF2-40B4-BE49-F238E27FC236}">
                <a16:creationId xmlns:a16="http://schemas.microsoft.com/office/drawing/2014/main" id="{CE1BD776-63C4-D3EE-069C-C9BBE2DC4B45}"/>
              </a:ext>
            </a:extLst>
          </p:cNvPr>
          <p:cNvSpPr txBox="1">
            <a:spLocks noGrp="1" noRot="1" noMove="1" noResize="1" noEditPoints="1" noAdjustHandles="1" noChangeArrowheads="1" noChangeShapeType="1"/>
          </p:cNvSpPr>
          <p:nvPr/>
        </p:nvSpPr>
        <p:spPr>
          <a:xfrm>
            <a:off x="9424002" y="3186737"/>
            <a:ext cx="2167128" cy="461665"/>
          </a:xfrm>
          <a:prstGeom prst="rect">
            <a:avLst/>
          </a:prstGeom>
          <a:noFill/>
          <a:ln w="57150">
            <a:solidFill>
              <a:schemeClr val="tx1"/>
            </a:solidFill>
          </a:ln>
        </p:spPr>
        <p:txBody>
          <a:bodyPr wrap="square" lIns="91440" tIns="45720" rIns="91440" bIns="45720" rtlCol="0">
            <a:spAutoFit/>
          </a:bodyPr>
          <a:lstStyle/>
          <a:p>
            <a:r>
              <a:rPr lang="en-GB" sz="1200" b="1" dirty="0">
                <a:latin typeface="Arial"/>
                <a:cs typeface="Arial"/>
              </a:rPr>
              <a:t>Root </a:t>
            </a:r>
            <a:r>
              <a:rPr lang="en-GB" sz="1200" b="1" dirty="0">
                <a:solidFill>
                  <a:schemeClr val="bg1">
                    <a:lumMod val="95000"/>
                    <a:lumOff val="5000"/>
                  </a:schemeClr>
                </a:solidFill>
                <a:latin typeface="Arial"/>
                <a:cs typeface="Arial"/>
              </a:rPr>
              <a:t>Problem: STAGNATED</a:t>
            </a:r>
          </a:p>
        </p:txBody>
      </p:sp>
      <p:sp>
        <p:nvSpPr>
          <p:cNvPr id="22" name="TextBox 21">
            <a:extLst>
              <a:ext uri="{FF2B5EF4-FFF2-40B4-BE49-F238E27FC236}">
                <a16:creationId xmlns:a16="http://schemas.microsoft.com/office/drawing/2014/main" id="{280A6708-DF3B-47D7-80AD-BED7584E4872}"/>
              </a:ext>
            </a:extLst>
          </p:cNvPr>
          <p:cNvSpPr txBox="1">
            <a:spLocks noGrp="1" noRot="1" noMove="1" noResize="1" noEditPoints="1" noAdjustHandles="1" noChangeArrowheads="1" noChangeShapeType="1"/>
          </p:cNvSpPr>
          <p:nvPr/>
        </p:nvSpPr>
        <p:spPr>
          <a:xfrm>
            <a:off x="6369413" y="4416742"/>
            <a:ext cx="2207594" cy="307777"/>
          </a:xfrm>
          <a:prstGeom prst="rect">
            <a:avLst/>
          </a:prstGeom>
          <a:noFill/>
          <a:ln w="12700">
            <a:solidFill>
              <a:schemeClr val="tx1"/>
            </a:solidFill>
          </a:ln>
        </p:spPr>
        <p:txBody>
          <a:bodyPr wrap="square" lIns="91440" tIns="45720" rIns="91440" bIns="45720" rtlCol="0">
            <a:spAutoFit/>
          </a:bodyPr>
          <a:lstStyle/>
          <a:p>
            <a:r>
              <a:rPr lang="en-GB" sz="1400" dirty="0">
                <a:solidFill>
                  <a:srgbClr val="002060"/>
                </a:solidFill>
                <a:latin typeface="Palatino Linotype"/>
                <a:cs typeface="Arial"/>
              </a:rPr>
              <a:t>Covid</a:t>
            </a:r>
          </a:p>
        </p:txBody>
      </p:sp>
      <p:sp>
        <p:nvSpPr>
          <p:cNvPr id="23" name="TextBox 22">
            <a:extLst>
              <a:ext uri="{FF2B5EF4-FFF2-40B4-BE49-F238E27FC236}">
                <a16:creationId xmlns:a16="http://schemas.microsoft.com/office/drawing/2014/main" id="{8F167E83-1CE4-F3CA-7557-1CDDF3628DBE}"/>
              </a:ext>
            </a:extLst>
          </p:cNvPr>
          <p:cNvSpPr txBox="1">
            <a:spLocks noGrp="1" noRot="1" noMove="1" noResize="1" noEditPoints="1" noAdjustHandles="1" noChangeArrowheads="1" noChangeShapeType="1"/>
          </p:cNvSpPr>
          <p:nvPr/>
        </p:nvSpPr>
        <p:spPr>
          <a:xfrm>
            <a:off x="6377453" y="3799203"/>
            <a:ext cx="2207594" cy="307777"/>
          </a:xfrm>
          <a:prstGeom prst="rect">
            <a:avLst/>
          </a:prstGeom>
          <a:noFill/>
          <a:ln w="12700">
            <a:solidFill>
              <a:schemeClr val="tx1"/>
            </a:solidFill>
          </a:ln>
        </p:spPr>
        <p:txBody>
          <a:bodyPr wrap="square" lIns="91440" tIns="45720" rIns="91440" bIns="45720" rtlCol="0">
            <a:spAutoFit/>
          </a:bodyPr>
          <a:lstStyle/>
          <a:p>
            <a:r>
              <a:rPr lang="en-GB" sz="1400" dirty="0">
                <a:solidFill>
                  <a:srgbClr val="002060"/>
                </a:solidFill>
                <a:latin typeface="Palatino Linotype"/>
                <a:cs typeface="Arial"/>
              </a:rPr>
              <a:t>Weather</a:t>
            </a:r>
            <a:endParaRPr lang="en-US" sz="1400">
              <a:solidFill>
                <a:srgbClr val="002060"/>
              </a:solidFill>
              <a:latin typeface="Palatino Linotype"/>
            </a:endParaRPr>
          </a:p>
        </p:txBody>
      </p:sp>
      <p:sp>
        <p:nvSpPr>
          <p:cNvPr id="24" name="TextBox 23">
            <a:extLst>
              <a:ext uri="{FF2B5EF4-FFF2-40B4-BE49-F238E27FC236}">
                <a16:creationId xmlns:a16="http://schemas.microsoft.com/office/drawing/2014/main" id="{B2F0A62B-BCD1-8AD8-F315-6F09A31F7FFE}"/>
              </a:ext>
            </a:extLst>
          </p:cNvPr>
          <p:cNvSpPr txBox="1">
            <a:spLocks noGrp="1" noRot="1" noMove="1" noResize="1" noEditPoints="1" noAdjustHandles="1" noChangeArrowheads="1" noChangeShapeType="1"/>
          </p:cNvSpPr>
          <p:nvPr/>
        </p:nvSpPr>
        <p:spPr>
          <a:xfrm>
            <a:off x="6405359" y="2241614"/>
            <a:ext cx="2207594" cy="307777"/>
          </a:xfrm>
          <a:prstGeom prst="rect">
            <a:avLst/>
          </a:prstGeom>
          <a:noFill/>
          <a:ln w="12700">
            <a:solidFill>
              <a:schemeClr val="tx1"/>
            </a:solidFill>
          </a:ln>
        </p:spPr>
        <p:txBody>
          <a:bodyPr wrap="square" lIns="91440" tIns="45720" rIns="91440" bIns="45720" rtlCol="0">
            <a:spAutoFit/>
          </a:bodyPr>
          <a:lstStyle/>
          <a:p>
            <a:r>
              <a:rPr lang="en-GB" sz="1400" dirty="0">
                <a:solidFill>
                  <a:srgbClr val="00B050"/>
                </a:solidFill>
                <a:latin typeface="Palatino Linotype"/>
                <a:cs typeface="Arial"/>
              </a:rPr>
              <a:t>Costumers</a:t>
            </a:r>
            <a:endParaRPr lang="en-US" sz="1400" dirty="0">
              <a:solidFill>
                <a:srgbClr val="00B050"/>
              </a:solidFill>
              <a:latin typeface="Palatino Linotype"/>
            </a:endParaRPr>
          </a:p>
        </p:txBody>
      </p:sp>
      <p:sp>
        <p:nvSpPr>
          <p:cNvPr id="25" name="TextBox 24">
            <a:extLst>
              <a:ext uri="{FF2B5EF4-FFF2-40B4-BE49-F238E27FC236}">
                <a16:creationId xmlns:a16="http://schemas.microsoft.com/office/drawing/2014/main" id="{2A30538D-67ED-A3A1-CFA1-39377D70B9B9}"/>
              </a:ext>
            </a:extLst>
          </p:cNvPr>
          <p:cNvSpPr txBox="1">
            <a:spLocks noGrp="1" noRot="1" noMove="1" noResize="1" noEditPoints="1" noAdjustHandles="1" noChangeArrowheads="1" noChangeShapeType="1"/>
          </p:cNvSpPr>
          <p:nvPr/>
        </p:nvSpPr>
        <p:spPr>
          <a:xfrm>
            <a:off x="6405359" y="2814221"/>
            <a:ext cx="2207594" cy="307777"/>
          </a:xfrm>
          <a:prstGeom prst="rect">
            <a:avLst/>
          </a:prstGeom>
          <a:noFill/>
          <a:ln w="12700">
            <a:solidFill>
              <a:schemeClr val="tx1"/>
            </a:solidFill>
          </a:ln>
        </p:spPr>
        <p:txBody>
          <a:bodyPr wrap="square" lIns="91440" tIns="45720" rIns="91440" bIns="45720" rtlCol="0">
            <a:spAutoFit/>
          </a:bodyPr>
          <a:lstStyle/>
          <a:p>
            <a:r>
              <a:rPr lang="en-GB" sz="1400" dirty="0">
                <a:solidFill>
                  <a:srgbClr val="00B050"/>
                </a:solidFill>
                <a:latin typeface="Palatino Linotype"/>
                <a:cs typeface="Arial"/>
              </a:rPr>
              <a:t>Staff</a:t>
            </a:r>
            <a:endParaRPr lang="en-US" sz="1400">
              <a:solidFill>
                <a:srgbClr val="00B050"/>
              </a:solidFill>
              <a:latin typeface="Palatino Linotype"/>
            </a:endParaRPr>
          </a:p>
        </p:txBody>
      </p:sp>
      <p:sp>
        <p:nvSpPr>
          <p:cNvPr id="26" name="TextBox 25">
            <a:extLst>
              <a:ext uri="{FF2B5EF4-FFF2-40B4-BE49-F238E27FC236}">
                <a16:creationId xmlns:a16="http://schemas.microsoft.com/office/drawing/2014/main" id="{19E1DBE5-167E-78C1-BCD0-8D2DCE9A4F68}"/>
              </a:ext>
            </a:extLst>
          </p:cNvPr>
          <p:cNvSpPr txBox="1">
            <a:spLocks noGrp="1" noRot="1" noMove="1" noResize="1" noEditPoints="1" noAdjustHandles="1" noChangeArrowheads="1" noChangeShapeType="1"/>
          </p:cNvSpPr>
          <p:nvPr/>
        </p:nvSpPr>
        <p:spPr>
          <a:xfrm>
            <a:off x="3506303" y="4416742"/>
            <a:ext cx="2207594" cy="307777"/>
          </a:xfrm>
          <a:prstGeom prst="rect">
            <a:avLst/>
          </a:prstGeom>
          <a:noFill/>
          <a:ln w="12700">
            <a:solidFill>
              <a:schemeClr val="tx1"/>
            </a:solidFill>
          </a:ln>
        </p:spPr>
        <p:txBody>
          <a:bodyPr wrap="square" lIns="91440" tIns="45720" rIns="91440" bIns="45720" rtlCol="0">
            <a:spAutoFit/>
          </a:bodyPr>
          <a:lstStyle/>
          <a:p>
            <a:r>
              <a:rPr lang="en-GB" sz="1400" dirty="0">
                <a:solidFill>
                  <a:srgbClr val="7030A0"/>
                </a:solidFill>
                <a:latin typeface="Palatino Linotype"/>
                <a:cs typeface="Arial"/>
              </a:rPr>
              <a:t>Utility Bills</a:t>
            </a:r>
          </a:p>
        </p:txBody>
      </p:sp>
      <p:sp>
        <p:nvSpPr>
          <p:cNvPr id="27" name="TextBox 26">
            <a:extLst>
              <a:ext uri="{FF2B5EF4-FFF2-40B4-BE49-F238E27FC236}">
                <a16:creationId xmlns:a16="http://schemas.microsoft.com/office/drawing/2014/main" id="{BDD08689-6B7D-0F8F-480D-F4AAD7FE2D5B}"/>
              </a:ext>
            </a:extLst>
          </p:cNvPr>
          <p:cNvSpPr txBox="1">
            <a:spLocks noGrp="1" noRot="1" noMove="1" noResize="1" noEditPoints="1" noAdjustHandles="1" noChangeArrowheads="1" noChangeShapeType="1"/>
          </p:cNvSpPr>
          <p:nvPr/>
        </p:nvSpPr>
        <p:spPr>
          <a:xfrm>
            <a:off x="3545260" y="3791588"/>
            <a:ext cx="2207594" cy="307777"/>
          </a:xfrm>
          <a:prstGeom prst="rect">
            <a:avLst/>
          </a:prstGeom>
          <a:noFill/>
          <a:ln w="12700">
            <a:solidFill>
              <a:schemeClr val="tx1"/>
            </a:solidFill>
          </a:ln>
        </p:spPr>
        <p:txBody>
          <a:bodyPr wrap="square" lIns="91440" tIns="45720" rIns="91440" bIns="45720" rtlCol="0">
            <a:spAutoFit/>
          </a:bodyPr>
          <a:lstStyle/>
          <a:p>
            <a:r>
              <a:rPr lang="en-GB" sz="1400" dirty="0">
                <a:solidFill>
                  <a:srgbClr val="7030A0"/>
                </a:solidFill>
                <a:latin typeface="Palatino Linotype"/>
                <a:cs typeface="Arial"/>
              </a:rPr>
              <a:t>Grown Produce</a:t>
            </a:r>
            <a:endParaRPr lang="en-US" dirty="0"/>
          </a:p>
        </p:txBody>
      </p:sp>
      <p:sp>
        <p:nvSpPr>
          <p:cNvPr id="28" name="TextBox 27">
            <a:extLst>
              <a:ext uri="{FF2B5EF4-FFF2-40B4-BE49-F238E27FC236}">
                <a16:creationId xmlns:a16="http://schemas.microsoft.com/office/drawing/2014/main" id="{44AB04F4-8499-0CBD-C2DD-C750D2568FD9}"/>
              </a:ext>
            </a:extLst>
          </p:cNvPr>
          <p:cNvSpPr txBox="1">
            <a:spLocks noGrp="1" noRot="1" noMove="1" noResize="1" noEditPoints="1" noAdjustHandles="1" noChangeArrowheads="1" noChangeShapeType="1"/>
          </p:cNvSpPr>
          <p:nvPr/>
        </p:nvSpPr>
        <p:spPr>
          <a:xfrm>
            <a:off x="614996" y="4389626"/>
            <a:ext cx="2207594" cy="307777"/>
          </a:xfrm>
          <a:prstGeom prst="rect">
            <a:avLst/>
          </a:prstGeom>
          <a:noFill/>
          <a:ln w="12700">
            <a:solidFill>
              <a:schemeClr val="tx1"/>
            </a:solidFill>
          </a:ln>
        </p:spPr>
        <p:txBody>
          <a:bodyPr wrap="square" lIns="91440" tIns="45720" rIns="91440" bIns="45720" rtlCol="0">
            <a:spAutoFit/>
          </a:bodyPr>
          <a:lstStyle/>
          <a:p>
            <a:r>
              <a:rPr lang="en-GB" sz="1400" dirty="0">
                <a:solidFill>
                  <a:srgbClr val="00B0F0"/>
                </a:solidFill>
                <a:latin typeface="Palatino Linotype"/>
                <a:cs typeface="Arial"/>
              </a:rPr>
              <a:t>Distance</a:t>
            </a:r>
          </a:p>
        </p:txBody>
      </p:sp>
      <p:sp>
        <p:nvSpPr>
          <p:cNvPr id="29" name="TextBox 28">
            <a:extLst>
              <a:ext uri="{FF2B5EF4-FFF2-40B4-BE49-F238E27FC236}">
                <a16:creationId xmlns:a16="http://schemas.microsoft.com/office/drawing/2014/main" id="{327A92EC-E2CD-E0BC-131F-C601B5DE7C4F}"/>
              </a:ext>
            </a:extLst>
          </p:cNvPr>
          <p:cNvSpPr txBox="1">
            <a:spLocks noGrp="1" noRot="1" noMove="1" noResize="1" noEditPoints="1" noAdjustHandles="1" noChangeArrowheads="1" noChangeShapeType="1"/>
          </p:cNvSpPr>
          <p:nvPr/>
        </p:nvSpPr>
        <p:spPr>
          <a:xfrm>
            <a:off x="614996" y="3799203"/>
            <a:ext cx="2207594" cy="307777"/>
          </a:xfrm>
          <a:prstGeom prst="rect">
            <a:avLst/>
          </a:prstGeom>
          <a:noFill/>
          <a:ln w="12700">
            <a:solidFill>
              <a:schemeClr val="tx1"/>
            </a:solidFill>
          </a:ln>
        </p:spPr>
        <p:txBody>
          <a:bodyPr wrap="square" lIns="91440" tIns="45720" rIns="91440" bIns="45720" rtlCol="0">
            <a:spAutoFit/>
          </a:bodyPr>
          <a:lstStyle/>
          <a:p>
            <a:r>
              <a:rPr lang="en-GB" sz="1400" dirty="0">
                <a:solidFill>
                  <a:srgbClr val="00B0F0"/>
                </a:solidFill>
                <a:latin typeface="Palatino Linotype"/>
                <a:ea typeface="Calibri"/>
                <a:cs typeface="Calibri"/>
              </a:rPr>
              <a:t>Organic Ingredients</a:t>
            </a:r>
          </a:p>
        </p:txBody>
      </p:sp>
      <p:sp>
        <p:nvSpPr>
          <p:cNvPr id="30" name="TextBox 29">
            <a:extLst>
              <a:ext uri="{FF2B5EF4-FFF2-40B4-BE49-F238E27FC236}">
                <a16:creationId xmlns:a16="http://schemas.microsoft.com/office/drawing/2014/main" id="{93894965-CBAF-C3E0-3A1E-98F25A8DA3BD}"/>
              </a:ext>
            </a:extLst>
          </p:cNvPr>
          <p:cNvSpPr txBox="1">
            <a:spLocks noGrp="1" noRot="1" noMove="1" noResize="1" noEditPoints="1" noAdjustHandles="1" noChangeArrowheads="1" noChangeShapeType="1"/>
          </p:cNvSpPr>
          <p:nvPr/>
        </p:nvSpPr>
        <p:spPr>
          <a:xfrm>
            <a:off x="3492003" y="2178258"/>
            <a:ext cx="2207594" cy="307777"/>
          </a:xfrm>
          <a:prstGeom prst="rect">
            <a:avLst/>
          </a:prstGeom>
          <a:noFill/>
          <a:ln w="12700">
            <a:solidFill>
              <a:schemeClr val="tx1"/>
            </a:solidFill>
          </a:ln>
        </p:spPr>
        <p:txBody>
          <a:bodyPr wrap="square" lIns="91440" tIns="45720" rIns="91440" bIns="45720" rtlCol="0">
            <a:spAutoFit/>
          </a:bodyPr>
          <a:lstStyle/>
          <a:p>
            <a:r>
              <a:rPr lang="en-GB" sz="1400" dirty="0">
                <a:solidFill>
                  <a:srgbClr val="FFC000"/>
                </a:solidFill>
                <a:latin typeface="Century Gothic"/>
                <a:cs typeface="Arial"/>
              </a:rPr>
              <a:t>Delivery Transportation</a:t>
            </a:r>
            <a:endParaRPr lang="en-GB" sz="1400">
              <a:solidFill>
                <a:srgbClr val="FFC000"/>
              </a:solidFill>
              <a:latin typeface="Century Gothic"/>
              <a:cs typeface="Arial" panose="020B0604020202020204" pitchFamily="34" charset="0"/>
            </a:endParaRPr>
          </a:p>
        </p:txBody>
      </p:sp>
      <p:sp>
        <p:nvSpPr>
          <p:cNvPr id="37" name="TextBox 36">
            <a:extLst>
              <a:ext uri="{FF2B5EF4-FFF2-40B4-BE49-F238E27FC236}">
                <a16:creationId xmlns:a16="http://schemas.microsoft.com/office/drawing/2014/main" id="{B1E4133F-2751-3952-C07B-9EBB9CE035BD}"/>
              </a:ext>
            </a:extLst>
          </p:cNvPr>
          <p:cNvSpPr txBox="1">
            <a:spLocks noGrp="1" noRot="1" noMove="1" noResize="1" noEditPoints="1" noAdjustHandles="1" noChangeArrowheads="1" noChangeShapeType="1"/>
          </p:cNvSpPr>
          <p:nvPr/>
        </p:nvSpPr>
        <p:spPr>
          <a:xfrm>
            <a:off x="3519909" y="2814220"/>
            <a:ext cx="2207594" cy="307777"/>
          </a:xfrm>
          <a:prstGeom prst="rect">
            <a:avLst/>
          </a:prstGeom>
          <a:noFill/>
          <a:ln w="12700">
            <a:solidFill>
              <a:schemeClr val="tx1"/>
            </a:solidFill>
          </a:ln>
        </p:spPr>
        <p:txBody>
          <a:bodyPr wrap="square" lIns="91440" tIns="45720" rIns="91440" bIns="45720" rtlCol="0">
            <a:spAutoFit/>
          </a:bodyPr>
          <a:lstStyle/>
          <a:p>
            <a:r>
              <a:rPr lang="en-GB" sz="1400" dirty="0">
                <a:solidFill>
                  <a:srgbClr val="FFC000"/>
                </a:solidFill>
                <a:latin typeface="Palatino Linotype"/>
                <a:cs typeface="Arial"/>
              </a:rPr>
              <a:t>Delivery platform</a:t>
            </a:r>
            <a:endParaRPr lang="en-US" sz="1400">
              <a:solidFill>
                <a:srgbClr val="FFC000"/>
              </a:solidFill>
              <a:latin typeface="Palatino Linotype"/>
            </a:endParaRPr>
          </a:p>
        </p:txBody>
      </p:sp>
      <p:sp>
        <p:nvSpPr>
          <p:cNvPr id="39" name="TextBox 38">
            <a:extLst>
              <a:ext uri="{FF2B5EF4-FFF2-40B4-BE49-F238E27FC236}">
                <a16:creationId xmlns:a16="http://schemas.microsoft.com/office/drawing/2014/main" id="{D9B946EB-160F-14E8-6E65-A3ACFE53BA8E}"/>
              </a:ext>
            </a:extLst>
          </p:cNvPr>
          <p:cNvSpPr txBox="1">
            <a:spLocks noGrp="1" noRot="1" noMove="1" noResize="1" noEditPoints="1" noAdjustHandles="1" noChangeArrowheads="1" noChangeShapeType="1"/>
          </p:cNvSpPr>
          <p:nvPr/>
        </p:nvSpPr>
        <p:spPr>
          <a:xfrm>
            <a:off x="569555" y="2177470"/>
            <a:ext cx="2207594" cy="276999"/>
          </a:xfrm>
          <a:prstGeom prst="rect">
            <a:avLst/>
          </a:prstGeom>
          <a:noFill/>
          <a:ln w="12700">
            <a:solidFill>
              <a:schemeClr val="bg1"/>
            </a:solidFill>
          </a:ln>
        </p:spPr>
        <p:txBody>
          <a:bodyPr wrap="square" lIns="91440" tIns="45720" rIns="91440" bIns="45720" rtlCol="0">
            <a:spAutoFit/>
          </a:bodyPr>
          <a:lstStyle/>
          <a:p>
            <a:r>
              <a:rPr lang="en-GB" sz="1200" dirty="0">
                <a:solidFill>
                  <a:srgbClr val="FF0000"/>
                </a:solidFill>
                <a:latin typeface="Palatino Linotype"/>
                <a:cs typeface="Arial"/>
              </a:rPr>
              <a:t>FOOTFALL</a:t>
            </a:r>
            <a:endParaRPr lang="en-US" dirty="0"/>
          </a:p>
        </p:txBody>
      </p:sp>
      <p:sp>
        <p:nvSpPr>
          <p:cNvPr id="40" name="TextBox 39">
            <a:extLst>
              <a:ext uri="{FF2B5EF4-FFF2-40B4-BE49-F238E27FC236}">
                <a16:creationId xmlns:a16="http://schemas.microsoft.com/office/drawing/2014/main" id="{1A129B97-8AB0-A07D-27D5-16E805A4DFB6}"/>
              </a:ext>
            </a:extLst>
          </p:cNvPr>
          <p:cNvSpPr txBox="1">
            <a:spLocks noGrp="1" noRot="1" noMove="1" noResize="1" noEditPoints="1" noAdjustHandles="1" noChangeArrowheads="1" noChangeShapeType="1"/>
          </p:cNvSpPr>
          <p:nvPr/>
        </p:nvSpPr>
        <p:spPr>
          <a:xfrm>
            <a:off x="606084" y="2797352"/>
            <a:ext cx="2207594" cy="307777"/>
          </a:xfrm>
          <a:prstGeom prst="rect">
            <a:avLst/>
          </a:prstGeom>
          <a:noFill/>
          <a:ln w="12700">
            <a:solidFill>
              <a:schemeClr val="tx1"/>
            </a:solidFill>
          </a:ln>
        </p:spPr>
        <p:txBody>
          <a:bodyPr wrap="square" lIns="91440" tIns="45720" rIns="91440" bIns="45720" rtlCol="0">
            <a:spAutoFit/>
          </a:bodyPr>
          <a:lstStyle/>
          <a:p>
            <a:r>
              <a:rPr lang="en-GB" sz="1400" b="1" dirty="0">
                <a:solidFill>
                  <a:srgbClr val="C00000"/>
                </a:solidFill>
                <a:latin typeface="Palatino Linotype"/>
                <a:cs typeface="Arial"/>
              </a:rPr>
              <a:t>Shop closure</a:t>
            </a:r>
            <a:endParaRPr lang="en-US" b="1">
              <a:solidFill>
                <a:srgbClr val="C00000"/>
              </a:solidFill>
            </a:endParaRPr>
          </a:p>
        </p:txBody>
      </p:sp>
      <p:sp>
        <p:nvSpPr>
          <p:cNvPr id="5" name="TextBox 4">
            <a:extLst>
              <a:ext uri="{FF2B5EF4-FFF2-40B4-BE49-F238E27FC236}">
                <a16:creationId xmlns:a16="http://schemas.microsoft.com/office/drawing/2014/main" id="{180A04F2-4F22-A08C-F5B4-F30F002E227B}"/>
              </a:ext>
            </a:extLst>
          </p:cNvPr>
          <p:cNvSpPr txBox="1"/>
          <p:nvPr/>
        </p:nvSpPr>
        <p:spPr>
          <a:xfrm>
            <a:off x="-2842415" y="285005"/>
            <a:ext cx="11585447" cy="954107"/>
          </a:xfrm>
          <a:prstGeom prst="rect">
            <a:avLst/>
          </a:prstGeom>
          <a:noFill/>
        </p:spPr>
        <p:txBody>
          <a:bodyPr wrap="square" lIns="91440" tIns="45720" rIns="91440" bIns="45720" rtlCol="0">
            <a:spAutoFit/>
          </a:bodyPr>
          <a:lstStyle/>
          <a:p>
            <a:pPr algn="ctr"/>
            <a:r>
              <a:rPr lang="en-GB" sz="2800" dirty="0">
                <a:solidFill>
                  <a:srgbClr val="FF40FF"/>
                </a:solidFill>
                <a:latin typeface="Century Gothic"/>
                <a:cs typeface="Arial"/>
              </a:rPr>
              <a:t>FISHBONE DIAGRAM</a:t>
            </a:r>
          </a:p>
          <a:p>
            <a:pPr algn="ctr"/>
            <a:endParaRPr lang="en-GB" sz="2800" dirty="0">
              <a:solidFill>
                <a:srgbClr val="FF40FF"/>
              </a:solidFill>
              <a:latin typeface="Century Gothic"/>
              <a:cs typeface="Arial"/>
            </a:endParaRPr>
          </a:p>
        </p:txBody>
      </p:sp>
      <p:sp>
        <p:nvSpPr>
          <p:cNvPr id="47" name="TextBox 46">
            <a:extLst>
              <a:ext uri="{FF2B5EF4-FFF2-40B4-BE49-F238E27FC236}">
                <a16:creationId xmlns:a16="http://schemas.microsoft.com/office/drawing/2014/main" id="{6F44C084-6CA7-5AFE-4201-C68EA08CEB01}"/>
              </a:ext>
            </a:extLst>
          </p:cNvPr>
          <p:cNvSpPr txBox="1"/>
          <p:nvPr/>
        </p:nvSpPr>
        <p:spPr>
          <a:xfrm>
            <a:off x="7476000" y="5832000"/>
            <a:ext cx="395999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rgbClr val="FF40FF"/>
                </a:solidFill>
              </a:rPr>
              <a:t>THE PROBLEM SOLVING: PAGE 33-34</a:t>
            </a:r>
          </a:p>
        </p:txBody>
      </p:sp>
      <p:sp>
        <p:nvSpPr>
          <p:cNvPr id="48" name="TextBox 47">
            <a:extLst>
              <a:ext uri="{FF2B5EF4-FFF2-40B4-BE49-F238E27FC236}">
                <a16:creationId xmlns:a16="http://schemas.microsoft.com/office/drawing/2014/main" id="{8C86330E-2285-DADA-3209-02A0FDD391E8}"/>
              </a:ext>
            </a:extLst>
          </p:cNvPr>
          <p:cNvSpPr txBox="1"/>
          <p:nvPr/>
        </p:nvSpPr>
        <p:spPr>
          <a:xfrm>
            <a:off x="3599999" y="923999"/>
            <a:ext cx="2743200" cy="3657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Tree>
    <p:extLst>
      <p:ext uri="{BB962C8B-B14F-4D97-AF65-F5344CB8AC3E}">
        <p14:creationId xmlns:p14="http://schemas.microsoft.com/office/powerpoint/2010/main" val="6428528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B7FB7A9B-784B-420E-958E-CFF26E6F7D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2E84BA90-E9ED-4A63-A287-BAC727DE2A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5608255" cy="5334001"/>
          </a:xfrm>
          <a:prstGeom prst="rect">
            <a:avLst/>
          </a:pr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289248" y="1123837"/>
            <a:ext cx="4998963" cy="1255469"/>
          </a:xfrm>
        </p:spPr>
        <p:txBody>
          <a:bodyPr>
            <a:normAutofit/>
          </a:bodyPr>
          <a:lstStyle/>
          <a:p>
            <a:r>
              <a:rPr lang="en-GB" sz="2800" b="1" u="sng">
                <a:latin typeface="Arial"/>
                <a:cs typeface="Arial"/>
              </a:rPr>
              <a:t>Provide a summary of your Key Findings </a:t>
            </a:r>
            <a:br>
              <a:rPr lang="en-GB" sz="2800" b="1">
                <a:latin typeface="Arial" panose="020B0604020202020204" pitchFamily="34" charset="0"/>
                <a:cs typeface="Arial" panose="020B0604020202020204" pitchFamily="34" charset="0"/>
              </a:rPr>
            </a:br>
            <a:endParaRPr lang="en-GB" sz="2800">
              <a:latin typeface="Arial" panose="020B0604020202020204" pitchFamily="34" charset="0"/>
              <a:cs typeface="Arial" panose="020B0604020202020204" pitchFamily="34" charset="0"/>
            </a:endParaRPr>
          </a:p>
        </p:txBody>
      </p:sp>
      <p:sp>
        <p:nvSpPr>
          <p:cNvPr id="10" name="Content Placeholder 9">
            <a:extLst>
              <a:ext uri="{FF2B5EF4-FFF2-40B4-BE49-F238E27FC236}">
                <a16:creationId xmlns:a16="http://schemas.microsoft.com/office/drawing/2014/main" id="{EBF3A3D8-1EA9-37FC-60BA-7A11BE8DB71E}"/>
              </a:ext>
            </a:extLst>
          </p:cNvPr>
          <p:cNvSpPr>
            <a:spLocks noGrp="1"/>
          </p:cNvSpPr>
          <p:nvPr>
            <p:ph idx="1"/>
          </p:nvPr>
        </p:nvSpPr>
        <p:spPr>
          <a:xfrm>
            <a:off x="289249" y="2510395"/>
            <a:ext cx="4998962" cy="3274586"/>
          </a:xfrm>
        </p:spPr>
        <p:txBody>
          <a:bodyPr anchor="t">
            <a:normAutofit/>
          </a:bodyPr>
          <a:lstStyle/>
          <a:p>
            <a:pPr marL="457200" indent="-457200">
              <a:buAutoNum type="arabicPeriod"/>
            </a:pPr>
            <a:r>
              <a:rPr lang="en-US" sz="1200" dirty="0">
                <a:solidFill>
                  <a:srgbClr val="FFFFFF"/>
                </a:solidFill>
                <a:latin typeface="Century Gothic"/>
                <a:cs typeface="Arial"/>
              </a:rPr>
              <a:t>1.THE BUSINESS SALES STAGNATED AFTER PANDEMIC.</a:t>
            </a:r>
          </a:p>
          <a:p>
            <a:pPr marL="457200" indent="-457200">
              <a:buAutoNum type="arabicPeriod"/>
            </a:pPr>
            <a:r>
              <a:rPr lang="en-US" sz="1200" dirty="0">
                <a:solidFill>
                  <a:srgbClr val="FFFFFF"/>
                </a:solidFill>
                <a:latin typeface="Century Gothic"/>
                <a:cs typeface="Arial"/>
              </a:rPr>
              <a:t>2. REDUCED FOOTFALL AND SHOP CLOSURE.</a:t>
            </a:r>
          </a:p>
          <a:p>
            <a:pPr marL="457200" indent="-457200">
              <a:buAutoNum type="arabicPeriod"/>
            </a:pPr>
            <a:r>
              <a:rPr lang="en-US" sz="1200" dirty="0">
                <a:solidFill>
                  <a:srgbClr val="FFFFFF"/>
                </a:solidFill>
                <a:latin typeface="Century Gothic"/>
                <a:cs typeface="Arial"/>
              </a:rPr>
              <a:t>3. CHANGES IN WORK PATTERNS AND COSTUMERS LOSING JOBS.</a:t>
            </a:r>
          </a:p>
          <a:p>
            <a:pPr marL="457200" indent="-457200">
              <a:buAutoNum type="arabicPeriod"/>
            </a:pPr>
            <a:r>
              <a:rPr lang="en-US" sz="1200" dirty="0">
                <a:solidFill>
                  <a:srgbClr val="FFFFFF"/>
                </a:solidFill>
                <a:latin typeface="Century Gothic"/>
                <a:cs typeface="Arial"/>
              </a:rPr>
              <a:t>4. LACK OF STAFF TO PROVIDE PRE-ORDERS AND DELIVERY SERVICE</a:t>
            </a:r>
          </a:p>
          <a:p>
            <a:pPr marL="457200" indent="-457200">
              <a:buAutoNum type="arabicPeriod"/>
            </a:pPr>
            <a:r>
              <a:rPr lang="en-US" sz="1200" dirty="0">
                <a:solidFill>
                  <a:srgbClr val="FFFFFF"/>
                </a:solidFill>
                <a:latin typeface="Century Gothic"/>
                <a:cs typeface="Arial"/>
              </a:rPr>
              <a:t>5. UTILITY BILLS INCREASING AND INGREDIENTS COST ARE UNPREDICTABLE.</a:t>
            </a:r>
          </a:p>
        </p:txBody>
      </p:sp>
      <p:pic>
        <p:nvPicPr>
          <p:cNvPr id="6" name="Content Placeholder 5" descr="A person wearing brown apron standing in front of a window&#10;&#10;AI-generated content may be incorrect." title="Person in apron standing outside bakery">
            <a:extLst>
              <a:ext uri="{FF2B5EF4-FFF2-40B4-BE49-F238E27FC236}">
                <a16:creationId xmlns:a16="http://schemas.microsoft.com/office/drawing/2014/main" id="{E91B83AB-DEE2-1419-4F8D-F42BA0465B31}"/>
              </a:ext>
            </a:extLst>
          </p:cNvPr>
          <p:cNvPicPr>
            <a:picLocks noChangeAspect="1"/>
          </p:cNvPicPr>
          <p:nvPr/>
        </p:nvPicPr>
        <p:blipFill>
          <a:blip r:embed="rId2"/>
          <a:srcRect l="13453" r="20953"/>
          <a:stretch>
            <a:fillRect/>
          </a:stretch>
        </p:blipFill>
        <p:spPr>
          <a:xfrm>
            <a:off x="6083162" y="759254"/>
            <a:ext cx="5238340" cy="5330650"/>
          </a:xfrm>
          <a:prstGeom prst="rect">
            <a:avLst/>
          </a:prstGeom>
        </p:spPr>
      </p:pic>
      <p:sp>
        <p:nvSpPr>
          <p:cNvPr id="23" name="Rectangle 22">
            <a:extLst>
              <a:ext uri="{FF2B5EF4-FFF2-40B4-BE49-F238E27FC236}">
                <a16:creationId xmlns:a16="http://schemas.microsoft.com/office/drawing/2014/main" id="{89A0C2DC-52D2-4576-8602-832D9EB451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10372578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838200" y="365125"/>
            <a:ext cx="10515600" cy="796925"/>
          </a:xfrm>
        </p:spPr>
        <p:txBody>
          <a:bodyPr>
            <a:normAutofit/>
          </a:bodyPr>
          <a:lstStyle/>
          <a:p>
            <a:r>
              <a:rPr lang="en-GB" b="1">
                <a:latin typeface="Arial" panose="020B0604020202020204" pitchFamily="34" charset="0"/>
                <a:cs typeface="Arial" panose="020B0604020202020204" pitchFamily="34" charset="0"/>
              </a:rPr>
              <a:t>Reference List:</a:t>
            </a:r>
            <a:endParaRPr lang="en-GB"/>
          </a:p>
        </p:txBody>
      </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452743" y="2794715"/>
            <a:ext cx="10515600" cy="5043908"/>
          </a:xfrm>
        </p:spPr>
        <p:txBody>
          <a:bodyPr vert="horz" lIns="91440" tIns="45720" rIns="91440" bIns="45720" rtlCol="0" anchor="ctr">
            <a:noAutofit/>
          </a:bodyPr>
          <a:lstStyle/>
          <a:p>
            <a:pPr marL="0" indent="0" algn="just">
              <a:buNone/>
            </a:pPr>
            <a:endParaRPr lang="en-GB" sz="1400" dirty="0">
              <a:latin typeface="Corbel"/>
              <a:ea typeface="DengXian" panose="02010600030101010101" pitchFamily="2" charset="-122"/>
              <a:cs typeface="Arial" panose="020B0604020202020204" pitchFamily="34" charset="0"/>
            </a:endParaRPr>
          </a:p>
          <a:p>
            <a:pPr algn="just"/>
            <a:r>
              <a:rPr lang="en-GB" sz="3600" dirty="0">
                <a:solidFill>
                  <a:srgbClr val="000000"/>
                </a:solidFill>
                <a:latin typeface="Corbel"/>
                <a:ea typeface="DengXian"/>
                <a:cs typeface="Arial"/>
              </a:rPr>
              <a:t>UNIVERSITY ON -LINE BOOK:</a:t>
            </a:r>
            <a:endParaRPr lang="en-GB" sz="3600" dirty="0">
              <a:solidFill>
                <a:srgbClr val="000000"/>
              </a:solidFill>
              <a:latin typeface="Corbel"/>
              <a:ea typeface="DengXian" panose="02010600030101010101" pitchFamily="2" charset="-122"/>
              <a:cs typeface="Arial" panose="020B0604020202020204" pitchFamily="34" charset="0"/>
            </a:endParaRPr>
          </a:p>
          <a:p>
            <a:pPr algn="just"/>
            <a:endParaRPr lang="en-GB" sz="1400" dirty="0">
              <a:solidFill>
                <a:srgbClr val="000000"/>
              </a:solidFill>
              <a:latin typeface="Corbel"/>
              <a:ea typeface="DengXian" panose="02010600030101010101" pitchFamily="2" charset="-122"/>
              <a:cs typeface="Arial" panose="020B0604020202020204" pitchFamily="34" charset="0"/>
            </a:endParaRPr>
          </a:p>
          <a:p>
            <a:pPr algn="just"/>
            <a:r>
              <a:rPr lang="en-GB" sz="1800" dirty="0">
                <a:solidFill>
                  <a:srgbClr val="0070C0"/>
                </a:solidFill>
                <a:latin typeface="Miriam Fixed"/>
                <a:ea typeface="+mn-lt"/>
                <a:cs typeface="Miriam Fixed"/>
              </a:rPr>
              <a:t>Proctor, T. (2019) </a:t>
            </a:r>
            <a:r>
              <a:rPr lang="en-GB" sz="1800" i="1" dirty="0">
                <a:solidFill>
                  <a:srgbClr val="0070C0"/>
                </a:solidFill>
                <a:latin typeface="Miriam Fixed"/>
                <a:ea typeface="+mn-lt"/>
                <a:cs typeface="Miriam Fixed"/>
              </a:rPr>
              <a:t>Creative problem solving for managers : developing skills for decision making and innovation </a:t>
            </a:r>
            <a:r>
              <a:rPr lang="en-GB" sz="1800" dirty="0">
                <a:solidFill>
                  <a:srgbClr val="0070C0"/>
                </a:solidFill>
                <a:latin typeface="Miriam Fixed"/>
                <a:ea typeface="+mn-lt"/>
                <a:cs typeface="Miriam Fixed"/>
              </a:rPr>
              <a:t>. Fifth edition. Edited by Tony Proctor author. New York : Routledge, p. 1 online resource.</a:t>
            </a:r>
            <a:endParaRPr lang="en-GB" sz="1800" dirty="0">
              <a:solidFill>
                <a:srgbClr val="0070C0"/>
              </a:solidFill>
              <a:latin typeface="Miriam Fixed"/>
              <a:ea typeface="DengXian" panose="02010600030101010101" pitchFamily="2" charset="-122"/>
              <a:cs typeface="Miriam Fixed"/>
            </a:endParaRPr>
          </a:p>
          <a:p>
            <a:pPr algn="just"/>
            <a:endParaRPr lang="en-GB" sz="1800" dirty="0">
              <a:solidFill>
                <a:srgbClr val="0070C0"/>
              </a:solidFill>
              <a:latin typeface="Miriam Fixed"/>
              <a:ea typeface="DengXian" panose="02010600030101010101" pitchFamily="2" charset="-122"/>
              <a:cs typeface="Miriam Fixed"/>
            </a:endParaRPr>
          </a:p>
          <a:p>
            <a:pPr algn="just"/>
            <a:r>
              <a:rPr lang="en-GB" sz="1800" dirty="0">
                <a:solidFill>
                  <a:srgbClr val="0070C0"/>
                </a:solidFill>
                <a:latin typeface="Miriam Fixed"/>
                <a:ea typeface="+mn-lt"/>
                <a:cs typeface="Miriam Fixed"/>
              </a:rPr>
              <a:t>Brooks, I. (2011) </a:t>
            </a:r>
            <a:r>
              <a:rPr lang="en-GB" sz="1800" i="1" dirty="0">
                <a:solidFill>
                  <a:srgbClr val="0070C0"/>
                </a:solidFill>
                <a:latin typeface="Miriam Fixed"/>
                <a:ea typeface="+mn-lt"/>
                <a:cs typeface="Miriam Fixed"/>
              </a:rPr>
              <a:t>The international business environment : challenges and changes </a:t>
            </a:r>
            <a:r>
              <a:rPr lang="en-GB" sz="1800" dirty="0">
                <a:solidFill>
                  <a:srgbClr val="0070C0"/>
                </a:solidFill>
                <a:latin typeface="Miriam Fixed"/>
                <a:ea typeface="+mn-lt"/>
                <a:cs typeface="Miriam Fixed"/>
              </a:rPr>
              <a:t>. 2nd ed. Edited by J. Weatherston and G. Wilkinson. Harlow, England ;; New York : Financial Times/Prentice Hall, pp. xxv, 347 p. :</a:t>
            </a:r>
            <a:endParaRPr lang="en-GB" sz="1800" dirty="0">
              <a:solidFill>
                <a:srgbClr val="0070C0"/>
              </a:solidFill>
              <a:latin typeface="Miriam Fixed"/>
              <a:ea typeface="DengXian" panose="02010600030101010101" pitchFamily="2" charset="-122"/>
              <a:cs typeface="Miriam Fixed"/>
            </a:endParaRPr>
          </a:p>
          <a:p>
            <a:pPr algn="just"/>
            <a:endParaRPr lang="en-GB" sz="1800" dirty="0">
              <a:solidFill>
                <a:srgbClr val="0070C0"/>
              </a:solidFill>
              <a:latin typeface="Miriam Fixed"/>
              <a:ea typeface="DengXian" panose="02010600030101010101" pitchFamily="2" charset="-122"/>
              <a:cs typeface="Miriam Fixed"/>
            </a:endParaRPr>
          </a:p>
          <a:p>
            <a:pPr algn="just"/>
            <a:endParaRPr lang="en-GB" sz="1800" dirty="0">
              <a:solidFill>
                <a:srgbClr val="000000"/>
              </a:solidFill>
              <a:latin typeface="Corbel"/>
              <a:ea typeface="DengXian" panose="02010600030101010101" pitchFamily="2" charset="-122"/>
              <a:cs typeface="Arial" panose="020B0604020202020204" pitchFamily="34" charset="0"/>
            </a:endParaRPr>
          </a:p>
          <a:p>
            <a:pPr algn="just"/>
            <a:endParaRPr lang="en-GB" dirty="0">
              <a:solidFill>
                <a:srgbClr val="000000"/>
              </a:solidFill>
              <a:latin typeface="Corbel"/>
              <a:ea typeface="DengXian" panose="02010600030101010101" pitchFamily="2" charset="-122"/>
              <a:cs typeface="Arial" panose="020B0604020202020204" pitchFamily="34" charset="0"/>
            </a:endParaRPr>
          </a:p>
          <a:p>
            <a:pPr algn="just"/>
            <a:endParaRPr lang="en-GB" dirty="0">
              <a:solidFill>
                <a:srgbClr val="000000"/>
              </a:solidFill>
              <a:latin typeface="Corbel"/>
              <a:ea typeface="DengXian" panose="02010600030101010101" pitchFamily="2" charset="-122"/>
              <a:cs typeface="Arial" panose="020B0604020202020204" pitchFamily="34" charset="0"/>
            </a:endParaRPr>
          </a:p>
          <a:p>
            <a:pPr algn="just"/>
            <a:endParaRPr lang="en-GB" dirty="0">
              <a:latin typeface="Arial" panose="020B0604020202020204" pitchFamily="34" charset="0"/>
              <a:ea typeface="DengXian" panose="02010600030101010101" pitchFamily="2" charset="-122"/>
              <a:cs typeface="Arial" panose="020B0604020202020204" pitchFamily="34" charset="0"/>
            </a:endParaRPr>
          </a:p>
          <a:p>
            <a:pPr marL="0" indent="0" algn="just">
              <a:buNone/>
            </a:pPr>
            <a:endParaRPr lang="en-GB" dirty="0">
              <a:latin typeface="Arial" panose="020B0604020202020204" pitchFamily="34" charset="0"/>
              <a:ea typeface="DengXian" panose="02010600030101010101" pitchFamily="2" charset="-122"/>
              <a:cs typeface="Arial" panose="020B0604020202020204" pitchFamily="34" charset="0"/>
            </a:endParaRPr>
          </a:p>
          <a:p>
            <a:pPr marL="0" indent="0" algn="just">
              <a:buNone/>
            </a:pPr>
            <a:endParaRPr lang="en-GB" dirty="0">
              <a:latin typeface="Arial" panose="020B060402020202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24513240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1E635DEF-824F-4B91-9015-D6B1024BA3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Close up image of hands applauding">
            <a:extLst>
              <a:ext uri="{FF2B5EF4-FFF2-40B4-BE49-F238E27FC236}">
                <a16:creationId xmlns:a16="http://schemas.microsoft.com/office/drawing/2014/main" id="{9180D0DE-1B8B-D6EC-28FF-ED7E52CE6C79}"/>
              </a:ext>
            </a:extLst>
          </p:cNvPr>
          <p:cNvPicPr>
            <a:picLocks noChangeAspect="1"/>
          </p:cNvPicPr>
          <p:nvPr/>
        </p:nvPicPr>
        <p:blipFill>
          <a:blip r:embed="rId2">
            <a:duotone>
              <a:prstClr val="black"/>
              <a:schemeClr val="bg2">
                <a:tint val="45000"/>
                <a:satMod val="400000"/>
              </a:schemeClr>
            </a:duotone>
          </a:blip>
          <a:srcRect t="3291" r="9092" b="20082"/>
          <a:stretch>
            <a:fillRect/>
          </a:stretch>
        </p:blipFill>
        <p:spPr>
          <a:xfrm>
            <a:off x="20" y="1"/>
            <a:ext cx="12188932" cy="6858000"/>
          </a:xfrm>
          <a:prstGeom prst="rect">
            <a:avLst/>
          </a:prstGeom>
        </p:spPr>
      </p:pic>
      <p:sp>
        <p:nvSpPr>
          <p:cNvPr id="16" name="Rectangle 15">
            <a:extLst>
              <a:ext uri="{FF2B5EF4-FFF2-40B4-BE49-F238E27FC236}">
                <a16:creationId xmlns:a16="http://schemas.microsoft.com/office/drawing/2014/main" id="{BD2F3C12-3513-4290-972C-9AF4BB28B9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7052486" cy="5334001"/>
          </a:xfrm>
          <a:prstGeom prst="rect">
            <a:avLst/>
          </a:pr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1">
            <a:extLst>
              <a:ext uri="{FF2B5EF4-FFF2-40B4-BE49-F238E27FC236}">
                <a16:creationId xmlns:a16="http://schemas.microsoft.com/office/drawing/2014/main" id="{68A8AF1C-86E0-7043-44A2-DA950ED42D52}"/>
              </a:ext>
            </a:extLst>
          </p:cNvPr>
          <p:cNvSpPr>
            <a:spLocks noGrp="1"/>
          </p:cNvSpPr>
          <p:nvPr>
            <p:ph type="title"/>
          </p:nvPr>
        </p:nvSpPr>
        <p:spPr>
          <a:xfrm>
            <a:off x="289248" y="1123837"/>
            <a:ext cx="6451110" cy="1255469"/>
          </a:xfrm>
        </p:spPr>
        <p:txBody>
          <a:bodyPr>
            <a:normAutofit/>
          </a:bodyPr>
          <a:lstStyle/>
          <a:p>
            <a:br>
              <a:rPr lang="en-GB" b="1">
                <a:latin typeface="Arial" panose="020B0604020202020204" pitchFamily="34" charset="0"/>
                <a:cs typeface="Arial" panose="020B0604020202020204" pitchFamily="34" charset="0"/>
              </a:rPr>
            </a:br>
            <a:endParaRPr lang="en-GB" b="1">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04C29E1-0FF6-7114-4118-5B68E71110F6}"/>
              </a:ext>
            </a:extLst>
          </p:cNvPr>
          <p:cNvSpPr>
            <a:spLocks noGrp="1"/>
          </p:cNvSpPr>
          <p:nvPr>
            <p:ph idx="1"/>
          </p:nvPr>
        </p:nvSpPr>
        <p:spPr>
          <a:xfrm>
            <a:off x="289248" y="2510395"/>
            <a:ext cx="6451109" cy="3274586"/>
          </a:xfrm>
        </p:spPr>
        <p:txBody>
          <a:bodyPr>
            <a:normAutofit/>
          </a:bodyPr>
          <a:lstStyle/>
          <a:p>
            <a:endParaRPr lang="en-GB">
              <a:solidFill>
                <a:srgbClr val="FFFFFF"/>
              </a:solidFill>
              <a:latin typeface="Arial" panose="020B0604020202020204" pitchFamily="34" charset="0"/>
              <a:cs typeface="Arial" panose="020B0604020202020204" pitchFamily="34" charset="0"/>
            </a:endParaRPr>
          </a:p>
          <a:p>
            <a:pPr marL="0" indent="0">
              <a:buNone/>
            </a:pPr>
            <a:r>
              <a:rPr lang="en-GB" b="1">
                <a:solidFill>
                  <a:srgbClr val="FFFFFF"/>
                </a:solidFill>
                <a:latin typeface="Arial" panose="020B0604020202020204" pitchFamily="34" charset="0"/>
                <a:cs typeface="Arial" panose="020B0604020202020204" pitchFamily="34" charset="0"/>
              </a:rPr>
              <a:t>Thank you for listening</a:t>
            </a:r>
          </a:p>
        </p:txBody>
      </p:sp>
      <p:sp>
        <p:nvSpPr>
          <p:cNvPr id="18" name="Rectangle 17">
            <a:extLst>
              <a:ext uri="{FF2B5EF4-FFF2-40B4-BE49-F238E27FC236}">
                <a16:creationId xmlns:a16="http://schemas.microsoft.com/office/drawing/2014/main" id="{29DBB07E-6C47-4C5B-9720-E6E677639E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32583018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0EBE6B-1F90-48B4-CACC-172FF691D67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6873B1-82D2-71A9-F5A9-13A8B7E33DE2}"/>
              </a:ext>
            </a:extLst>
          </p:cNvPr>
          <p:cNvSpPr>
            <a:spLocks noGrp="1"/>
          </p:cNvSpPr>
          <p:nvPr>
            <p:ph idx="1"/>
          </p:nvPr>
        </p:nvSpPr>
        <p:spPr>
          <a:xfrm>
            <a:off x="769121" y="1495426"/>
            <a:ext cx="10584679" cy="4681537"/>
          </a:xfrm>
        </p:spPr>
        <p:txBody>
          <a:bodyPr/>
          <a:lstStyle/>
          <a:p>
            <a:endParaRPr lang="en-GB">
              <a:latin typeface="Arial" panose="020B0604020202020204" pitchFamily="34" charset="0"/>
              <a:cs typeface="Arial" panose="020B0604020202020204" pitchFamily="34" charset="0"/>
            </a:endParaRPr>
          </a:p>
          <a:p>
            <a:pPr marL="0" indent="0" algn="ctr">
              <a:buNone/>
            </a:pPr>
            <a:endParaRPr lang="en-GB" sz="4800">
              <a:latin typeface="Arial" panose="020B0604020202020204" pitchFamily="34" charset="0"/>
              <a:cs typeface="Arial" panose="020B0604020202020204" pitchFamily="34" charset="0"/>
            </a:endParaRPr>
          </a:p>
        </p:txBody>
      </p:sp>
      <p:pic>
        <p:nvPicPr>
          <p:cNvPr id="1026" name="Picture 2" descr="Questions &amp; Answers on Collaboration ...">
            <a:extLst>
              <a:ext uri="{FF2B5EF4-FFF2-40B4-BE49-F238E27FC236}">
                <a16:creationId xmlns:a16="http://schemas.microsoft.com/office/drawing/2014/main" id="{BC1C6B8B-3E57-B212-0064-3A197FA3543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5871" y="2087592"/>
            <a:ext cx="6551427" cy="2737628"/>
          </a:xfrm>
          <a:prstGeom prst="rect">
            <a:avLst/>
          </a:prstGeom>
          <a:noFill/>
          <a:ln w="571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6334785"/>
      </p:ext>
    </p:extLst>
  </p:cSld>
  <p:clrMapOvr>
    <a:masterClrMapping/>
  </p:clrMapOvr>
</p:sld>
</file>

<file path=ppt/theme/theme1.xml><?xml version="1.0" encoding="utf-8"?>
<a:theme xmlns:a="http://schemas.openxmlformats.org/drawingml/2006/main" name="Frame">
  <a:themeElements>
    <a:clrScheme name="Frame">
      <a:dk1>
        <a:sysClr val="windowText" lastClr="000000"/>
      </a:dk1>
      <a:lt1>
        <a:sysClr val="window" lastClr="FFFFFF"/>
      </a:lt1>
      <a:dk2>
        <a:srgbClr val="4A3F38"/>
      </a:dk2>
      <a:lt2>
        <a:srgbClr val="EEEDCB"/>
      </a:lt2>
      <a:accent1>
        <a:srgbClr val="818E9F"/>
      </a:accent1>
      <a:accent2>
        <a:srgbClr val="D26400"/>
      </a:accent2>
      <a:accent3>
        <a:srgbClr val="C3BA45"/>
      </a:accent3>
      <a:accent4>
        <a:srgbClr val="8A8552"/>
      </a:accent4>
      <a:accent5>
        <a:srgbClr val="F3B843"/>
      </a:accent5>
      <a:accent6>
        <a:srgbClr val="786C71"/>
      </a:accent6>
      <a:hlink>
        <a:srgbClr val="46A7CA"/>
      </a:hlink>
      <a:folHlink>
        <a:srgbClr val="B2B2B2"/>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9935E573-C197-41A8-BCA1-5D5F62C560B7}"/>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EFF472D76CF0A40888B78A9EA0200F3" ma:contentTypeVersion="8" ma:contentTypeDescription="Create a new document." ma:contentTypeScope="" ma:versionID="a8eac0a0cf35691c15004f0dd5bde203">
  <xsd:schema xmlns:xsd="http://www.w3.org/2001/XMLSchema" xmlns:xs="http://www.w3.org/2001/XMLSchema" xmlns:p="http://schemas.microsoft.com/office/2006/metadata/properties" xmlns:ns2="3e4d8a5d-01f3-43bc-a8af-65fd9717c730" targetNamespace="http://schemas.microsoft.com/office/2006/metadata/properties" ma:root="true" ma:fieldsID="3917609a5edacb8f5c90364ee40942c1" ns2:_="">
    <xsd:import namespace="3e4d8a5d-01f3-43bc-a8af-65fd9717c73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e4d8a5d-01f3-43bc-a8af-65fd9717c73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A555A84-5542-4C22-B1A5-EDBFC0292EF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e4d8a5d-01f3-43bc-a8af-65fd9717c7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7A9B301-5F2D-4EFE-969F-254C13339DE5}">
  <ds:schemaRefs>
    <ds:schemaRef ds:uri="http://schemas.microsoft.com/sharepoint/v3/contenttype/forms"/>
  </ds:schemaRefs>
</ds:datastoreItem>
</file>

<file path=customXml/itemProps3.xml><?xml version="1.0" encoding="utf-8"?>
<ds:datastoreItem xmlns:ds="http://schemas.openxmlformats.org/officeDocument/2006/customXml" ds:itemID="{F5CCAF22-9EA3-4C2F-9092-C861B73393C1}">
  <ds:schemaRefs>
    <ds:schemaRef ds:uri="http://purl.org/dc/dcmitype/"/>
    <ds:schemaRef ds:uri="http://purl.org/dc/elements/1.1/"/>
    <ds:schemaRef ds:uri="3e4d8a5d-01f3-43bc-a8af-65fd9717c730"/>
    <ds:schemaRef ds:uri="http://schemas.microsoft.com/office/2006/documentManagement/types"/>
    <ds:schemaRef ds:uri="http://www.w3.org/XML/1998/namespace"/>
    <ds:schemaRef ds:uri="http://purl.org/dc/terms/"/>
    <ds:schemaRef ds:uri="http://schemas.microsoft.com/office/infopath/2007/PartnerControls"/>
    <ds:schemaRef ds:uri="http://schemas.openxmlformats.org/package/2006/metadata/core-propertie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Frame</Template>
  <TotalTime>2201</TotalTime>
  <Words>825</Words>
  <Application>Microsoft Macintosh PowerPoint</Application>
  <PresentationFormat>Widescreen</PresentationFormat>
  <Paragraphs>91</Paragraphs>
  <Slides>11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Algerian</vt:lpstr>
      <vt:lpstr>Arial</vt:lpstr>
      <vt:lpstr>Century Gothic</vt:lpstr>
      <vt:lpstr>Corbel</vt:lpstr>
      <vt:lpstr>Miriam Fixed</vt:lpstr>
      <vt:lpstr>Palatino Linotype</vt:lpstr>
      <vt:lpstr>Wingdings 2</vt:lpstr>
      <vt:lpstr>Frame</vt:lpstr>
      <vt:lpstr>PowerPoint Presentation</vt:lpstr>
      <vt:lpstr>BASIL’S BAKERY</vt:lpstr>
      <vt:lpstr>BASIL’S BAKERY</vt:lpstr>
      <vt:lpstr>PROBLEMS </vt:lpstr>
      <vt:lpstr>A cause-and-effect diagram (also called a fishbone diagram or Ishikawa diagram) is a tool used to organise and analyse the possible reasons why a particular problem happens. • The effect/problem is written at the right-hand side (the “head” of the fish).• The possible causes are grouped into main categories that branch off from it (the “bones” of the fish), such as:   - People   - Process   - Equipment   - Materials   - Environment   - Management / Policy  It helps you: 1. Break down a complex issue into manageable parts   2. Identify likely causes to investigate   3. See relationships between different factors    In Basil’s Bakery, for example, sales falling would be the effect on one side, with branches for causes like reduced footfall, job losses/hybrid working, service limitations (no delivery/pre-orders), higher overheads, and volatile organic ingredient costs.</vt:lpstr>
      <vt:lpstr>                       PESTEL FRAME</vt:lpstr>
      <vt:lpstr>PowerPoint Presentation</vt:lpstr>
      <vt:lpstr>Provide a summary of your Key Findings  </vt:lpstr>
      <vt:lpstr>Reference List:</vt:lpstr>
      <vt:lpstr>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-XXXXX Student Number - XXXX</dc:title>
  <dc:creator>Olu Adegbite</dc:creator>
  <cp:lastModifiedBy>Reylani Acuna Lanuza (2536095)</cp:lastModifiedBy>
  <cp:revision>100</cp:revision>
  <dcterms:created xsi:type="dcterms:W3CDTF">2024-01-29T11:42:05Z</dcterms:created>
  <dcterms:modified xsi:type="dcterms:W3CDTF">2026-10-06T17:12:00Z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0x0101009EFF472D76CF0A40888B78A9EA0200F3</vt:lpwstr>
  </property>
</Properties>
</file>