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346" r:id="rId4"/>
    <p:sldId id="347" r:id="rId5"/>
    <p:sldId id="348" r:id="rId6"/>
    <p:sldId id="349" r:id="rId7"/>
    <p:sldId id="350" r:id="rId8"/>
    <p:sldId id="35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9DC49E8-46A3-4A16-8CA8-4F2D22C14FEC}" type="datetimeFigureOut">
              <a:rPr lang="en-GB" smtClean="0"/>
              <a:t>20/03/2019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2372794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DC49E8-46A3-4A16-8CA8-4F2D22C14FEC}" type="datetimeFigureOut">
              <a:rPr lang="en-GB" smtClean="0"/>
              <a:t>20/03/2019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1667611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DC49E8-46A3-4A16-8CA8-4F2D22C14FEC}" type="datetimeFigureOut">
              <a:rPr lang="en-GB" smtClean="0"/>
              <a:t>20/03/2019</a:t>
            </a:fld>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2000194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9DC49E8-46A3-4A16-8CA8-4F2D22C14FEC}" type="datetimeFigureOut">
              <a:rPr lang="en-GB" smtClean="0"/>
              <a:t>20/03/2019</a:t>
            </a:fld>
            <a:endParaRPr lang="en-GB"/>
          </a:p>
        </p:txBody>
      </p:sp>
      <p:sp>
        <p:nvSpPr>
          <p:cNvPr id="7" name="Slide Number Placeholder 6"/>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2986864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9DC49E8-46A3-4A16-8CA8-4F2D22C14FEC}" type="datetimeFigureOut">
              <a:rPr lang="en-GB" smtClean="0"/>
              <a:t>20/03/2019</a:t>
            </a:fld>
            <a:endParaRPr lang="en-GB"/>
          </a:p>
        </p:txBody>
      </p:sp>
      <p:sp>
        <p:nvSpPr>
          <p:cNvPr id="9" name="Slide Number Placeholder 8"/>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918271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9DC49E8-46A3-4A16-8CA8-4F2D22C14FEC}" type="datetimeFigureOut">
              <a:rPr lang="en-GB" smtClean="0"/>
              <a:t>20/03/2019</a:t>
            </a:fld>
            <a:endParaRPr lang="en-GB"/>
          </a:p>
        </p:txBody>
      </p:sp>
      <p:sp>
        <p:nvSpPr>
          <p:cNvPr id="5" name="Slide Number Placeholder 4"/>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726857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DC49E8-46A3-4A16-8CA8-4F2D22C14FEC}" type="datetimeFigureOut">
              <a:rPr lang="en-GB" smtClean="0"/>
              <a:t>20/03/2019</a:t>
            </a:fld>
            <a:endParaRPr lang="en-GB"/>
          </a:p>
        </p:txBody>
      </p:sp>
      <p:sp>
        <p:nvSpPr>
          <p:cNvPr id="4" name="Slide Number Placeholder 3"/>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567357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DC49E8-46A3-4A16-8CA8-4F2D22C14FEC}" type="datetimeFigureOut">
              <a:rPr lang="en-GB" smtClean="0"/>
              <a:t>20/03/2019</a:t>
            </a:fld>
            <a:endParaRPr lang="en-GB"/>
          </a:p>
        </p:txBody>
      </p:sp>
      <p:sp>
        <p:nvSpPr>
          <p:cNvPr id="7" name="Slide Number Placeholder 6"/>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2277817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DC49E8-46A3-4A16-8CA8-4F2D22C14FEC}" type="datetimeFigureOut">
              <a:rPr lang="en-GB" smtClean="0"/>
              <a:t>20/03/2019</a:t>
            </a:fld>
            <a:endParaRPr lang="en-GB"/>
          </a:p>
        </p:txBody>
      </p:sp>
      <p:sp>
        <p:nvSpPr>
          <p:cNvPr id="7" name="Slide Number Placeholder 6"/>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866730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DC49E8-46A3-4A16-8CA8-4F2D22C14FEC}" type="datetimeFigureOut">
              <a:rPr lang="en-GB" smtClean="0"/>
              <a:t>20/03/2019</a:t>
            </a:fld>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1701539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DC49E8-46A3-4A16-8CA8-4F2D22C14FEC}" type="datetimeFigureOut">
              <a:rPr lang="en-GB" smtClean="0"/>
              <a:t>20/03/2019</a:t>
            </a:fld>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0084269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9DC49E8-46A3-4A16-8CA8-4F2D22C14FEC}" type="datetimeFigureOut">
              <a:rPr lang="en-GB" smtClean="0"/>
              <a:t>20/03/2019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839939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DC49E8-46A3-4A16-8CA8-4F2D22C14FEC}" type="datetimeFigureOut">
              <a:rPr lang="en-GB" smtClean="0"/>
              <a:t>20/03/2019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3417833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DC49E8-46A3-4A16-8CA8-4F2D22C14FEC}" type="datetimeFigureOut">
              <a:rPr lang="en-GB" smtClean="0"/>
              <a:t>20/03/2019</a:t>
            </a:fld>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12185621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9DC49E8-46A3-4A16-8CA8-4F2D22C14FEC}" type="datetimeFigureOut">
              <a:rPr lang="en-GB" smtClean="0"/>
              <a:t>20/03/2019</a:t>
            </a:fld>
            <a:endParaRPr lang="en-GB"/>
          </a:p>
        </p:txBody>
      </p:sp>
      <p:sp>
        <p:nvSpPr>
          <p:cNvPr id="7" name="Slide Number Placeholder 6"/>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28999354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9DC49E8-46A3-4A16-8CA8-4F2D22C14FEC}" type="datetimeFigureOut">
              <a:rPr lang="en-GB" smtClean="0"/>
              <a:t>20/03/2019</a:t>
            </a:fld>
            <a:endParaRPr lang="en-GB"/>
          </a:p>
        </p:txBody>
      </p:sp>
      <p:sp>
        <p:nvSpPr>
          <p:cNvPr id="9" name="Slide Number Placeholder 8"/>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19181164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9DC49E8-46A3-4A16-8CA8-4F2D22C14FEC}" type="datetimeFigureOut">
              <a:rPr lang="en-GB" smtClean="0"/>
              <a:t>20/03/2019</a:t>
            </a:fld>
            <a:endParaRPr lang="en-GB"/>
          </a:p>
        </p:txBody>
      </p:sp>
      <p:sp>
        <p:nvSpPr>
          <p:cNvPr id="5" name="Slide Number Placeholder 4"/>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7983932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DC49E8-46A3-4A16-8CA8-4F2D22C14FEC}" type="datetimeFigureOut">
              <a:rPr lang="en-GB" smtClean="0"/>
              <a:t>20/03/2019</a:t>
            </a:fld>
            <a:endParaRPr lang="en-GB"/>
          </a:p>
        </p:txBody>
      </p:sp>
      <p:sp>
        <p:nvSpPr>
          <p:cNvPr id="4" name="Slide Number Placeholder 3"/>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846563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DC49E8-46A3-4A16-8CA8-4F2D22C14FEC}" type="datetimeFigureOut">
              <a:rPr lang="en-GB" smtClean="0"/>
              <a:t>20/03/2019</a:t>
            </a:fld>
            <a:endParaRPr lang="en-GB"/>
          </a:p>
        </p:txBody>
      </p:sp>
      <p:sp>
        <p:nvSpPr>
          <p:cNvPr id="7" name="Slide Number Placeholder 6"/>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4622681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DC49E8-46A3-4A16-8CA8-4F2D22C14FEC}" type="datetimeFigureOut">
              <a:rPr lang="en-GB" smtClean="0"/>
              <a:t>20/03/2019</a:t>
            </a:fld>
            <a:endParaRPr lang="en-GB"/>
          </a:p>
        </p:txBody>
      </p:sp>
      <p:sp>
        <p:nvSpPr>
          <p:cNvPr id="7" name="Slide Number Placeholder 6"/>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2025253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DC49E8-46A3-4A16-8CA8-4F2D22C14FEC}" type="datetimeFigureOut">
              <a:rPr lang="en-GB" smtClean="0"/>
              <a:t>20/03/2019</a:t>
            </a:fld>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4765851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DC49E8-46A3-4A16-8CA8-4F2D22C14FEC}" type="datetimeFigureOut">
              <a:rPr lang="en-GB" smtClean="0"/>
              <a:t>20/03/2019</a:t>
            </a:fld>
            <a:endParaRPr lang="en-GB"/>
          </a:p>
        </p:txBody>
      </p:sp>
      <p:sp>
        <p:nvSpPr>
          <p:cNvPr id="6" name="Slide Number Placeholder 5"/>
          <p:cNvSpPr>
            <a:spLocks noGrp="1"/>
          </p:cNvSpPr>
          <p:nvPr>
            <p:ph type="sldNum" sz="quarter" idx="12"/>
          </p:nvPr>
        </p:nvSpPr>
        <p:spPr/>
        <p:txBody>
          <a:bodyPr/>
          <a:lstStyle/>
          <a:p>
            <a:fld id="{1F83295F-A1CD-4C23-8AD1-9357CF68B77B}" type="slidenum">
              <a:rPr lang="en-GB" smtClean="0"/>
              <a:t>‹#›</a:t>
            </a:fld>
            <a:endParaRPr lang="en-GB"/>
          </a:p>
        </p:txBody>
      </p:sp>
    </p:spTree>
    <p:extLst>
      <p:ext uri="{BB962C8B-B14F-4D97-AF65-F5344CB8AC3E}">
        <p14:creationId xmlns:p14="http://schemas.microsoft.com/office/powerpoint/2010/main" val="351638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9DC49E8-46A3-4A16-8CA8-4F2D22C14FEC}" type="datetimeFigureOut">
              <a:rPr lang="en-GB" smtClean="0"/>
              <a:t>20/03/2019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83295F-A1CD-4C23-8AD1-9357CF68B77B}" type="slidenum">
              <a:rPr lang="en-GB" smtClean="0"/>
              <a:t>‹#›</a:t>
            </a:fld>
            <a:endParaRPr lang="en-GB"/>
          </a:p>
        </p:txBody>
      </p:sp>
    </p:spTree>
    <p:extLst>
      <p:ext uri="{BB962C8B-B14F-4D97-AF65-F5344CB8AC3E}">
        <p14:creationId xmlns:p14="http://schemas.microsoft.com/office/powerpoint/2010/main" val="3670686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9DC49E8-46A3-4A16-8CA8-4F2D22C14FEC}" type="datetimeFigureOut">
              <a:rPr lang="en-GB" smtClean="0"/>
              <a:t>20/03/2019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83295F-A1CD-4C23-8AD1-9357CF68B77B}" type="slidenum">
              <a:rPr lang="en-GB" smtClean="0"/>
              <a:t>‹#›</a:t>
            </a:fld>
            <a:endParaRPr lang="en-GB"/>
          </a:p>
        </p:txBody>
      </p:sp>
    </p:spTree>
    <p:extLst>
      <p:ext uri="{BB962C8B-B14F-4D97-AF65-F5344CB8AC3E}">
        <p14:creationId xmlns:p14="http://schemas.microsoft.com/office/powerpoint/2010/main" val="21719220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D8E13-B64F-4818-8F60-359A45E6F3B5}"/>
              </a:ext>
            </a:extLst>
          </p:cNvPr>
          <p:cNvSpPr>
            <a:spLocks noGrp="1"/>
          </p:cNvSpPr>
          <p:nvPr>
            <p:ph type="ctrTitle"/>
          </p:nvPr>
        </p:nvSpPr>
        <p:spPr/>
        <p:txBody>
          <a:bodyPr/>
          <a:lstStyle/>
          <a:p>
            <a:r>
              <a:rPr lang="en-GB" dirty="0"/>
              <a:t>Assignment Two Guidance</a:t>
            </a:r>
          </a:p>
        </p:txBody>
      </p:sp>
      <p:sp>
        <p:nvSpPr>
          <p:cNvPr id="3" name="Subtitle 2">
            <a:extLst>
              <a:ext uri="{FF2B5EF4-FFF2-40B4-BE49-F238E27FC236}">
                <a16:creationId xmlns:a16="http://schemas.microsoft.com/office/drawing/2014/main" id="{2C5590CF-8F05-43F5-BA73-51E1AFCADA42}"/>
              </a:ext>
            </a:extLst>
          </p:cNvPr>
          <p:cNvSpPr>
            <a:spLocks noGrp="1"/>
          </p:cNvSpPr>
          <p:nvPr>
            <p:ph type="subTitle" idx="1"/>
          </p:nvPr>
        </p:nvSpPr>
        <p:spPr/>
        <p:txBody>
          <a:bodyPr/>
          <a:lstStyle/>
          <a:p>
            <a:r>
              <a:rPr lang="en-GB" dirty="0"/>
              <a:t>Julie Thomas</a:t>
            </a:r>
          </a:p>
        </p:txBody>
      </p:sp>
    </p:spTree>
    <p:extLst>
      <p:ext uri="{BB962C8B-B14F-4D97-AF65-F5344CB8AC3E}">
        <p14:creationId xmlns:p14="http://schemas.microsoft.com/office/powerpoint/2010/main" val="22010464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17855-2323-45EA-9774-0DB8D510A68E}"/>
              </a:ext>
            </a:extLst>
          </p:cNvPr>
          <p:cNvSpPr>
            <a:spLocks noGrp="1"/>
          </p:cNvSpPr>
          <p:nvPr>
            <p:ph type="title"/>
          </p:nvPr>
        </p:nvSpPr>
        <p:spPr/>
        <p:txBody>
          <a:bodyPr/>
          <a:lstStyle/>
          <a:p>
            <a:r>
              <a:rPr lang="en-GB" dirty="0"/>
              <a:t>Assignment Two</a:t>
            </a:r>
          </a:p>
        </p:txBody>
      </p:sp>
      <p:sp>
        <p:nvSpPr>
          <p:cNvPr id="3" name="Content Placeholder 2">
            <a:extLst>
              <a:ext uri="{FF2B5EF4-FFF2-40B4-BE49-F238E27FC236}">
                <a16:creationId xmlns:a16="http://schemas.microsoft.com/office/drawing/2014/main" id="{38216316-A64F-4992-913F-56B553582A14}"/>
              </a:ext>
            </a:extLst>
          </p:cNvPr>
          <p:cNvSpPr>
            <a:spLocks noGrp="1"/>
          </p:cNvSpPr>
          <p:nvPr>
            <p:ph idx="1"/>
          </p:nvPr>
        </p:nvSpPr>
        <p:spPr>
          <a:xfrm>
            <a:off x="722489" y="1577623"/>
            <a:ext cx="10972800" cy="3917032"/>
          </a:xfrm>
        </p:spPr>
        <p:txBody>
          <a:bodyPr>
            <a:normAutofit/>
          </a:bodyPr>
          <a:lstStyle/>
          <a:p>
            <a:pPr marL="0" indent="0">
              <a:buNone/>
            </a:pPr>
            <a:r>
              <a:rPr lang="en-GB" dirty="0"/>
              <a:t>Your task is to produce a 3000 word report that demonstrates your detailed understanding of the workplace culture and context of </a:t>
            </a:r>
            <a:r>
              <a:rPr lang="en-GB" b="1" dirty="0"/>
              <a:t>one</a:t>
            </a:r>
            <a:r>
              <a:rPr lang="en-GB" dirty="0"/>
              <a:t> organisation. </a:t>
            </a:r>
          </a:p>
        </p:txBody>
      </p:sp>
    </p:spTree>
    <p:extLst>
      <p:ext uri="{BB962C8B-B14F-4D97-AF65-F5344CB8AC3E}">
        <p14:creationId xmlns:p14="http://schemas.microsoft.com/office/powerpoint/2010/main" val="471593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5180-C052-4693-A97D-CF4B41FAC7AC}"/>
              </a:ext>
            </a:extLst>
          </p:cNvPr>
          <p:cNvSpPr>
            <a:spLocks noGrp="1"/>
          </p:cNvSpPr>
          <p:nvPr>
            <p:ph type="title"/>
          </p:nvPr>
        </p:nvSpPr>
        <p:spPr/>
        <p:txBody>
          <a:bodyPr/>
          <a:lstStyle/>
          <a:p>
            <a:r>
              <a:rPr lang="en-GB" dirty="0"/>
              <a:t>Tasks 1 and 2</a:t>
            </a:r>
          </a:p>
        </p:txBody>
      </p:sp>
      <p:sp>
        <p:nvSpPr>
          <p:cNvPr id="3" name="Content Placeholder 2">
            <a:extLst>
              <a:ext uri="{FF2B5EF4-FFF2-40B4-BE49-F238E27FC236}">
                <a16:creationId xmlns:a16="http://schemas.microsoft.com/office/drawing/2014/main" id="{DBE961F6-28EB-4111-9209-E5172DF857E2}"/>
              </a:ext>
            </a:extLst>
          </p:cNvPr>
          <p:cNvSpPr>
            <a:spLocks noGrp="1"/>
          </p:cNvSpPr>
          <p:nvPr>
            <p:ph idx="1"/>
          </p:nvPr>
        </p:nvSpPr>
        <p:spPr/>
        <p:txBody>
          <a:bodyPr>
            <a:normAutofit fontScale="77500" lnSpcReduction="20000"/>
          </a:bodyPr>
          <a:lstStyle/>
          <a:p>
            <a:pPr marL="0" indent="0">
              <a:buNone/>
            </a:pPr>
            <a:r>
              <a:rPr lang="en-GB" dirty="0"/>
              <a:t>An environmental analysis of the organisation using PESTLE, SWOT or other tool.</a:t>
            </a:r>
          </a:p>
          <a:p>
            <a:r>
              <a:rPr lang="en-GB" dirty="0"/>
              <a:t>Can put in a table</a:t>
            </a:r>
          </a:p>
          <a:p>
            <a:r>
              <a:rPr lang="en-GB" dirty="0"/>
              <a:t>Summarise at end</a:t>
            </a:r>
          </a:p>
          <a:p>
            <a:pPr marL="0" indent="0">
              <a:buNone/>
            </a:pPr>
            <a:endParaRPr lang="en-GB" dirty="0"/>
          </a:p>
          <a:p>
            <a:pPr marL="0" indent="0">
              <a:buNone/>
            </a:pPr>
            <a:r>
              <a:rPr lang="en-GB" dirty="0"/>
              <a:t>An </a:t>
            </a:r>
            <a:r>
              <a:rPr lang="en-GB" i="1" dirty="0"/>
              <a:t>analysis</a:t>
            </a:r>
            <a:r>
              <a:rPr lang="en-GB" dirty="0"/>
              <a:t> of the structure </a:t>
            </a:r>
            <a:r>
              <a:rPr lang="en-GB" u="sng" dirty="0"/>
              <a:t>and</a:t>
            </a:r>
            <a:r>
              <a:rPr lang="en-GB" dirty="0"/>
              <a:t> culture of the organisation, using at least 2 models.</a:t>
            </a:r>
          </a:p>
          <a:p>
            <a:r>
              <a:rPr lang="en-GB" dirty="0"/>
              <a:t>Structure – hierarchical, flat etc</a:t>
            </a:r>
          </a:p>
          <a:p>
            <a:r>
              <a:rPr lang="en-GB" dirty="0"/>
              <a:t>Cultural web/Handy/Schein/Deal and Kennedy</a:t>
            </a:r>
          </a:p>
          <a:p>
            <a:r>
              <a:rPr lang="en-GB" dirty="0"/>
              <a:t>State how this has contributed to organisational efficiency/success. </a:t>
            </a:r>
          </a:p>
          <a:p>
            <a:endParaRPr lang="en-GB" dirty="0"/>
          </a:p>
        </p:txBody>
      </p:sp>
    </p:spTree>
    <p:extLst>
      <p:ext uri="{BB962C8B-B14F-4D97-AF65-F5344CB8AC3E}">
        <p14:creationId xmlns:p14="http://schemas.microsoft.com/office/powerpoint/2010/main" val="417330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E2E4B-1683-4966-A779-952198BFC351}"/>
              </a:ext>
            </a:extLst>
          </p:cNvPr>
          <p:cNvSpPr>
            <a:spLocks noGrp="1"/>
          </p:cNvSpPr>
          <p:nvPr>
            <p:ph type="title"/>
          </p:nvPr>
        </p:nvSpPr>
        <p:spPr/>
        <p:txBody>
          <a:bodyPr/>
          <a:lstStyle/>
          <a:p>
            <a:r>
              <a:rPr lang="en-GB" dirty="0"/>
              <a:t>Tasks 3 and 4</a:t>
            </a:r>
          </a:p>
        </p:txBody>
      </p:sp>
      <p:sp>
        <p:nvSpPr>
          <p:cNvPr id="3" name="Content Placeholder 2">
            <a:extLst>
              <a:ext uri="{FF2B5EF4-FFF2-40B4-BE49-F238E27FC236}">
                <a16:creationId xmlns:a16="http://schemas.microsoft.com/office/drawing/2014/main" id="{3ABC8B50-8D9A-4BB6-8C48-D70B790E772D}"/>
              </a:ext>
            </a:extLst>
          </p:cNvPr>
          <p:cNvSpPr>
            <a:spLocks noGrp="1"/>
          </p:cNvSpPr>
          <p:nvPr>
            <p:ph idx="1"/>
          </p:nvPr>
        </p:nvSpPr>
        <p:spPr/>
        <p:txBody>
          <a:bodyPr>
            <a:normAutofit fontScale="92500" lnSpcReduction="20000"/>
          </a:bodyPr>
          <a:lstStyle/>
          <a:p>
            <a:pPr marL="0" indent="0">
              <a:buNone/>
            </a:pPr>
            <a:r>
              <a:rPr lang="en-GB" dirty="0"/>
              <a:t>An analysis of the organisation’s ethical stance.</a:t>
            </a:r>
          </a:p>
          <a:p>
            <a:r>
              <a:rPr lang="en-GB" i="1" dirty="0"/>
              <a:t>Cover corporate responsibility, business case for managing ethically. Describe ethical stance and whether their actions reflect this. </a:t>
            </a:r>
          </a:p>
          <a:p>
            <a:pPr marL="0" indent="0">
              <a:buNone/>
            </a:pPr>
            <a:endParaRPr lang="en-GB" dirty="0"/>
          </a:p>
          <a:p>
            <a:pPr marL="0" indent="0">
              <a:buNone/>
            </a:pPr>
            <a:r>
              <a:rPr lang="en-GB" dirty="0"/>
              <a:t>An explanation of how you would need to behave to fit in with cultural norms and be successful in the organisation.</a:t>
            </a:r>
          </a:p>
          <a:p>
            <a:r>
              <a:rPr lang="en-GB" i="1" dirty="0"/>
              <a:t>Compare your values, beliefs and attitudes with those of the organisation. </a:t>
            </a:r>
          </a:p>
          <a:p>
            <a:pPr marL="0" indent="0">
              <a:buNone/>
            </a:pPr>
            <a:endParaRPr lang="en-GB" dirty="0"/>
          </a:p>
        </p:txBody>
      </p:sp>
    </p:spTree>
    <p:extLst>
      <p:ext uri="{BB962C8B-B14F-4D97-AF65-F5344CB8AC3E}">
        <p14:creationId xmlns:p14="http://schemas.microsoft.com/office/powerpoint/2010/main" val="3289558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EE13C-026D-4195-B7AE-A5D4C1427105}"/>
              </a:ext>
            </a:extLst>
          </p:cNvPr>
          <p:cNvSpPr>
            <a:spLocks noGrp="1"/>
          </p:cNvSpPr>
          <p:nvPr>
            <p:ph type="title"/>
          </p:nvPr>
        </p:nvSpPr>
        <p:spPr>
          <a:xfrm>
            <a:off x="609600" y="274638"/>
            <a:ext cx="10972800" cy="639762"/>
          </a:xfrm>
        </p:spPr>
        <p:txBody>
          <a:bodyPr>
            <a:normAutofit fontScale="90000"/>
          </a:bodyPr>
          <a:lstStyle/>
          <a:p>
            <a:r>
              <a:rPr lang="en-GB" dirty="0"/>
              <a:t>Task 5</a:t>
            </a:r>
          </a:p>
        </p:txBody>
      </p:sp>
      <p:sp>
        <p:nvSpPr>
          <p:cNvPr id="3" name="Content Placeholder 2">
            <a:extLst>
              <a:ext uri="{FF2B5EF4-FFF2-40B4-BE49-F238E27FC236}">
                <a16:creationId xmlns:a16="http://schemas.microsoft.com/office/drawing/2014/main" id="{F0FA1A07-89DD-4BBA-B47E-406864C0B2F3}"/>
              </a:ext>
            </a:extLst>
          </p:cNvPr>
          <p:cNvSpPr>
            <a:spLocks noGrp="1"/>
          </p:cNvSpPr>
          <p:nvPr>
            <p:ph idx="1"/>
          </p:nvPr>
        </p:nvSpPr>
        <p:spPr>
          <a:xfrm>
            <a:off x="609600" y="1128889"/>
            <a:ext cx="10972800" cy="4388344"/>
          </a:xfrm>
        </p:spPr>
        <p:txBody>
          <a:bodyPr>
            <a:normAutofit fontScale="92500" lnSpcReduction="20000"/>
          </a:bodyPr>
          <a:lstStyle/>
          <a:p>
            <a:r>
              <a:rPr lang="en-GB" dirty="0"/>
              <a:t>A comparison of the organisation’s culture with another organisation, with recommendations to further enhance your organisation’s workplace culture in the future. </a:t>
            </a:r>
          </a:p>
          <a:p>
            <a:pPr marL="0" indent="0">
              <a:buNone/>
            </a:pPr>
            <a:endParaRPr lang="en-GB" i="1" dirty="0"/>
          </a:p>
          <a:p>
            <a:pPr marL="0" indent="0">
              <a:buNone/>
            </a:pPr>
            <a:r>
              <a:rPr lang="en-GB" i="1" dirty="0"/>
              <a:t>Choose another and compare. </a:t>
            </a:r>
          </a:p>
          <a:p>
            <a:pPr marL="0" indent="0">
              <a:buNone/>
            </a:pPr>
            <a:r>
              <a:rPr lang="en-GB" i="1" dirty="0"/>
              <a:t>Include an action plan – who, what, when, how, cost</a:t>
            </a:r>
          </a:p>
          <a:p>
            <a:pPr marL="0" indent="0">
              <a:buNone/>
            </a:pPr>
            <a:endParaRPr lang="en-GB" dirty="0"/>
          </a:p>
          <a:p>
            <a:pPr marL="0" indent="0">
              <a:buNone/>
            </a:pPr>
            <a:r>
              <a:rPr lang="en-GB" dirty="0"/>
              <a:t>The report should contain a title, executive summary, contents list, introduction, findings, conclusions, recommendations and reference list</a:t>
            </a:r>
          </a:p>
          <a:p>
            <a:endParaRPr lang="en-GB" dirty="0"/>
          </a:p>
        </p:txBody>
      </p:sp>
    </p:spTree>
    <p:extLst>
      <p:ext uri="{BB962C8B-B14F-4D97-AF65-F5344CB8AC3E}">
        <p14:creationId xmlns:p14="http://schemas.microsoft.com/office/powerpoint/2010/main" val="2460433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B70BF-A0CA-454D-8382-67E91F20E35E}"/>
              </a:ext>
            </a:extLst>
          </p:cNvPr>
          <p:cNvSpPr>
            <a:spLocks noGrp="1"/>
          </p:cNvSpPr>
          <p:nvPr>
            <p:ph type="title"/>
          </p:nvPr>
        </p:nvSpPr>
        <p:spPr>
          <a:xfrm>
            <a:off x="609600" y="127423"/>
            <a:ext cx="10972800" cy="1114355"/>
          </a:xfrm>
        </p:spPr>
        <p:txBody>
          <a:bodyPr>
            <a:normAutofit fontScale="90000"/>
          </a:bodyPr>
          <a:lstStyle/>
          <a:p>
            <a:r>
              <a:rPr lang="en-GB" dirty="0"/>
              <a:t>Guidance specific to this assessment</a:t>
            </a:r>
            <a:br>
              <a:rPr lang="en-GB" dirty="0"/>
            </a:br>
            <a:endParaRPr lang="en-GB" dirty="0"/>
          </a:p>
        </p:txBody>
      </p:sp>
      <p:sp>
        <p:nvSpPr>
          <p:cNvPr id="3" name="Content Placeholder 2">
            <a:extLst>
              <a:ext uri="{FF2B5EF4-FFF2-40B4-BE49-F238E27FC236}">
                <a16:creationId xmlns:a16="http://schemas.microsoft.com/office/drawing/2014/main" id="{01ECF25A-A1A7-4115-8048-4BE414D88A21}"/>
              </a:ext>
            </a:extLst>
          </p:cNvPr>
          <p:cNvSpPr>
            <a:spLocks noGrp="1"/>
          </p:cNvSpPr>
          <p:nvPr>
            <p:ph idx="1"/>
          </p:nvPr>
        </p:nvSpPr>
        <p:spPr>
          <a:xfrm>
            <a:off x="609600" y="1013179"/>
            <a:ext cx="10972800" cy="4563532"/>
          </a:xfrm>
        </p:spPr>
        <p:txBody>
          <a:bodyPr>
            <a:normAutofit fontScale="85000" lnSpcReduction="10000"/>
          </a:bodyPr>
          <a:lstStyle/>
          <a:p>
            <a:r>
              <a:rPr lang="en-GB" dirty="0"/>
              <a:t>You should include at least </a:t>
            </a:r>
            <a:r>
              <a:rPr lang="en-GB" b="1" dirty="0"/>
              <a:t>20</a:t>
            </a:r>
            <a:r>
              <a:rPr lang="en-GB" dirty="0"/>
              <a:t> references. These should be taken from appropriate journals, textbooks and reliable websites. A reference list should be provided using Harvard referencing conventions.</a:t>
            </a:r>
          </a:p>
          <a:p>
            <a:endParaRPr lang="en-GB" dirty="0"/>
          </a:p>
          <a:p>
            <a:r>
              <a:rPr lang="en-GB" dirty="0"/>
              <a:t>You should provide appropriate definitions and should demonstrate your knowledge of environmental and cultural analysis tools and models such as PESTLE, SWOT and the Cultural Web. You should demonstrate your knowledge of how culture affects organisational efficiency. Furthermore you should demonstrate your understanding of business ethics and corporate social responsibility. </a:t>
            </a:r>
          </a:p>
        </p:txBody>
      </p:sp>
    </p:spTree>
    <p:extLst>
      <p:ext uri="{BB962C8B-B14F-4D97-AF65-F5344CB8AC3E}">
        <p14:creationId xmlns:p14="http://schemas.microsoft.com/office/powerpoint/2010/main" val="3119379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060F4-1D05-4C58-BFF4-E7C45F2232A2}"/>
              </a:ext>
            </a:extLst>
          </p:cNvPr>
          <p:cNvSpPr>
            <a:spLocks noGrp="1"/>
          </p:cNvSpPr>
          <p:nvPr>
            <p:ph type="title"/>
          </p:nvPr>
        </p:nvSpPr>
        <p:spPr>
          <a:xfrm>
            <a:off x="609600" y="274638"/>
            <a:ext cx="10972800" cy="651051"/>
          </a:xfrm>
        </p:spPr>
        <p:txBody>
          <a:bodyPr>
            <a:normAutofit fontScale="90000"/>
          </a:bodyPr>
          <a:lstStyle/>
          <a:p>
            <a:r>
              <a:rPr lang="en-GB" dirty="0"/>
              <a:t>Guidance continued</a:t>
            </a:r>
          </a:p>
        </p:txBody>
      </p:sp>
      <p:sp>
        <p:nvSpPr>
          <p:cNvPr id="3" name="Content Placeholder 2">
            <a:extLst>
              <a:ext uri="{FF2B5EF4-FFF2-40B4-BE49-F238E27FC236}">
                <a16:creationId xmlns:a16="http://schemas.microsoft.com/office/drawing/2014/main" id="{88C77610-E2C5-4F4F-98DD-70BB0A753720}"/>
              </a:ext>
            </a:extLst>
          </p:cNvPr>
          <p:cNvSpPr>
            <a:spLocks noGrp="1"/>
          </p:cNvSpPr>
          <p:nvPr>
            <p:ph idx="1"/>
          </p:nvPr>
        </p:nvSpPr>
        <p:spPr>
          <a:xfrm>
            <a:off x="609600" y="1140178"/>
            <a:ext cx="10972800" cy="4377055"/>
          </a:xfrm>
        </p:spPr>
        <p:txBody>
          <a:bodyPr>
            <a:normAutofit fontScale="92500" lnSpcReduction="10000"/>
          </a:bodyPr>
          <a:lstStyle/>
          <a:p>
            <a:r>
              <a:rPr lang="en-GB" dirty="0"/>
              <a:t>You should demonstrate your ability to analyse the culture and context of your organisation and evaluate how you should behave to be successful in the organisation. You should provide logical recommendations for the organisation, based on a comparison with another company</a:t>
            </a:r>
          </a:p>
          <a:p>
            <a:r>
              <a:rPr lang="en-GB" dirty="0"/>
              <a:t>You should effectively apply models of environmental analysis and culture to an organisation.</a:t>
            </a:r>
          </a:p>
          <a:p>
            <a:r>
              <a:rPr lang="en-GB" dirty="0"/>
              <a:t>You should demonstrate appropriate written skills – your essay should be structured appropriately and be well written</a:t>
            </a:r>
          </a:p>
          <a:p>
            <a:endParaRPr lang="en-GB" dirty="0"/>
          </a:p>
        </p:txBody>
      </p:sp>
    </p:spTree>
    <p:extLst>
      <p:ext uri="{BB962C8B-B14F-4D97-AF65-F5344CB8AC3E}">
        <p14:creationId xmlns:p14="http://schemas.microsoft.com/office/powerpoint/2010/main" val="1492725470"/>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otalTime>2</TotalTime>
  <Words>402</Words>
  <Application>Microsoft Office PowerPoint</Application>
  <PresentationFormat>Widescreen</PresentationFormat>
  <Paragraphs>34</Paragraphs>
  <Slides>7</Slides>
  <Notes>0</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7</vt:i4>
      </vt:variant>
    </vt:vector>
  </HeadingPairs>
  <TitlesOfParts>
    <vt:vector size="11" baseType="lpstr">
      <vt:lpstr>Arial</vt:lpstr>
      <vt:lpstr>Myriad Pro</vt:lpstr>
      <vt:lpstr>ThemeUWTSD</vt:lpstr>
      <vt:lpstr>1_ThemeUWTSD</vt:lpstr>
      <vt:lpstr>Assignment Two Guidance</vt:lpstr>
      <vt:lpstr>Assignment Two</vt:lpstr>
      <vt:lpstr>Tasks 1 and 2</vt:lpstr>
      <vt:lpstr>Tasks 3 and 4</vt:lpstr>
      <vt:lpstr>Task 5</vt:lpstr>
      <vt:lpstr>Guidance specific to this assessment </vt:lpstr>
      <vt:lpstr>Guidance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Two Guidance</dc:title>
  <dc:creator>Julie Thomas</dc:creator>
  <cp:lastModifiedBy>Julie Thomas</cp:lastModifiedBy>
  <cp:revision>1</cp:revision>
  <dcterms:created xsi:type="dcterms:W3CDTF">2019-03-20T15:12:52Z</dcterms:created>
  <dcterms:modified xsi:type="dcterms:W3CDTF">2019-03-20T15:15:15Z</dcterms:modified>
</cp:coreProperties>
</file>