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71" r:id="rId4"/>
    <p:sldId id="267" r:id="rId5"/>
    <p:sldId id="257" r:id="rId6"/>
    <p:sldId id="258" r:id="rId7"/>
    <p:sldId id="259" r:id="rId8"/>
    <p:sldId id="260" r:id="rId9"/>
    <p:sldId id="261" r:id="rId10"/>
    <p:sldId id="262" r:id="rId11"/>
    <p:sldId id="263" r:id="rId12"/>
    <p:sldId id="264" r:id="rId13"/>
    <p:sldId id="265" r:id="rId14"/>
    <p:sldId id="266"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17" autoAdjust="0"/>
    <p:restoredTop sz="94660"/>
  </p:normalViewPr>
  <p:slideViewPr>
    <p:cSldViewPr snapToGrid="0">
      <p:cViewPr varScale="1">
        <p:scale>
          <a:sx n="111" d="100"/>
          <a:sy n="111" d="100"/>
        </p:scale>
        <p:origin x="5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11/26/2022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63541" y="670647"/>
            <a:ext cx="6682700" cy="774966"/>
          </a:xfrm>
        </p:spPr>
        <p:txBody>
          <a:bodyPr>
            <a:normAutofit fontScale="90000"/>
          </a:bodyPr>
          <a:lstStyle/>
          <a:p>
            <a:pPr algn="ctr"/>
            <a:r>
              <a:rPr lang="en-US" sz="3600" dirty="0">
                <a:latin typeface="Algerian" panose="04020705040A02060702" pitchFamily="82" charset="0"/>
              </a:rPr>
              <a:t>flexible working in relation to diversity and inclusion</a:t>
            </a:r>
            <a:endParaRPr lang="en-IN" sz="3600" dirty="0">
              <a:latin typeface="Algerian" panose="04020705040A02060702" pitchFamily="82" charset="0"/>
            </a:endParaRPr>
          </a:p>
        </p:txBody>
      </p:sp>
      <p:sp>
        <p:nvSpPr>
          <p:cNvPr id="3" name="Subtitle 2"/>
          <p:cNvSpPr>
            <a:spLocks noGrp="1"/>
          </p:cNvSpPr>
          <p:nvPr>
            <p:ph type="subTitle" idx="1"/>
          </p:nvPr>
        </p:nvSpPr>
        <p:spPr>
          <a:xfrm>
            <a:off x="2715768" y="2195914"/>
            <a:ext cx="8092440" cy="3391070"/>
          </a:xfrm>
        </p:spPr>
        <p:txBody>
          <a:bodyPr>
            <a:normAutofit fontScale="85000" lnSpcReduction="20000"/>
          </a:bodyPr>
          <a:lstStyle/>
          <a:p>
            <a:pPr algn="ctr"/>
            <a:r>
              <a:rPr lang="en-US" sz="3600" dirty="0">
                <a:latin typeface="Algerian" panose="04020705040A02060702" pitchFamily="82" charset="0"/>
              </a:rPr>
              <a:t>Name of the student: </a:t>
            </a:r>
            <a:r>
              <a:rPr lang="en-US" sz="3600" dirty="0" err="1">
                <a:latin typeface="Algerian" panose="04020705040A02060702" pitchFamily="82" charset="0"/>
              </a:rPr>
              <a:t>ivan</a:t>
            </a:r>
            <a:r>
              <a:rPr lang="en-US" sz="3600" dirty="0">
                <a:latin typeface="Algerian" panose="04020705040A02060702" pitchFamily="82" charset="0"/>
              </a:rPr>
              <a:t> Hristov Stoyanov</a:t>
            </a:r>
          </a:p>
          <a:p>
            <a:pPr algn="ctr"/>
            <a:r>
              <a:rPr lang="en-US" sz="3600" dirty="0">
                <a:latin typeface="Algerian" panose="04020705040A02060702" pitchFamily="82" charset="0"/>
              </a:rPr>
              <a:t>Student ID : 2111872</a:t>
            </a:r>
          </a:p>
          <a:p>
            <a:pPr algn="ctr"/>
            <a:r>
              <a:rPr lang="en-US" sz="3600" dirty="0">
                <a:latin typeface="Algerian" panose="04020705040A02060702" pitchFamily="82" charset="0"/>
              </a:rPr>
              <a:t>Name of the University: University of </a:t>
            </a:r>
            <a:r>
              <a:rPr lang="en-US" sz="3600" dirty="0" err="1">
                <a:latin typeface="Algerian" panose="04020705040A02060702" pitchFamily="82" charset="0"/>
              </a:rPr>
              <a:t>wales</a:t>
            </a:r>
            <a:r>
              <a:rPr lang="en-US" sz="3600" dirty="0">
                <a:latin typeface="Algerian" panose="04020705040A02060702" pitchFamily="82" charset="0"/>
              </a:rPr>
              <a:t> Trinity saint David</a:t>
            </a:r>
          </a:p>
          <a:p>
            <a:pPr algn="ctr"/>
            <a:r>
              <a:rPr lang="en-US" sz="3600" dirty="0">
                <a:latin typeface="Algerian" panose="04020705040A02060702" pitchFamily="82" charset="0"/>
              </a:rPr>
              <a:t>Module Name : Managing People</a:t>
            </a:r>
          </a:p>
          <a:p>
            <a:pPr algn="ctr"/>
            <a:r>
              <a:rPr lang="en-US" sz="3600" dirty="0">
                <a:latin typeface="Algerian" panose="04020705040A02060702" pitchFamily="82" charset="0"/>
              </a:rPr>
              <a:t>MODULE ID : LCBB5004</a:t>
            </a:r>
          </a:p>
          <a:p>
            <a:pPr algn="ctr"/>
            <a:endParaRPr lang="en-US" sz="2000" dirty="0">
              <a:latin typeface="Algerian" panose="04020705040A02060702" pitchFamily="82" charset="0"/>
            </a:endParaRPr>
          </a:p>
        </p:txBody>
      </p:sp>
      <p:pic>
        <p:nvPicPr>
          <p:cNvPr id="4" name="Picture 3">
            <a:extLst>
              <a:ext uri="{FF2B5EF4-FFF2-40B4-BE49-F238E27FC236}">
                <a16:creationId xmlns:a16="http://schemas.microsoft.com/office/drawing/2014/main" id="{000AB75A-EA64-307D-C4D7-9532F96B9A94}"/>
              </a:ext>
            </a:extLst>
          </p:cNvPr>
          <p:cNvPicPr>
            <a:picLocks noChangeAspect="1"/>
          </p:cNvPicPr>
          <p:nvPr/>
        </p:nvPicPr>
        <p:blipFill>
          <a:blip r:embed="rId2"/>
          <a:stretch>
            <a:fillRect/>
          </a:stretch>
        </p:blipFill>
        <p:spPr>
          <a:xfrm>
            <a:off x="75804" y="262811"/>
            <a:ext cx="3682380" cy="1841190"/>
          </a:xfrm>
          <a:prstGeom prst="rect">
            <a:avLst/>
          </a:prstGeom>
        </p:spPr>
      </p:pic>
    </p:spTree>
    <p:extLst>
      <p:ext uri="{BB962C8B-B14F-4D97-AF65-F5344CB8AC3E}">
        <p14:creationId xmlns:p14="http://schemas.microsoft.com/office/powerpoint/2010/main" val="3527652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1000"/>
                                        <p:tgtEl>
                                          <p:spTgt spid="2"/>
                                        </p:tgtEl>
                                      </p:cBhvr>
                                    </p:animEffect>
                                    <p:anim calcmode="lin" valueType="num">
                                      <p:cBhvr>
                                        <p:cTn id="38" dur="1000" fill="hold"/>
                                        <p:tgtEl>
                                          <p:spTgt spid="2"/>
                                        </p:tgtEl>
                                        <p:attrNameLst>
                                          <p:attrName>ppt_x</p:attrName>
                                        </p:attrNameLst>
                                      </p:cBhvr>
                                      <p:tavLst>
                                        <p:tav tm="0">
                                          <p:val>
                                            <p:strVal val="#ppt_x"/>
                                          </p:val>
                                        </p:tav>
                                        <p:tav tm="100000">
                                          <p:val>
                                            <p:strVal val="#ppt_x"/>
                                          </p:val>
                                        </p:tav>
                                      </p:tavLst>
                                    </p:anim>
                                    <p:anim calcmode="lin" valueType="num">
                                      <p:cBhvr>
                                        <p:cTn id="3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wipe(down)">
                                      <p:cBhvr>
                                        <p:cTn id="4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2124" y="373487"/>
            <a:ext cx="6207617" cy="461665"/>
          </a:xfrm>
          <a:prstGeom prst="rect">
            <a:avLst/>
          </a:prstGeom>
          <a:noFill/>
        </p:spPr>
        <p:txBody>
          <a:bodyPr wrap="square" rtlCol="0">
            <a:spAutoFit/>
          </a:bodyPr>
          <a:lstStyle/>
          <a:p>
            <a:r>
              <a:rPr lang="en-US" sz="2400" dirty="0">
                <a:latin typeface="Algerian" panose="04020705040A02060702" pitchFamily="82" charset="0"/>
              </a:rPr>
              <a:t>Table of Content</a:t>
            </a:r>
            <a:endParaRPr lang="en-IN" sz="2400" dirty="0">
              <a:latin typeface="Algerian" panose="04020705040A02060702" pitchFamily="82" charset="0"/>
            </a:endParaRPr>
          </a:p>
        </p:txBody>
      </p:sp>
      <p:sp>
        <p:nvSpPr>
          <p:cNvPr id="5" name="TextBox 4"/>
          <p:cNvSpPr txBox="1"/>
          <p:nvPr/>
        </p:nvSpPr>
        <p:spPr>
          <a:xfrm>
            <a:off x="605307" y="1159099"/>
            <a:ext cx="6272011" cy="5632311"/>
          </a:xfrm>
          <a:prstGeom prst="rect">
            <a:avLst/>
          </a:prstGeom>
          <a:noFill/>
        </p:spPr>
        <p:txBody>
          <a:bodyPr wrap="square" rtlCol="0">
            <a:spAutoFit/>
          </a:bodyPr>
          <a:lstStyle/>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Organizational Overview</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Introduction to the World of Human Resource Management</a:t>
            </a:r>
          </a:p>
          <a:p>
            <a:pPr marL="285750" indent="-285750" algn="just">
              <a:buFont typeface="Wingdings" panose="05000000000000000000" pitchFamily="2" charset="2"/>
              <a:buChar char="q"/>
            </a:pPr>
            <a:r>
              <a:rPr lang="en-IN" dirty="0">
                <a:latin typeface="Times New Roman" panose="02020603050405020304" pitchFamily="18" charset="0"/>
                <a:cs typeface="Times New Roman" panose="02020603050405020304" pitchFamily="18" charset="0"/>
              </a:rPr>
              <a:t>Flexible Working Culture</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Importance of Flexible Working Culture in Organization</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Diversity in the Workplace</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Importance of Inclusion in the Workplace</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Human Resource Management</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Importance of Human Resource Management</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Role of Human Resource in Promoting Flexible Working Culture</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Role of Human Resource Management in Promoting Diversity at Workplace</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Role of Human Resource Management in Promoting inclusion at Workplace</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Conclusion</a:t>
            </a:r>
          </a:p>
          <a:p>
            <a:pPr marL="28575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References</a:t>
            </a:r>
          </a:p>
          <a:p>
            <a:pPr marL="285750" indent="-285750" algn="just">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endParaRPr lang="en-IN"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2"/>
          <a:srcRect t="12746" b="12042"/>
          <a:stretch/>
        </p:blipFill>
        <p:spPr>
          <a:xfrm>
            <a:off x="7006107" y="1772322"/>
            <a:ext cx="5054549" cy="28511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79300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1972" y="360608"/>
            <a:ext cx="5203065" cy="461665"/>
          </a:xfrm>
          <a:prstGeom prst="rect">
            <a:avLst/>
          </a:prstGeom>
          <a:noFill/>
        </p:spPr>
        <p:txBody>
          <a:bodyPr wrap="square" rtlCol="0">
            <a:spAutoFit/>
          </a:bodyPr>
          <a:lstStyle/>
          <a:p>
            <a:r>
              <a:rPr lang="en-IN" sz="2400">
                <a:latin typeface="Algerian" panose="04020705040A02060702" pitchFamily="82" charset="0"/>
              </a:rPr>
              <a:t>Organizational Overview</a:t>
            </a:r>
            <a:endParaRPr lang="en-IN" sz="2400" dirty="0">
              <a:latin typeface="Algerian" panose="04020705040A02060702" pitchFamily="82" charset="0"/>
            </a:endParaRPr>
          </a:p>
        </p:txBody>
      </p:sp>
      <p:pic>
        <p:nvPicPr>
          <p:cNvPr id="5" name="Picture 4"/>
          <p:cNvPicPr>
            <a:picLocks noChangeAspect="1"/>
          </p:cNvPicPr>
          <p:nvPr/>
        </p:nvPicPr>
        <p:blipFill>
          <a:blip r:embed="rId2"/>
          <a:stretch>
            <a:fillRect/>
          </a:stretch>
        </p:blipFill>
        <p:spPr>
          <a:xfrm>
            <a:off x="6601076" y="2372139"/>
            <a:ext cx="5331678" cy="27697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p:cNvSpPr txBox="1"/>
          <p:nvPr/>
        </p:nvSpPr>
        <p:spPr>
          <a:xfrm>
            <a:off x="464199" y="1778375"/>
            <a:ext cx="5764696" cy="4401205"/>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Aldi is commonly known as German multinational family owned retail organization that are having over 10000 stores around 20 countries. </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organization was established in the year of  1961 by Karl Albrecht, Theo Albrecht.</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brand is having plenty of subsidiaries including ALDI Nord, ALDI Holding ApS, ALDI Hungary and so on.</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According to the data of 2019, the brand is having revenue of </a:t>
            </a:r>
            <a:r>
              <a:rPr lang="en-IN" sz="2000" dirty="0">
                <a:latin typeface="Times New Roman" panose="02020603050405020304" pitchFamily="18" charset="0"/>
                <a:cs typeface="Times New Roman" panose="02020603050405020304" pitchFamily="18" charset="0"/>
              </a:rPr>
              <a:t>10,630 crores USD (</a:t>
            </a:r>
            <a:r>
              <a:rPr lang="en-IN" sz="2000" dirty="0" err="1">
                <a:latin typeface="Times New Roman" panose="02020603050405020304" pitchFamily="18" charset="0"/>
                <a:cs typeface="Times New Roman" panose="02020603050405020304" pitchFamily="18" charset="0"/>
              </a:rPr>
              <a:t>Suyanti</a:t>
            </a:r>
            <a:r>
              <a:rPr lang="en-IN" sz="2000" dirty="0">
                <a:latin typeface="Times New Roman" panose="02020603050405020304" pitchFamily="18" charset="0"/>
                <a:cs typeface="Times New Roman" panose="02020603050405020304" pitchFamily="18" charset="0"/>
              </a:rPr>
              <a:t>, </a:t>
            </a:r>
            <a:r>
              <a:rPr lang="en-IN" sz="2000" dirty="0" err="1">
                <a:latin typeface="Times New Roman" panose="02020603050405020304" pitchFamily="18" charset="0"/>
                <a:cs typeface="Times New Roman" panose="02020603050405020304" pitchFamily="18" charset="0"/>
              </a:rPr>
              <a:t>Damajanti</a:t>
            </a:r>
            <a:r>
              <a:rPr lang="en-IN" sz="2000" dirty="0">
                <a:latin typeface="Times New Roman" panose="02020603050405020304" pitchFamily="18" charset="0"/>
                <a:cs typeface="Times New Roman" panose="02020603050405020304" pitchFamily="18" charset="0"/>
              </a:rPr>
              <a:t> and </a:t>
            </a:r>
            <a:r>
              <a:rPr lang="en-IN" sz="2000" dirty="0" err="1">
                <a:latin typeface="Times New Roman" panose="02020603050405020304" pitchFamily="18" charset="0"/>
                <a:cs typeface="Times New Roman" panose="02020603050405020304" pitchFamily="18" charset="0"/>
              </a:rPr>
              <a:t>Muljosumarto</a:t>
            </a:r>
            <a:r>
              <a:rPr lang="en-IN" sz="2000" dirty="0">
                <a:latin typeface="Times New Roman" panose="02020603050405020304" pitchFamily="18" charset="0"/>
                <a:cs typeface="Times New Roman" panose="02020603050405020304" pitchFamily="18" charset="0"/>
              </a:rPr>
              <a:t> 2020).</a:t>
            </a:r>
            <a:r>
              <a:rPr lang="en-US"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646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730" y="321972"/>
            <a:ext cx="9865216" cy="461665"/>
          </a:xfrm>
          <a:prstGeom prst="rect">
            <a:avLst/>
          </a:prstGeom>
          <a:noFill/>
        </p:spPr>
        <p:txBody>
          <a:bodyPr wrap="square" rtlCol="0">
            <a:spAutoFit/>
          </a:bodyPr>
          <a:lstStyle/>
          <a:p>
            <a:r>
              <a:rPr lang="en-US" sz="2400" dirty="0">
                <a:latin typeface="Algerian" panose="04020705040A02060702" pitchFamily="82" charset="0"/>
              </a:rPr>
              <a:t>Introduction to the World of Human Resource Management</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7555029" y="2107095"/>
            <a:ext cx="4358674" cy="24517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347730" y="1948069"/>
            <a:ext cx="6795192" cy="3170099"/>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In the dynamic business world, human resource management is one of the fundamental process that needs to be kept updated with the time.</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Human resource management is considered as the strategic approach for the Aldi to maintain the large workforce of the organization (Boon et al. 2019).</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Post Covid-19, the organizations are adopting flexible work culture in the workplace.</a:t>
            </a:r>
          </a:p>
        </p:txBody>
      </p:sp>
    </p:spTree>
    <p:extLst>
      <p:ext uri="{BB962C8B-B14F-4D97-AF65-F5344CB8AC3E}">
        <p14:creationId xmlns:p14="http://schemas.microsoft.com/office/powerpoint/2010/main" val="3759026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0608" y="412124"/>
            <a:ext cx="5576553" cy="461665"/>
          </a:xfrm>
          <a:prstGeom prst="rect">
            <a:avLst/>
          </a:prstGeom>
          <a:noFill/>
        </p:spPr>
        <p:txBody>
          <a:bodyPr wrap="square" rtlCol="0">
            <a:spAutoFit/>
          </a:bodyPr>
          <a:lstStyle/>
          <a:p>
            <a:r>
              <a:rPr lang="en-US" sz="2400" dirty="0">
                <a:latin typeface="Algerian" panose="04020705040A02060702" pitchFamily="82" charset="0"/>
              </a:rPr>
              <a:t>Flexible Working Culture</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7011522" y="1996225"/>
            <a:ext cx="4996534" cy="24982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463639" y="1506829"/>
            <a:ext cx="6323527" cy="4093428"/>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Flexible working culture is considered as the working system or environment that are specifically not subjected to any particular constraints that are specifically connected with a traditional 9 to 5 job.</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These Flexible working structures, which are focused on the requirements of the individuals, encourage employees to better control their professional and personal responsibilities (Chung and Van der </a:t>
            </a:r>
            <a:r>
              <a:rPr lang="en-US" sz="2000" dirty="0" err="1">
                <a:latin typeface="Times New Roman" panose="02020603050405020304" pitchFamily="18" charset="0"/>
                <a:cs typeface="Times New Roman" panose="02020603050405020304" pitchFamily="18" charset="0"/>
              </a:rPr>
              <a:t>Lippe</a:t>
            </a:r>
            <a:r>
              <a:rPr lang="en-US" sz="2000" dirty="0">
                <a:latin typeface="Times New Roman" panose="02020603050405020304" pitchFamily="18" charset="0"/>
                <a:cs typeface="Times New Roman" panose="02020603050405020304" pitchFamily="18" charset="0"/>
              </a:rPr>
              <a:t> 2020).</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Flexible working culture helps the organization to get a great place for the employees to create a trust factor within the operational activities of Aldi.</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2909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5003" y="373487"/>
            <a:ext cx="9259910" cy="461665"/>
          </a:xfrm>
          <a:prstGeom prst="rect">
            <a:avLst/>
          </a:prstGeom>
          <a:noFill/>
        </p:spPr>
        <p:txBody>
          <a:bodyPr wrap="square" rtlCol="0">
            <a:spAutoFit/>
          </a:bodyPr>
          <a:lstStyle/>
          <a:p>
            <a:pPr algn="just"/>
            <a:r>
              <a:rPr lang="en-US" sz="2400" dirty="0">
                <a:latin typeface="Algerian" panose="04020705040A02060702" pitchFamily="82" charset="0"/>
              </a:rPr>
              <a:t>Importance of Flexible Working Culture in Organization</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7373318" y="1880316"/>
            <a:ext cx="4623190" cy="30836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631065" y="1880316"/>
            <a:ext cx="6284890" cy="3477875"/>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Flexible working culture helps the employees to get more engaged and also the productivity of Aldi gets increased in these working culture.</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Flexible working culture does helpful for the employers as well, hence enabling them to become sufficient usages of company campus (</a:t>
            </a:r>
            <a:r>
              <a:rPr lang="en-IN" sz="2000" dirty="0" err="1">
                <a:latin typeface="Times New Roman" panose="02020603050405020304" pitchFamily="18" charset="0"/>
                <a:cs typeface="Times New Roman" panose="02020603050405020304" pitchFamily="18" charset="0"/>
              </a:rPr>
              <a:t>Davidescu</a:t>
            </a:r>
            <a:r>
              <a:rPr lang="en-IN" sz="2000" dirty="0">
                <a:latin typeface="Times New Roman" panose="02020603050405020304" pitchFamily="18" charset="0"/>
                <a:cs typeface="Times New Roman" panose="02020603050405020304" pitchFamily="18" charset="0"/>
              </a:rPr>
              <a:t> et al. 2020)</a:t>
            </a:r>
            <a:r>
              <a:rPr lang="en-US" sz="20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flexible working culture helps the organization to reduce the time consumption during commute and also encourage to retain more number of employees.</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9600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0913" y="425003"/>
            <a:ext cx="5074276" cy="461665"/>
          </a:xfrm>
          <a:prstGeom prst="rect">
            <a:avLst/>
          </a:prstGeom>
          <a:noFill/>
        </p:spPr>
        <p:txBody>
          <a:bodyPr wrap="square" rtlCol="0">
            <a:spAutoFit/>
          </a:bodyPr>
          <a:lstStyle/>
          <a:p>
            <a:r>
              <a:rPr lang="en-US" sz="2400" dirty="0">
                <a:latin typeface="Algerian" panose="04020705040A02060702" pitchFamily="82" charset="0"/>
              </a:rPr>
              <a:t>Diversity in the Workplace</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7134894" y="1978385"/>
            <a:ext cx="4812637" cy="30439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592429" y="1978385"/>
            <a:ext cx="6220495" cy="3477875"/>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Diversity in the workplace primarily means that the acceptance of several employees in the workforce coming different ethnic background.</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Diversity in the workplace is one of the fundamental elements of the business as it brings knowledge and potentials from each employees (</a:t>
            </a:r>
            <a:r>
              <a:rPr lang="en-US" sz="2000" dirty="0" err="1">
                <a:latin typeface="Times New Roman" panose="02020603050405020304" pitchFamily="18" charset="0"/>
                <a:cs typeface="Times New Roman" panose="02020603050405020304" pitchFamily="18" charset="0"/>
              </a:rPr>
              <a:t>Sakdiyakorn</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Wattanacharoensil</a:t>
            </a:r>
            <a:r>
              <a:rPr lang="en-US" sz="2000" dirty="0">
                <a:latin typeface="Times New Roman" panose="02020603050405020304" pitchFamily="18" charset="0"/>
                <a:cs typeface="Times New Roman" panose="02020603050405020304" pitchFamily="18" charset="0"/>
              </a:rPr>
              <a:t> 2018).</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Diversity in the workplace promotes the creativity and improves the bottom-line of the Aldi.</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2153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729" y="334851"/>
            <a:ext cx="7984901" cy="461665"/>
          </a:xfrm>
          <a:prstGeom prst="rect">
            <a:avLst/>
          </a:prstGeom>
          <a:noFill/>
        </p:spPr>
        <p:txBody>
          <a:bodyPr wrap="square" rtlCol="0">
            <a:spAutoFit/>
          </a:bodyPr>
          <a:lstStyle/>
          <a:p>
            <a:r>
              <a:rPr lang="en-US" sz="2400" dirty="0">
                <a:latin typeface="Algerian" panose="04020705040A02060702" pitchFamily="82" charset="0"/>
              </a:rPr>
              <a:t>Importance of Inclusion in the Workplace</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6639120" y="2041167"/>
            <a:ext cx="5392699" cy="30846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528033" y="1955692"/>
            <a:ext cx="5795493" cy="3170099"/>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climate of inclusiveness is a situation in which a wide range of individuals may collaborate to satisfy the demands of the business or product while also enjoying the freedom to be themselves in the workforce (Zhu et al. 2019).</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Diversity, fairness, and many other components of the professional world are all part of inclusiveness, which also works to eliminate institutional inequities within the organization, Aldi.</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5677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7882" y="386366"/>
            <a:ext cx="5847008" cy="461665"/>
          </a:xfrm>
          <a:prstGeom prst="rect">
            <a:avLst/>
          </a:prstGeom>
          <a:noFill/>
        </p:spPr>
        <p:txBody>
          <a:bodyPr wrap="square" rtlCol="0">
            <a:spAutoFit/>
          </a:bodyPr>
          <a:lstStyle/>
          <a:p>
            <a:r>
              <a:rPr lang="en-US" sz="2400" dirty="0">
                <a:latin typeface="Algerian" panose="04020705040A02060702" pitchFamily="82" charset="0"/>
              </a:rPr>
              <a:t>Human Resource Management</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7145028" y="2009104"/>
            <a:ext cx="4703535" cy="30591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605307" y="1893194"/>
            <a:ext cx="6233374" cy="4093428"/>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Human resource management can be considered as the practice of recruitment, hiring, and deploying the organizational workforce. </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HR department of the organization is primarily responsible for creating and maintaining the policies for the organizational workforce (</a:t>
            </a:r>
            <a:r>
              <a:rPr lang="en-US" sz="2000" dirty="0" err="1">
                <a:latin typeface="Times New Roman" panose="02020603050405020304" pitchFamily="18" charset="0"/>
                <a:cs typeface="Times New Roman" panose="02020603050405020304" pitchFamily="18" charset="0"/>
              </a:rPr>
              <a:t>Chams</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García-Blandón</a:t>
            </a:r>
            <a:r>
              <a:rPr lang="en-US" sz="2000" dirty="0">
                <a:latin typeface="Times New Roman" panose="02020603050405020304" pitchFamily="18" charset="0"/>
                <a:cs typeface="Times New Roman" panose="02020603050405020304" pitchFamily="18" charset="0"/>
              </a:rPr>
              <a:t> 2019). </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 The purpose of HR policies and practices is to supervise the personnel so that the corporation may accomplish its goals and preserve its working environment.</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8738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2124" y="206063"/>
            <a:ext cx="8693239" cy="461665"/>
          </a:xfrm>
          <a:prstGeom prst="rect">
            <a:avLst/>
          </a:prstGeom>
          <a:noFill/>
        </p:spPr>
        <p:txBody>
          <a:bodyPr wrap="square" rtlCol="0">
            <a:spAutoFit/>
          </a:bodyPr>
          <a:lstStyle/>
          <a:p>
            <a:r>
              <a:rPr lang="en-US" sz="2400" dirty="0">
                <a:latin typeface="Algerian" panose="04020705040A02060702" pitchFamily="82" charset="0"/>
              </a:rPr>
              <a:t>Importance of Human Resource Management</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7418231" y="1448946"/>
            <a:ext cx="4324417" cy="43664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708338" y="1893194"/>
            <a:ext cx="6053070" cy="3754874"/>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Retaining or strengthening the performance of an organization necessitates a competent HRM department. HR directors can also keep an eye on the employment market to preserve their employees motivated.</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HR professional are much helpful for providing right and adequate training to the employees and also assist in recruiting new professionals with the required skillsets that help them to accomplish the organizational goals and objectives (Boon et al. 2019).</a:t>
            </a:r>
          </a:p>
          <a:p>
            <a:pPr marL="285750" indent="-285750" algn="just">
              <a:buFont typeface="Wingdings" panose="05000000000000000000" pitchFamily="2" charset="2"/>
              <a:buChar char="q"/>
            </a:pP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6557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3486" y="373487"/>
            <a:ext cx="10663707" cy="461665"/>
          </a:xfrm>
          <a:prstGeom prst="rect">
            <a:avLst/>
          </a:prstGeom>
          <a:noFill/>
        </p:spPr>
        <p:txBody>
          <a:bodyPr wrap="square" rtlCol="0">
            <a:spAutoFit/>
          </a:bodyPr>
          <a:lstStyle/>
          <a:p>
            <a:r>
              <a:rPr lang="en-US" sz="2400" dirty="0">
                <a:latin typeface="Algerian" panose="04020705040A02060702" pitchFamily="82" charset="0"/>
              </a:rPr>
              <a:t>Role of Human Resource in Promoting Flexible Working Culture</a:t>
            </a:r>
            <a:endParaRPr lang="en-IN" sz="2400" dirty="0">
              <a:latin typeface="Algerian" panose="04020705040A02060702" pitchFamily="82" charset="0"/>
            </a:endParaRPr>
          </a:p>
        </p:txBody>
      </p:sp>
      <p:sp>
        <p:nvSpPr>
          <p:cNvPr id="4" name="TextBox 3"/>
          <p:cNvSpPr txBox="1"/>
          <p:nvPr/>
        </p:nvSpPr>
        <p:spPr>
          <a:xfrm>
            <a:off x="502275" y="1803042"/>
            <a:ext cx="6194739" cy="3477875"/>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HR professionals needs to ensure that the employees feel comfortable working within their shift timings and also can log off after their shift timing which can help them to avoid the long-term stress of the employees (</a:t>
            </a:r>
            <a:r>
              <a:rPr lang="en-IN" sz="2000" dirty="0" err="1">
                <a:latin typeface="Times New Roman" panose="02020603050405020304" pitchFamily="18" charset="0"/>
                <a:cs typeface="Times New Roman" panose="02020603050405020304" pitchFamily="18" charset="0"/>
              </a:rPr>
              <a:t>Dirani</a:t>
            </a:r>
            <a:r>
              <a:rPr lang="en-IN" sz="2000" dirty="0">
                <a:latin typeface="Times New Roman" panose="02020603050405020304" pitchFamily="18" charset="0"/>
                <a:cs typeface="Times New Roman" panose="02020603050405020304" pitchFamily="18" charset="0"/>
              </a:rPr>
              <a:t> et al. 2020)</a:t>
            </a:r>
            <a:r>
              <a:rPr lang="en-US" sz="20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notion that all personnel spend quality time in about the same social context is the underpinning of many corporate incentive schemes and bonuses. Intrinsic and extrinsic sources of compensation are both conceivable.</a:t>
            </a:r>
            <a:endParaRPr lang="en-IN"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933994" y="2034861"/>
            <a:ext cx="4993921" cy="28012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60934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730" y="296214"/>
            <a:ext cx="10290219" cy="830997"/>
          </a:xfrm>
          <a:prstGeom prst="rect">
            <a:avLst/>
          </a:prstGeom>
          <a:noFill/>
        </p:spPr>
        <p:txBody>
          <a:bodyPr wrap="square" rtlCol="0">
            <a:spAutoFit/>
          </a:bodyPr>
          <a:lstStyle/>
          <a:p>
            <a:r>
              <a:rPr lang="en-US" sz="2400" dirty="0">
                <a:latin typeface="Algerian" panose="04020705040A02060702" pitchFamily="82" charset="0"/>
              </a:rPr>
              <a:t>Role of Human Resource Management in Promoting Diversity at Workplace</a:t>
            </a:r>
            <a:endParaRPr lang="en-IN" sz="2400" dirty="0">
              <a:latin typeface="Algerian" panose="04020705040A02060702" pitchFamily="82" charset="0"/>
            </a:endParaRPr>
          </a:p>
        </p:txBody>
      </p:sp>
      <p:sp>
        <p:nvSpPr>
          <p:cNvPr id="3" name="TextBox 2"/>
          <p:cNvSpPr txBox="1"/>
          <p:nvPr/>
        </p:nvSpPr>
        <p:spPr>
          <a:xfrm>
            <a:off x="540914" y="1571223"/>
            <a:ext cx="5576552" cy="4708981"/>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prime role of the Human resource is to authorize the management and leadership of the organization so that they can help in empowering diversity within Aldi.</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In terms of diversity, HR professionals should focus on diverse workforce through recruitment and the development of employees (Islam et al. 2020). </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HR specialists can collaborate with local youth organizations or schools. This deals with creating potential at a young age and ensuring that more individuals from different backgrounds are conscious of the prospects.</a:t>
            </a:r>
            <a:endParaRPr lang="en-IN"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722771" y="1821288"/>
            <a:ext cx="5248141" cy="34987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07668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730" y="296214"/>
            <a:ext cx="10290219" cy="830997"/>
          </a:xfrm>
          <a:prstGeom prst="rect">
            <a:avLst/>
          </a:prstGeom>
          <a:noFill/>
        </p:spPr>
        <p:txBody>
          <a:bodyPr wrap="square" rtlCol="0">
            <a:spAutoFit/>
          </a:bodyPr>
          <a:lstStyle/>
          <a:p>
            <a:r>
              <a:rPr lang="en-US" sz="2400" dirty="0">
                <a:latin typeface="Algerian" panose="04020705040A02060702" pitchFamily="82" charset="0"/>
              </a:rPr>
              <a:t>Role of Human Resource Management in Promoting inclusion at Workplace</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6563558" y="2021849"/>
            <a:ext cx="5441630" cy="30524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605307" y="1661375"/>
            <a:ext cx="5628068" cy="4401205"/>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HR department of the organization needs to ensure an employee survey and also take decision accordingly.</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Evaluate employment practices often to ensure sure programs wouldn't stereotype against any demographics and are acceptable to all candidates. Remuneration requirements need to be properly planned and fair (Shore et al. 2018).</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HR professionals needs to provide an welcoming atmosphere during the onboarding process so that the new employees would be more comfortable in the operations of Aldi.</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5673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730" y="244699"/>
            <a:ext cx="5138670" cy="461665"/>
          </a:xfrm>
          <a:prstGeom prst="rect">
            <a:avLst/>
          </a:prstGeom>
          <a:noFill/>
        </p:spPr>
        <p:txBody>
          <a:bodyPr wrap="square" rtlCol="0">
            <a:spAutoFit/>
          </a:bodyPr>
          <a:lstStyle/>
          <a:p>
            <a:r>
              <a:rPr lang="en-US" sz="2400" dirty="0">
                <a:latin typeface="Algerian" panose="04020705040A02060702" pitchFamily="82" charset="0"/>
              </a:rPr>
              <a:t>Conclusion</a:t>
            </a:r>
            <a:endParaRPr lang="en-IN" sz="2400" dirty="0">
              <a:latin typeface="Algerian" panose="04020705040A02060702" pitchFamily="82" charset="0"/>
            </a:endParaRPr>
          </a:p>
        </p:txBody>
      </p:sp>
      <p:pic>
        <p:nvPicPr>
          <p:cNvPr id="3" name="Picture 2"/>
          <p:cNvPicPr>
            <a:picLocks noChangeAspect="1"/>
          </p:cNvPicPr>
          <p:nvPr/>
        </p:nvPicPr>
        <p:blipFill>
          <a:blip r:embed="rId2"/>
          <a:stretch>
            <a:fillRect/>
          </a:stretch>
        </p:blipFill>
        <p:spPr>
          <a:xfrm>
            <a:off x="6630767" y="1784963"/>
            <a:ext cx="5239342" cy="34894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476518" y="1656174"/>
            <a:ext cx="5814530" cy="4093428"/>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Organization needs ensure diversity and inclusivity within the organization premises to improve the employee engagement and also enhancing the proficiency of the workforce.</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HR policies and planning needs to be in place so that they would be able accommodate the both aspects within the organizational system without disturbing the operations of Aldi.</a:t>
            </a:r>
          </a:p>
          <a:p>
            <a:pPr marL="285750" indent="-285750" algn="just">
              <a:buFont typeface="Wingdings" panose="05000000000000000000" pitchFamily="2" charset="2"/>
              <a:buChar char="q"/>
            </a:pP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HR management needs to be mindful regarding their language and the organization communication needs to be open and fair.</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0111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6214" y="360608"/>
            <a:ext cx="5859887" cy="461665"/>
          </a:xfrm>
          <a:prstGeom prst="rect">
            <a:avLst/>
          </a:prstGeom>
          <a:noFill/>
        </p:spPr>
        <p:txBody>
          <a:bodyPr wrap="square" rtlCol="0">
            <a:spAutoFit/>
          </a:bodyPr>
          <a:lstStyle/>
          <a:p>
            <a:r>
              <a:rPr lang="en-US" sz="2400" dirty="0">
                <a:latin typeface="Algerian" panose="04020705040A02060702" pitchFamily="82" charset="0"/>
              </a:rPr>
              <a:t>References</a:t>
            </a:r>
            <a:endParaRPr lang="en-IN" sz="2400" dirty="0">
              <a:latin typeface="Algerian" panose="04020705040A02060702" pitchFamily="82" charset="0"/>
            </a:endParaRPr>
          </a:p>
        </p:txBody>
      </p:sp>
      <p:sp>
        <p:nvSpPr>
          <p:cNvPr id="3" name="TextBox 2"/>
          <p:cNvSpPr txBox="1"/>
          <p:nvPr/>
        </p:nvSpPr>
        <p:spPr>
          <a:xfrm>
            <a:off x="386366" y="989698"/>
            <a:ext cx="11539470" cy="6032421"/>
          </a:xfrm>
          <a:prstGeom prst="rect">
            <a:avLst/>
          </a:prstGeom>
          <a:noFill/>
        </p:spPr>
        <p:txBody>
          <a:bodyPr wrap="square" rtlCol="0">
            <a:spAutoFit/>
          </a:bodyPr>
          <a:lstStyle/>
          <a:p>
            <a:pPr algn="just"/>
            <a:r>
              <a:rPr lang="en-US" sz="1400" dirty="0">
                <a:latin typeface="Times New Roman" panose="02020603050405020304" pitchFamily="18" charset="0"/>
                <a:cs typeface="Times New Roman" panose="02020603050405020304" pitchFamily="18" charset="0"/>
              </a:rPr>
              <a:t>Boon, C., Den </a:t>
            </a:r>
            <a:r>
              <a:rPr lang="en-US" sz="1400" dirty="0" err="1">
                <a:latin typeface="Times New Roman" panose="02020603050405020304" pitchFamily="18" charset="0"/>
                <a:cs typeface="Times New Roman" panose="02020603050405020304" pitchFamily="18" charset="0"/>
              </a:rPr>
              <a:t>Hartog</a:t>
            </a:r>
            <a:r>
              <a:rPr lang="en-US" sz="1400" dirty="0">
                <a:latin typeface="Times New Roman" panose="02020603050405020304" pitchFamily="18" charset="0"/>
                <a:cs typeface="Times New Roman" panose="02020603050405020304" pitchFamily="18" charset="0"/>
              </a:rPr>
              <a:t>, D.N. and </a:t>
            </a:r>
            <a:r>
              <a:rPr lang="en-US" sz="1400" dirty="0" err="1">
                <a:latin typeface="Times New Roman" panose="02020603050405020304" pitchFamily="18" charset="0"/>
                <a:cs typeface="Times New Roman" panose="02020603050405020304" pitchFamily="18" charset="0"/>
              </a:rPr>
              <a:t>Lepak</a:t>
            </a:r>
            <a:r>
              <a:rPr lang="en-US" sz="1400" dirty="0">
                <a:latin typeface="Times New Roman" panose="02020603050405020304" pitchFamily="18" charset="0"/>
                <a:cs typeface="Times New Roman" panose="02020603050405020304" pitchFamily="18" charset="0"/>
              </a:rPr>
              <a:t>, D.P., 2019. A systematic review of human resource management systems and their measurement. </a:t>
            </a:r>
            <a:r>
              <a:rPr lang="en-US" sz="1400" i="1" dirty="0">
                <a:latin typeface="Times New Roman" panose="02020603050405020304" pitchFamily="18" charset="0"/>
                <a:cs typeface="Times New Roman" panose="02020603050405020304" pitchFamily="18" charset="0"/>
              </a:rPr>
              <a:t>Journal of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45</a:t>
            </a:r>
            <a:r>
              <a:rPr lang="en-US" sz="1400" dirty="0">
                <a:latin typeface="Times New Roman" panose="02020603050405020304" pitchFamily="18" charset="0"/>
                <a:cs typeface="Times New Roman" panose="02020603050405020304" pitchFamily="18" charset="0"/>
              </a:rPr>
              <a:t>(6), pp.2498-2537.</a:t>
            </a:r>
          </a:p>
          <a:p>
            <a:pPr algn="just"/>
            <a:endParaRPr lang="en-IN"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Chams</a:t>
            </a:r>
            <a:r>
              <a:rPr lang="en-US" sz="1400" dirty="0">
                <a:latin typeface="Times New Roman" panose="02020603050405020304" pitchFamily="18" charset="0"/>
                <a:cs typeface="Times New Roman" panose="02020603050405020304" pitchFamily="18" charset="0"/>
              </a:rPr>
              <a:t>, N. and </a:t>
            </a:r>
            <a:r>
              <a:rPr lang="en-US" sz="1400" dirty="0" err="1">
                <a:latin typeface="Times New Roman" panose="02020603050405020304" pitchFamily="18" charset="0"/>
                <a:cs typeface="Times New Roman" panose="02020603050405020304" pitchFamily="18" charset="0"/>
              </a:rPr>
              <a:t>García-Blandón</a:t>
            </a:r>
            <a:r>
              <a:rPr lang="en-US" sz="1400" dirty="0">
                <a:latin typeface="Times New Roman" panose="02020603050405020304" pitchFamily="18" charset="0"/>
                <a:cs typeface="Times New Roman" panose="02020603050405020304" pitchFamily="18" charset="0"/>
              </a:rPr>
              <a:t>, J., 2019. On the importance of sustainable human resource management for the adoption of sustainable development goals. </a:t>
            </a:r>
            <a:r>
              <a:rPr lang="en-US" sz="1400" i="1" dirty="0">
                <a:latin typeface="Times New Roman" panose="02020603050405020304" pitchFamily="18" charset="0"/>
                <a:cs typeface="Times New Roman" panose="02020603050405020304" pitchFamily="18" charset="0"/>
              </a:rPr>
              <a:t>Resources, Conservation and Recycling</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141</a:t>
            </a:r>
            <a:r>
              <a:rPr lang="en-US" sz="1400" dirty="0">
                <a:latin typeface="Times New Roman" panose="02020603050405020304" pitchFamily="18" charset="0"/>
                <a:cs typeface="Times New Roman" panose="02020603050405020304" pitchFamily="18" charset="0"/>
              </a:rPr>
              <a:t>, pp.109-122.</a:t>
            </a:r>
          </a:p>
          <a:p>
            <a:pPr algn="just"/>
            <a:endParaRPr lang="en-IN"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Chung, H. and Van der </a:t>
            </a:r>
            <a:r>
              <a:rPr lang="en-US" sz="1400" dirty="0" err="1">
                <a:latin typeface="Times New Roman" panose="02020603050405020304" pitchFamily="18" charset="0"/>
                <a:cs typeface="Times New Roman" panose="02020603050405020304" pitchFamily="18" charset="0"/>
              </a:rPr>
              <a:t>Lippe</a:t>
            </a:r>
            <a:r>
              <a:rPr lang="en-US" sz="1400" dirty="0">
                <a:latin typeface="Times New Roman" panose="02020603050405020304" pitchFamily="18" charset="0"/>
                <a:cs typeface="Times New Roman" panose="02020603050405020304" pitchFamily="18" charset="0"/>
              </a:rPr>
              <a:t>, T., 2020. Flexible working, work–life balance, and gender equality: Introduction. </a:t>
            </a:r>
            <a:r>
              <a:rPr lang="en-US" sz="1400" i="1" dirty="0">
                <a:latin typeface="Times New Roman" panose="02020603050405020304" pitchFamily="18" charset="0"/>
                <a:cs typeface="Times New Roman" panose="02020603050405020304" pitchFamily="18" charset="0"/>
              </a:rPr>
              <a:t>Social Indicators Research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151</a:t>
            </a:r>
            <a:r>
              <a:rPr lang="en-US" sz="1400" dirty="0">
                <a:latin typeface="Times New Roman" panose="02020603050405020304" pitchFamily="18" charset="0"/>
                <a:cs typeface="Times New Roman" panose="02020603050405020304" pitchFamily="18" charset="0"/>
              </a:rPr>
              <a:t>(2), pp.365-381.</a:t>
            </a:r>
          </a:p>
          <a:p>
            <a:pPr algn="just"/>
            <a:endParaRPr lang="en-IN" sz="1400" dirty="0">
              <a:latin typeface="Times New Roman" panose="02020603050405020304" pitchFamily="18" charset="0"/>
              <a:cs typeface="Times New Roman" panose="02020603050405020304" pitchFamily="18" charset="0"/>
            </a:endParaRPr>
          </a:p>
          <a:p>
            <a:pPr algn="just"/>
            <a:r>
              <a:rPr lang="en-IN" sz="1400" dirty="0" err="1">
                <a:latin typeface="Times New Roman" panose="02020603050405020304" pitchFamily="18" charset="0"/>
                <a:cs typeface="Times New Roman" panose="02020603050405020304" pitchFamily="18" charset="0"/>
              </a:rPr>
              <a:t>Davidescu</a:t>
            </a:r>
            <a:r>
              <a:rPr lang="en-IN" sz="1400" dirty="0">
                <a:latin typeface="Times New Roman" panose="02020603050405020304" pitchFamily="18" charset="0"/>
                <a:cs typeface="Times New Roman" panose="02020603050405020304" pitchFamily="18" charset="0"/>
              </a:rPr>
              <a:t>, A.A., </a:t>
            </a:r>
            <a:r>
              <a:rPr lang="en-IN" sz="1400" dirty="0" err="1">
                <a:latin typeface="Times New Roman" panose="02020603050405020304" pitchFamily="18" charset="0"/>
                <a:cs typeface="Times New Roman" panose="02020603050405020304" pitchFamily="18" charset="0"/>
              </a:rPr>
              <a:t>Apostu</a:t>
            </a:r>
            <a:r>
              <a:rPr lang="en-IN" sz="1400" dirty="0">
                <a:latin typeface="Times New Roman" panose="02020603050405020304" pitchFamily="18" charset="0"/>
                <a:cs typeface="Times New Roman" panose="02020603050405020304" pitchFamily="18" charset="0"/>
              </a:rPr>
              <a:t>, S.A., Paul, A. and </a:t>
            </a:r>
            <a:r>
              <a:rPr lang="en-IN" sz="1400" dirty="0" err="1">
                <a:latin typeface="Times New Roman" panose="02020603050405020304" pitchFamily="18" charset="0"/>
                <a:cs typeface="Times New Roman" panose="02020603050405020304" pitchFamily="18" charset="0"/>
              </a:rPr>
              <a:t>Casuneanu</a:t>
            </a:r>
            <a:r>
              <a:rPr lang="en-IN" sz="1400" dirty="0">
                <a:latin typeface="Times New Roman" panose="02020603050405020304" pitchFamily="18" charset="0"/>
                <a:cs typeface="Times New Roman" panose="02020603050405020304" pitchFamily="18" charset="0"/>
              </a:rPr>
              <a:t>, I., 2020. Work flexibility, job satisfaction, and job performance among Romanian employees—Implications for sustainable human resource management. </a:t>
            </a:r>
            <a:r>
              <a:rPr lang="en-IN" sz="1400" i="1" dirty="0">
                <a:latin typeface="Times New Roman" panose="02020603050405020304" pitchFamily="18" charset="0"/>
                <a:cs typeface="Times New Roman" panose="02020603050405020304" pitchFamily="18" charset="0"/>
              </a:rPr>
              <a:t>Sustainability</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12</a:t>
            </a:r>
            <a:r>
              <a:rPr lang="en-IN" sz="1400" dirty="0">
                <a:latin typeface="Times New Roman" panose="02020603050405020304" pitchFamily="18" charset="0"/>
                <a:cs typeface="Times New Roman" panose="02020603050405020304" pitchFamily="18" charset="0"/>
              </a:rPr>
              <a:t>(15), p.6086.</a:t>
            </a:r>
          </a:p>
          <a:p>
            <a:pPr algn="just"/>
            <a:endParaRPr lang="en-IN" sz="1400" dirty="0">
              <a:latin typeface="Times New Roman" panose="02020603050405020304" pitchFamily="18" charset="0"/>
              <a:cs typeface="Times New Roman" panose="02020603050405020304" pitchFamily="18" charset="0"/>
            </a:endParaRPr>
          </a:p>
          <a:p>
            <a:pPr algn="just"/>
            <a:r>
              <a:rPr lang="en-IN" sz="1400" dirty="0" err="1">
                <a:latin typeface="Times New Roman" panose="02020603050405020304" pitchFamily="18" charset="0"/>
                <a:cs typeface="Times New Roman" panose="02020603050405020304" pitchFamily="18" charset="0"/>
              </a:rPr>
              <a:t>Dirani</a:t>
            </a:r>
            <a:r>
              <a:rPr lang="en-IN" sz="1400" dirty="0">
                <a:latin typeface="Times New Roman" panose="02020603050405020304" pitchFamily="18" charset="0"/>
                <a:cs typeface="Times New Roman" panose="02020603050405020304" pitchFamily="18" charset="0"/>
              </a:rPr>
              <a:t>, K.M., </a:t>
            </a:r>
            <a:r>
              <a:rPr lang="en-IN" sz="1400" dirty="0" err="1">
                <a:latin typeface="Times New Roman" panose="02020603050405020304" pitchFamily="18" charset="0"/>
                <a:cs typeface="Times New Roman" panose="02020603050405020304" pitchFamily="18" charset="0"/>
              </a:rPr>
              <a:t>Abadi</a:t>
            </a:r>
            <a:r>
              <a:rPr lang="en-IN" sz="1400" dirty="0">
                <a:latin typeface="Times New Roman" panose="02020603050405020304" pitchFamily="18" charset="0"/>
                <a:cs typeface="Times New Roman" panose="02020603050405020304" pitchFamily="18" charset="0"/>
              </a:rPr>
              <a:t>, M., </a:t>
            </a:r>
            <a:r>
              <a:rPr lang="en-IN" sz="1400" dirty="0" err="1">
                <a:latin typeface="Times New Roman" panose="02020603050405020304" pitchFamily="18" charset="0"/>
                <a:cs typeface="Times New Roman" panose="02020603050405020304" pitchFamily="18" charset="0"/>
              </a:rPr>
              <a:t>Alizadeh</a:t>
            </a:r>
            <a:r>
              <a:rPr lang="en-IN" sz="1400" dirty="0">
                <a:latin typeface="Times New Roman" panose="02020603050405020304" pitchFamily="18" charset="0"/>
                <a:cs typeface="Times New Roman" panose="02020603050405020304" pitchFamily="18" charset="0"/>
              </a:rPr>
              <a:t>, A., </a:t>
            </a:r>
            <a:r>
              <a:rPr lang="en-IN" sz="1400" dirty="0" err="1">
                <a:latin typeface="Times New Roman" panose="02020603050405020304" pitchFamily="18" charset="0"/>
                <a:cs typeface="Times New Roman" panose="02020603050405020304" pitchFamily="18" charset="0"/>
              </a:rPr>
              <a:t>Barhate</a:t>
            </a:r>
            <a:r>
              <a:rPr lang="en-IN" sz="1400" dirty="0">
                <a:latin typeface="Times New Roman" panose="02020603050405020304" pitchFamily="18" charset="0"/>
                <a:cs typeface="Times New Roman" panose="02020603050405020304" pitchFamily="18" charset="0"/>
              </a:rPr>
              <a:t>, B., Garza, R.C., </a:t>
            </a:r>
            <a:r>
              <a:rPr lang="en-IN" sz="1400" dirty="0" err="1">
                <a:latin typeface="Times New Roman" panose="02020603050405020304" pitchFamily="18" charset="0"/>
                <a:cs typeface="Times New Roman" panose="02020603050405020304" pitchFamily="18" charset="0"/>
              </a:rPr>
              <a:t>Gunasekara</a:t>
            </a:r>
            <a:r>
              <a:rPr lang="en-IN" sz="1400" dirty="0">
                <a:latin typeface="Times New Roman" panose="02020603050405020304" pitchFamily="18" charset="0"/>
                <a:cs typeface="Times New Roman" panose="02020603050405020304" pitchFamily="18" charset="0"/>
              </a:rPr>
              <a:t>, N., Ibrahim, G. and </a:t>
            </a:r>
            <a:r>
              <a:rPr lang="en-IN" sz="1400" dirty="0" err="1">
                <a:latin typeface="Times New Roman" panose="02020603050405020304" pitchFamily="18" charset="0"/>
                <a:cs typeface="Times New Roman" panose="02020603050405020304" pitchFamily="18" charset="0"/>
              </a:rPr>
              <a:t>Majzun</a:t>
            </a:r>
            <a:r>
              <a:rPr lang="en-IN" sz="1400" dirty="0">
                <a:latin typeface="Times New Roman" panose="02020603050405020304" pitchFamily="18" charset="0"/>
                <a:cs typeface="Times New Roman" panose="02020603050405020304" pitchFamily="18" charset="0"/>
              </a:rPr>
              <a:t>, Z., 2020. Leadership competencies and the essential role of human resource development in times of crisis: a response to Covid-19 pandemic. </a:t>
            </a:r>
            <a:r>
              <a:rPr lang="en-IN" sz="1400" i="1" dirty="0">
                <a:latin typeface="Times New Roman" panose="02020603050405020304" pitchFamily="18" charset="0"/>
                <a:cs typeface="Times New Roman" panose="02020603050405020304" pitchFamily="18" charset="0"/>
              </a:rPr>
              <a:t>Human Resource Development International</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23</a:t>
            </a:r>
            <a:r>
              <a:rPr lang="en-IN" sz="1400" dirty="0">
                <a:latin typeface="Times New Roman" panose="02020603050405020304" pitchFamily="18" charset="0"/>
                <a:cs typeface="Times New Roman" panose="02020603050405020304" pitchFamily="18" charset="0"/>
              </a:rPr>
              <a:t>(4), pp.380-394.</a:t>
            </a:r>
          </a:p>
          <a:p>
            <a:pPr algn="just"/>
            <a:endParaRPr lang="en-IN"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Islam, M.A., Hunt, A., </a:t>
            </a:r>
            <a:r>
              <a:rPr lang="en-US" sz="1400" dirty="0" err="1">
                <a:latin typeface="Times New Roman" panose="02020603050405020304" pitchFamily="18" charset="0"/>
                <a:cs typeface="Times New Roman" panose="02020603050405020304" pitchFamily="18" charset="0"/>
              </a:rPr>
              <a:t>Jantan</a:t>
            </a:r>
            <a:r>
              <a:rPr lang="en-US" sz="1400" dirty="0">
                <a:latin typeface="Times New Roman" panose="02020603050405020304" pitchFamily="18" charset="0"/>
                <a:cs typeface="Times New Roman" panose="02020603050405020304" pitchFamily="18" charset="0"/>
              </a:rPr>
              <a:t>, A.H., </a:t>
            </a:r>
            <a:r>
              <a:rPr lang="en-US" sz="1400" dirty="0" err="1">
                <a:latin typeface="Times New Roman" panose="02020603050405020304" pitchFamily="18" charset="0"/>
                <a:cs typeface="Times New Roman" panose="02020603050405020304" pitchFamily="18" charset="0"/>
              </a:rPr>
              <a:t>Hashim</a:t>
            </a:r>
            <a:r>
              <a:rPr lang="en-US" sz="1400" dirty="0">
                <a:latin typeface="Times New Roman" panose="02020603050405020304" pitchFamily="18" charset="0"/>
                <a:cs typeface="Times New Roman" panose="02020603050405020304" pitchFamily="18" charset="0"/>
              </a:rPr>
              <a:t>, H. and Chong, C.W., 2020. Exploring challenges and solutions in applying green human resource management practices for the sustainable workplace in the ready‐made garment industry in Bangladesh. </a:t>
            </a:r>
            <a:r>
              <a:rPr lang="en-US" sz="1400" i="1" dirty="0">
                <a:latin typeface="Times New Roman" panose="02020603050405020304" pitchFamily="18" charset="0"/>
                <a:cs typeface="Times New Roman" panose="02020603050405020304" pitchFamily="18" charset="0"/>
              </a:rPr>
              <a:t>Business Strategy &amp; Development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a:t>
            </a:r>
            <a:r>
              <a:rPr lang="en-US" sz="1400" dirty="0">
                <a:latin typeface="Times New Roman" panose="02020603050405020304" pitchFamily="18" charset="0"/>
                <a:cs typeface="Times New Roman" panose="02020603050405020304" pitchFamily="18" charset="0"/>
              </a:rPr>
              <a:t>(3), pp.332-343.</a:t>
            </a:r>
          </a:p>
          <a:p>
            <a:pPr algn="just"/>
            <a:endParaRPr lang="en-IN"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Sakdiyakorn</a:t>
            </a:r>
            <a:r>
              <a:rPr lang="en-US" sz="1400" dirty="0">
                <a:latin typeface="Times New Roman" panose="02020603050405020304" pitchFamily="18" charset="0"/>
                <a:cs typeface="Times New Roman" panose="02020603050405020304" pitchFamily="18" charset="0"/>
              </a:rPr>
              <a:t>, M. and </a:t>
            </a:r>
            <a:r>
              <a:rPr lang="en-US" sz="1400" dirty="0" err="1">
                <a:latin typeface="Times New Roman" panose="02020603050405020304" pitchFamily="18" charset="0"/>
                <a:cs typeface="Times New Roman" panose="02020603050405020304" pitchFamily="18" charset="0"/>
              </a:rPr>
              <a:t>Wattanacharoensil</a:t>
            </a:r>
            <a:r>
              <a:rPr lang="en-US" sz="1400" dirty="0">
                <a:latin typeface="Times New Roman" panose="02020603050405020304" pitchFamily="18" charset="0"/>
                <a:cs typeface="Times New Roman" panose="02020603050405020304" pitchFamily="18" charset="0"/>
              </a:rPr>
              <a:t>, W., 2018. Generational diversity in the workplace: A systematic review in the hospitality context. </a:t>
            </a:r>
            <a:r>
              <a:rPr lang="en-US" sz="1400" i="1" dirty="0">
                <a:latin typeface="Times New Roman" panose="02020603050405020304" pitchFamily="18" charset="0"/>
                <a:cs typeface="Times New Roman" panose="02020603050405020304" pitchFamily="18" charset="0"/>
              </a:rPr>
              <a:t>Cornell Hospitality Quarterly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59</a:t>
            </a:r>
            <a:r>
              <a:rPr lang="en-US" sz="1400" dirty="0">
                <a:latin typeface="Times New Roman" panose="02020603050405020304" pitchFamily="18" charset="0"/>
                <a:cs typeface="Times New Roman" panose="02020603050405020304" pitchFamily="18" charset="0"/>
              </a:rPr>
              <a:t>(2), pp.135-159.</a:t>
            </a:r>
          </a:p>
          <a:p>
            <a:pPr algn="just"/>
            <a:endParaRPr lang="en-IN"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Shore, L.M., Cleveland, J.N. and Sanchez, D., 2018. Inclusive workplaces: A review and model. </a:t>
            </a:r>
            <a:r>
              <a:rPr lang="en-US" sz="1400" i="1" dirty="0">
                <a:latin typeface="Times New Roman" panose="02020603050405020304" pitchFamily="18" charset="0"/>
                <a:cs typeface="Times New Roman" panose="02020603050405020304" pitchFamily="18" charset="0"/>
              </a:rPr>
              <a:t>Human Resource Management Review</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28</a:t>
            </a:r>
            <a:r>
              <a:rPr lang="en-US" sz="1400" dirty="0">
                <a:latin typeface="Times New Roman" panose="02020603050405020304" pitchFamily="18" charset="0"/>
                <a:cs typeface="Times New Roman" panose="02020603050405020304" pitchFamily="18" charset="0"/>
              </a:rPr>
              <a:t>(2), pp.176-189.44</a:t>
            </a:r>
            <a:endParaRPr lang="en-IN"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Zhu, X., Law, K.S., Sun, C. and Yang, D., 2019. Thriving of employees with disabilities: The roles of job self‐efficacy, inclusion, and team‐learning climate. </a:t>
            </a:r>
            <a:r>
              <a:rPr lang="en-US" sz="1400" i="1" dirty="0">
                <a:latin typeface="Times New Roman" panose="02020603050405020304" pitchFamily="18" charset="0"/>
                <a:cs typeface="Times New Roman" panose="02020603050405020304" pitchFamily="18" charset="0"/>
              </a:rPr>
              <a:t>Human resource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58</a:t>
            </a:r>
            <a:r>
              <a:rPr lang="en-US" sz="1400" dirty="0">
                <a:latin typeface="Times New Roman" panose="02020603050405020304" pitchFamily="18" charset="0"/>
                <a:cs typeface="Times New Roman" panose="02020603050405020304" pitchFamily="18" charset="0"/>
              </a:rPr>
              <a:t>(1), pp.21-34.</a:t>
            </a:r>
          </a:p>
          <a:p>
            <a:pPr algn="just"/>
            <a:endParaRPr lang="en-US" sz="1400" dirty="0">
              <a:latin typeface="Times New Roman" panose="02020603050405020304" pitchFamily="18" charset="0"/>
              <a:cs typeface="Times New Roman" panose="02020603050405020304" pitchFamily="18" charset="0"/>
            </a:endParaRPr>
          </a:p>
          <a:p>
            <a:pPr algn="just"/>
            <a:r>
              <a:rPr lang="en-IN" sz="1400" dirty="0" err="1">
                <a:latin typeface="Times New Roman" panose="02020603050405020304" pitchFamily="18" charset="0"/>
                <a:cs typeface="Times New Roman" panose="02020603050405020304" pitchFamily="18" charset="0"/>
              </a:rPr>
              <a:t>Suyanti</a:t>
            </a:r>
            <a:r>
              <a:rPr lang="en-IN" sz="1400" dirty="0">
                <a:latin typeface="Times New Roman" panose="02020603050405020304" pitchFamily="18" charset="0"/>
                <a:cs typeface="Times New Roman" panose="02020603050405020304" pitchFamily="18" charset="0"/>
              </a:rPr>
              <a:t>, Y., </a:t>
            </a:r>
            <a:r>
              <a:rPr lang="en-IN" sz="1400" dirty="0" err="1">
                <a:latin typeface="Times New Roman" panose="02020603050405020304" pitchFamily="18" charset="0"/>
                <a:cs typeface="Times New Roman" panose="02020603050405020304" pitchFamily="18" charset="0"/>
              </a:rPr>
              <a:t>Damajanti</a:t>
            </a:r>
            <a:r>
              <a:rPr lang="en-IN" sz="1400" dirty="0">
                <a:latin typeface="Times New Roman" panose="02020603050405020304" pitchFamily="18" charset="0"/>
                <a:cs typeface="Times New Roman" panose="02020603050405020304" pitchFamily="18" charset="0"/>
              </a:rPr>
              <a:t>, M.N. and </a:t>
            </a:r>
            <a:r>
              <a:rPr lang="en-IN" sz="1400" dirty="0" err="1">
                <a:latin typeface="Times New Roman" panose="02020603050405020304" pitchFamily="18" charset="0"/>
                <a:cs typeface="Times New Roman" panose="02020603050405020304" pitchFamily="18" charset="0"/>
              </a:rPr>
              <a:t>Muljosumarto</a:t>
            </a:r>
            <a:r>
              <a:rPr lang="en-IN" sz="1400" dirty="0">
                <a:latin typeface="Times New Roman" panose="02020603050405020304" pitchFamily="18" charset="0"/>
                <a:cs typeface="Times New Roman" panose="02020603050405020304" pitchFamily="18" charset="0"/>
              </a:rPr>
              <a:t>, C., 2020. </a:t>
            </a:r>
            <a:r>
              <a:rPr lang="en-IN" sz="1400" dirty="0" err="1">
                <a:latin typeface="Times New Roman" panose="02020603050405020304" pitchFamily="18" charset="0"/>
                <a:cs typeface="Times New Roman" panose="02020603050405020304" pitchFamily="18" charset="0"/>
              </a:rPr>
              <a:t>Perancangan</a:t>
            </a:r>
            <a:r>
              <a:rPr lang="en-IN" sz="1400" dirty="0">
                <a:latin typeface="Times New Roman" panose="02020603050405020304" pitchFamily="18" charset="0"/>
                <a:cs typeface="Times New Roman" panose="02020603050405020304" pitchFamily="18" charset="0"/>
              </a:rPr>
              <a:t> Personal Branding Michael Aldi </a:t>
            </a:r>
            <a:r>
              <a:rPr lang="en-IN" sz="1400" dirty="0" err="1">
                <a:latin typeface="Times New Roman" panose="02020603050405020304" pitchFamily="18" charset="0"/>
                <a:cs typeface="Times New Roman" panose="02020603050405020304" pitchFamily="18" charset="0"/>
              </a:rPr>
              <a:t>untuk</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Berkontribusi</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dalam</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Menghadapi</a:t>
            </a:r>
            <a:r>
              <a:rPr lang="en-IN" sz="1400" dirty="0">
                <a:latin typeface="Times New Roman" panose="02020603050405020304" pitchFamily="18" charset="0"/>
                <a:cs typeface="Times New Roman" panose="02020603050405020304" pitchFamily="18" charset="0"/>
              </a:rPr>
              <a:t> College Depression </a:t>
            </a:r>
            <a:r>
              <a:rPr lang="en-IN" sz="1400" dirty="0" err="1">
                <a:latin typeface="Times New Roman" panose="02020603050405020304" pitchFamily="18" charset="0"/>
                <a:cs typeface="Times New Roman" panose="02020603050405020304" pitchFamily="18" charset="0"/>
              </a:rPr>
              <a:t>pada</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Mahasiswa</a:t>
            </a:r>
            <a:r>
              <a:rPr lang="en-IN" sz="1400" dirty="0">
                <a:latin typeface="Times New Roman" panose="02020603050405020304" pitchFamily="18" charset="0"/>
                <a:cs typeface="Times New Roman" panose="02020603050405020304" pitchFamily="18" charset="0"/>
              </a:rPr>
              <a:t>. </a:t>
            </a:r>
            <a:r>
              <a:rPr lang="en-IN" sz="1400" i="1" dirty="0" err="1">
                <a:latin typeface="Times New Roman" panose="02020603050405020304" pitchFamily="18" charset="0"/>
                <a:cs typeface="Times New Roman" panose="02020603050405020304" pitchFamily="18" charset="0"/>
              </a:rPr>
              <a:t>Nirmana</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20</a:t>
            </a:r>
            <a:r>
              <a:rPr lang="en-IN" sz="1400" dirty="0">
                <a:latin typeface="Times New Roman" panose="02020603050405020304" pitchFamily="18" charset="0"/>
                <a:cs typeface="Times New Roman" panose="02020603050405020304" pitchFamily="18" charset="0"/>
              </a:rPr>
              <a:t>(2), pp.95-105.</a:t>
            </a:r>
          </a:p>
        </p:txBody>
      </p:sp>
    </p:spTree>
    <p:extLst>
      <p:ext uri="{BB962C8B-B14F-4D97-AF65-F5344CB8AC3E}">
        <p14:creationId xmlns:p14="http://schemas.microsoft.com/office/powerpoint/2010/main" val="280300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55964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344</TotalTime>
  <Words>1573</Words>
  <Application>Microsoft Office PowerPoint</Application>
  <PresentationFormat>Widescreen</PresentationFormat>
  <Paragraphs>109</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Algerian</vt:lpstr>
      <vt:lpstr>Arial</vt:lpstr>
      <vt:lpstr>Calibri</vt:lpstr>
      <vt:lpstr>Calibri Light</vt:lpstr>
      <vt:lpstr>Times New Roman</vt:lpstr>
      <vt:lpstr>Wingdings</vt:lpstr>
      <vt:lpstr>Celestial</vt:lpstr>
      <vt:lpstr>flexible working in relation to diversity and inclusion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flexible working in relation to diversity and inclusion</dc:title>
  <dc:creator>SOMSUVRA</dc:creator>
  <cp:lastModifiedBy>Ivan Stoyanov</cp:lastModifiedBy>
  <cp:revision>25</cp:revision>
  <dcterms:created xsi:type="dcterms:W3CDTF">2022-11-21T05:19:39Z</dcterms:created>
  <dcterms:modified xsi:type="dcterms:W3CDTF">2022-11-26T09:09:20Z</dcterms:modified>
</cp:coreProperties>
</file>