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4" d="100"/>
          <a:sy n="74" d="100"/>
        </p:scale>
        <p:origin x="1013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ina Raducan" userId="23dcc7df2a0733ad" providerId="LiveId" clId="{811A7E5A-8CA9-450D-9237-BB11A01516CF}"/>
    <pc:docChg chg="undo custSel modSld">
      <pc:chgData name="Gina Raducan" userId="23dcc7df2a0733ad" providerId="LiveId" clId="{811A7E5A-8CA9-450D-9237-BB11A01516CF}" dt="2026-03-27T11:19:43.264" v="12" actId="1038"/>
      <pc:docMkLst>
        <pc:docMk/>
      </pc:docMkLst>
      <pc:sldChg chg="modSp mod">
        <pc:chgData name="Gina Raducan" userId="23dcc7df2a0733ad" providerId="LiveId" clId="{811A7E5A-8CA9-450D-9237-BB11A01516CF}" dt="2026-03-27T11:19:43.264" v="12" actId="1038"/>
        <pc:sldMkLst>
          <pc:docMk/>
          <pc:sldMk cId="0" sldId="256"/>
        </pc:sldMkLst>
        <pc:spChg chg="mod">
          <ac:chgData name="Gina Raducan" userId="23dcc7df2a0733ad" providerId="LiveId" clId="{811A7E5A-8CA9-450D-9237-BB11A01516CF}" dt="2026-03-27T11:19:19.076" v="5" actId="1076"/>
          <ac:spMkLst>
            <pc:docMk/>
            <pc:sldMk cId="0" sldId="256"/>
            <ac:spMk id="2" creationId="{00000000-0000-0000-0000-000000000000}"/>
          </ac:spMkLst>
        </pc:spChg>
        <pc:spChg chg="mod">
          <ac:chgData name="Gina Raducan" userId="23dcc7df2a0733ad" providerId="LiveId" clId="{811A7E5A-8CA9-450D-9237-BB11A01516CF}" dt="2026-03-27T11:19:19.610" v="7" actId="1076"/>
          <ac:spMkLst>
            <pc:docMk/>
            <pc:sldMk cId="0" sldId="256"/>
            <ac:spMk id="3" creationId="{00000000-0000-0000-0000-000000000000}"/>
          </ac:spMkLst>
        </pc:spChg>
        <pc:spChg chg="mod">
          <ac:chgData name="Gina Raducan" userId="23dcc7df2a0733ad" providerId="LiveId" clId="{811A7E5A-8CA9-450D-9237-BB11A01516CF}" dt="2026-03-27T11:19:43.264" v="12" actId="1038"/>
          <ac:spMkLst>
            <pc:docMk/>
            <pc:sldMk cId="0" sldId="256"/>
            <ac:spMk id="4" creationId="{00000000-0000-0000-0000-000000000000}"/>
          </ac:spMkLst>
        </pc:spChg>
        <pc:spChg chg="mod">
          <ac:chgData name="Gina Raducan" userId="23dcc7df2a0733ad" providerId="LiveId" clId="{811A7E5A-8CA9-450D-9237-BB11A01516CF}" dt="2026-03-27T11:19:18.632" v="4" actId="1076"/>
          <ac:spMkLst>
            <pc:docMk/>
            <pc:sldMk cId="0" sldId="256"/>
            <ac:spMk id="6" creationId="{00000000-0000-0000-0000-000000000000}"/>
          </ac:spMkLst>
        </pc:spChg>
        <pc:spChg chg="mod">
          <ac:chgData name="Gina Raducan" userId="23dcc7df2a0733ad" providerId="LiveId" clId="{811A7E5A-8CA9-450D-9237-BB11A01516CF}" dt="2026-03-27T11:19:25.653" v="9" actId="688"/>
          <ac:spMkLst>
            <pc:docMk/>
            <pc:sldMk cId="0" sldId="256"/>
            <ac:spMk id="13" creationId="{00000000-0000-0000-0000-000000000000}"/>
          </ac:spMkLst>
        </pc:spChg>
      </pc:sldChg>
      <pc:sldChg chg="modSp mod">
        <pc:chgData name="Gina Raducan" userId="23dcc7df2a0733ad" providerId="LiveId" clId="{811A7E5A-8CA9-450D-9237-BB11A01516CF}" dt="2026-03-27T11:19:19.892" v="8" actId="255"/>
        <pc:sldMkLst>
          <pc:docMk/>
          <pc:sldMk cId="0" sldId="260"/>
        </pc:sldMkLst>
        <pc:spChg chg="mod">
          <ac:chgData name="Gina Raducan" userId="23dcc7df2a0733ad" providerId="LiveId" clId="{811A7E5A-8CA9-450D-9237-BB11A01516CF}" dt="2026-03-27T11:19:19.892" v="8" actId="255"/>
          <ac:spMkLst>
            <pc:docMk/>
            <pc:sldMk cId="0" sldId="260"/>
            <ac:spMk id="8" creationId="{00000000-0000-0000-0000-00000000000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United Kingdom</c:v>
                </c:pt>
              </c:strCache>
            </c:strRef>
          </c:tx>
          <c:spPr>
            <a:solidFill>
              <a:srgbClr val="214E8A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1E243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Sheet1!$A$2:$A$7</c:f>
              <c:strCache>
                <c:ptCount val="6"/>
                <c:pt idx="0">
                  <c:v>Power distance</c:v>
                </c:pt>
                <c:pt idx="1">
                  <c:v>Individualism</c:v>
                </c:pt>
                <c:pt idx="2">
                  <c:v>Achievement</c:v>
                </c:pt>
                <c:pt idx="3">
                  <c:v>Uncertainty
avoidance</c:v>
                </c:pt>
                <c:pt idx="4">
                  <c:v>Long-term
orientation</c:v>
                </c:pt>
                <c:pt idx="5">
                  <c:v>Indulgence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35</c:v>
                </c:pt>
                <c:pt idx="1">
                  <c:v>76</c:v>
                </c:pt>
                <c:pt idx="2">
                  <c:v>66</c:v>
                </c:pt>
                <c:pt idx="3">
                  <c:v>35</c:v>
                </c:pt>
                <c:pt idx="4">
                  <c:v>60</c:v>
                </c:pt>
                <c:pt idx="5">
                  <c:v>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9B1-45DC-A777-D02EF1A6FE02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China</c:v>
                </c:pt>
              </c:strCache>
            </c:strRef>
          </c:tx>
          <c:spPr>
            <a:solidFill>
              <a:srgbClr val="C62828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1E243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Sheet1!$A$2:$A$7</c:f>
              <c:strCache>
                <c:ptCount val="6"/>
                <c:pt idx="0">
                  <c:v>Power distance</c:v>
                </c:pt>
                <c:pt idx="1">
                  <c:v>Individualism</c:v>
                </c:pt>
                <c:pt idx="2">
                  <c:v>Achievement</c:v>
                </c:pt>
                <c:pt idx="3">
                  <c:v>Uncertainty
avoidance</c:v>
                </c:pt>
                <c:pt idx="4">
                  <c:v>Long-term
orientation</c:v>
                </c:pt>
                <c:pt idx="5">
                  <c:v>Indulgence</c:v>
                </c:pt>
              </c:strCache>
            </c:strRef>
          </c:cat>
          <c:val>
            <c:numRef>
              <c:f>Sheet1!$C$2:$C$7</c:f>
              <c:numCache>
                <c:formatCode>General</c:formatCode>
                <c:ptCount val="6"/>
                <c:pt idx="0">
                  <c:v>80</c:v>
                </c:pt>
                <c:pt idx="1">
                  <c:v>43</c:v>
                </c:pt>
                <c:pt idx="2">
                  <c:v>66</c:v>
                </c:pt>
                <c:pt idx="3">
                  <c:v>30</c:v>
                </c:pt>
                <c:pt idx="4">
                  <c:v>77</c:v>
                </c:pt>
                <c:pt idx="5">
                  <c:v>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9B1-45DC-A777-D02EF1A6FE02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300" b="0" i="0" u="none" strike="noStrike">
                <a:solidFill>
                  <a:srgbClr val="000000"/>
                </a:solidFill>
                <a:latin typeface="Aptos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00"/>
          <c:min val="0"/>
        </c:scaling>
        <c:delete val="0"/>
        <c:axPos val="l"/>
        <c:majorGridlines>
          <c:spPr>
            <a:ln w="12700" cap="flat">
              <a:solidFill>
                <a:srgbClr val="D5DEE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100" b="0" i="0" u="none" strike="noStrike">
                <a:solidFill>
                  <a:srgbClr val="000000"/>
                </a:solidFill>
                <a:latin typeface="Aptos"/>
              </a:defRPr>
            </a:pPr>
            <a:endParaRPr lang="en-US"/>
          </a:p>
        </c:txPr>
        <c:crossAx val="2094734554"/>
        <c:crosses val="autoZero"/>
        <c:crossBetween val="between"/>
        <c:majorUnit val="20"/>
      </c:valAx>
      <c:spPr>
        <a:noFill/>
        <a:ln w="12700" cap="flat">
          <a:solidFill>
            <a:srgbClr val="FFFFFF"/>
          </a:solidFill>
        </a:ln>
        <a:effectLst/>
      </c:spPr>
    </c:plotArea>
    <c:legend>
      <c:legendPos val="b"/>
      <c:overlay val="0"/>
      <c:txPr>
        <a:bodyPr/>
        <a:lstStyle/>
        <a:p>
          <a:pPr>
            <a:defRPr sz="1300"/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9197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Opening slide. Explain the scenario: as a UK-based director, I am proposing a culturally informed pathway to a phased Rolls-Royce–COMAC partnership. Remind the audience to replace the placeholder name and student number before submission.
[Sources]
- Rolls-Royce, “Our Businesses / Civil Aerospace,” https://www.rolls-royce.com/about/our-businesses.aspx (accessed 2026-03-27).
- COMAC, homepage and products navigation, https://english.comac.cc/ (accessed 2026-03-27).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Transition slide. Set out the structure and make the board objective explicit: a phased deal that respects Chinese negotiation norms while protecting Rolls-Royce commercial interests.
[Sources]
- Rolls-Royce, “Civil Aerospace,” https://www.rolls-royce.com/products-and-services/civil-aerospace.aspx (accessed 2026-03-27): Rolls-Royce describes Civil Aerospace as a major engine and service business.
- COMAC, homepage and product pages (C909/C919/C929), https://english.comac.cc/ (accessed 2026-03-27): COMAC presents itself as a civil aircraft manufacturer and operator support provider.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the layers to explain that visible etiquette is only the surface; the real negotiation risks sit deeper in values and assumptions. Link each layer to operations: communication, decision rights, and contract execution.
[Sources]
- The Culture Factor Group / Hofstede country comparison tool, https://www.theculturefactor.com/country-comparison-tool (accessed 2026-03-27): culture defined as “collective mental programming…” and national scores should be treated as directional generalisations, not stereotypes.
- Hall, E. T. (1976). Beyond Culture. Anchor Books: foundation for the idea that visible behaviour sits above deeper cultural meanings and context.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Talk through the chart quickly. Emphasise three contrasts that matter most to this case: higher Chinese hierarchy, stronger UK individualism, and China’s more long-term orientation. Mention that both cultures are equally achievement-oriented, so the issue is not ambition but how ambition is pursued.
[Sources]
- The Culture Factor Group / Hofstede country comparison tool, https://www.theculturefactor.com/country-comparison-tool (accessed 2026-03-27): United Kingdom scores 35/76/66/35/60/69; China scores 80/43/66/30/77/24.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the five issues as the “deal breakers if ignored”. Explain guanxi and mianzi plainly: relationship access and face-saving. Stress that a Western preference for speed and open disagreement can accidentally damage both.
[Sources]
- Buckley, P. J., Clegg, J., &amp; Tan, H. (2006). Cultural awareness in knowledge transfer to China—The role of guanxi and mianzi. Journal of World Business, 41(3), 275–288. https://doi.org/10.1016/j.jwb.2006.01.008.
- Graham, J. L., &amp; Lam, N. M. (2003). The Chinese negotiation. Harvard Business Review, 81(10), 82–91 / PubMed preview: https://pubmed.ncbi.nlm.nih.gov/14521100/.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“so what?” slide. Connect culture directly to operational outcomes: who decides, how signals are interpreted, what the contract means, and how disputes should be handled.
[Sources]
- The Culture Factor Group / Hofstede country comparison tool, https://www.theculturefactor.com/country-comparison-tool (accessed 2026-03-27): UK and China differences on power distance, individualism and long-term orientation.
- Graham, J. L., &amp; Lam, N. M. (2003). The Chinese negotiation. Harvard Business Review, 81(10), 82–91.
- Buckley, P. J., Clegg, J., &amp; Tan, H. (2006). Cultural awareness in knowledge transfer to China—The role of guanxi and mianzi. Journal of World Business, 41(3), 275–288.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Present this as the operating playbook. Note that adaptation means changing how we negotiate, not abandoning our commercial or compliance standards.
[Sources]
- Based on the combined implications of Hofstede country comparison data, Graham &amp; Lam (2003), and Buckley, Clegg &amp; Tan (2006).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why a staged structure is culturally smart as well as commercially prudent: it lets both sides build trust while reducing risk. The governance model makes adaptability concrete.
[Sources]
- Rolls-Royce, Civil Aerospace / services and through-life support pages, https://www.rolls-royce.com/products-and-services/civil-aerospace.aspx and https://www.rolls-royce.com/products-and-services/civil-aerospace/services.aspx (accessed 2026-03-27).
- COMAC, homepage and product/service navigation, https://english.comac.cc/ (accessed 2026-03-27).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Close by restating that the recommended response is both culturally aware and commercially disciplined. This is the answer to the assignment question: how I will achieve a successful deal.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Reference slide.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E1B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E1B2A"/>
          </a:solidFill>
          <a:ln w="12700">
            <a:solidFill>
              <a:srgbClr val="0E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6080760" cy="6858000"/>
          </a:xfrm>
          <a:prstGeom prst="rect">
            <a:avLst/>
          </a:prstGeom>
          <a:solidFill>
            <a:srgbClr val="12233A"/>
          </a:solidFill>
          <a:ln w="12700">
            <a:solidFill>
              <a:srgbClr val="12233A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" name="Shape 2"/>
          <p:cNvSpPr/>
          <p:nvPr/>
        </p:nvSpPr>
        <p:spPr>
          <a:xfrm>
            <a:off x="6117793" y="0"/>
            <a:ext cx="6080760" cy="6858000"/>
          </a:xfrm>
          <a:prstGeom prst="rect">
            <a:avLst/>
          </a:prstGeom>
          <a:solidFill>
            <a:srgbClr val="5E1719"/>
          </a:solidFill>
          <a:ln w="12700">
            <a:solidFill>
              <a:srgbClr val="5E1719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5" name="Shape 3"/>
          <p:cNvSpPr/>
          <p:nvPr/>
        </p:nvSpPr>
        <p:spPr>
          <a:xfrm>
            <a:off x="-594360" y="3154680"/>
            <a:ext cx="6858000" cy="4754880"/>
          </a:xfrm>
          <a:prstGeom prst="arc">
            <a:avLst/>
          </a:prstGeom>
          <a:solidFill>
            <a:srgbClr val="355E8D">
              <a:alpha val="0"/>
            </a:srgbClr>
          </a:solidFill>
          <a:ln w="12700">
            <a:solidFill>
              <a:srgbClr val="355E8D">
                <a:alpha val="4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532120" y="-1737360"/>
            <a:ext cx="7498080" cy="5943600"/>
          </a:xfrm>
          <a:prstGeom prst="arc">
            <a:avLst/>
          </a:prstGeom>
          <a:solidFill>
            <a:srgbClr val="E37A68">
              <a:alpha val="0"/>
            </a:srgbClr>
          </a:solidFill>
          <a:ln w="12700">
            <a:solidFill>
              <a:srgbClr val="E37A68">
                <a:alpha val="32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094476" y="640080"/>
            <a:ext cx="0" cy="5440680"/>
          </a:xfrm>
          <a:prstGeom prst="line">
            <a:avLst/>
          </a:prstGeom>
          <a:noFill/>
          <a:ln w="12700">
            <a:solidFill>
              <a:srgbClr val="D8B35C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77240" y="658368"/>
            <a:ext cx="21488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7EEF7"/>
                </a:solidFill>
              </a:rPr>
              <a:t>ROLLS-ROYCE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9646920" y="658368"/>
            <a:ext cx="1737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600" b="1" dirty="0">
                <a:solidFill>
                  <a:srgbClr val="FBE8E8"/>
                </a:solidFill>
              </a:rPr>
              <a:t>COMAC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914400" y="1325880"/>
            <a:ext cx="10332720" cy="1417320"/>
          </a:xfrm>
          <a:prstGeom prst="rect">
            <a:avLst/>
          </a:prstGeom>
          <a:noFill/>
          <a:ln/>
          <a:effectLst>
            <a:outerShdw blurRad="19050" dist="12700" dir="2700000" algn="bl" rotWithShape="0">
              <a:srgbClr val="000000">
                <a:alpha val="35000"/>
              </a:srgbClr>
            </a:outerShdw>
          </a:effectLst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Cross-Cultural</a:t>
            </a:r>
            <a:endParaRPr lang="en-US" sz="2800" dirty="0"/>
          </a:p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Negotiations</a:t>
            </a:r>
            <a:endParaRPr lang="en-US" sz="2800" dirty="0"/>
          </a:p>
        </p:txBody>
      </p:sp>
      <p:sp>
        <p:nvSpPr>
          <p:cNvPr id="11" name="Text 9"/>
          <p:cNvSpPr/>
          <p:nvPr/>
        </p:nvSpPr>
        <p:spPr>
          <a:xfrm>
            <a:off x="1828800" y="2761488"/>
            <a:ext cx="8549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i="1" dirty="0">
                <a:solidFill>
                  <a:srgbClr val="E8EDF3"/>
                </a:solidFill>
              </a:rPr>
              <a:t>How Rolls-Royce can secure a successful strategic partnership with COMAC</a:t>
            </a:r>
            <a:endParaRPr lang="en-US" sz="2000" dirty="0"/>
          </a:p>
        </p:txBody>
      </p:sp>
      <p:sp>
        <p:nvSpPr>
          <p:cNvPr id="12" name="Shape 10"/>
          <p:cNvSpPr/>
          <p:nvPr/>
        </p:nvSpPr>
        <p:spPr>
          <a:xfrm>
            <a:off x="1920240" y="3310128"/>
            <a:ext cx="8321040" cy="0"/>
          </a:xfrm>
          <a:prstGeom prst="line">
            <a:avLst/>
          </a:prstGeom>
          <a:noFill/>
          <a:ln w="12700">
            <a:solidFill>
              <a:srgbClr val="D8B3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 rot="5400000">
            <a:off x="5449824" y="3703320"/>
            <a:ext cx="658368" cy="438912"/>
          </a:xfrm>
          <a:prstGeom prst="chevron">
            <a:avLst/>
          </a:prstGeom>
          <a:solidFill>
            <a:srgbClr val="D8B35C"/>
          </a:solidFill>
          <a:ln w="12700">
            <a:solidFill>
              <a:srgbClr val="D8B3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14400" y="4069080"/>
            <a:ext cx="44348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6EDF7"/>
                </a:solidFill>
              </a:rPr>
              <a:t>UK design + engineering discipline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6812280" y="4069080"/>
            <a:ext cx="44348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BE9E9"/>
                </a:solidFill>
              </a:rPr>
              <a:t>China market logic + long-term relationship building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4983480" y="3694176"/>
            <a:ext cx="1600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0E1B2A"/>
                </a:solidFill>
              </a:rPr>
              <a:t>Shared deal thesis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2057400" y="5074920"/>
            <a:ext cx="81381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D8B35C"/>
                </a:solidFill>
              </a:rPr>
              <a:t>Trust  •  Timing  •  Respect  •  Governance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822960" y="5532120"/>
            <a:ext cx="3657600" cy="6675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E5ECF7"/>
                </a:solidFill>
              </a:rPr>
              <a:t>Gina Nicoleta Raducan  |  2232821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7818120" y="5779008"/>
            <a:ext cx="352044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500" dirty="0"/>
              <a:t>Module : International Business Communications </a:t>
            </a:r>
          </a:p>
          <a:p>
            <a:pPr marL="0" indent="0" algn="r">
              <a:buNone/>
            </a:pP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94360"/>
          </a:xfrm>
          <a:prstGeom prst="rect">
            <a:avLst/>
          </a:prstGeom>
          <a:solidFill>
            <a:srgbClr val="0E1B2A"/>
          </a:solidFill>
          <a:ln w="12700">
            <a:solidFill>
              <a:srgbClr val="0E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94360"/>
            <a:ext cx="12191695" cy="27432"/>
          </a:xfrm>
          <a:prstGeom prst="rect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109728"/>
            <a:ext cx="8778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Presentation outline and board objective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11292840" y="100584"/>
            <a:ext cx="411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800" b="1" dirty="0">
                <a:solidFill>
                  <a:srgbClr val="C9D5E4"/>
                </a:solidFill>
              </a:rPr>
              <a:t>02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502920" y="6492240"/>
            <a:ext cx="11155680" cy="0"/>
          </a:xfrm>
          <a:prstGeom prst="line">
            <a:avLst/>
          </a:prstGeom>
          <a:noFill/>
          <a:ln w="12700">
            <a:solidFill>
              <a:srgbClr val="C8D2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30352" y="6510528"/>
            <a:ext cx="90525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67085"/>
                </a:solidFill>
              </a:rPr>
              <a:t>Rolls-Royce plc  |  Board presentation  |  Cross-cultural negotiation plan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786384" y="1019348"/>
            <a:ext cx="4114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E2430"/>
                </a:solidFill>
              </a:rPr>
              <a:t>In 10 minutes I will show:</a:t>
            </a:r>
          </a:p>
        </p:txBody>
      </p:sp>
      <p:sp>
        <p:nvSpPr>
          <p:cNvPr id="9" name="Shape 7"/>
          <p:cNvSpPr/>
          <p:nvPr/>
        </p:nvSpPr>
        <p:spPr>
          <a:xfrm>
            <a:off x="731520" y="1893223"/>
            <a:ext cx="109728" cy="109728"/>
          </a:xfrm>
          <a:prstGeom prst="ellipse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70511" y="1878884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dirty="0">
                <a:solidFill>
                  <a:srgbClr val="1E2430"/>
                </a:solidFill>
              </a:rPr>
              <a:t>what “culture” means in business negotiations</a:t>
            </a:r>
            <a:endParaRPr lang="en-US" sz="1850" dirty="0"/>
          </a:p>
        </p:txBody>
      </p:sp>
      <p:sp>
        <p:nvSpPr>
          <p:cNvPr id="11" name="Shape 9"/>
          <p:cNvSpPr/>
          <p:nvPr/>
        </p:nvSpPr>
        <p:spPr>
          <a:xfrm>
            <a:off x="731520" y="2471997"/>
            <a:ext cx="109728" cy="109728"/>
          </a:xfrm>
          <a:prstGeom prst="ellipse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970511" y="2436668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dirty="0">
                <a:solidFill>
                  <a:srgbClr val="1E2430"/>
                </a:solidFill>
              </a:rPr>
              <a:t>a theory-based comparison of UK and Chinese business norms</a:t>
            </a:r>
          </a:p>
        </p:txBody>
      </p:sp>
      <p:sp>
        <p:nvSpPr>
          <p:cNvPr id="13" name="Shape 11"/>
          <p:cNvSpPr/>
          <p:nvPr/>
        </p:nvSpPr>
        <p:spPr>
          <a:xfrm>
            <a:off x="731520" y="3072384"/>
            <a:ext cx="109728" cy="109728"/>
          </a:xfrm>
          <a:prstGeom prst="ellipse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70511" y="3118104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dirty="0">
                <a:solidFill>
                  <a:srgbClr val="1E2430"/>
                </a:solidFill>
              </a:rPr>
              <a:t>the main Chinese cultural elements Rolls-Royce must overcome</a:t>
            </a:r>
            <a:endParaRPr lang="en-US" sz="1850" dirty="0"/>
          </a:p>
        </p:txBody>
      </p:sp>
      <p:sp>
        <p:nvSpPr>
          <p:cNvPr id="15" name="Shape 13"/>
          <p:cNvSpPr/>
          <p:nvPr/>
        </p:nvSpPr>
        <p:spPr>
          <a:xfrm>
            <a:off x="731520" y="3813048"/>
            <a:ext cx="109728" cy="109728"/>
          </a:xfrm>
          <a:prstGeom prst="ellipse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960120" y="3840480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dirty="0">
                <a:solidFill>
                  <a:srgbClr val="1E2430"/>
                </a:solidFill>
              </a:rPr>
              <a:t>a practical negotiation playbook for a successful deal</a:t>
            </a:r>
            <a:endParaRPr lang="en-US" sz="1850" dirty="0"/>
          </a:p>
        </p:txBody>
      </p:sp>
      <p:sp>
        <p:nvSpPr>
          <p:cNvPr id="17" name="Shape 15"/>
          <p:cNvSpPr/>
          <p:nvPr/>
        </p:nvSpPr>
        <p:spPr>
          <a:xfrm>
            <a:off x="731520" y="4485756"/>
            <a:ext cx="109728" cy="109728"/>
          </a:xfrm>
          <a:prstGeom prst="ellipse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960120" y="4485756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dirty="0">
                <a:solidFill>
                  <a:srgbClr val="1E2430"/>
                </a:solidFill>
              </a:rPr>
              <a:t>the governance model I recommend the Board should authorise</a:t>
            </a:r>
            <a:endParaRPr lang="en-US" sz="1850" dirty="0"/>
          </a:p>
        </p:txBody>
      </p:sp>
      <p:sp>
        <p:nvSpPr>
          <p:cNvPr id="19" name="Shape 17"/>
          <p:cNvSpPr/>
          <p:nvPr/>
        </p:nvSpPr>
        <p:spPr>
          <a:xfrm>
            <a:off x="5881255" y="914400"/>
            <a:ext cx="5902036" cy="4379974"/>
          </a:xfrm>
          <a:prstGeom prst="rect">
            <a:avLst/>
          </a:prstGeom>
          <a:solidFill>
            <a:srgbClr val="EEF2F6"/>
          </a:solidFill>
          <a:ln w="12700">
            <a:solidFill>
              <a:srgbClr val="D8E0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355080" y="1170432"/>
            <a:ext cx="24688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E1B2A"/>
                </a:solidFill>
              </a:rPr>
              <a:t>Board objective</a:t>
            </a:r>
            <a:endParaRPr lang="en-US" sz="2400" dirty="0"/>
          </a:p>
        </p:txBody>
      </p:sp>
      <p:sp>
        <p:nvSpPr>
          <p:cNvPr id="21" name="Text 19"/>
          <p:cNvSpPr/>
          <p:nvPr/>
        </p:nvSpPr>
        <p:spPr>
          <a:xfrm>
            <a:off x="6355080" y="1627632"/>
            <a:ext cx="493776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E243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Secure a </a:t>
            </a:r>
            <a:endParaRPr lang="en-US" sz="2000" dirty="0"/>
          </a:p>
          <a:p>
            <a:pPr marL="0" indent="0">
              <a:buNone/>
            </a:pPr>
            <a:r>
              <a:rPr lang="en-US" sz="2000" b="1" dirty="0">
                <a:solidFill>
                  <a:srgbClr val="1E243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mutually beneficial partnership</a:t>
            </a:r>
            <a:endParaRPr lang="en-US" sz="2000" dirty="0"/>
          </a:p>
          <a:p>
            <a:pPr marL="0" indent="0">
              <a:buNone/>
            </a:pPr>
            <a:r>
              <a:rPr lang="en-US" sz="2000" b="1" dirty="0">
                <a:solidFill>
                  <a:srgbClr val="1E243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without losing speed, face, or control</a:t>
            </a:r>
            <a:r>
              <a:rPr lang="en-US" sz="2400" b="1" dirty="0">
                <a:solidFill>
                  <a:srgbClr val="1E243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.</a:t>
            </a:r>
            <a:endParaRPr lang="en-US" sz="2400" dirty="0"/>
          </a:p>
        </p:txBody>
      </p:sp>
      <p:sp>
        <p:nvSpPr>
          <p:cNvPr id="22" name="Shape 20"/>
          <p:cNvSpPr/>
          <p:nvPr/>
        </p:nvSpPr>
        <p:spPr>
          <a:xfrm>
            <a:off x="6355080" y="2926080"/>
            <a:ext cx="4480560" cy="0"/>
          </a:xfrm>
          <a:prstGeom prst="line">
            <a:avLst/>
          </a:prstGeom>
          <a:noFill/>
          <a:ln w="12700">
            <a:solidFill>
              <a:srgbClr val="D8B3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355080" y="3127248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C4D79"/>
                </a:solidFill>
              </a:rPr>
              <a:t>My recommended mandate:</a:t>
            </a:r>
            <a:endParaRPr lang="en-US" sz="1800" dirty="0"/>
          </a:p>
        </p:txBody>
      </p:sp>
      <p:sp>
        <p:nvSpPr>
          <p:cNvPr id="24" name="Text 22"/>
          <p:cNvSpPr/>
          <p:nvPr/>
        </p:nvSpPr>
        <p:spPr>
          <a:xfrm>
            <a:off x="6355080" y="3456432"/>
            <a:ext cx="44805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1E2430"/>
                </a:solidFill>
              </a:rPr>
              <a:t>phased entry  •  relationship-led access  •  strict IP and compliance gates  •  bilingual governance</a:t>
            </a:r>
            <a:endParaRPr lang="en-US" sz="1800" dirty="0"/>
          </a:p>
        </p:txBody>
      </p:sp>
      <p:sp>
        <p:nvSpPr>
          <p:cNvPr id="25" name="Shape 23"/>
          <p:cNvSpPr/>
          <p:nvPr/>
        </p:nvSpPr>
        <p:spPr>
          <a:xfrm>
            <a:off x="6355080" y="4572000"/>
            <a:ext cx="1463040" cy="347472"/>
          </a:xfrm>
          <a:prstGeom prst="roundRect">
            <a:avLst>
              <a:gd name="adj" fmla="val 21053"/>
            </a:avLst>
          </a:prstGeom>
          <a:solidFill>
            <a:srgbClr val="214E8A"/>
          </a:solidFill>
          <a:ln w="12700">
            <a:solidFill>
              <a:srgbClr val="214E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355080" y="4626864"/>
            <a:ext cx="1463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UK company</a:t>
            </a:r>
            <a:endParaRPr lang="en-US" sz="1300" dirty="0"/>
          </a:p>
        </p:txBody>
      </p:sp>
      <p:sp>
        <p:nvSpPr>
          <p:cNvPr id="27" name="Shape 25"/>
          <p:cNvSpPr/>
          <p:nvPr/>
        </p:nvSpPr>
        <p:spPr>
          <a:xfrm>
            <a:off x="7936992" y="4572000"/>
            <a:ext cx="1737360" cy="347472"/>
          </a:xfrm>
          <a:prstGeom prst="roundRect">
            <a:avLst>
              <a:gd name="adj" fmla="val 21053"/>
            </a:avLst>
          </a:prstGeom>
          <a:solidFill>
            <a:srgbClr val="C62828"/>
          </a:solidFill>
          <a:ln w="12700">
            <a:solidFill>
              <a:srgbClr val="C628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7936992" y="4626864"/>
            <a:ext cx="1737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Chinese partner</a:t>
            </a:r>
            <a:endParaRPr lang="en-US" sz="1300" dirty="0"/>
          </a:p>
        </p:txBody>
      </p:sp>
      <p:sp>
        <p:nvSpPr>
          <p:cNvPr id="29" name="Shape 27"/>
          <p:cNvSpPr/>
          <p:nvPr/>
        </p:nvSpPr>
        <p:spPr>
          <a:xfrm>
            <a:off x="9848088" y="4572000"/>
            <a:ext cx="1645920" cy="347472"/>
          </a:xfrm>
          <a:prstGeom prst="roundRect">
            <a:avLst>
              <a:gd name="adj" fmla="val 21053"/>
            </a:avLst>
          </a:prstGeom>
          <a:solidFill>
            <a:srgbClr val="D8B35C"/>
          </a:solidFill>
          <a:ln w="12700">
            <a:solidFill>
              <a:srgbClr val="D8B3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9848088" y="4626864"/>
            <a:ext cx="16459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E1B2A"/>
                </a:solidFill>
              </a:rPr>
              <a:t>shared value creation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94360"/>
          </a:xfrm>
          <a:prstGeom prst="rect">
            <a:avLst/>
          </a:prstGeom>
          <a:solidFill>
            <a:srgbClr val="0E1B2A"/>
          </a:solidFill>
          <a:ln w="12700">
            <a:solidFill>
              <a:srgbClr val="0E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94360"/>
            <a:ext cx="12191695" cy="27432"/>
          </a:xfrm>
          <a:prstGeom prst="rect">
            <a:avLst/>
          </a:prstGeom>
          <a:solidFill>
            <a:srgbClr val="1C4D79"/>
          </a:solidFill>
          <a:ln w="12700">
            <a:solidFill>
              <a:srgbClr val="1C4D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109728"/>
            <a:ext cx="8778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is culture in a business negotiation?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11292840" y="100584"/>
            <a:ext cx="411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800" b="1" dirty="0">
                <a:solidFill>
                  <a:srgbClr val="C9D5E4"/>
                </a:solidFill>
              </a:rPr>
              <a:t>03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502920" y="6492240"/>
            <a:ext cx="11155680" cy="0"/>
          </a:xfrm>
          <a:prstGeom prst="line">
            <a:avLst/>
          </a:prstGeom>
          <a:noFill/>
          <a:ln w="12700">
            <a:solidFill>
              <a:srgbClr val="C8D2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30352" y="6510528"/>
            <a:ext cx="90525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67085"/>
                </a:solidFill>
              </a:rPr>
              <a:t>Rolls-Royce plc  |  Board presentation  |  Cross-cultural negotiation plan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731520" y="868680"/>
            <a:ext cx="107442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E243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Culture is the shared assumptions, values and behaviours that shape how people interpret status, trust, time and risk.</a:t>
            </a:r>
            <a:endParaRPr lang="en-US" sz="2400" dirty="0"/>
          </a:p>
        </p:txBody>
      </p:sp>
      <p:sp>
        <p:nvSpPr>
          <p:cNvPr id="9" name="Shape 7"/>
          <p:cNvSpPr/>
          <p:nvPr/>
        </p:nvSpPr>
        <p:spPr>
          <a:xfrm>
            <a:off x="777240" y="1984744"/>
            <a:ext cx="7406640" cy="914400"/>
          </a:xfrm>
          <a:prstGeom prst="rect">
            <a:avLst/>
          </a:prstGeom>
          <a:solidFill>
            <a:srgbClr val="E7F0FA"/>
          </a:solidFill>
          <a:ln w="12700">
            <a:solidFill>
              <a:srgbClr val="214E8A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" name="Text 8"/>
          <p:cNvSpPr/>
          <p:nvPr/>
        </p:nvSpPr>
        <p:spPr>
          <a:xfrm>
            <a:off x="982980" y="2340844"/>
            <a:ext cx="19659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E2430"/>
                </a:solidFill>
              </a:rPr>
              <a:t>Visible practices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3154680" y="2201666"/>
            <a:ext cx="4617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20" dirty="0">
                <a:solidFill>
                  <a:srgbClr val="1E2430"/>
                </a:solidFill>
              </a:rPr>
              <a:t>etiquette, greetings, meeting style, turn-taking, gift and banquet norms</a:t>
            </a:r>
            <a:endParaRPr lang="en-US" sz="1820" dirty="0"/>
          </a:p>
        </p:txBody>
      </p:sp>
      <p:sp>
        <p:nvSpPr>
          <p:cNvPr id="12" name="Shape 10"/>
          <p:cNvSpPr/>
          <p:nvPr/>
        </p:nvSpPr>
        <p:spPr>
          <a:xfrm>
            <a:off x="777240" y="2911336"/>
            <a:ext cx="7406640" cy="998873"/>
          </a:xfrm>
          <a:prstGeom prst="rect">
            <a:avLst/>
          </a:prstGeom>
          <a:solidFill>
            <a:srgbClr val="FBF2DE"/>
          </a:solidFill>
          <a:ln w="12700">
            <a:solidFill>
              <a:srgbClr val="D8B3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982980" y="3243783"/>
            <a:ext cx="19659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E2430"/>
                </a:solidFill>
              </a:rPr>
              <a:t>Shared values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3154680" y="3240459"/>
            <a:ext cx="4617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20" dirty="0">
                <a:solidFill>
                  <a:srgbClr val="1E2430"/>
                </a:solidFill>
              </a:rPr>
              <a:t>authority, collectivism, harmony, competition, fairness, patience</a:t>
            </a:r>
            <a:endParaRPr lang="en-US" sz="1820" dirty="0"/>
          </a:p>
        </p:txBody>
      </p:sp>
      <p:sp>
        <p:nvSpPr>
          <p:cNvPr id="15" name="Shape 13"/>
          <p:cNvSpPr/>
          <p:nvPr/>
        </p:nvSpPr>
        <p:spPr>
          <a:xfrm>
            <a:off x="777240" y="3900015"/>
            <a:ext cx="7406640" cy="914400"/>
          </a:xfrm>
          <a:prstGeom prst="rect">
            <a:avLst/>
          </a:prstGeom>
          <a:solidFill>
            <a:srgbClr val="F9E7E7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051560" y="4098687"/>
            <a:ext cx="1965960" cy="3344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E2430"/>
                </a:solidFill>
              </a:rPr>
              <a:t>Deep assumptions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3154680" y="4009545"/>
            <a:ext cx="4617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20" dirty="0">
                <a:solidFill>
                  <a:srgbClr val="1E2430"/>
                </a:solidFill>
              </a:rPr>
              <a:t>what counts as respect, how decisions are really made, what a contract means</a:t>
            </a:r>
            <a:endParaRPr lang="en-US" sz="1820" dirty="0"/>
          </a:p>
        </p:txBody>
      </p:sp>
      <p:sp>
        <p:nvSpPr>
          <p:cNvPr id="18" name="Shape 16"/>
          <p:cNvSpPr/>
          <p:nvPr/>
        </p:nvSpPr>
        <p:spPr>
          <a:xfrm>
            <a:off x="8503920" y="1783080"/>
            <a:ext cx="0" cy="2816352"/>
          </a:xfrm>
          <a:prstGeom prst="line">
            <a:avLst/>
          </a:prstGeom>
          <a:noFill/>
          <a:ln w="12700">
            <a:solidFill>
              <a:srgbClr val="D7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8823960" y="1568196"/>
            <a:ext cx="24231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0E1B2A"/>
                </a:solidFill>
              </a:rPr>
              <a:t>Why this matters for the deal</a:t>
            </a:r>
            <a:endParaRPr lang="en-US" sz="2100" dirty="0"/>
          </a:p>
        </p:txBody>
      </p:sp>
      <p:sp>
        <p:nvSpPr>
          <p:cNvPr id="20" name="Text 18"/>
          <p:cNvSpPr/>
          <p:nvPr/>
        </p:nvSpPr>
        <p:spPr>
          <a:xfrm>
            <a:off x="8892540" y="2216331"/>
            <a:ext cx="260604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E2430"/>
                </a:solidFill>
              </a:rPr>
              <a:t>A negotiation can fail even when the economics are attractive, because each side interprets speed, disagreement, hierarchy and commitment differently.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8823960" y="3854849"/>
            <a:ext cx="2606040" cy="107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4D79"/>
                </a:solidFill>
              </a:rPr>
              <a:t>So cultural awareness is not “soft”. It changes access, information flow, bargaining power and post-deal execution.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94360"/>
          </a:xfrm>
          <a:prstGeom prst="rect">
            <a:avLst/>
          </a:prstGeom>
          <a:solidFill>
            <a:srgbClr val="0E1B2A"/>
          </a:solidFill>
          <a:ln w="12700">
            <a:solidFill>
              <a:srgbClr val="0E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94360"/>
            <a:ext cx="12191695" cy="27432"/>
          </a:xfrm>
          <a:prstGeom prst="rect">
            <a:avLst/>
          </a:prstGeom>
          <a:solidFill>
            <a:srgbClr val="1C4D79"/>
          </a:solidFill>
          <a:ln w="12700">
            <a:solidFill>
              <a:srgbClr val="1C4D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109728"/>
            <a:ext cx="8778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Theoretical lens: Hofstede comparison of the UK and China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11292840" y="100584"/>
            <a:ext cx="411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800" b="1" dirty="0">
                <a:solidFill>
                  <a:srgbClr val="C9D5E4"/>
                </a:solidFill>
              </a:rPr>
              <a:t>04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502920" y="6492240"/>
            <a:ext cx="11155680" cy="0"/>
          </a:xfrm>
          <a:prstGeom prst="line">
            <a:avLst/>
          </a:prstGeom>
          <a:noFill/>
          <a:ln w="12700">
            <a:solidFill>
              <a:srgbClr val="C8D2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30352" y="6510528"/>
            <a:ext cx="90525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67085"/>
                </a:solidFill>
              </a:rPr>
              <a:t>Source: The Culture Factor Group country comparison tool (accessed 2026-03-27).</a:t>
            </a:r>
            <a:endParaRPr lang="en-US" sz="950" dirty="0"/>
          </a:p>
        </p:txBody>
      </p:sp>
      <p:graphicFrame>
        <p:nvGraphicFramePr>
          <p:cNvPr id="8" name="Chart 0"/>
          <p:cNvGraphicFramePr/>
          <p:nvPr/>
        </p:nvGraphicFramePr>
        <p:xfrm>
          <a:off x="594360" y="932688"/>
          <a:ext cx="6263640" cy="49834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9" name="Text 6"/>
          <p:cNvSpPr/>
          <p:nvPr/>
        </p:nvSpPr>
        <p:spPr>
          <a:xfrm>
            <a:off x="7178040" y="1051560"/>
            <a:ext cx="3931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E1B2A"/>
                </a:solidFill>
              </a:rPr>
              <a:t>Three negotiation implications</a:t>
            </a:r>
            <a:endParaRPr lang="en-US" sz="2200" dirty="0"/>
          </a:p>
        </p:txBody>
      </p:sp>
      <p:sp>
        <p:nvSpPr>
          <p:cNvPr id="10" name="Shape 7"/>
          <p:cNvSpPr/>
          <p:nvPr/>
        </p:nvSpPr>
        <p:spPr>
          <a:xfrm>
            <a:off x="7269480" y="1783080"/>
            <a:ext cx="320040" cy="0"/>
          </a:xfrm>
          <a:prstGeom prst="line">
            <a:avLst/>
          </a:prstGeom>
          <a:noFill/>
          <a:ln w="12700">
            <a:solidFill>
              <a:srgbClr val="D8B3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680960" y="1417320"/>
            <a:ext cx="20116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4D79"/>
                </a:solidFill>
              </a:rPr>
              <a:t>Hierarchy gap</a:t>
            </a:r>
            <a:endParaRPr lang="en-US" sz="1800" dirty="0"/>
          </a:p>
        </p:txBody>
      </p:sp>
      <p:sp>
        <p:nvSpPr>
          <p:cNvPr id="12" name="Text 9"/>
          <p:cNvSpPr/>
          <p:nvPr/>
        </p:nvSpPr>
        <p:spPr>
          <a:xfrm>
            <a:off x="7680960" y="1828800"/>
            <a:ext cx="3474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E2430"/>
                </a:solidFill>
              </a:rPr>
              <a:t>China expects stronger respect for rank and internal approval chains.</a:t>
            </a:r>
            <a:endParaRPr lang="en-US" sz="1720" dirty="0"/>
          </a:p>
        </p:txBody>
      </p:sp>
      <p:sp>
        <p:nvSpPr>
          <p:cNvPr id="13" name="Shape 10"/>
          <p:cNvSpPr/>
          <p:nvPr/>
        </p:nvSpPr>
        <p:spPr>
          <a:xfrm>
            <a:off x="7269480" y="2907792"/>
            <a:ext cx="320040" cy="0"/>
          </a:xfrm>
          <a:prstGeom prst="line">
            <a:avLst/>
          </a:prstGeom>
          <a:noFill/>
          <a:ln w="12700">
            <a:solidFill>
              <a:srgbClr val="D8B3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7680960" y="2542032"/>
            <a:ext cx="20116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4D79"/>
                </a:solidFill>
              </a:rPr>
              <a:t>Individualism gap</a:t>
            </a:r>
            <a:endParaRPr lang="en-US" sz="1800" dirty="0"/>
          </a:p>
        </p:txBody>
      </p:sp>
      <p:sp>
        <p:nvSpPr>
          <p:cNvPr id="15" name="Text 12"/>
          <p:cNvSpPr/>
          <p:nvPr/>
        </p:nvSpPr>
        <p:spPr>
          <a:xfrm>
            <a:off x="7680960" y="2962656"/>
            <a:ext cx="347472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E2430"/>
                </a:solidFill>
              </a:rPr>
              <a:t>The UK will often speak task-first; China will weigh group alignment and relationship strength.</a:t>
            </a:r>
            <a:endParaRPr lang="en-US" sz="1720" dirty="0"/>
          </a:p>
        </p:txBody>
      </p:sp>
      <p:sp>
        <p:nvSpPr>
          <p:cNvPr id="16" name="Shape 13"/>
          <p:cNvSpPr/>
          <p:nvPr/>
        </p:nvSpPr>
        <p:spPr>
          <a:xfrm>
            <a:off x="7269480" y="4041648"/>
            <a:ext cx="320040" cy="0"/>
          </a:xfrm>
          <a:prstGeom prst="line">
            <a:avLst/>
          </a:prstGeom>
          <a:noFill/>
          <a:ln w="12700">
            <a:solidFill>
              <a:srgbClr val="D8B3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7680960" y="3749039"/>
            <a:ext cx="20116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4D79"/>
                </a:solidFill>
              </a:rPr>
              <a:t>Time gap</a:t>
            </a:r>
            <a:endParaRPr lang="en-US" sz="1800" dirty="0"/>
          </a:p>
        </p:txBody>
      </p:sp>
      <p:sp>
        <p:nvSpPr>
          <p:cNvPr id="18" name="Text 15"/>
          <p:cNvSpPr/>
          <p:nvPr/>
        </p:nvSpPr>
        <p:spPr>
          <a:xfrm>
            <a:off x="7680960" y="4169663"/>
            <a:ext cx="34747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E2430"/>
                </a:solidFill>
              </a:rPr>
              <a:t>China’s longer-term orientation supports phased trust-building before closure.</a:t>
            </a:r>
            <a:endParaRPr lang="en-US" sz="1720" dirty="0"/>
          </a:p>
        </p:txBody>
      </p:sp>
      <p:sp>
        <p:nvSpPr>
          <p:cNvPr id="19" name="Text 16"/>
          <p:cNvSpPr/>
          <p:nvPr/>
        </p:nvSpPr>
        <p:spPr>
          <a:xfrm>
            <a:off x="7223760" y="5029200"/>
            <a:ext cx="3977639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667085"/>
                </a:solidFill>
              </a:rPr>
              <a:t>These scores guide preparation. They should not be used as stereotypes about individual negotiators.</a:t>
            </a:r>
            <a:endParaRPr lang="en-US" sz="15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94360"/>
          </a:xfrm>
          <a:prstGeom prst="rect">
            <a:avLst/>
          </a:prstGeom>
          <a:solidFill>
            <a:srgbClr val="0E1B2A"/>
          </a:solidFill>
          <a:ln w="12700">
            <a:solidFill>
              <a:srgbClr val="0E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94360"/>
            <a:ext cx="12191695" cy="27432"/>
          </a:xfrm>
          <a:prstGeom prst="rect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109728"/>
            <a:ext cx="8778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Chinese cultural elements Rolls-Royce must overcome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11292840" y="100584"/>
            <a:ext cx="411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800" b="1" dirty="0">
                <a:solidFill>
                  <a:srgbClr val="C9D5E4"/>
                </a:solidFill>
              </a:rPr>
              <a:t>05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502920" y="6492240"/>
            <a:ext cx="11155680" cy="0"/>
          </a:xfrm>
          <a:prstGeom prst="line">
            <a:avLst/>
          </a:prstGeom>
          <a:noFill/>
          <a:ln w="12700">
            <a:solidFill>
              <a:srgbClr val="C8D2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30352" y="6510528"/>
            <a:ext cx="90525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67085"/>
                </a:solidFill>
              </a:rPr>
              <a:t>Rolls-Royce plc  |  Board presentation  |  Cross-cultural negotiation plan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749808" y="868680"/>
            <a:ext cx="10698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E2430"/>
                </a:solidFill>
              </a:rPr>
              <a:t>The challenge is not technical capability; it is adapting our negotiation style to how trust, respect and commitment are built on the Chinese side.</a:t>
            </a:r>
            <a:endParaRPr lang="en-US" sz="2200" dirty="0"/>
          </a:p>
        </p:txBody>
      </p:sp>
      <p:sp>
        <p:nvSpPr>
          <p:cNvPr id="9" name="Shape 7"/>
          <p:cNvSpPr/>
          <p:nvPr/>
        </p:nvSpPr>
        <p:spPr>
          <a:xfrm>
            <a:off x="731520" y="1600200"/>
            <a:ext cx="1920240" cy="4526280"/>
          </a:xfrm>
          <a:prstGeom prst="rect">
            <a:avLst/>
          </a:prstGeom>
          <a:solidFill>
            <a:srgbClr val="E8F0FB"/>
          </a:solidFill>
          <a:ln w="12700">
            <a:solidFill>
              <a:srgbClr val="214E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731520" y="1600200"/>
            <a:ext cx="1920240" cy="566928"/>
          </a:xfrm>
          <a:prstGeom prst="rect">
            <a:avLst/>
          </a:prstGeom>
          <a:solidFill>
            <a:srgbClr val="214E8A"/>
          </a:solidFill>
          <a:ln w="12700">
            <a:solidFill>
              <a:srgbClr val="214E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86384" y="1746504"/>
            <a:ext cx="18105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Guanxi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786384" y="2304288"/>
            <a:ext cx="1810512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80" b="1" i="1" dirty="0">
                <a:solidFill>
                  <a:srgbClr val="667085"/>
                </a:solidFill>
              </a:rPr>
              <a:t>relationships</a:t>
            </a:r>
            <a:endParaRPr lang="en-US" sz="1280" dirty="0"/>
          </a:p>
        </p:txBody>
      </p:sp>
      <p:sp>
        <p:nvSpPr>
          <p:cNvPr id="13" name="Text 11"/>
          <p:cNvSpPr/>
          <p:nvPr/>
        </p:nvSpPr>
        <p:spPr>
          <a:xfrm>
            <a:off x="841248" y="2651760"/>
            <a:ext cx="1700784" cy="29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30" dirty="0">
                <a:solidFill>
                  <a:srgbClr val="1E2430"/>
                </a:solidFill>
              </a:rPr>
              <a:t>Access often depends on credible relationships and reciprocity before substantive bargaining begins.</a:t>
            </a:r>
            <a:endParaRPr lang="en-US" sz="1530" dirty="0"/>
          </a:p>
        </p:txBody>
      </p:sp>
      <p:sp>
        <p:nvSpPr>
          <p:cNvPr id="14" name="Shape 12"/>
          <p:cNvSpPr/>
          <p:nvPr/>
        </p:nvSpPr>
        <p:spPr>
          <a:xfrm>
            <a:off x="2852928" y="1600200"/>
            <a:ext cx="1920240" cy="4526280"/>
          </a:xfrm>
          <a:prstGeom prst="rect">
            <a:avLst/>
          </a:prstGeom>
          <a:solidFill>
            <a:srgbClr val="FBF2DE"/>
          </a:solidFill>
          <a:ln w="12700">
            <a:solidFill>
              <a:srgbClr val="D8B3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2852928" y="1600200"/>
            <a:ext cx="1920240" cy="566928"/>
          </a:xfrm>
          <a:prstGeom prst="rect">
            <a:avLst/>
          </a:prstGeom>
          <a:solidFill>
            <a:srgbClr val="D8B35C"/>
          </a:solidFill>
          <a:ln w="12700">
            <a:solidFill>
              <a:srgbClr val="D8B3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2907792" y="1746504"/>
            <a:ext cx="18105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Mianzi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2907792" y="2304288"/>
            <a:ext cx="1810512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80" b="1" i="1" dirty="0">
                <a:solidFill>
                  <a:srgbClr val="667085"/>
                </a:solidFill>
              </a:rPr>
              <a:t>face / respect</a:t>
            </a:r>
            <a:endParaRPr lang="en-US" sz="1280" dirty="0"/>
          </a:p>
        </p:txBody>
      </p:sp>
      <p:sp>
        <p:nvSpPr>
          <p:cNvPr id="18" name="Text 16"/>
          <p:cNvSpPr/>
          <p:nvPr/>
        </p:nvSpPr>
        <p:spPr>
          <a:xfrm>
            <a:off x="2962656" y="2651760"/>
            <a:ext cx="1700784" cy="29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30" dirty="0">
                <a:solidFill>
                  <a:srgbClr val="1E2430"/>
                </a:solidFill>
              </a:rPr>
              <a:t>Public contradiction or pressure can damage trust. Difficult points should be handled carefully and privately.</a:t>
            </a:r>
            <a:endParaRPr lang="en-US" sz="1530" dirty="0"/>
          </a:p>
        </p:txBody>
      </p:sp>
      <p:sp>
        <p:nvSpPr>
          <p:cNvPr id="19" name="Shape 17"/>
          <p:cNvSpPr/>
          <p:nvPr/>
        </p:nvSpPr>
        <p:spPr>
          <a:xfrm>
            <a:off x="4974336" y="1600200"/>
            <a:ext cx="1920240" cy="4526280"/>
          </a:xfrm>
          <a:prstGeom prst="rect">
            <a:avLst/>
          </a:prstGeom>
          <a:solidFill>
            <a:srgbClr val="F9E7E7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4974336" y="1600200"/>
            <a:ext cx="1920240" cy="566928"/>
          </a:xfrm>
          <a:prstGeom prst="rect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029200" y="1746504"/>
            <a:ext cx="18105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Hierarchy</a:t>
            </a:r>
            <a:endParaRPr lang="en-US" sz="2000" dirty="0"/>
          </a:p>
        </p:txBody>
      </p:sp>
      <p:sp>
        <p:nvSpPr>
          <p:cNvPr id="22" name="Text 20"/>
          <p:cNvSpPr/>
          <p:nvPr/>
        </p:nvSpPr>
        <p:spPr>
          <a:xfrm>
            <a:off x="5029200" y="2304288"/>
            <a:ext cx="1810512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80" b="1" i="1" dirty="0">
                <a:solidFill>
                  <a:srgbClr val="667085"/>
                </a:solidFill>
              </a:rPr>
              <a:t>status and rank</a:t>
            </a:r>
            <a:endParaRPr lang="en-US" sz="1280" dirty="0"/>
          </a:p>
        </p:txBody>
      </p:sp>
      <p:sp>
        <p:nvSpPr>
          <p:cNvPr id="23" name="Text 21"/>
          <p:cNvSpPr/>
          <p:nvPr/>
        </p:nvSpPr>
        <p:spPr>
          <a:xfrm>
            <a:off x="5084064" y="2651760"/>
            <a:ext cx="1700784" cy="29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30" dirty="0">
                <a:solidFill>
                  <a:srgbClr val="1E2430"/>
                </a:solidFill>
              </a:rPr>
              <a:t>Titles, delegation level and meeting order matter. A wrong-level team can slow or weaken negotiations.</a:t>
            </a:r>
            <a:endParaRPr lang="en-US" sz="1530" dirty="0"/>
          </a:p>
        </p:txBody>
      </p:sp>
      <p:sp>
        <p:nvSpPr>
          <p:cNvPr id="24" name="Shape 22"/>
          <p:cNvSpPr/>
          <p:nvPr/>
        </p:nvSpPr>
        <p:spPr>
          <a:xfrm>
            <a:off x="7095744" y="1600200"/>
            <a:ext cx="1920240" cy="4526280"/>
          </a:xfrm>
          <a:prstGeom prst="rect">
            <a:avLst/>
          </a:prstGeom>
          <a:solidFill>
            <a:srgbClr val="E8F0FB"/>
          </a:solidFill>
          <a:ln w="12700">
            <a:solidFill>
              <a:srgbClr val="214E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7095744" y="1600200"/>
            <a:ext cx="1920240" cy="566928"/>
          </a:xfrm>
          <a:prstGeom prst="rect">
            <a:avLst/>
          </a:prstGeom>
          <a:solidFill>
            <a:srgbClr val="214E8A"/>
          </a:solidFill>
          <a:ln w="12700">
            <a:solidFill>
              <a:srgbClr val="214E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7150608" y="1746504"/>
            <a:ext cx="18105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Indirectness</a:t>
            </a:r>
            <a:endParaRPr lang="en-US" sz="2000" dirty="0"/>
          </a:p>
        </p:txBody>
      </p:sp>
      <p:sp>
        <p:nvSpPr>
          <p:cNvPr id="27" name="Text 25"/>
          <p:cNvSpPr/>
          <p:nvPr/>
        </p:nvSpPr>
        <p:spPr>
          <a:xfrm>
            <a:off x="7150608" y="2304288"/>
            <a:ext cx="1810512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80" b="1" i="1" dirty="0">
                <a:solidFill>
                  <a:srgbClr val="667085"/>
                </a:solidFill>
              </a:rPr>
              <a:t>high-context signals</a:t>
            </a:r>
            <a:endParaRPr lang="en-US" sz="1280" dirty="0"/>
          </a:p>
        </p:txBody>
      </p:sp>
      <p:sp>
        <p:nvSpPr>
          <p:cNvPr id="28" name="Text 26"/>
          <p:cNvSpPr/>
          <p:nvPr/>
        </p:nvSpPr>
        <p:spPr>
          <a:xfrm>
            <a:off x="7205472" y="2651760"/>
            <a:ext cx="1700784" cy="29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30" dirty="0">
                <a:solidFill>
                  <a:srgbClr val="1E2430"/>
                </a:solidFill>
              </a:rPr>
              <a:t>“Maybe” or “we will study it” may signal concern rather than agreement. We must listen for nuance.</a:t>
            </a:r>
            <a:endParaRPr lang="en-US" sz="1530" dirty="0"/>
          </a:p>
        </p:txBody>
      </p:sp>
      <p:sp>
        <p:nvSpPr>
          <p:cNvPr id="29" name="Shape 27"/>
          <p:cNvSpPr/>
          <p:nvPr/>
        </p:nvSpPr>
        <p:spPr>
          <a:xfrm>
            <a:off x="9217152" y="1600200"/>
            <a:ext cx="1920240" cy="4526280"/>
          </a:xfrm>
          <a:prstGeom prst="rect">
            <a:avLst/>
          </a:prstGeom>
          <a:solidFill>
            <a:srgbClr val="FBF2DE"/>
          </a:solidFill>
          <a:ln w="12700">
            <a:solidFill>
              <a:srgbClr val="D8B3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9217152" y="1600200"/>
            <a:ext cx="1920240" cy="566928"/>
          </a:xfrm>
          <a:prstGeom prst="rect">
            <a:avLst/>
          </a:prstGeom>
          <a:solidFill>
            <a:srgbClr val="D8B35C"/>
          </a:solidFill>
          <a:ln w="12700">
            <a:solidFill>
              <a:srgbClr val="D8B3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9272016" y="1746504"/>
            <a:ext cx="18105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Patience</a:t>
            </a:r>
            <a:endParaRPr lang="en-US" sz="2000" dirty="0"/>
          </a:p>
        </p:txBody>
      </p:sp>
      <p:sp>
        <p:nvSpPr>
          <p:cNvPr id="32" name="Text 30"/>
          <p:cNvSpPr/>
          <p:nvPr/>
        </p:nvSpPr>
        <p:spPr>
          <a:xfrm>
            <a:off x="9272016" y="2304288"/>
            <a:ext cx="1810512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80" b="1" i="1" dirty="0">
                <a:solidFill>
                  <a:srgbClr val="667085"/>
                </a:solidFill>
              </a:rPr>
              <a:t>long horizon</a:t>
            </a:r>
            <a:endParaRPr lang="en-US" sz="1280" dirty="0"/>
          </a:p>
        </p:txBody>
      </p:sp>
      <p:sp>
        <p:nvSpPr>
          <p:cNvPr id="33" name="Text 31"/>
          <p:cNvSpPr/>
          <p:nvPr/>
        </p:nvSpPr>
        <p:spPr>
          <a:xfrm>
            <a:off x="9326880" y="2651760"/>
            <a:ext cx="1700784" cy="29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30" dirty="0">
                <a:solidFill>
                  <a:srgbClr val="1E2430"/>
                </a:solidFill>
              </a:rPr>
              <a:t>Closure can be incremental. The contract may be feel slower and more iterative in the early stages.</a:t>
            </a:r>
            <a:endParaRPr lang="en-US" sz="15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94360"/>
          </a:xfrm>
          <a:prstGeom prst="rect">
            <a:avLst/>
          </a:prstGeom>
          <a:solidFill>
            <a:srgbClr val="0E1B2A"/>
          </a:solidFill>
          <a:ln w="12700">
            <a:solidFill>
              <a:srgbClr val="0E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94360"/>
            <a:ext cx="12191695" cy="27432"/>
          </a:xfrm>
          <a:prstGeom prst="rect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109728"/>
            <a:ext cx="8778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How these cultural factors affect business operations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11292840" y="100584"/>
            <a:ext cx="411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800" b="1" dirty="0">
                <a:solidFill>
                  <a:srgbClr val="C9D5E4"/>
                </a:solidFill>
              </a:rPr>
              <a:t>06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502920" y="6492240"/>
            <a:ext cx="11155680" cy="0"/>
          </a:xfrm>
          <a:prstGeom prst="line">
            <a:avLst/>
          </a:prstGeom>
          <a:noFill/>
          <a:ln w="12700">
            <a:solidFill>
              <a:srgbClr val="C8D2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30352" y="6510528"/>
            <a:ext cx="90525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67085"/>
                </a:solidFill>
              </a:rPr>
              <a:t>Rolls-Royce plc  |  Board presentation  |  Cross-cultural negotiation plan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749808" y="896112"/>
            <a:ext cx="10972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E2430"/>
                </a:solidFill>
              </a:rPr>
              <a:t>The cultural gap changes not only the meeting room atmosphere, but also approval speed, information flow, governance and implementation risk.</a:t>
            </a:r>
            <a:endParaRPr lang="en-US" sz="2200" dirty="0"/>
          </a:p>
        </p:txBody>
      </p:sp>
      <p:sp>
        <p:nvSpPr>
          <p:cNvPr id="9" name="Shape 7"/>
          <p:cNvSpPr/>
          <p:nvPr/>
        </p:nvSpPr>
        <p:spPr>
          <a:xfrm>
            <a:off x="749808" y="1572768"/>
            <a:ext cx="2331720" cy="566928"/>
          </a:xfrm>
          <a:prstGeom prst="rect">
            <a:avLst/>
          </a:prstGeom>
          <a:solidFill>
            <a:srgbClr val="0E1B2A"/>
          </a:solidFill>
          <a:ln w="12700">
            <a:solidFill>
              <a:srgbClr val="0E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081528" y="1572768"/>
            <a:ext cx="8641080" cy="566928"/>
          </a:xfrm>
          <a:prstGeom prst="rect">
            <a:avLst/>
          </a:prstGeom>
          <a:solidFill>
            <a:srgbClr val="1C4D79"/>
          </a:solidFill>
          <a:ln w="12700">
            <a:solidFill>
              <a:srgbClr val="1C4D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508760" y="1755648"/>
            <a:ext cx="7315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Factor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4983480" y="1755648"/>
            <a:ext cx="47548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Impact on operations and negotiation management</a:t>
            </a:r>
            <a:endParaRPr lang="en-US" sz="1800" dirty="0"/>
          </a:p>
        </p:txBody>
      </p:sp>
      <p:sp>
        <p:nvSpPr>
          <p:cNvPr id="13" name="Shape 11"/>
          <p:cNvSpPr/>
          <p:nvPr/>
        </p:nvSpPr>
        <p:spPr>
          <a:xfrm>
            <a:off x="749808" y="2139696"/>
            <a:ext cx="10972800" cy="795528"/>
          </a:xfrm>
          <a:prstGeom prst="rect">
            <a:avLst/>
          </a:prstGeom>
          <a:solidFill>
            <a:srgbClr val="F8FAFC"/>
          </a:solidFill>
          <a:ln w="12700">
            <a:solidFill>
              <a:srgbClr val="DC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32688" y="2359152"/>
            <a:ext cx="18745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50" b="1" dirty="0">
                <a:solidFill>
                  <a:srgbClr val="0E1B2A"/>
                </a:solidFill>
              </a:rPr>
              <a:t>Decision-making</a:t>
            </a:r>
            <a:endParaRPr lang="en-US" sz="1750" dirty="0"/>
          </a:p>
        </p:txBody>
      </p:sp>
      <p:sp>
        <p:nvSpPr>
          <p:cNvPr id="15" name="Text 13"/>
          <p:cNvSpPr/>
          <p:nvPr/>
        </p:nvSpPr>
        <p:spPr>
          <a:xfrm>
            <a:off x="3310128" y="2249424"/>
            <a:ext cx="8092440" cy="48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dirty="0">
                <a:solidFill>
                  <a:srgbClr val="1E2430"/>
                </a:solidFill>
              </a:rPr>
              <a:t>Chinese counterparts may not finalise key points in the room; real approval may sit above the visible team. Rolls-Royce must map stakeholders early.</a:t>
            </a:r>
            <a:endParaRPr lang="en-US" sz="1650" dirty="0"/>
          </a:p>
        </p:txBody>
      </p:sp>
      <p:sp>
        <p:nvSpPr>
          <p:cNvPr id="16" name="Shape 14"/>
          <p:cNvSpPr/>
          <p:nvPr/>
        </p:nvSpPr>
        <p:spPr>
          <a:xfrm>
            <a:off x="749808" y="2935224"/>
            <a:ext cx="10972800" cy="795528"/>
          </a:xfrm>
          <a:prstGeom prst="rect">
            <a:avLst/>
          </a:prstGeom>
          <a:solidFill>
            <a:srgbClr val="EDF3F8"/>
          </a:solidFill>
          <a:ln w="12700">
            <a:solidFill>
              <a:srgbClr val="DC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932688" y="3154680"/>
            <a:ext cx="18745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50" b="1" dirty="0">
                <a:solidFill>
                  <a:srgbClr val="0E1B2A"/>
                </a:solidFill>
              </a:rPr>
              <a:t>Communication</a:t>
            </a:r>
            <a:endParaRPr lang="en-US" sz="1750" dirty="0"/>
          </a:p>
        </p:txBody>
      </p:sp>
      <p:sp>
        <p:nvSpPr>
          <p:cNvPr id="18" name="Text 16"/>
          <p:cNvSpPr/>
          <p:nvPr/>
        </p:nvSpPr>
        <p:spPr>
          <a:xfrm>
            <a:off x="3310128" y="3044952"/>
            <a:ext cx="8092440" cy="48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dirty="0">
                <a:solidFill>
                  <a:srgbClr val="1E2430"/>
                </a:solidFill>
              </a:rPr>
              <a:t>Direct British questioning can feel abrupt. Use structured agendas, but probe concerns diplomatically and confirm meaning in writing after meetings.</a:t>
            </a:r>
            <a:endParaRPr lang="en-US" sz="1650" dirty="0"/>
          </a:p>
        </p:txBody>
      </p:sp>
      <p:sp>
        <p:nvSpPr>
          <p:cNvPr id="19" name="Shape 17"/>
          <p:cNvSpPr/>
          <p:nvPr/>
        </p:nvSpPr>
        <p:spPr>
          <a:xfrm>
            <a:off x="749808" y="3730752"/>
            <a:ext cx="10972800" cy="795528"/>
          </a:xfrm>
          <a:prstGeom prst="rect">
            <a:avLst/>
          </a:prstGeom>
          <a:solidFill>
            <a:srgbClr val="F8FAFC"/>
          </a:solidFill>
          <a:ln w="12700">
            <a:solidFill>
              <a:srgbClr val="DC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932688" y="3950208"/>
            <a:ext cx="18745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50" b="1" dirty="0">
                <a:solidFill>
                  <a:srgbClr val="0E1B2A"/>
                </a:solidFill>
              </a:rPr>
              <a:t>Relationship-building</a:t>
            </a:r>
            <a:endParaRPr lang="en-US" sz="1750" dirty="0"/>
          </a:p>
        </p:txBody>
      </p:sp>
      <p:sp>
        <p:nvSpPr>
          <p:cNvPr id="21" name="Text 19"/>
          <p:cNvSpPr/>
          <p:nvPr/>
        </p:nvSpPr>
        <p:spPr>
          <a:xfrm>
            <a:off x="3310128" y="3840480"/>
            <a:ext cx="8092440" cy="48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dirty="0">
                <a:solidFill>
                  <a:srgbClr val="1E2430"/>
                </a:solidFill>
              </a:rPr>
              <a:t>Meals, courtesy, continuity of contact and senior sponsorship are not side issues; they help unlock substance and reduce perceived risk.</a:t>
            </a:r>
            <a:endParaRPr lang="en-US" sz="1650" dirty="0"/>
          </a:p>
        </p:txBody>
      </p:sp>
      <p:sp>
        <p:nvSpPr>
          <p:cNvPr id="22" name="Shape 20"/>
          <p:cNvSpPr/>
          <p:nvPr/>
        </p:nvSpPr>
        <p:spPr>
          <a:xfrm>
            <a:off x="749808" y="4526280"/>
            <a:ext cx="10972800" cy="795528"/>
          </a:xfrm>
          <a:prstGeom prst="rect">
            <a:avLst/>
          </a:prstGeom>
          <a:solidFill>
            <a:srgbClr val="EDF3F8"/>
          </a:solidFill>
          <a:ln w="12700">
            <a:solidFill>
              <a:srgbClr val="DC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932688" y="4745736"/>
            <a:ext cx="18745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50" b="1" dirty="0">
                <a:solidFill>
                  <a:srgbClr val="0E1B2A"/>
                </a:solidFill>
              </a:rPr>
              <a:t>Contracting</a:t>
            </a:r>
            <a:endParaRPr lang="en-US" sz="1750" dirty="0"/>
          </a:p>
        </p:txBody>
      </p:sp>
      <p:sp>
        <p:nvSpPr>
          <p:cNvPr id="24" name="Text 22"/>
          <p:cNvSpPr/>
          <p:nvPr/>
        </p:nvSpPr>
        <p:spPr>
          <a:xfrm>
            <a:off x="3310128" y="4636008"/>
            <a:ext cx="8092440" cy="48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dirty="0">
                <a:solidFill>
                  <a:srgbClr val="1E2430"/>
                </a:solidFill>
              </a:rPr>
              <a:t>The UK tends to treat the signed contract as closure; Chinese counterparts may treat it as a platform for ongoing adjustment and trust-building.</a:t>
            </a:r>
            <a:endParaRPr lang="en-US" sz="1650" dirty="0"/>
          </a:p>
        </p:txBody>
      </p:sp>
      <p:sp>
        <p:nvSpPr>
          <p:cNvPr id="25" name="Shape 23"/>
          <p:cNvSpPr/>
          <p:nvPr/>
        </p:nvSpPr>
        <p:spPr>
          <a:xfrm>
            <a:off x="749808" y="5321808"/>
            <a:ext cx="10972800" cy="795528"/>
          </a:xfrm>
          <a:prstGeom prst="rect">
            <a:avLst/>
          </a:prstGeom>
          <a:solidFill>
            <a:srgbClr val="F8FAFC"/>
          </a:solidFill>
          <a:ln w="12700">
            <a:solidFill>
              <a:srgbClr val="DC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932688" y="5541264"/>
            <a:ext cx="18745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50" b="1" dirty="0">
                <a:solidFill>
                  <a:srgbClr val="0E1B2A"/>
                </a:solidFill>
              </a:rPr>
              <a:t>Execution</a:t>
            </a:r>
            <a:endParaRPr lang="en-US" sz="1750" dirty="0"/>
          </a:p>
        </p:txBody>
      </p:sp>
      <p:sp>
        <p:nvSpPr>
          <p:cNvPr id="27" name="Text 25"/>
          <p:cNvSpPr/>
          <p:nvPr/>
        </p:nvSpPr>
        <p:spPr>
          <a:xfrm>
            <a:off x="3310128" y="5431536"/>
            <a:ext cx="8092440" cy="48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dirty="0">
                <a:solidFill>
                  <a:srgbClr val="1E2430"/>
                </a:solidFill>
              </a:rPr>
              <a:t>A bilingual governance model, agreed escalation routes and face-sensitive dispute handling are essential once the deal moves into delivery.</a:t>
            </a:r>
            <a:endParaRPr lang="en-US" sz="16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94360"/>
          </a:xfrm>
          <a:prstGeom prst="rect">
            <a:avLst/>
          </a:prstGeom>
          <a:solidFill>
            <a:srgbClr val="0E1B2A"/>
          </a:solidFill>
          <a:ln w="12700">
            <a:solidFill>
              <a:srgbClr val="0E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94360"/>
            <a:ext cx="12191695" cy="27432"/>
          </a:xfrm>
          <a:prstGeom prst="rect">
            <a:avLst/>
          </a:prstGeom>
          <a:solidFill>
            <a:srgbClr val="1C4D79"/>
          </a:solidFill>
          <a:ln w="12700">
            <a:solidFill>
              <a:srgbClr val="1C4D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109728"/>
            <a:ext cx="8778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Negotiation strategy for a successful deal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11292840" y="100584"/>
            <a:ext cx="411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800" b="1" dirty="0">
                <a:solidFill>
                  <a:srgbClr val="C9D5E4"/>
                </a:solidFill>
              </a:rPr>
              <a:t>07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502920" y="6492240"/>
            <a:ext cx="11155680" cy="0"/>
          </a:xfrm>
          <a:prstGeom prst="line">
            <a:avLst/>
          </a:prstGeom>
          <a:noFill/>
          <a:ln w="12700">
            <a:solidFill>
              <a:srgbClr val="C8D2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30352" y="6510528"/>
            <a:ext cx="90525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67085"/>
                </a:solidFill>
              </a:rPr>
              <a:t>Rolls-Royce plc  |  Board presentation  |  Cross-cultural negotiation plan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731520" y="877824"/>
            <a:ext cx="10881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50" b="1" dirty="0">
                <a:solidFill>
                  <a:srgbClr val="1E2430"/>
                </a:solidFill>
              </a:rPr>
              <a:t>I will manage the negotiation as a four-phase process: prepare well, build trust deliberately, bargain carefully, and institutionalise the relationship.</a:t>
            </a:r>
            <a:endParaRPr lang="en-US" sz="2150" dirty="0"/>
          </a:p>
        </p:txBody>
      </p:sp>
      <p:sp>
        <p:nvSpPr>
          <p:cNvPr id="9" name="Shape 7"/>
          <p:cNvSpPr/>
          <p:nvPr/>
        </p:nvSpPr>
        <p:spPr>
          <a:xfrm>
            <a:off x="822960" y="1783080"/>
            <a:ext cx="2331720" cy="3794760"/>
          </a:xfrm>
          <a:prstGeom prst="rect">
            <a:avLst/>
          </a:prstGeom>
          <a:solidFill>
            <a:srgbClr val="E8F0FB"/>
          </a:solidFill>
          <a:ln w="12700">
            <a:solidFill>
              <a:srgbClr val="D5DE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69264" y="1965960"/>
            <a:ext cx="19933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0E1B2A"/>
                </a:solidFill>
              </a:rPr>
              <a:t>1. Prepare</a:t>
            </a:r>
            <a:endParaRPr lang="en-US" sz="2100" dirty="0"/>
          </a:p>
        </p:txBody>
      </p:sp>
      <p:sp>
        <p:nvSpPr>
          <p:cNvPr id="11" name="Shape 9"/>
          <p:cNvSpPr/>
          <p:nvPr/>
        </p:nvSpPr>
        <p:spPr>
          <a:xfrm>
            <a:off x="1005840" y="2542032"/>
            <a:ext cx="274320" cy="0"/>
          </a:xfrm>
          <a:prstGeom prst="line">
            <a:avLst/>
          </a:prstGeom>
          <a:noFill/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353312" y="2395728"/>
            <a:ext cx="1600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20" dirty="0">
                <a:solidFill>
                  <a:srgbClr val="1E2430"/>
                </a:solidFill>
              </a:rPr>
              <a:t>Map decision-makers</a:t>
            </a:r>
            <a:endParaRPr lang="en-US" sz="1620" dirty="0"/>
          </a:p>
        </p:txBody>
      </p:sp>
      <p:sp>
        <p:nvSpPr>
          <p:cNvPr id="13" name="Shape 11"/>
          <p:cNvSpPr/>
          <p:nvPr/>
        </p:nvSpPr>
        <p:spPr>
          <a:xfrm>
            <a:off x="1005840" y="3383280"/>
            <a:ext cx="274320" cy="0"/>
          </a:xfrm>
          <a:prstGeom prst="line">
            <a:avLst/>
          </a:prstGeom>
          <a:noFill/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353312" y="3236976"/>
            <a:ext cx="1600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20" dirty="0">
                <a:solidFill>
                  <a:srgbClr val="1E2430"/>
                </a:solidFill>
              </a:rPr>
              <a:t>Send a stable senior team</a:t>
            </a:r>
            <a:endParaRPr lang="en-US" sz="1620" dirty="0"/>
          </a:p>
        </p:txBody>
      </p:sp>
      <p:sp>
        <p:nvSpPr>
          <p:cNvPr id="15" name="Shape 13"/>
          <p:cNvSpPr/>
          <p:nvPr/>
        </p:nvSpPr>
        <p:spPr>
          <a:xfrm>
            <a:off x="1005840" y="4224528"/>
            <a:ext cx="274320" cy="0"/>
          </a:xfrm>
          <a:prstGeom prst="line">
            <a:avLst/>
          </a:prstGeom>
          <a:noFill/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353312" y="4078224"/>
            <a:ext cx="1600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20" dirty="0">
                <a:solidFill>
                  <a:srgbClr val="1E2430"/>
                </a:solidFill>
              </a:rPr>
              <a:t>Set IP / export red lines</a:t>
            </a:r>
            <a:endParaRPr lang="en-US" sz="1620" dirty="0"/>
          </a:p>
        </p:txBody>
      </p:sp>
      <p:sp>
        <p:nvSpPr>
          <p:cNvPr id="17" name="Shape 15"/>
          <p:cNvSpPr/>
          <p:nvPr/>
        </p:nvSpPr>
        <p:spPr>
          <a:xfrm>
            <a:off x="3611880" y="1783080"/>
            <a:ext cx="2331720" cy="3794760"/>
          </a:xfrm>
          <a:prstGeom prst="rect">
            <a:avLst/>
          </a:prstGeom>
          <a:solidFill>
            <a:srgbClr val="FBF2DE"/>
          </a:solidFill>
          <a:ln w="12700">
            <a:solidFill>
              <a:srgbClr val="D5DE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758184" y="1965960"/>
            <a:ext cx="19933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0E1B2A"/>
                </a:solidFill>
              </a:rPr>
              <a:t>2. Build trust</a:t>
            </a:r>
            <a:endParaRPr lang="en-US" sz="2100" dirty="0"/>
          </a:p>
        </p:txBody>
      </p:sp>
      <p:sp>
        <p:nvSpPr>
          <p:cNvPr id="19" name="Shape 17"/>
          <p:cNvSpPr/>
          <p:nvPr/>
        </p:nvSpPr>
        <p:spPr>
          <a:xfrm>
            <a:off x="3794760" y="2542032"/>
            <a:ext cx="274320" cy="0"/>
          </a:xfrm>
          <a:prstGeom prst="line">
            <a:avLst/>
          </a:prstGeom>
          <a:noFill/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142232" y="2395728"/>
            <a:ext cx="1600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20" dirty="0">
                <a:solidFill>
                  <a:srgbClr val="1E2430"/>
                </a:solidFill>
              </a:rPr>
              <a:t>Respect protocol and hierarchy</a:t>
            </a:r>
            <a:endParaRPr lang="en-US" sz="1620" dirty="0"/>
          </a:p>
        </p:txBody>
      </p:sp>
      <p:sp>
        <p:nvSpPr>
          <p:cNvPr id="21" name="Shape 19"/>
          <p:cNvSpPr/>
          <p:nvPr/>
        </p:nvSpPr>
        <p:spPr>
          <a:xfrm>
            <a:off x="3794760" y="3383280"/>
            <a:ext cx="274320" cy="0"/>
          </a:xfrm>
          <a:prstGeom prst="line">
            <a:avLst/>
          </a:prstGeom>
          <a:noFill/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142232" y="3236976"/>
            <a:ext cx="1600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20" dirty="0">
                <a:solidFill>
                  <a:srgbClr val="1E2430"/>
                </a:solidFill>
              </a:rPr>
              <a:t>Invest in relationship-building</a:t>
            </a:r>
            <a:endParaRPr lang="en-US" sz="1620" dirty="0"/>
          </a:p>
        </p:txBody>
      </p:sp>
      <p:sp>
        <p:nvSpPr>
          <p:cNvPr id="23" name="Shape 21"/>
          <p:cNvSpPr/>
          <p:nvPr/>
        </p:nvSpPr>
        <p:spPr>
          <a:xfrm>
            <a:off x="3794760" y="4224528"/>
            <a:ext cx="274320" cy="0"/>
          </a:xfrm>
          <a:prstGeom prst="line">
            <a:avLst/>
          </a:prstGeom>
          <a:noFill/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142232" y="4078224"/>
            <a:ext cx="1600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20" dirty="0">
                <a:solidFill>
                  <a:srgbClr val="1E2430"/>
                </a:solidFill>
              </a:rPr>
              <a:t>Use bilingual follow-up notes</a:t>
            </a:r>
            <a:endParaRPr lang="en-US" sz="1620" dirty="0"/>
          </a:p>
        </p:txBody>
      </p:sp>
      <p:sp>
        <p:nvSpPr>
          <p:cNvPr id="25" name="Shape 23"/>
          <p:cNvSpPr/>
          <p:nvPr/>
        </p:nvSpPr>
        <p:spPr>
          <a:xfrm>
            <a:off x="6400800" y="1783080"/>
            <a:ext cx="2331720" cy="3794760"/>
          </a:xfrm>
          <a:prstGeom prst="rect">
            <a:avLst/>
          </a:prstGeom>
          <a:solidFill>
            <a:srgbClr val="F9E7E7"/>
          </a:solidFill>
          <a:ln w="12700">
            <a:solidFill>
              <a:srgbClr val="D5DE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547104" y="1965960"/>
            <a:ext cx="19933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0E1B2A"/>
                </a:solidFill>
              </a:rPr>
              <a:t>3. Bargain</a:t>
            </a:r>
            <a:endParaRPr lang="en-US" sz="2100" dirty="0"/>
          </a:p>
        </p:txBody>
      </p:sp>
      <p:sp>
        <p:nvSpPr>
          <p:cNvPr id="27" name="Shape 25"/>
          <p:cNvSpPr/>
          <p:nvPr/>
        </p:nvSpPr>
        <p:spPr>
          <a:xfrm>
            <a:off x="6583680" y="2542032"/>
            <a:ext cx="274320" cy="0"/>
          </a:xfrm>
          <a:prstGeom prst="line">
            <a:avLst/>
          </a:prstGeom>
          <a:noFill/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931152" y="2395728"/>
            <a:ext cx="1600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20" dirty="0">
                <a:solidFill>
                  <a:srgbClr val="1E2430"/>
                </a:solidFill>
              </a:rPr>
              <a:t>Avoid forcing public disagreement</a:t>
            </a:r>
            <a:endParaRPr lang="en-US" sz="1620" dirty="0"/>
          </a:p>
        </p:txBody>
      </p:sp>
      <p:sp>
        <p:nvSpPr>
          <p:cNvPr id="29" name="Shape 27"/>
          <p:cNvSpPr/>
          <p:nvPr/>
        </p:nvSpPr>
        <p:spPr>
          <a:xfrm>
            <a:off x="6583680" y="3383280"/>
            <a:ext cx="274320" cy="0"/>
          </a:xfrm>
          <a:prstGeom prst="line">
            <a:avLst/>
          </a:prstGeom>
          <a:noFill/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931152" y="3236976"/>
            <a:ext cx="1600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20" dirty="0">
                <a:solidFill>
                  <a:srgbClr val="1E2430"/>
                </a:solidFill>
              </a:rPr>
              <a:t>Trade issues in packages</a:t>
            </a:r>
            <a:endParaRPr lang="en-US" sz="1620" dirty="0"/>
          </a:p>
        </p:txBody>
      </p:sp>
      <p:sp>
        <p:nvSpPr>
          <p:cNvPr id="31" name="Shape 29"/>
          <p:cNvSpPr/>
          <p:nvPr/>
        </p:nvSpPr>
        <p:spPr>
          <a:xfrm>
            <a:off x="6583680" y="4224528"/>
            <a:ext cx="274320" cy="0"/>
          </a:xfrm>
          <a:prstGeom prst="line">
            <a:avLst/>
          </a:prstGeom>
          <a:noFill/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6931152" y="4078224"/>
            <a:ext cx="1600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20" dirty="0">
                <a:solidFill>
                  <a:srgbClr val="1E2430"/>
                </a:solidFill>
              </a:rPr>
              <a:t>Frame offers as joint solutions</a:t>
            </a:r>
            <a:endParaRPr lang="en-US" sz="1620" dirty="0"/>
          </a:p>
        </p:txBody>
      </p:sp>
      <p:sp>
        <p:nvSpPr>
          <p:cNvPr id="33" name="Shape 31"/>
          <p:cNvSpPr/>
          <p:nvPr/>
        </p:nvSpPr>
        <p:spPr>
          <a:xfrm>
            <a:off x="9189720" y="1783080"/>
            <a:ext cx="2331720" cy="3794760"/>
          </a:xfrm>
          <a:prstGeom prst="rect">
            <a:avLst/>
          </a:prstGeom>
          <a:solidFill>
            <a:srgbClr val="E8F0FB"/>
          </a:solidFill>
          <a:ln w="12700">
            <a:solidFill>
              <a:srgbClr val="D5DE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9336024" y="1965960"/>
            <a:ext cx="199339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0E1B2A"/>
                </a:solidFill>
              </a:rPr>
              <a:t>4. Execute</a:t>
            </a:r>
            <a:endParaRPr lang="en-US" sz="2100" dirty="0"/>
          </a:p>
        </p:txBody>
      </p:sp>
      <p:sp>
        <p:nvSpPr>
          <p:cNvPr id="35" name="Shape 33"/>
          <p:cNvSpPr/>
          <p:nvPr/>
        </p:nvSpPr>
        <p:spPr>
          <a:xfrm>
            <a:off x="9372600" y="2542032"/>
            <a:ext cx="274320" cy="0"/>
          </a:xfrm>
          <a:prstGeom prst="line">
            <a:avLst/>
          </a:prstGeom>
          <a:noFill/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9720072" y="2395728"/>
            <a:ext cx="1600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20" dirty="0">
                <a:solidFill>
                  <a:srgbClr val="1E2430"/>
                </a:solidFill>
              </a:rPr>
              <a:t>Create joint steering governance</a:t>
            </a:r>
            <a:endParaRPr lang="en-US" sz="1620" dirty="0"/>
          </a:p>
        </p:txBody>
      </p:sp>
      <p:sp>
        <p:nvSpPr>
          <p:cNvPr id="37" name="Shape 35"/>
          <p:cNvSpPr/>
          <p:nvPr/>
        </p:nvSpPr>
        <p:spPr>
          <a:xfrm>
            <a:off x="9372600" y="3383280"/>
            <a:ext cx="274320" cy="0"/>
          </a:xfrm>
          <a:prstGeom prst="line">
            <a:avLst/>
          </a:prstGeom>
          <a:noFill/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9720072" y="3236976"/>
            <a:ext cx="1600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20" dirty="0">
                <a:solidFill>
                  <a:srgbClr val="1E2430"/>
                </a:solidFill>
              </a:rPr>
              <a:t>Review milestones regularly</a:t>
            </a:r>
            <a:endParaRPr lang="en-US" sz="1620" dirty="0"/>
          </a:p>
        </p:txBody>
      </p:sp>
      <p:sp>
        <p:nvSpPr>
          <p:cNvPr id="39" name="Shape 37"/>
          <p:cNvSpPr/>
          <p:nvPr/>
        </p:nvSpPr>
        <p:spPr>
          <a:xfrm>
            <a:off x="9372600" y="4224528"/>
            <a:ext cx="274320" cy="0"/>
          </a:xfrm>
          <a:prstGeom prst="line">
            <a:avLst/>
          </a:prstGeom>
          <a:noFill/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9720072" y="4078224"/>
            <a:ext cx="1600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20" dirty="0">
                <a:solidFill>
                  <a:srgbClr val="1E2430"/>
                </a:solidFill>
              </a:rPr>
              <a:t>Escalate issues without loss of face</a:t>
            </a:r>
            <a:endParaRPr lang="en-US" sz="1620" dirty="0"/>
          </a:p>
        </p:txBody>
      </p:sp>
      <p:sp>
        <p:nvSpPr>
          <p:cNvPr id="41" name="Shape 39"/>
          <p:cNvSpPr/>
          <p:nvPr/>
        </p:nvSpPr>
        <p:spPr>
          <a:xfrm>
            <a:off x="822960" y="5870448"/>
            <a:ext cx="10789920" cy="0"/>
          </a:xfrm>
          <a:prstGeom prst="line">
            <a:avLst/>
          </a:prstGeom>
          <a:noFill/>
          <a:ln w="12700">
            <a:solidFill>
              <a:srgbClr val="D8B3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868680" y="5961888"/>
            <a:ext cx="10744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40" b="1" dirty="0">
                <a:solidFill>
                  <a:srgbClr val="1C4D79"/>
                </a:solidFill>
              </a:rPr>
              <a:t>Core principle: adapt style, not standards. Be flexible on sequencing and signalling, but disciplined on governance, compliance and economics.</a:t>
            </a:r>
            <a:endParaRPr lang="en-US" sz="174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94360"/>
          </a:xfrm>
          <a:prstGeom prst="rect">
            <a:avLst/>
          </a:prstGeom>
          <a:solidFill>
            <a:srgbClr val="0E1B2A"/>
          </a:solidFill>
          <a:ln w="12700">
            <a:solidFill>
              <a:srgbClr val="0E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94360"/>
            <a:ext cx="12191695" cy="27432"/>
          </a:xfrm>
          <a:prstGeom prst="rect">
            <a:avLst/>
          </a:prstGeom>
          <a:solidFill>
            <a:srgbClr val="1C4D79"/>
          </a:solidFill>
          <a:ln w="12700">
            <a:solidFill>
              <a:srgbClr val="1C4D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109728"/>
            <a:ext cx="8778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Recommended deal structure, governance and success measures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11292840" y="100584"/>
            <a:ext cx="411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800" b="1" dirty="0">
                <a:solidFill>
                  <a:srgbClr val="C9D5E4"/>
                </a:solidFill>
              </a:rPr>
              <a:t>08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502920" y="6492240"/>
            <a:ext cx="11155680" cy="0"/>
          </a:xfrm>
          <a:prstGeom prst="line">
            <a:avLst/>
          </a:prstGeom>
          <a:noFill/>
          <a:ln w="12700">
            <a:solidFill>
              <a:srgbClr val="C8D2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30352" y="6510528"/>
            <a:ext cx="90525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67085"/>
                </a:solidFill>
              </a:rPr>
              <a:t>Rolls-Royce plc  |  Board presentation  |  Cross-cultural negotiation plan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749808" y="877824"/>
            <a:ext cx="10789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50" b="1" dirty="0">
                <a:solidFill>
                  <a:srgbClr val="1E2430"/>
                </a:solidFill>
              </a:rPr>
              <a:t>To reduce cultural and commercial risk, I would ask the Board to approve a staged partnership rather than a single all-or-nothing agreement.</a:t>
            </a:r>
            <a:endParaRPr lang="en-US" sz="2150" dirty="0"/>
          </a:p>
        </p:txBody>
      </p:sp>
      <p:sp>
        <p:nvSpPr>
          <p:cNvPr id="9" name="Text 7"/>
          <p:cNvSpPr/>
          <p:nvPr/>
        </p:nvSpPr>
        <p:spPr>
          <a:xfrm>
            <a:off x="868679" y="1554480"/>
            <a:ext cx="3713711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E1B2A"/>
                </a:solidFill>
              </a:rPr>
              <a:t>Phased partnership ladder</a:t>
            </a:r>
            <a:endParaRPr lang="en-US" sz="2200" dirty="0"/>
          </a:p>
        </p:txBody>
      </p:sp>
      <p:sp>
        <p:nvSpPr>
          <p:cNvPr id="10" name="Shape 8"/>
          <p:cNvSpPr/>
          <p:nvPr/>
        </p:nvSpPr>
        <p:spPr>
          <a:xfrm>
            <a:off x="868680" y="2011680"/>
            <a:ext cx="5120640" cy="932688"/>
          </a:xfrm>
          <a:prstGeom prst="roundRect">
            <a:avLst>
              <a:gd name="adj" fmla="val 7843"/>
            </a:avLst>
          </a:prstGeom>
          <a:solidFill>
            <a:srgbClr val="E8F0FB"/>
          </a:solidFill>
          <a:ln w="12700">
            <a:solidFill>
              <a:srgbClr val="214E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051560" y="2203704"/>
            <a:ext cx="53035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14E8A"/>
                </a:solidFill>
              </a:rPr>
              <a:t>01</a:t>
            </a:r>
            <a:endParaRPr lang="en-US" sz="2600" dirty="0"/>
          </a:p>
        </p:txBody>
      </p:sp>
      <p:sp>
        <p:nvSpPr>
          <p:cNvPr id="12" name="Text 10"/>
          <p:cNvSpPr/>
          <p:nvPr/>
        </p:nvSpPr>
        <p:spPr>
          <a:xfrm>
            <a:off x="1639685" y="2220953"/>
            <a:ext cx="1828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E2430"/>
                </a:solidFill>
              </a:rPr>
              <a:t>Low-risk entry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3401568" y="2139696"/>
            <a:ext cx="22402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40" dirty="0">
                <a:solidFill>
                  <a:srgbClr val="1E2430"/>
                </a:solidFill>
              </a:rPr>
              <a:t>support, training and MRO cooperation</a:t>
            </a:r>
            <a:endParaRPr lang="en-US" sz="1540" dirty="0"/>
          </a:p>
          <a:p>
            <a:pPr marL="0" indent="0">
              <a:buNone/>
            </a:pPr>
            <a:r>
              <a:rPr lang="en-US" sz="1540" dirty="0">
                <a:solidFill>
                  <a:srgbClr val="1E2430"/>
                </a:solidFill>
              </a:rPr>
              <a:t>with tight data boundaries</a:t>
            </a:r>
            <a:endParaRPr lang="en-US" sz="1540" dirty="0"/>
          </a:p>
        </p:txBody>
      </p:sp>
      <p:sp>
        <p:nvSpPr>
          <p:cNvPr id="14" name="Shape 12"/>
          <p:cNvSpPr/>
          <p:nvPr/>
        </p:nvSpPr>
        <p:spPr>
          <a:xfrm>
            <a:off x="868680" y="3273552"/>
            <a:ext cx="5120640" cy="932688"/>
          </a:xfrm>
          <a:prstGeom prst="roundRect">
            <a:avLst>
              <a:gd name="adj" fmla="val 7843"/>
            </a:avLst>
          </a:prstGeom>
          <a:solidFill>
            <a:srgbClr val="FBF2DE"/>
          </a:solidFill>
          <a:ln w="12700">
            <a:solidFill>
              <a:srgbClr val="D8B3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051560" y="3465576"/>
            <a:ext cx="53035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8B35C"/>
                </a:solidFill>
              </a:rPr>
              <a:t>02</a:t>
            </a:r>
            <a:endParaRPr lang="en-US" sz="2600" dirty="0"/>
          </a:p>
        </p:txBody>
      </p:sp>
      <p:sp>
        <p:nvSpPr>
          <p:cNvPr id="16" name="Text 14"/>
          <p:cNvSpPr/>
          <p:nvPr/>
        </p:nvSpPr>
        <p:spPr>
          <a:xfrm>
            <a:off x="1645920" y="3584448"/>
            <a:ext cx="1828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E2430"/>
                </a:solidFill>
              </a:rPr>
              <a:t>Capability-building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3314700" y="3401568"/>
            <a:ext cx="232714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40" dirty="0">
                <a:solidFill>
                  <a:srgbClr val="1E2430"/>
                </a:solidFill>
              </a:rPr>
              <a:t>joint engineering pilots</a:t>
            </a:r>
            <a:endParaRPr lang="en-US" sz="1540" dirty="0"/>
          </a:p>
          <a:p>
            <a:pPr marL="0" indent="0">
              <a:buNone/>
            </a:pPr>
            <a:r>
              <a:rPr lang="en-US" sz="1540" dirty="0">
                <a:solidFill>
                  <a:srgbClr val="1E2430"/>
                </a:solidFill>
              </a:rPr>
              <a:t>with milestone reviews</a:t>
            </a:r>
            <a:endParaRPr lang="en-US" sz="1540" dirty="0"/>
          </a:p>
        </p:txBody>
      </p:sp>
      <p:sp>
        <p:nvSpPr>
          <p:cNvPr id="18" name="Shape 16"/>
          <p:cNvSpPr/>
          <p:nvPr/>
        </p:nvSpPr>
        <p:spPr>
          <a:xfrm>
            <a:off x="868680" y="4535424"/>
            <a:ext cx="5120640" cy="932688"/>
          </a:xfrm>
          <a:prstGeom prst="roundRect">
            <a:avLst>
              <a:gd name="adj" fmla="val 7843"/>
            </a:avLst>
          </a:prstGeom>
          <a:solidFill>
            <a:srgbClr val="F9E7E7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1051560" y="4727448"/>
            <a:ext cx="53035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B02A30"/>
                </a:solidFill>
              </a:rPr>
              <a:t>03</a:t>
            </a:r>
            <a:endParaRPr lang="en-US" sz="2600" dirty="0"/>
          </a:p>
        </p:txBody>
      </p:sp>
      <p:sp>
        <p:nvSpPr>
          <p:cNvPr id="20" name="Text 18"/>
          <p:cNvSpPr/>
          <p:nvPr/>
        </p:nvSpPr>
        <p:spPr>
          <a:xfrm>
            <a:off x="1660053" y="4812238"/>
            <a:ext cx="1828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E2430"/>
                </a:solidFill>
              </a:rPr>
              <a:t>Strategic expansion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3241964" y="4725370"/>
            <a:ext cx="274735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40" dirty="0">
                <a:solidFill>
                  <a:srgbClr val="1E2430"/>
                </a:solidFill>
              </a:rPr>
              <a:t>broader collaboration only after</a:t>
            </a:r>
            <a:endParaRPr lang="en-US" sz="1540" dirty="0"/>
          </a:p>
          <a:p>
            <a:pPr marL="0" indent="0">
              <a:buNone/>
            </a:pPr>
            <a:r>
              <a:rPr lang="en-US" sz="1540" dirty="0">
                <a:solidFill>
                  <a:srgbClr val="1E2430"/>
                </a:solidFill>
              </a:rPr>
              <a:t>trust, approvals and IP protection</a:t>
            </a:r>
            <a:endParaRPr lang="en-US" sz="1540" dirty="0"/>
          </a:p>
        </p:txBody>
      </p:sp>
      <p:sp>
        <p:nvSpPr>
          <p:cNvPr id="22" name="Text 20"/>
          <p:cNvSpPr/>
          <p:nvPr/>
        </p:nvSpPr>
        <p:spPr>
          <a:xfrm>
            <a:off x="6656832" y="1664208"/>
            <a:ext cx="2830068" cy="3383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E1B2A"/>
                </a:solidFill>
              </a:rPr>
              <a:t>Governance design</a:t>
            </a:r>
            <a:endParaRPr lang="en-US" sz="2200" dirty="0"/>
          </a:p>
        </p:txBody>
      </p:sp>
      <p:sp>
        <p:nvSpPr>
          <p:cNvPr id="23" name="Shape 21"/>
          <p:cNvSpPr/>
          <p:nvPr/>
        </p:nvSpPr>
        <p:spPr>
          <a:xfrm>
            <a:off x="6656832" y="2286000"/>
            <a:ext cx="100584" cy="100584"/>
          </a:xfrm>
          <a:prstGeom prst="ellipse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876288" y="2176272"/>
            <a:ext cx="440740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E2430"/>
                </a:solidFill>
              </a:rPr>
              <a:t>senior sponsors on both sides to protect momentum and face</a:t>
            </a:r>
            <a:endParaRPr lang="en-US" sz="1700" dirty="0"/>
          </a:p>
        </p:txBody>
      </p:sp>
      <p:sp>
        <p:nvSpPr>
          <p:cNvPr id="25" name="Shape 23"/>
          <p:cNvSpPr/>
          <p:nvPr/>
        </p:nvSpPr>
        <p:spPr>
          <a:xfrm>
            <a:off x="6656832" y="2944368"/>
            <a:ext cx="100584" cy="100584"/>
          </a:xfrm>
          <a:prstGeom prst="ellipse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876288" y="2834640"/>
            <a:ext cx="440740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E2430"/>
                </a:solidFill>
              </a:rPr>
              <a:t>joint steering committee with bilingual minutes and action logs</a:t>
            </a:r>
            <a:endParaRPr lang="en-US" sz="1700" dirty="0"/>
          </a:p>
        </p:txBody>
      </p:sp>
      <p:sp>
        <p:nvSpPr>
          <p:cNvPr id="27" name="Shape 25"/>
          <p:cNvSpPr/>
          <p:nvPr/>
        </p:nvSpPr>
        <p:spPr>
          <a:xfrm>
            <a:off x="6656832" y="3602736"/>
            <a:ext cx="100584" cy="100584"/>
          </a:xfrm>
          <a:prstGeom prst="ellipse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876288" y="3493008"/>
            <a:ext cx="440740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E2430"/>
                </a:solidFill>
              </a:rPr>
              <a:t>clear escalation path for commercial, technical and legal disputes</a:t>
            </a:r>
            <a:endParaRPr lang="en-US" sz="1700" dirty="0"/>
          </a:p>
        </p:txBody>
      </p:sp>
      <p:sp>
        <p:nvSpPr>
          <p:cNvPr id="29" name="Shape 27"/>
          <p:cNvSpPr/>
          <p:nvPr/>
        </p:nvSpPr>
        <p:spPr>
          <a:xfrm>
            <a:off x="6656832" y="4261104"/>
            <a:ext cx="100584" cy="100584"/>
          </a:xfrm>
          <a:prstGeom prst="ellipse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876288" y="4151376"/>
            <a:ext cx="440740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E2430"/>
                </a:solidFill>
              </a:rPr>
              <a:t>quarterly review of milestones, approvals and relationship health</a:t>
            </a:r>
            <a:endParaRPr lang="en-US" sz="1700" dirty="0"/>
          </a:p>
        </p:txBody>
      </p:sp>
      <p:sp>
        <p:nvSpPr>
          <p:cNvPr id="31" name="Text 29"/>
          <p:cNvSpPr/>
          <p:nvPr/>
        </p:nvSpPr>
        <p:spPr>
          <a:xfrm>
            <a:off x="6707124" y="4668843"/>
            <a:ext cx="2404041" cy="3566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C4D79"/>
                </a:solidFill>
              </a:rPr>
              <a:t>Success measures</a:t>
            </a:r>
            <a:endParaRPr lang="en-US" sz="2000" dirty="0"/>
          </a:p>
        </p:txBody>
      </p:sp>
      <p:sp>
        <p:nvSpPr>
          <p:cNvPr id="32" name="Text 30"/>
          <p:cNvSpPr/>
          <p:nvPr/>
        </p:nvSpPr>
        <p:spPr>
          <a:xfrm>
            <a:off x="6727905" y="5228705"/>
            <a:ext cx="44805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dirty="0">
                <a:solidFill>
                  <a:srgbClr val="1E2430"/>
                </a:solidFill>
              </a:rPr>
              <a:t>relationship continuity  •  speed of approvals  •  issue closure rate  •  pilot milestones  •  no IP/compliance breaches</a:t>
            </a:r>
            <a:endParaRPr lang="en-US" sz="16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94360"/>
          </a:xfrm>
          <a:prstGeom prst="rect">
            <a:avLst/>
          </a:prstGeom>
          <a:solidFill>
            <a:srgbClr val="0E1B2A"/>
          </a:solidFill>
          <a:ln w="12700">
            <a:solidFill>
              <a:srgbClr val="0E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94360"/>
            <a:ext cx="12191695" cy="27432"/>
          </a:xfrm>
          <a:prstGeom prst="rect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109728"/>
            <a:ext cx="8778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Conclusion: cultural awareness is a deal capability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11292840" y="100584"/>
            <a:ext cx="411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800" b="1" dirty="0">
                <a:solidFill>
                  <a:srgbClr val="C9D5E4"/>
                </a:solidFill>
              </a:rPr>
              <a:t>09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502920" y="6492240"/>
            <a:ext cx="11155680" cy="0"/>
          </a:xfrm>
          <a:prstGeom prst="line">
            <a:avLst/>
          </a:prstGeom>
          <a:noFill/>
          <a:ln w="12700">
            <a:solidFill>
              <a:srgbClr val="C8D2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30352" y="6510528"/>
            <a:ext cx="90525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67085"/>
                </a:solidFill>
              </a:rPr>
              <a:t>Rolls-Royce plc  |  Board presentation  |  Cross-cultural negotiation plan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822960" y="836460"/>
            <a:ext cx="5349240" cy="3065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E1B2A"/>
                </a:solidFill>
              </a:rPr>
              <a:t>My central message to the Board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822960" y="1330235"/>
            <a:ext cx="1046988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E243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 Rolls-Royce–COMAC partnership is most likely to succeed when cultural awareness and adaptability are built into the negotiation strategy from the start.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841248" y="1993392"/>
            <a:ext cx="10515600" cy="0"/>
          </a:xfrm>
          <a:prstGeom prst="line">
            <a:avLst/>
          </a:prstGeom>
          <a:noFill/>
          <a:ln w="12700">
            <a:solidFill>
              <a:srgbClr val="D8B3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914400" y="2487168"/>
            <a:ext cx="3154680" cy="1965960"/>
          </a:xfrm>
          <a:prstGeom prst="rect">
            <a:avLst/>
          </a:prstGeom>
          <a:solidFill>
            <a:srgbClr val="EEF2F6"/>
          </a:solidFill>
          <a:ln w="12700">
            <a:solidFill>
              <a:srgbClr val="D7E0E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078992" y="2697480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E1B2A"/>
                </a:solidFill>
              </a:rPr>
              <a:t>Know the gap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1097280" y="3136392"/>
            <a:ext cx="2761488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60" dirty="0">
                <a:solidFill>
                  <a:srgbClr val="1E2430"/>
                </a:solidFill>
              </a:rPr>
              <a:t>The UK and China approach hierarchy, relationships and time differently.</a:t>
            </a:r>
            <a:endParaRPr lang="en-US" sz="1760" dirty="0"/>
          </a:p>
        </p:txBody>
      </p:sp>
      <p:sp>
        <p:nvSpPr>
          <p:cNvPr id="14" name="Shape 12"/>
          <p:cNvSpPr/>
          <p:nvPr/>
        </p:nvSpPr>
        <p:spPr>
          <a:xfrm>
            <a:off x="4572000" y="2487168"/>
            <a:ext cx="3154680" cy="1965960"/>
          </a:xfrm>
          <a:prstGeom prst="rect">
            <a:avLst/>
          </a:prstGeom>
          <a:solidFill>
            <a:srgbClr val="FBF2DE"/>
          </a:solidFill>
          <a:ln w="12700">
            <a:solidFill>
              <a:srgbClr val="D8B3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736592" y="2697480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E1B2A"/>
                </a:solidFill>
              </a:rPr>
              <a:t>Adapt the process</a:t>
            </a:r>
            <a:endParaRPr lang="en-US" sz="2200" dirty="0"/>
          </a:p>
        </p:txBody>
      </p:sp>
      <p:sp>
        <p:nvSpPr>
          <p:cNvPr id="16" name="Text 14"/>
          <p:cNvSpPr/>
          <p:nvPr/>
        </p:nvSpPr>
        <p:spPr>
          <a:xfrm>
            <a:off x="4754880" y="3136392"/>
            <a:ext cx="2761488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60" dirty="0">
                <a:solidFill>
                  <a:srgbClr val="1E2430"/>
                </a:solidFill>
              </a:rPr>
              <a:t>We should lead with respect, patience and careful signalling rather than pure speed.</a:t>
            </a:r>
            <a:endParaRPr lang="en-US" sz="1760" dirty="0"/>
          </a:p>
        </p:txBody>
      </p:sp>
      <p:sp>
        <p:nvSpPr>
          <p:cNvPr id="17" name="Shape 15"/>
          <p:cNvSpPr/>
          <p:nvPr/>
        </p:nvSpPr>
        <p:spPr>
          <a:xfrm>
            <a:off x="8229600" y="2487168"/>
            <a:ext cx="3154680" cy="1965960"/>
          </a:xfrm>
          <a:prstGeom prst="rect">
            <a:avLst/>
          </a:prstGeom>
          <a:solidFill>
            <a:srgbClr val="EEF2F6"/>
          </a:solidFill>
          <a:ln w="12700">
            <a:solidFill>
              <a:srgbClr val="D7E0E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8394192" y="2697480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E1B2A"/>
                </a:solidFill>
              </a:rPr>
              <a:t>Protect the outcome</a:t>
            </a:r>
            <a:endParaRPr lang="en-US" sz="2200" dirty="0"/>
          </a:p>
        </p:txBody>
      </p:sp>
      <p:sp>
        <p:nvSpPr>
          <p:cNvPr id="19" name="Text 17"/>
          <p:cNvSpPr/>
          <p:nvPr/>
        </p:nvSpPr>
        <p:spPr>
          <a:xfrm>
            <a:off x="8412480" y="3136392"/>
            <a:ext cx="2761488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60" dirty="0">
                <a:solidFill>
                  <a:srgbClr val="1E2430"/>
                </a:solidFill>
              </a:rPr>
              <a:t>A phased deal and strong bilingual governance convert cultural sensitivity into commercial control.</a:t>
            </a:r>
            <a:endParaRPr lang="en-US" sz="1760" dirty="0"/>
          </a:p>
        </p:txBody>
      </p:sp>
      <p:sp>
        <p:nvSpPr>
          <p:cNvPr id="20" name="Text 18"/>
          <p:cNvSpPr/>
          <p:nvPr/>
        </p:nvSpPr>
        <p:spPr>
          <a:xfrm>
            <a:off x="1097280" y="4956048"/>
            <a:ext cx="99669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50" b="1" dirty="0">
                <a:solidFill>
                  <a:srgbClr val="1C4D79"/>
                </a:solidFill>
              </a:rPr>
              <a:t>Board ask: approve a relationship-led, phased negotiation mandate with clear red lines on IP, compliance and governance.</a:t>
            </a:r>
            <a:endParaRPr lang="en-US" sz="2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594360"/>
          </a:xfrm>
          <a:prstGeom prst="rect">
            <a:avLst/>
          </a:prstGeom>
          <a:solidFill>
            <a:srgbClr val="0E1B2A"/>
          </a:solidFill>
          <a:ln w="12700">
            <a:solidFill>
              <a:srgbClr val="0E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94360"/>
            <a:ext cx="12191695" cy="27432"/>
          </a:xfrm>
          <a:prstGeom prst="rect">
            <a:avLst/>
          </a:prstGeom>
          <a:solidFill>
            <a:srgbClr val="0E1B2A"/>
          </a:solidFill>
          <a:ln w="12700">
            <a:solidFill>
              <a:srgbClr val="0E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109728"/>
            <a:ext cx="8778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 list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11292840" y="100584"/>
            <a:ext cx="411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800" b="1" dirty="0">
                <a:solidFill>
                  <a:srgbClr val="C9D5E4"/>
                </a:solidFill>
              </a:rPr>
              <a:t>10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502920" y="6492240"/>
            <a:ext cx="11155680" cy="0"/>
          </a:xfrm>
          <a:prstGeom prst="line">
            <a:avLst/>
          </a:prstGeom>
          <a:noFill/>
          <a:ln w="12700">
            <a:solidFill>
              <a:srgbClr val="C8D2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30352" y="6510528"/>
            <a:ext cx="90525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67085"/>
                </a:solidFill>
              </a:rPr>
              <a:t>Use the reference slide plus source notes to answer follow-up questions from the lecturer and classmates.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822960" y="914400"/>
            <a:ext cx="105156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9" name="Shape 7"/>
          <p:cNvSpPr/>
          <p:nvPr/>
        </p:nvSpPr>
        <p:spPr>
          <a:xfrm>
            <a:off x="868680" y="1353312"/>
            <a:ext cx="91440" cy="91440"/>
          </a:xfrm>
          <a:prstGeom prst="ellipse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078992" y="1254391"/>
            <a:ext cx="101955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E2430"/>
                </a:solidFill>
              </a:rPr>
              <a:t>Buckley, P. J., Clegg, J., &amp; Tan, H. (2006). Cultural awareness in knowledge transfer to China—The role of guanxi and mianzi. Journal of World Business, 41(3), 275–288. https://doi.org/10.1016/j.jwb.2006.01.008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868680" y="1993392"/>
            <a:ext cx="91440" cy="91440"/>
          </a:xfrm>
          <a:prstGeom prst="ellipse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078992" y="1865376"/>
            <a:ext cx="101955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E2430"/>
                </a:solidFill>
              </a:rPr>
              <a:t>Graham, J. L., &amp; Lam, N. M. (2003). The Chinese negotiation. Harvard Business Review, 81(10), 82–91.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868680" y="2633472"/>
            <a:ext cx="91440" cy="91440"/>
          </a:xfrm>
          <a:prstGeom prst="ellipse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078992" y="2505456"/>
            <a:ext cx="101955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E2430"/>
                </a:solidFill>
              </a:rPr>
              <a:t>Hall, E. T. (1976). Beyond Culture. New York: Anchor Books.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868680" y="3273552"/>
            <a:ext cx="91440" cy="91440"/>
          </a:xfrm>
          <a:prstGeom prst="ellipse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078992" y="3145536"/>
            <a:ext cx="101955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E2430"/>
                </a:solidFill>
              </a:rPr>
              <a:t>Hofstede, G., Hofstede, G. J., &amp; Minkov, M. (2010). Cultures and Organizations: Software of the Mind (3rd ed.). McGraw-Hill.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868680" y="3913632"/>
            <a:ext cx="91440" cy="91440"/>
          </a:xfrm>
          <a:prstGeom prst="ellipse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078992" y="3785616"/>
            <a:ext cx="101955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E2430"/>
                </a:solidFill>
              </a:rPr>
              <a:t>Rolls-Royce. (2026). Civil Aerospace / Our Businesses / Services. https://www.rolls-royce.com/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868680" y="4553712"/>
            <a:ext cx="91440" cy="91440"/>
          </a:xfrm>
          <a:prstGeom prst="ellipse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078992" y="4425696"/>
            <a:ext cx="101955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E2430"/>
                </a:solidFill>
              </a:rPr>
              <a:t>Commercial Aircraft Corporation of China (COMAC). (2026). Company profile and products. https://english.comac.cc/</a:t>
            </a:r>
            <a:endParaRPr lang="en-US" sz="1400" dirty="0"/>
          </a:p>
        </p:txBody>
      </p:sp>
      <p:sp>
        <p:nvSpPr>
          <p:cNvPr id="21" name="Shape 19"/>
          <p:cNvSpPr/>
          <p:nvPr/>
        </p:nvSpPr>
        <p:spPr>
          <a:xfrm>
            <a:off x="868680" y="5193792"/>
            <a:ext cx="91440" cy="91440"/>
          </a:xfrm>
          <a:prstGeom prst="ellipse">
            <a:avLst/>
          </a:prstGeom>
          <a:solidFill>
            <a:srgbClr val="B02A30"/>
          </a:solidFill>
          <a:ln w="12700">
            <a:solidFill>
              <a:srgbClr val="B02A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1078992" y="5065776"/>
            <a:ext cx="101955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E2430"/>
                </a:solidFill>
              </a:rPr>
              <a:t>The Culture Factor Group. (2026). Country comparison tool: United Kingdom and China. https://www.theculturefactor.com/country-comparison-tool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2266</Words>
  <Application>Microsoft Office PowerPoint</Application>
  <PresentationFormat>Widescreen</PresentationFormat>
  <Paragraphs>175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Cross-Cultural Negotiations: Rolls-Royce and COMAC</dc:title>
  <dc:subject>Cross-cultural negotiation presentation: Rolls-Royce and COMAC</dc:subject>
  <dc:creator>OpenAI</dc:creator>
  <cp:lastModifiedBy>Gina Raducan</cp:lastModifiedBy>
  <cp:revision>2</cp:revision>
  <dcterms:created xsi:type="dcterms:W3CDTF">2026-03-27T09:22:30Z</dcterms:created>
  <dcterms:modified xsi:type="dcterms:W3CDTF">2026-03-27T11:19:47Z</dcterms:modified>
</cp:coreProperties>
</file>