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notesMasterIdLst>
    <p:notesMasterId r:id="rId25"/>
  </p:notesMasterIdLst>
  <p:sldIdLst>
    <p:sldId id="256" r:id="rId2"/>
    <p:sldId id="257" r:id="rId3"/>
    <p:sldId id="271" r:id="rId4"/>
    <p:sldId id="279" r:id="rId5"/>
    <p:sldId id="278" r:id="rId6"/>
    <p:sldId id="259" r:id="rId7"/>
    <p:sldId id="273" r:id="rId8"/>
    <p:sldId id="260" r:id="rId9"/>
    <p:sldId id="280" r:id="rId10"/>
    <p:sldId id="262" r:id="rId11"/>
    <p:sldId id="281" r:id="rId12"/>
    <p:sldId id="263" r:id="rId13"/>
    <p:sldId id="282" r:id="rId14"/>
    <p:sldId id="284" r:id="rId15"/>
    <p:sldId id="291" r:id="rId16"/>
    <p:sldId id="292" r:id="rId17"/>
    <p:sldId id="288" r:id="rId18"/>
    <p:sldId id="289" r:id="rId19"/>
    <p:sldId id="290" r:id="rId20"/>
    <p:sldId id="275" r:id="rId21"/>
    <p:sldId id="276" r:id="rId22"/>
    <p:sldId id="293"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57C756EA-4A0C-AB40-B3B3-CD329BF7F4E4}">
          <p14:sldIdLst>
            <p14:sldId id="256"/>
            <p14:sldId id="257"/>
            <p14:sldId id="271"/>
          </p14:sldIdLst>
        </p14:section>
        <p14:section name="Camera Shot Types" id="{8C1783A4-03A8-CC49-B3DB-4BEFD8236C2D}">
          <p14:sldIdLst>
            <p14:sldId id="279"/>
            <p14:sldId id="278"/>
          </p14:sldIdLst>
        </p14:section>
        <p14:section name="Camera Angles" id="{8747EC60-104D-2047-9B69-D7CA6164403F}">
          <p14:sldIdLst>
            <p14:sldId id="259"/>
            <p14:sldId id="273"/>
          </p14:sldIdLst>
        </p14:section>
        <p14:section name="Camera Movement" id="{BFAACB5D-600C-774C-8ED1-0F1D4BD74213}">
          <p14:sldIdLst>
            <p14:sldId id="260"/>
            <p14:sldId id="280"/>
          </p14:sldIdLst>
        </p14:section>
        <p14:section name="Codes" id="{9C7C7257-92D3-7E4E-966C-1E088567EF4C}">
          <p14:sldIdLst>
            <p14:sldId id="262"/>
            <p14:sldId id="281"/>
            <p14:sldId id="263"/>
            <p14:sldId id="282"/>
            <p14:sldId id="284"/>
            <p14:sldId id="291"/>
            <p14:sldId id="292"/>
            <p14:sldId id="288"/>
            <p14:sldId id="289"/>
            <p14:sldId id="290"/>
          </p14:sldIdLst>
        </p14:section>
        <p14:section name="Bibliography" id="{2B1A5CFE-2C24-534D-8373-E7B5B6071203}">
          <p14:sldIdLst>
            <p14:sldId id="275"/>
            <p14:sldId id="276"/>
            <p14:sldId id="293"/>
            <p14:sldId id="27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21" autoAdjust="0"/>
    <p:restoredTop sz="58261"/>
  </p:normalViewPr>
  <p:slideViewPr>
    <p:cSldViewPr snapToGrid="0">
      <p:cViewPr varScale="1">
        <p:scale>
          <a:sx n="80" d="100"/>
          <a:sy n="80" d="100"/>
        </p:scale>
        <p:origin x="3208"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E5451B-3662-FA4D-AAE3-502A05389A2C}" type="datetimeFigureOut">
              <a:rPr lang="en-GB" smtClean="0"/>
              <a:t>17/12/2023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45F6F-D46C-7248-AD7D-62EB30110EFA}" type="slidenum">
              <a:rPr lang="en-GB" smtClean="0"/>
              <a:t>‹#›</a:t>
            </a:fld>
            <a:endParaRPr lang="en-GB" dirty="0"/>
          </a:p>
        </p:txBody>
      </p:sp>
    </p:spTree>
    <p:extLst>
      <p:ext uri="{BB962C8B-B14F-4D97-AF65-F5344CB8AC3E}">
        <p14:creationId xmlns:p14="http://schemas.microsoft.com/office/powerpoint/2010/main" val="1683004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245F6F-D46C-7248-AD7D-62EB30110EFA}" type="slidenum">
              <a:rPr lang="en-GB" smtClean="0"/>
              <a:t>1</a:t>
            </a:fld>
            <a:endParaRPr lang="en-GB" dirty="0"/>
          </a:p>
        </p:txBody>
      </p:sp>
    </p:spTree>
    <p:extLst>
      <p:ext uri="{BB962C8B-B14F-4D97-AF65-F5344CB8AC3E}">
        <p14:creationId xmlns:p14="http://schemas.microsoft.com/office/powerpoint/2010/main" val="16760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b="0" i="0" u="none" strike="noStrike" dirty="0">
                <a:solidFill>
                  <a:srgbClr val="0E101A"/>
                </a:solidFill>
                <a:effectLst/>
              </a:rPr>
              <a:t>This presentation will provide an in-depth analysis of the codes and conventions employed in the film Fury across various examples. The areas covered include the following codes: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TECHNICAL</a:t>
            </a:r>
          </a:p>
          <a:p>
            <a:pPr algn="l">
              <a:spcBef>
                <a:spcPts val="0"/>
              </a:spcBef>
              <a:spcAft>
                <a:spcPts val="0"/>
              </a:spcAft>
            </a:pPr>
            <a:r>
              <a:rPr lang="en-GB" b="0" i="0" u="none" strike="noStrike" dirty="0">
                <a:solidFill>
                  <a:srgbClr val="0E101A"/>
                </a:solidFill>
                <a:effectLst/>
              </a:rPr>
              <a:t>Technical codes are the backbone of every successful media product in media production. Producers could only construct the captivating and engaging content we all know and love with these powerful tools. So, let's discuss the critical role that technical codes play in creating our favourite media products.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Examples of these:</a:t>
            </a:r>
          </a:p>
          <a:p>
            <a:pPr algn="l">
              <a:spcBef>
                <a:spcPts val="0"/>
              </a:spcBef>
              <a:spcAft>
                <a:spcPts val="0"/>
              </a:spcAft>
            </a:pPr>
            <a:r>
              <a:rPr lang="en-GB" b="0" i="0" u="none" strike="noStrike" dirty="0">
                <a:solidFill>
                  <a:srgbClr val="0E101A"/>
                </a:solidFill>
                <a:effectLst/>
              </a:rPr>
              <a:t>•Camera</a:t>
            </a:r>
          </a:p>
          <a:p>
            <a:pPr algn="l">
              <a:spcBef>
                <a:spcPts val="0"/>
              </a:spcBef>
              <a:spcAft>
                <a:spcPts val="0"/>
              </a:spcAft>
            </a:pPr>
            <a:r>
              <a:rPr lang="en-GB" b="0" i="0" u="none" strike="noStrike" dirty="0">
                <a:solidFill>
                  <a:srgbClr val="0E101A"/>
                </a:solidFill>
                <a:effectLst/>
              </a:rPr>
              <a:t>•Editing</a:t>
            </a:r>
          </a:p>
          <a:p>
            <a:pPr algn="l">
              <a:spcBef>
                <a:spcPts val="0"/>
              </a:spcBef>
              <a:spcAft>
                <a:spcPts val="0"/>
              </a:spcAft>
            </a:pPr>
            <a:r>
              <a:rPr lang="en-GB" b="0" i="0" u="none" strike="noStrike" dirty="0">
                <a:solidFill>
                  <a:srgbClr val="0E101A"/>
                </a:solidFill>
                <a:effectLst/>
              </a:rPr>
              <a:t>•Lighting</a:t>
            </a:r>
          </a:p>
          <a:p>
            <a:pPr algn="l">
              <a:spcBef>
                <a:spcPts val="0"/>
              </a:spcBef>
              <a:spcAft>
                <a:spcPts val="0"/>
              </a:spcAft>
            </a:pPr>
            <a:r>
              <a:rPr lang="en-GB" b="0" i="0" u="none" strike="noStrike" dirty="0">
                <a:solidFill>
                  <a:srgbClr val="0E101A"/>
                </a:solidFill>
                <a:effectLst/>
              </a:rPr>
              <a:t>•Sound</a:t>
            </a:r>
          </a:p>
          <a:p>
            <a:pPr algn="l">
              <a:spcBef>
                <a:spcPts val="0"/>
              </a:spcBef>
              <a:spcAft>
                <a:spcPts val="0"/>
              </a:spcAft>
            </a:pPr>
            <a:r>
              <a:rPr lang="en-GB" b="0" i="0" u="none" strike="noStrike" dirty="0">
                <a:solidFill>
                  <a:srgbClr val="0E101A"/>
                </a:solidFill>
                <a:effectLst/>
              </a:rPr>
              <a:t>•Special effects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WRITTEN</a:t>
            </a:r>
          </a:p>
          <a:p>
            <a:pPr algn="l">
              <a:spcBef>
                <a:spcPts val="0"/>
              </a:spcBef>
              <a:spcAft>
                <a:spcPts val="0"/>
              </a:spcAft>
            </a:pPr>
            <a:r>
              <a:rPr lang="en-GB" b="0" i="0" u="none" strike="noStrike" dirty="0">
                <a:solidFill>
                  <a:srgbClr val="0E101A"/>
                </a:solidFill>
                <a:effectLst/>
              </a:rPr>
              <a:t>The power of media products lies in their ability to communicate complex ideas through various language tools. Among these tools, written codes are a critical element that can convey meaning concisely and powerfully. From books to movies, from news articles to advertisements, the written word has the power to influence, inform, and entertain audiences worldwide. By understanding the importance of written codes, we can unlock the media's full potential and harness its power to achieve our goals. </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Examples of these are:</a:t>
            </a:r>
          </a:p>
          <a:p>
            <a:pPr algn="l">
              <a:spcBef>
                <a:spcPts val="0"/>
              </a:spcBef>
              <a:spcAft>
                <a:spcPts val="0"/>
              </a:spcAft>
            </a:pPr>
            <a:r>
              <a:rPr lang="en-GB" b="0" i="0" u="none" strike="noStrike" dirty="0">
                <a:solidFill>
                  <a:srgbClr val="0E101A"/>
                </a:solidFill>
                <a:effectLst/>
              </a:rPr>
              <a:t>*Typography</a:t>
            </a:r>
          </a:p>
          <a:p>
            <a:pPr algn="l">
              <a:spcBef>
                <a:spcPts val="0"/>
              </a:spcBef>
              <a:spcAft>
                <a:spcPts val="0"/>
              </a:spcAft>
            </a:pPr>
            <a:r>
              <a:rPr lang="en-GB" b="0" i="0" u="none" strike="noStrike" dirty="0">
                <a:solidFill>
                  <a:srgbClr val="0E101A"/>
                </a:solidFill>
                <a:effectLst/>
              </a:rPr>
              <a:t>•Text</a:t>
            </a:r>
          </a:p>
          <a:p>
            <a:pPr algn="l">
              <a:spcBef>
                <a:spcPts val="0"/>
              </a:spcBef>
              <a:spcAft>
                <a:spcPts val="0"/>
              </a:spcAft>
            </a:pPr>
            <a:r>
              <a:rPr lang="en-GB" b="0" i="0" u="none" strike="noStrike" dirty="0">
                <a:solidFill>
                  <a:srgbClr val="0E101A"/>
                </a:solidFill>
                <a:effectLst/>
              </a:rPr>
              <a:t>•Graphics</a:t>
            </a:r>
          </a:p>
          <a:p>
            <a:pPr algn="l">
              <a:spcBef>
                <a:spcPts val="0"/>
              </a:spcBef>
              <a:spcAft>
                <a:spcPts val="0"/>
              </a:spcAft>
            </a:pPr>
            <a:br>
              <a:rPr lang="en-GB" b="0" i="0" u="none" strike="noStrike" dirty="0">
                <a:solidFill>
                  <a:srgbClr val="0E101A"/>
                </a:solidFill>
                <a:effectLst/>
              </a:rPr>
            </a:br>
            <a:r>
              <a:rPr lang="en-GB" b="0" i="0" u="none" strike="noStrike" dirty="0">
                <a:solidFill>
                  <a:srgbClr val="0E101A"/>
                </a:solidFill>
                <a:effectLst/>
              </a:rPr>
              <a:t>SYMBOLIC</a:t>
            </a:r>
          </a:p>
          <a:p>
            <a:pPr algn="l">
              <a:spcBef>
                <a:spcPts val="0"/>
              </a:spcBef>
              <a:spcAft>
                <a:spcPts val="0"/>
              </a:spcAft>
            </a:pPr>
            <a:r>
              <a:rPr lang="en-GB" b="0" i="0" u="none" strike="noStrike" dirty="0">
                <a:solidFill>
                  <a:srgbClr val="0E101A"/>
                </a:solidFill>
                <a:effectLst/>
              </a:rPr>
              <a:t>Symbolic codes are an essential technique for media creators to add depth and importance to their works. Without such codes, productions would lack the complexity and meaning that captivate audiences.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Examples of these are:</a:t>
            </a:r>
          </a:p>
          <a:p>
            <a:pPr algn="l">
              <a:spcBef>
                <a:spcPts val="0"/>
              </a:spcBef>
              <a:spcAft>
                <a:spcPts val="0"/>
              </a:spcAft>
            </a:pPr>
            <a:r>
              <a:rPr lang="en-GB" b="0" i="0" u="none" strike="noStrike" dirty="0">
                <a:solidFill>
                  <a:srgbClr val="0E101A"/>
                </a:solidFill>
                <a:effectLst/>
              </a:rPr>
              <a:t>*Acting </a:t>
            </a:r>
          </a:p>
          <a:p>
            <a:pPr algn="l">
              <a:spcBef>
                <a:spcPts val="0"/>
              </a:spcBef>
              <a:spcAft>
                <a:spcPts val="0"/>
              </a:spcAft>
            </a:pPr>
            <a:r>
              <a:rPr lang="en-GB" b="0" i="0" u="none" strike="noStrike" dirty="0">
                <a:solidFill>
                  <a:srgbClr val="0E101A"/>
                </a:solidFill>
                <a:effectLst/>
              </a:rPr>
              <a:t>•Setting</a:t>
            </a:r>
          </a:p>
          <a:p>
            <a:pPr algn="l">
              <a:spcBef>
                <a:spcPts val="0"/>
              </a:spcBef>
              <a:spcAft>
                <a:spcPts val="0"/>
              </a:spcAft>
            </a:pPr>
            <a:r>
              <a:rPr lang="en-GB" b="0" i="0" u="none" strike="noStrike" dirty="0">
                <a:solidFill>
                  <a:srgbClr val="0E101A"/>
                </a:solidFill>
                <a:effectLst/>
              </a:rPr>
              <a:t>•Mise en scene</a:t>
            </a:r>
          </a:p>
          <a:p>
            <a:pPr algn="l">
              <a:spcBef>
                <a:spcPts val="0"/>
              </a:spcBef>
              <a:spcAft>
                <a:spcPts val="0"/>
              </a:spcAft>
            </a:pPr>
            <a:r>
              <a:rPr lang="en-GB" b="0" i="0" u="none" strike="noStrike" dirty="0">
                <a:solidFill>
                  <a:srgbClr val="0E101A"/>
                </a:solidFill>
                <a:effectLst/>
              </a:rPr>
              <a:t>•Colour</a:t>
            </a:r>
          </a:p>
          <a:p>
            <a:pPr algn="l">
              <a:spcBef>
                <a:spcPts val="0"/>
              </a:spcBef>
              <a:spcAft>
                <a:spcPts val="0"/>
              </a:spcAft>
            </a:pPr>
            <a:r>
              <a:rPr lang="en-GB" b="0" i="0" u="none" strike="noStrike" dirty="0">
                <a:solidFill>
                  <a:srgbClr val="0E101A"/>
                </a:solidFill>
                <a:effectLst/>
              </a:rPr>
              <a:t>•Visual composition</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Ignore these:</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·Camera shot types (Close-ups, Mid-shots, etc.)</a:t>
            </a:r>
          </a:p>
          <a:p>
            <a:pPr algn="l">
              <a:spcBef>
                <a:spcPts val="0"/>
              </a:spcBef>
              <a:spcAft>
                <a:spcPts val="0"/>
              </a:spcAft>
            </a:pPr>
            <a:r>
              <a:rPr lang="en-GB" b="0" i="0" u="none" strike="noStrike" dirty="0">
                <a:solidFill>
                  <a:srgbClr val="0E101A"/>
                </a:solidFill>
                <a:effectLst/>
              </a:rPr>
              <a:t>·Camera Angles (Low-angle shots, high-angle shots, etc.)</a:t>
            </a:r>
          </a:p>
          <a:p>
            <a:pPr algn="l">
              <a:spcBef>
                <a:spcPts val="0"/>
              </a:spcBef>
              <a:spcAft>
                <a:spcPts val="0"/>
              </a:spcAft>
            </a:pPr>
            <a:r>
              <a:rPr lang="en-GB" b="0" i="0" u="none" strike="noStrike" dirty="0">
                <a:solidFill>
                  <a:srgbClr val="0E101A"/>
                </a:solidFill>
                <a:effectLst/>
              </a:rPr>
              <a:t>·Camera movement (panning, tracking, etc.)</a:t>
            </a:r>
          </a:p>
          <a:p>
            <a:pPr algn="l">
              <a:spcBef>
                <a:spcPts val="0"/>
              </a:spcBef>
              <a:spcAft>
                <a:spcPts val="0"/>
              </a:spcAft>
            </a:pPr>
            <a:r>
              <a:rPr lang="en-GB" b="0" i="0" u="none" strike="noStrike" dirty="0">
                <a:solidFill>
                  <a:srgbClr val="0E101A"/>
                </a:solidFill>
                <a:effectLst/>
              </a:rPr>
              <a:t>·Editing (length of shots, transition types, etc.)</a:t>
            </a:r>
          </a:p>
          <a:p>
            <a:pPr algn="l">
              <a:spcBef>
                <a:spcPts val="0"/>
              </a:spcBef>
              <a:spcAft>
                <a:spcPts val="0"/>
              </a:spcAft>
            </a:pPr>
            <a:r>
              <a:rPr lang="en-GB" b="0" i="0" u="none" strike="noStrike" dirty="0">
                <a:solidFill>
                  <a:srgbClr val="0E101A"/>
                </a:solidFill>
                <a:effectLst/>
              </a:rPr>
              <a:t>· Lighting (high-key, chiaroscuro, etc.)</a:t>
            </a:r>
          </a:p>
          <a:p>
            <a:pPr algn="l">
              <a:spcBef>
                <a:spcPts val="0"/>
              </a:spcBef>
              <a:spcAft>
                <a:spcPts val="0"/>
              </a:spcAft>
            </a:pPr>
            <a:r>
              <a:rPr lang="en-GB" b="0" i="0" u="none" strike="noStrike" dirty="0">
                <a:solidFill>
                  <a:srgbClr val="0E101A"/>
                </a:solidFill>
                <a:effectLst/>
              </a:rPr>
              <a:t>·Sound – Diegetic (dialogue, gunshots, etc.)</a:t>
            </a:r>
          </a:p>
          <a:p>
            <a:pPr algn="l">
              <a:spcBef>
                <a:spcPts val="0"/>
              </a:spcBef>
              <a:spcAft>
                <a:spcPts val="0"/>
              </a:spcAft>
            </a:pPr>
            <a:r>
              <a:rPr lang="en-GB" b="0" i="0" u="none" strike="noStrike" dirty="0">
                <a:solidFill>
                  <a:srgbClr val="0E101A"/>
                </a:solidFill>
                <a:effectLst/>
              </a:rPr>
              <a:t>Non-diegetic (voiceovers, music, etc.)</a:t>
            </a:r>
          </a:p>
          <a:p>
            <a:pPr algn="l">
              <a:spcBef>
                <a:spcPts val="0"/>
              </a:spcBef>
              <a:spcAft>
                <a:spcPts val="0"/>
              </a:spcAft>
            </a:pPr>
            <a:r>
              <a:rPr lang="en-GB" b="0" i="0" u="none" strike="noStrike" dirty="0">
                <a:solidFill>
                  <a:srgbClr val="0E101A"/>
                </a:solidFill>
                <a:effectLst/>
              </a:rPr>
              <a:t>·Special FX (Explosions, bullet shots, etc.)</a:t>
            </a:r>
          </a:p>
          <a:p>
            <a:pPr algn="l">
              <a:spcBef>
                <a:spcPts val="0"/>
              </a:spcBef>
              <a:spcAft>
                <a:spcPts val="0"/>
              </a:spcAft>
            </a:pPr>
            <a:r>
              <a:rPr lang="en-GB" b="0" i="0" u="none" strike="noStrike" dirty="0">
                <a:solidFill>
                  <a:srgbClr val="0E101A"/>
                </a:solidFill>
                <a:effectLst/>
              </a:rPr>
              <a:t>·Written codes (text, typography, graphics)</a:t>
            </a:r>
          </a:p>
          <a:p>
            <a:pPr algn="l">
              <a:spcBef>
                <a:spcPts val="0"/>
              </a:spcBef>
              <a:spcAft>
                <a:spcPts val="0"/>
              </a:spcAft>
            </a:pPr>
            <a:r>
              <a:rPr lang="en-GB" b="0" i="0" u="none" strike="noStrike" dirty="0">
                <a:solidFill>
                  <a:srgbClr val="0E101A"/>
                </a:solidFill>
                <a:effectLst/>
              </a:rPr>
              <a:t>·Acting codes (gestures, facial expressions, etc.)</a:t>
            </a:r>
          </a:p>
          <a:p>
            <a:pPr algn="l">
              <a:spcBef>
                <a:spcPts val="0"/>
              </a:spcBef>
              <a:spcAft>
                <a:spcPts val="0"/>
              </a:spcAft>
            </a:pPr>
            <a:r>
              <a:rPr lang="en-GB" b="0" i="0" u="none" strike="noStrike" dirty="0">
                <a:solidFill>
                  <a:srgbClr val="0E101A"/>
                </a:solidFill>
                <a:effectLst/>
              </a:rPr>
              <a:t>·Setting codes (location, situation, etc.)</a:t>
            </a:r>
          </a:p>
          <a:p>
            <a:pPr algn="l">
              <a:spcBef>
                <a:spcPts val="0"/>
              </a:spcBef>
              <a:spcAft>
                <a:spcPts val="0"/>
              </a:spcAft>
            </a:pPr>
            <a:r>
              <a:rPr lang="en-GB" b="0" i="0" u="none" strike="noStrike" dirty="0">
                <a:solidFill>
                  <a:srgbClr val="0E101A"/>
                </a:solidFill>
                <a:effectLst/>
              </a:rPr>
              <a:t>·Mise-en-scene (props, costumes, etc.)</a:t>
            </a:r>
          </a:p>
          <a:p>
            <a:pPr algn="l">
              <a:spcBef>
                <a:spcPts val="0"/>
              </a:spcBef>
              <a:spcAft>
                <a:spcPts val="0"/>
              </a:spcAft>
            </a:pPr>
            <a:r>
              <a:rPr lang="en-GB" b="0" i="0" u="none" strike="noStrike" dirty="0">
                <a:solidFill>
                  <a:srgbClr val="0E101A"/>
                </a:solidFill>
                <a:effectLst/>
              </a:rPr>
              <a:t>·Colour (palette, saturation levels RGB, etc.)</a:t>
            </a:r>
          </a:p>
          <a:p>
            <a:pPr algn="l">
              <a:spcBef>
                <a:spcPts val="0"/>
              </a:spcBef>
              <a:spcAft>
                <a:spcPts val="0"/>
              </a:spcAft>
            </a:pPr>
            <a:r>
              <a:rPr lang="en-GB" b="0" i="0" u="none" strike="noStrike" dirty="0">
                <a:solidFill>
                  <a:srgbClr val="0E101A"/>
                </a:solidFill>
                <a:effectLst/>
              </a:rPr>
              <a:t>·Visual composition (framing, placement of elements)</a:t>
            </a:r>
          </a:p>
        </p:txBody>
      </p:sp>
      <p:sp>
        <p:nvSpPr>
          <p:cNvPr id="4" name="Slide Number Placeholder 3"/>
          <p:cNvSpPr>
            <a:spLocks noGrp="1"/>
          </p:cNvSpPr>
          <p:nvPr>
            <p:ph type="sldNum" sz="quarter" idx="5"/>
          </p:nvPr>
        </p:nvSpPr>
        <p:spPr/>
        <p:txBody>
          <a:bodyPr/>
          <a:lstStyle/>
          <a:p>
            <a:fld id="{2E245F6F-D46C-7248-AD7D-62EB30110EFA}" type="slidenum">
              <a:rPr lang="en-GB" smtClean="0"/>
              <a:t>2</a:t>
            </a:fld>
            <a:endParaRPr lang="en-GB" dirty="0"/>
          </a:p>
        </p:txBody>
      </p:sp>
    </p:spTree>
    <p:extLst>
      <p:ext uri="{BB962C8B-B14F-4D97-AF65-F5344CB8AC3E}">
        <p14:creationId xmlns:p14="http://schemas.microsoft.com/office/powerpoint/2010/main" val="32718998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b="0" i="0" u="none" strike="noStrike" dirty="0">
                <a:solidFill>
                  <a:srgbClr val="0E101A"/>
                </a:solidFill>
                <a:effectLst/>
              </a:rPr>
              <a:t>Talk about Fury first &amp; it's background</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In 2014, "Fury" was released, a war film directed, produced and written by David Ayer. It portrays a tank crew's experiences during World War II's final days in Europe. Although the movie is not based on actual events or a true story, it is widely acknowledged as a realistic portrayal of the many brave tank crews who fought to survive during the war. The film is unique in that it sheds light on the grim and desperate days that marked the war's end, a topic not often explored in World War II films. Furthermore, it is a tribute to Ayer's grandparents, who served in the military during this time.</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Here are a few interesting facts:</a:t>
            </a:r>
          </a:p>
          <a:p>
            <a:pPr algn="l">
              <a:spcBef>
                <a:spcPts val="0"/>
              </a:spcBef>
              <a:spcAft>
                <a:spcPts val="0"/>
              </a:spcAft>
            </a:pPr>
            <a:r>
              <a:rPr lang="en-GB" b="0" i="0" u="none" strike="noStrike" dirty="0">
                <a:solidFill>
                  <a:srgbClr val="0E101A"/>
                </a:solidFill>
                <a:effectLst/>
              </a:rPr>
              <a:t>"According to various sources, Fury is the second movie to showcase an actual Tiger 131 tank on-screen and the only fully functional in the world. </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production company hired over 700 extras for the film, mainly of current or veteran members of the British military forces."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"Fury" was a highly successful film, grossing $85.8 million in the US and Canada and $211,822,697 internationally. A source who worked on the film revealed that Sony spent £31 million to have Brad Pitt in the cast.</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Ayer's film aimed to challenge the widely accepted notion that World War II was a "good war". He wanted to showcase the dangerous nature of the soldiers' duties and the high cost they paid for performing them. Ayer altered the public's perception of the war and the so-called "greatest generation" in many ways. However, in his attempt to make his point, Ayer often departs from the events and realities of World War II.</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Ayer has directed the Suicide Squad franchise and several police and crime films, leading to numerous Oscar nominations and awards for his actors.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Before we begin, let me briefly overview the film and its context. The movie follows the journey of a veteran tank crew who takes a new member under their command and trains him to cope with the gruelling and brutal realities of war. Norman, who was previously an Army typist, undergoes a significant transformation that helps him adapt to the barbarities of war and abandon his previous way and views of life. Throughout the film, the crew engages in several battles against the Germans, and the continuous mental and physical stress takes a toll on the characters, which is visible in their appearance and behaviour. This portrayal of the characters is relatable in many ways. </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transformation of Norman portrayed in the film imparts a poignant message to the viewers about the brutalities of war. The film delves into several themes, such as the catastrophic effects of war on soldiers and civilians alike, the forging of indomitable connections in times of turmoil, the inhumanities of humanity, the obligation towards one's nation, the significance of allegiance and guidance, and discovering peace in the face of mortality.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dirty="0">
              <a:solidFill>
                <a:srgbClr val="040C28"/>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endParaRPr lang="en-GB" sz="1200" b="1" i="0" u="none" strike="noStrike" dirty="0">
              <a:solidFill>
                <a:srgbClr val="040C28"/>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1. David Ayer (dir.), </a:t>
            </a:r>
            <a:r>
              <a:rPr lang="en-GB" sz="1200" i="1" dirty="0"/>
              <a:t>Fury</a:t>
            </a:r>
            <a:r>
              <a:rPr lang="en-GB" sz="1200" dirty="0"/>
              <a:t> [Film], (London: Columbia Pictures, 2014).</a:t>
            </a:r>
            <a:endParaRPr lang="en-GB" sz="1200" b="1" i="0" u="none" strike="noStrike" dirty="0">
              <a:solidFill>
                <a:srgbClr val="040C28"/>
              </a:solidFill>
              <a:effectLst/>
              <a:latin typeface="+mn-lt"/>
            </a:endParaRPr>
          </a:p>
          <a:p>
            <a:r>
              <a:rPr lang="en-GB" sz="1200" u="none" strike="noStrike" dirty="0">
                <a:effectLst/>
              </a:rPr>
              <a:t>2. Rotten Tomatoes, </a:t>
            </a:r>
            <a:r>
              <a:rPr lang="en-GB" sz="1200" i="1" u="none" strike="noStrike" dirty="0">
                <a:effectLst/>
              </a:rPr>
              <a:t>David Ayer </a:t>
            </a:r>
            <a:r>
              <a:rPr lang="en-GB" sz="1200" u="none" strike="noStrike" dirty="0">
                <a:effectLst/>
              </a:rPr>
              <a:t>(2015) </a:t>
            </a:r>
            <a:r>
              <a:rPr lang="en-GB" sz="1200" i="0" u="none" strike="noStrike" dirty="0">
                <a:effectLst/>
              </a:rPr>
              <a:t>&lt;https://www.rottentomatoes.com/celebrity/david_ayer&gt; [accessed 15 December 2023].</a:t>
            </a:r>
          </a:p>
          <a:p>
            <a:r>
              <a:rPr lang="en-GB" sz="1200" i="0" u="none" strike="noStrike" dirty="0">
                <a:effectLst/>
              </a:rPr>
              <a:t>3. TV Tropes, </a:t>
            </a:r>
            <a:r>
              <a:rPr lang="en-GB" sz="1200" i="1" u="none" strike="noStrike" dirty="0">
                <a:effectLst/>
              </a:rPr>
              <a:t>Fury</a:t>
            </a:r>
            <a:r>
              <a:rPr lang="en-GB" sz="1200" i="0" u="none" strike="noStrike" dirty="0">
                <a:effectLst/>
              </a:rPr>
              <a:t> (2014), (2014) &lt;https://tvtropes.org/pmwiki/pmwiki.php/Film/Fury2014&gt; [accessed 07 December 2023].</a:t>
            </a:r>
          </a:p>
          <a:p>
            <a:endParaRPr lang="en-GB" sz="1200" b="1" dirty="0">
              <a:latin typeface="+mn-lt"/>
            </a:endParaRPr>
          </a:p>
          <a:p>
            <a:r>
              <a:rPr lang="en-GB" sz="1200" b="1" dirty="0">
                <a:latin typeface="+mn-lt"/>
              </a:rPr>
              <a:t>Images 2, 3 &amp; 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Giles Keyte (photographer), </a:t>
            </a:r>
            <a:r>
              <a:rPr lang="en-GB" sz="1200" i="1" dirty="0">
                <a:highlight>
                  <a:srgbClr val="FFFF00"/>
                </a:highlight>
              </a:rPr>
              <a:t>Fury’ </a:t>
            </a:r>
            <a:r>
              <a:rPr lang="en-GB" sz="1200" dirty="0">
                <a:highlight>
                  <a:srgbClr val="FFFF00"/>
                </a:highlight>
              </a:rPr>
              <a:t>&lt;https://www.imdb.com/title/tt2713180/mediaindex/?ref_=tt_mv_sm&gt; [accessed 10 December 2023].</a:t>
            </a:r>
            <a:endParaRPr lang="en-GB" sz="1200" b="1" dirty="0">
              <a:latin typeface="+mn-lt"/>
            </a:endParaRPr>
          </a:p>
        </p:txBody>
      </p:sp>
      <p:sp>
        <p:nvSpPr>
          <p:cNvPr id="4" name="Slide Number Placeholder 3"/>
          <p:cNvSpPr>
            <a:spLocks noGrp="1"/>
          </p:cNvSpPr>
          <p:nvPr>
            <p:ph type="sldNum" sz="quarter" idx="5"/>
          </p:nvPr>
        </p:nvSpPr>
        <p:spPr/>
        <p:txBody>
          <a:bodyPr/>
          <a:lstStyle/>
          <a:p>
            <a:fld id="{2E245F6F-D46C-7248-AD7D-62EB30110EFA}" type="slidenum">
              <a:rPr lang="en-GB" smtClean="0"/>
              <a:t>3</a:t>
            </a:fld>
            <a:endParaRPr lang="en-GB" dirty="0"/>
          </a:p>
        </p:txBody>
      </p:sp>
    </p:spTree>
    <p:extLst>
      <p:ext uri="{BB962C8B-B14F-4D97-AF65-F5344CB8AC3E}">
        <p14:creationId xmlns:p14="http://schemas.microsoft.com/office/powerpoint/2010/main" val="4143367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b="0" i="0" u="none" strike="noStrike" dirty="0">
                <a:solidFill>
                  <a:srgbClr val="0E101A"/>
                </a:solidFill>
                <a:effectLst/>
              </a:rPr>
              <a:t>The dynamic movement of the camera, combined with strategic planning, angle selection, and framing techniques, serves as a crucial narrative tool that enables the viewer to gain a deeper understanding of the characters and their respective lives. Moreover, it facilitates prioritising and highlighting significant objects, events, and actions while simultaneously setting the scene's tone and providing a distinct point of view.</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director skilfully employs a variety of camera shots throughout the selected scene and the rest of the movie.</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director uses close-up shots to create emotion and tension and to involve the audience with the character's experiences and reactions. This technique can cause tension since the view is restricted. </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To showcase being in a tank and being in the tank alongside the characters, the director has selectively chosen shots that simulate this. Some close-ups of the characters' faces vary, showing their emotions and expressions in response to different situations and actions throughout the movie.</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In the movie, several close-up shots show the view of the tank operator or gunner using a periscope. This helps to depict the actual view they would have had in certain situations. Binoculars are also used in other parts of the film to provide a similar perspective to the periscope. Additionally, there are close-up shots of the tank barrel to give a clear view of it and help give a sense of the danger occurring.  </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These close-up shots convey a limited perspective and immerse the viewer in the action. This technique effectively places the audience in the midst of the scene.</a:t>
            </a:r>
          </a:p>
        </p:txBody>
      </p:sp>
      <p:sp>
        <p:nvSpPr>
          <p:cNvPr id="4" name="Slide Number Placeholder 3"/>
          <p:cNvSpPr>
            <a:spLocks noGrp="1"/>
          </p:cNvSpPr>
          <p:nvPr>
            <p:ph type="sldNum" sz="quarter" idx="5"/>
          </p:nvPr>
        </p:nvSpPr>
        <p:spPr/>
        <p:txBody>
          <a:bodyPr/>
          <a:lstStyle/>
          <a:p>
            <a:fld id="{2E245F6F-D46C-7248-AD7D-62EB30110EFA}" type="slidenum">
              <a:rPr lang="en-GB" smtClean="0"/>
              <a:t>4</a:t>
            </a:fld>
            <a:endParaRPr lang="en-GB" dirty="0"/>
          </a:p>
        </p:txBody>
      </p:sp>
    </p:spTree>
    <p:extLst>
      <p:ext uri="{BB962C8B-B14F-4D97-AF65-F5344CB8AC3E}">
        <p14:creationId xmlns:p14="http://schemas.microsoft.com/office/powerpoint/2010/main" val="1397874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b="0" i="0" u="none" strike="noStrike" dirty="0">
                <a:solidFill>
                  <a:srgbClr val="0E101A"/>
                </a:solidFill>
                <a:effectLst/>
              </a:rPr>
              <a:t>Long shots are a cinematographic technique that provides a broader view of a character's surroundings. They give context to the character's location and environment, making it easier for the audience to understand the situation. In Fury, long shots depict the tanks going into battle, moving strategically, or setting the overall scene. The film can better understand the context and characters involved using long shots.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Mid shots are camera shots that usually show the heads and shoulders of the characters. They are often used to gain the audience's trust in a character as they can see what's happening around them. In the movie Fury, the director employs mid shots to depict how the tank operates both inside and outside, giving more context to the soldiers' daily lives and work. These shots are also used to show the audience the tanks from different angles, including side shots that display everything in full view. My favourite mid-shot from my chosen clip is when Brad Pitt's torso is visible with a tank convoy behind him as it gets destroyed. This shot is incredibly effective and enhances the scene's impact.</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Establishing shots show the audience where the action is taking place or about to take place. They help the audience to predict what might happen next. As the film is about American tanks and tank warfare, these shots highlight the danger the tanks are exposed to.</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Throughout the scene and the rest of the film, the director uses a combination of long shots, close-ups, and mid-close-ups. These shots have been utilised to engage the audience and give them a first-hand tank warfare experience. The combination of these shots helps achieve this goal and highlights the cramped and life-threatening conditions that the characters face. These shots work exceptionally well in showing the inside of the tank, which most people have yet to experience.</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One of my favourite shots is the establishing long shot taken from the clip that shows the tanks patrolling. The foggy and dusky environment creates a sense of danger and highlights the tanks' exposure to potential threats despite their ability to survey the fields on either side.</a:t>
            </a:r>
          </a:p>
          <a:p>
            <a:endParaRPr lang="en-GB" b="0" dirty="0"/>
          </a:p>
        </p:txBody>
      </p:sp>
      <p:sp>
        <p:nvSpPr>
          <p:cNvPr id="4" name="Slide Number Placeholder 3"/>
          <p:cNvSpPr>
            <a:spLocks noGrp="1"/>
          </p:cNvSpPr>
          <p:nvPr>
            <p:ph type="sldNum" sz="quarter" idx="5"/>
          </p:nvPr>
        </p:nvSpPr>
        <p:spPr/>
        <p:txBody>
          <a:bodyPr/>
          <a:lstStyle/>
          <a:p>
            <a:fld id="{2E245F6F-D46C-7248-AD7D-62EB30110EFA}" type="slidenum">
              <a:rPr lang="en-GB" smtClean="0"/>
              <a:t>5</a:t>
            </a:fld>
            <a:endParaRPr lang="en-GB" dirty="0"/>
          </a:p>
        </p:txBody>
      </p:sp>
    </p:spTree>
    <p:extLst>
      <p:ext uri="{BB962C8B-B14F-4D97-AF65-F5344CB8AC3E}">
        <p14:creationId xmlns:p14="http://schemas.microsoft.com/office/powerpoint/2010/main" val="10393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position from which an image is viewed is called the camera angle. While a straight-on angle is standard, the angle chosen can significantly impact how the audience perceives a character, object, or place. A high angle can make the audience look down, while a low angle can make them look up. Additionally, low camera angles often emphasise height or power, making a character appear larger than life, while a high angle can make a character or object seem small and vulnerable.</a:t>
            </a:r>
          </a:p>
          <a:p>
            <a:endParaRPr lang="en-GB" dirty="0"/>
          </a:p>
          <a:p>
            <a:r>
              <a:rPr lang="en-GB" dirty="0"/>
              <a:t>Furthermore, camera angles can identify a character's point of view, which should not be confused with the narrative point of view. This is accomplished by taking a position corresponding to what we imagine the character's sight line would occupy. This technique can effectively enhance audience identification with the character's experiences.</a:t>
            </a:r>
          </a:p>
          <a:p>
            <a:endParaRPr lang="en-GB" dirty="0"/>
          </a:p>
          <a:p>
            <a:r>
              <a:rPr lang="en-GB" dirty="0"/>
              <a:t>The art of filmmaking is genuinely remarkable. By utilising a range of camera angles, a director can highlight various aspects of a scene, making it more impactful and immersive for viewers. In the hands of a skilled filmmaker, these angles can convey a sense of dominance, vulnerability, or any other emotion necessary to capture the essence of the story being told entirely.</a:t>
            </a:r>
          </a:p>
          <a:p>
            <a:endParaRPr lang="en-GB" dirty="0"/>
          </a:p>
          <a:p>
            <a:r>
              <a:rPr lang="en-GB" dirty="0"/>
              <a:t>For example, using low angles showcases the tanks' might and the destruction they leave behind. On the other hand, a high-angle shot can create a sense of vulnerability, making characters and objects appear smaller and more delicate within the frame.</a:t>
            </a:r>
          </a:p>
          <a:p>
            <a:endParaRPr lang="en-GB" dirty="0"/>
          </a:p>
          <a:p>
            <a:r>
              <a:rPr lang="en-GB" dirty="0"/>
              <a:t>In the clip being analysed, the tiger tank is known for its power and is being portrayed as a symbol of ferocity and power, utilising this technique to convey its dominance over the other elements on the screen. </a:t>
            </a:r>
          </a:p>
          <a:p>
            <a:endParaRPr lang="en-GB" dirty="0"/>
          </a:p>
          <a:p>
            <a:r>
              <a:rPr lang="en-GB" dirty="0"/>
              <a:t>In short, strategically using camera angles can be a powerful tool in a filmmaker's arsenal. By carefully considering the audience's perspective and the emotions they wish to evoke, a director can create a truly immersive experience that resonates with viewers long after the film has ended.</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E245F6F-D46C-7248-AD7D-62EB30110EFA}" type="slidenum">
              <a:rPr lang="en-GB" smtClean="0"/>
              <a:t>6</a:t>
            </a:fld>
            <a:endParaRPr lang="en-GB" dirty="0"/>
          </a:p>
        </p:txBody>
      </p:sp>
    </p:spTree>
    <p:extLst>
      <p:ext uri="{BB962C8B-B14F-4D97-AF65-F5344CB8AC3E}">
        <p14:creationId xmlns:p14="http://schemas.microsoft.com/office/powerpoint/2010/main" val="4221700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Aerial views have become a staple in action films for good reason. They are the perfect tool to showcase high-octane sequences while offering the audience a unique perspective. Unlike standard shots, they allow viewers to grasp the scale of what is happening on screen. Take, for example, the clip where two tanks are in the middle of a heated battle. The camera pans around into a Bird's Eye angle, offering a breath-taking and immersive experience. If you want to feel like you're in the middle of the action, aerial shots are the way to go.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During my research, I discovered that the film crew used a large crane to capture the movie's final shot, creating a bird's eye view. The director, Ayer, also shot the last scene using anamorphic lenses. Although these lenses are older, they offer a more comprehensive view and greater depth. Additionally, anamorphic lenses can add drama to close-up shots by creating a shallow depth of field that emphasises the subject while blurring the background. This contrast draws the viewer's attention to the subject. Ayer purposefully slowed everything down to create a more impactful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u="none" strike="noStrike" dirty="0">
                <a:effectLst/>
              </a:rPr>
              <a:t>1. Adobe, </a:t>
            </a:r>
            <a:r>
              <a:rPr lang="en-GB" sz="1200" i="1" u="none" strike="noStrike" dirty="0">
                <a:effectLst/>
              </a:rPr>
              <a:t>What is an anamorphic lens? </a:t>
            </a:r>
            <a:r>
              <a:rPr lang="en-GB" sz="1200" i="0" strike="noStrike" dirty="0">
                <a:effectLst/>
              </a:rPr>
              <a:t>&lt;</a:t>
            </a:r>
            <a:r>
              <a:rPr kumimoji="0" lang="en-GB" sz="1200" i="0" strike="noStrike" kern="1200" cap="none" spc="0" normalizeH="0" baseline="0" noProof="0" dirty="0">
                <a:ln>
                  <a:noFill/>
                </a:ln>
                <a:effectLst/>
                <a:uLnTx/>
                <a:uFillTx/>
                <a:ea typeface="+mn-ea"/>
                <a:cs typeface="+mn-cs"/>
              </a:rPr>
              <a:t>https://www.adobe.com/creativecloud/photography/hub/guides/what-is-an-anamorphic-lens.html#:~:text=Anamorphic%20lenses%20are%20good%20for,subject%20and%20a%20blurred%20background</a:t>
            </a:r>
            <a:r>
              <a:rPr lang="en-GB" sz="1200" i="0" strike="noStrike" dirty="0">
                <a:effectLst/>
              </a:rPr>
              <a:t>&gt; [accessed 13 December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dirty="0">
                <a:effectLst/>
              </a:rPr>
              <a:t>2. Kofi Outlaw, </a:t>
            </a:r>
            <a:r>
              <a:rPr lang="en-GB" sz="1200" i="1" u="none" strike="noStrike" dirty="0">
                <a:effectLst/>
              </a:rPr>
              <a:t>'Fury' Interview: Director David Ayer on Tank Warfare &amp; Human Tension</a:t>
            </a:r>
            <a:r>
              <a:rPr lang="en-GB" sz="1200" u="none" strike="noStrike" dirty="0">
                <a:effectLst/>
              </a:rPr>
              <a:t>’, Screen Rant, 18 October 2014. </a:t>
            </a:r>
            <a:r>
              <a:rPr lang="en-GB" sz="1200" i="0" u="none" strike="noStrike" dirty="0">
                <a:effectLst/>
              </a:rPr>
              <a:t>&lt;https://screenrant.com/fury-movie-interview-david-ayer-2014/&gt; [accessed 07 December 2023].</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p:txBody>
      </p:sp>
      <p:sp>
        <p:nvSpPr>
          <p:cNvPr id="4" name="Slide Number Placeholder 3"/>
          <p:cNvSpPr>
            <a:spLocks noGrp="1"/>
          </p:cNvSpPr>
          <p:nvPr>
            <p:ph type="sldNum" sz="quarter" idx="5"/>
          </p:nvPr>
        </p:nvSpPr>
        <p:spPr/>
        <p:txBody>
          <a:bodyPr/>
          <a:lstStyle/>
          <a:p>
            <a:fld id="{2E245F6F-D46C-7248-AD7D-62EB30110EFA}" type="slidenum">
              <a:rPr lang="en-GB" smtClean="0"/>
              <a:t>7</a:t>
            </a:fld>
            <a:endParaRPr lang="en-GB" dirty="0"/>
          </a:p>
        </p:txBody>
      </p:sp>
    </p:spTree>
    <p:extLst>
      <p:ext uri="{BB962C8B-B14F-4D97-AF65-F5344CB8AC3E}">
        <p14:creationId xmlns:p14="http://schemas.microsoft.com/office/powerpoint/2010/main" val="3530638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n-lt"/>
              </a:rPr>
              <a:t>The captivating movie "Fury" is known for its impressive camera movements that keep the audience on the edge of their seats. From tracking shots to other techniques, the film's director masterfully employs various methods to keep the viewers engaged.</a:t>
            </a:r>
          </a:p>
          <a:p>
            <a:endParaRPr lang="en-GB" dirty="0">
              <a:latin typeface="+mn-lt"/>
            </a:endParaRPr>
          </a:p>
          <a:p>
            <a:r>
              <a:rPr lang="en-GB" dirty="0">
                <a:latin typeface="+mn-lt"/>
              </a:rPr>
              <a:t>One such technique is tracking shots, which makes the audience feel part of the action. Following the characters' movements, the audience is drawn into the fight, experiencing the same thrill and adrenaline as the characters on screen. Ayer effectively utilises this technique throughout the clip and the remaining part of the film.</a:t>
            </a:r>
          </a:p>
          <a:p>
            <a:endParaRPr lang="en-GB" dirty="0">
              <a:latin typeface="+mn-lt"/>
            </a:endParaRPr>
          </a:p>
          <a:p>
            <a:r>
              <a:rPr lang="en-GB" dirty="0">
                <a:latin typeface="+mn-lt"/>
              </a:rPr>
              <a:t>The screenshots presented in this clip are just a glimpse of the dynamic camera movements deployed in the film. Through these techniques, the director has managed to create a compelling cinematic experience that will keep viewers hooked until the end.</a:t>
            </a:r>
          </a:p>
          <a:p>
            <a:endParaRPr lang="en-GB" dirty="0">
              <a:latin typeface="+mn-lt"/>
            </a:endParaRPr>
          </a:p>
          <a:p>
            <a:r>
              <a:rPr lang="en-GB" dirty="0">
                <a:latin typeface="+mn-lt"/>
              </a:rPr>
              <a:t>Zoom shots are a powerful tool to captivate the audience's attention and draw them slowly towards a particular character, movement, or object. They are a creative choice that can add depth and emotion to a movie. Throughout the clip and the rest of the film, zoom shots showcase the characters' emotions or specific actions, leaving a lasting impact on the audience. For instance, in one scene, the director zooms in on the character's foot as he waits to shoot at the Tiger Tank, creating a sense of tension and anticipation. This gradual yet noticeable effect is just one example of how zoom shots can be used to elevate the cinematic experience.</a:t>
            </a:r>
          </a:p>
          <a:p>
            <a:endParaRPr lang="en-GB" dirty="0">
              <a:latin typeface="+mn-lt"/>
            </a:endParaRPr>
          </a:p>
          <a:p>
            <a:r>
              <a:rPr lang="en-GB" dirty="0">
                <a:latin typeface="+mn-lt"/>
              </a:rPr>
              <a:t>Pan shots give the audience more information about the location or the environment. Multiple pan shots in the clip portray the fight between the tanks.</a:t>
            </a:r>
          </a:p>
          <a:p>
            <a:endParaRPr lang="en-GB" dirty="0">
              <a:latin typeface="+mn-lt"/>
            </a:endParaRPr>
          </a:p>
          <a:p>
            <a:r>
              <a:rPr lang="en-GB" dirty="0">
                <a:latin typeface="+mn-lt"/>
              </a:rPr>
              <a:t>Experience the thrill of the action with handheld shots that will make you feel like a part of it. While the size of the tanks made it difficult to capture them with the handheld cameras, the rest of the film is filled with gripping scenes that will put you right in the middle of the action alongside the soldiers. Don't just watch from afar; get in on the excitement with handheld shots that will keep you on the edge of your seat! </a:t>
            </a:r>
          </a:p>
          <a:p>
            <a:endParaRPr lang="en-GB" dirty="0">
              <a:latin typeface="+mn-lt"/>
            </a:endParaRPr>
          </a:p>
          <a:p>
            <a:r>
              <a:rPr lang="en-GB" dirty="0">
                <a:latin typeface="+mn-lt"/>
              </a:rPr>
              <a:t>Later on, I will provide more detailed information about this topic. However, some camera angles and movements, specifically handheld ones, are limited due to the tank. Nevertheless, the team has discovered alternative methods to capture these effective shots. They managed to do so by reaching out to the British Army and utilising their alternative driver's platform, which enabled them to film more effectively from the tank's perspective.</a:t>
            </a:r>
          </a:p>
          <a:p>
            <a:endParaRPr lang="en-GB" dirty="0">
              <a:latin typeface="+mn-lt"/>
            </a:endParaRPr>
          </a:p>
          <a:p>
            <a:r>
              <a:rPr lang="en-GB" b="1" u="sng" dirty="0">
                <a:latin typeface="+mn-lt"/>
              </a:rPr>
              <a:t>Change side!</a:t>
            </a:r>
          </a:p>
        </p:txBody>
      </p:sp>
      <p:sp>
        <p:nvSpPr>
          <p:cNvPr id="4" name="Slide Number Placeholder 3"/>
          <p:cNvSpPr>
            <a:spLocks noGrp="1"/>
          </p:cNvSpPr>
          <p:nvPr>
            <p:ph type="sldNum" sz="quarter" idx="5"/>
          </p:nvPr>
        </p:nvSpPr>
        <p:spPr/>
        <p:txBody>
          <a:bodyPr/>
          <a:lstStyle/>
          <a:p>
            <a:fld id="{2E245F6F-D46C-7248-AD7D-62EB30110EFA}" type="slidenum">
              <a:rPr lang="en-GB" smtClean="0"/>
              <a:t>8</a:t>
            </a:fld>
            <a:endParaRPr lang="en-GB" dirty="0"/>
          </a:p>
        </p:txBody>
      </p:sp>
    </p:spTree>
    <p:extLst>
      <p:ext uri="{BB962C8B-B14F-4D97-AF65-F5344CB8AC3E}">
        <p14:creationId xmlns:p14="http://schemas.microsoft.com/office/powerpoint/2010/main" val="2604345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Tilt shots in cinema have proven to be a potent means of unveiling character traits while simultaneously ingraining the audience with intrigue and mystery. I have two favourite shots from the film at opposite ends of the clip. The first shot features a reflection of a tank in the water, transforming into a shot of boots walking through a puddle.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second shot combines pan and tilt movements, capturing a battalion of soldiers marching down a road. The camera starts in front of the soldiers and then elevates to stay above them as they continue to walk. This shot creates a sense of immersion as if the viewer is marching alongside the soldiers in the middle of the action.</a:t>
            </a:r>
          </a:p>
        </p:txBody>
      </p:sp>
      <p:sp>
        <p:nvSpPr>
          <p:cNvPr id="4" name="Slide Number Placeholder 3"/>
          <p:cNvSpPr>
            <a:spLocks noGrp="1"/>
          </p:cNvSpPr>
          <p:nvPr>
            <p:ph type="sldNum" sz="quarter" idx="5"/>
          </p:nvPr>
        </p:nvSpPr>
        <p:spPr/>
        <p:txBody>
          <a:bodyPr/>
          <a:lstStyle/>
          <a:p>
            <a:fld id="{2E245F6F-D46C-7248-AD7D-62EB30110EFA}" type="slidenum">
              <a:rPr lang="en-GB" smtClean="0"/>
              <a:t>9</a:t>
            </a:fld>
            <a:endParaRPr lang="en-GB" dirty="0"/>
          </a:p>
        </p:txBody>
      </p:sp>
    </p:spTree>
    <p:extLst>
      <p:ext uri="{BB962C8B-B14F-4D97-AF65-F5344CB8AC3E}">
        <p14:creationId xmlns:p14="http://schemas.microsoft.com/office/powerpoint/2010/main" val="2495639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b="0" i="0" u="none" strike="noStrike" dirty="0">
                <a:solidFill>
                  <a:srgbClr val="0E101A"/>
                </a:solidFill>
                <a:effectLst/>
              </a:rPr>
              <a:t>Effective Editing is the key to creating a seamless and authentic film without any visible intervention from the filmmaker. By seamlessly connecting shots, editors can construct a sense of continuity that transports the audience into the story's world. When done right, Editing is invisible, but its impact is undeniable. </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film director has chosen to use small, short shots throughout the movie, which is very effective. For instance, when the commander is shown atop the tank, the director switches between shots of the German tank and the operators inside the tank. This helps to cover all the areas featured in the clip.</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In the clip, we can see that some shots last about two seconds and then transition to various other shots inside and outside the tank. The director has used the cut editing technique to achieve this visual effect.</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director often uses Quick Cuts, one of filmmaking's most commonly used edits. In this technique, the director cuts from one shot to another in a fast-paced manner, creating a sense of urgency or excitement. A sequence containing many such cuts can be referred to as quick cuts. The director also employs cross-cutting, where multiple events are happening simultaneously, and the edits keep cutting between these scenes to show the audience what is happening across different locations.</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director may have used this technique to create a sense of tension and urgency in the scene by emphasising the danger posed by the enemy behind the tank. By showing the subtitles along with the shot of the tank's rear, the audience can understand the gravity of the situation and the importance of the crew's actions. It also adds to the scene's realism by incorporating a real-life tactic used by tank crews during World War II.</a:t>
            </a:r>
          </a:p>
          <a:p>
            <a:endParaRPr lang="en-GB"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mn-lt"/>
              </a:rPr>
              <a:t>References</a:t>
            </a:r>
            <a:r>
              <a:rPr lang="en-GB" b="0" i="0" u="none" strike="noStrike" dirty="0">
                <a:effectLst/>
                <a:latin typeface="+mn-lt"/>
              </a:rPr>
              <a:t>:</a:t>
            </a:r>
            <a:endParaRPr lang="en-GB" dirty="0">
              <a:latin typeface="+mn-lt"/>
            </a:endParaRPr>
          </a:p>
          <a:p>
            <a:r>
              <a:rPr lang="en-GB" sz="1200" dirty="0">
                <a:latin typeface="+mn-lt"/>
              </a:rPr>
              <a:t>1. Chris Heckmann, </a:t>
            </a:r>
            <a:r>
              <a:rPr lang="en-GB" sz="1200" i="1" dirty="0">
                <a:latin typeface="+mn-lt"/>
              </a:rPr>
              <a:t>‘Types of Editing Transitions in Film – The Ultimate Guide’, </a:t>
            </a:r>
            <a:r>
              <a:rPr lang="en-GB" sz="1200" dirty="0">
                <a:latin typeface="+mn-lt"/>
              </a:rPr>
              <a:t>Studio Binder,  28 November 2021. &lt;https://www.studiobinder.com/blog/types-of-editing-transitions-in-film/&gt; [accessed 16 December 2023].</a:t>
            </a:r>
          </a:p>
        </p:txBody>
      </p:sp>
      <p:sp>
        <p:nvSpPr>
          <p:cNvPr id="4" name="Slide Number Placeholder 3"/>
          <p:cNvSpPr>
            <a:spLocks noGrp="1"/>
          </p:cNvSpPr>
          <p:nvPr>
            <p:ph type="sldNum" sz="quarter" idx="5"/>
          </p:nvPr>
        </p:nvSpPr>
        <p:spPr/>
        <p:txBody>
          <a:bodyPr/>
          <a:lstStyle/>
          <a:p>
            <a:fld id="{2E245F6F-D46C-7248-AD7D-62EB30110EFA}" type="slidenum">
              <a:rPr lang="en-GB" smtClean="0"/>
              <a:t>10</a:t>
            </a:fld>
            <a:endParaRPr lang="en-GB" dirty="0"/>
          </a:p>
        </p:txBody>
      </p:sp>
    </p:spTree>
    <p:extLst>
      <p:ext uri="{BB962C8B-B14F-4D97-AF65-F5344CB8AC3E}">
        <p14:creationId xmlns:p14="http://schemas.microsoft.com/office/powerpoint/2010/main" val="4068066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art of Lighting is a powerful tool in film and video production, capable of defining spaces, separating foreground from background, creating textures, and even setting a particular mood or look. The Lighting of an entire film can be used to express a specific emotion or tone. Proper Lighting is crucial in video production, as it dramatically impacts the viewer's emotional response to each scene. With the right balance of light and shadow, skilled use of illumination can enhance the overall composition of a video. This can be achieved using visible sources like torches, candles, or off-screen lighting techniques.</a:t>
            </a:r>
          </a:p>
          <a:p>
            <a:endParaRPr lang="en-GB" dirty="0"/>
          </a:p>
          <a:p>
            <a:r>
              <a:rPr lang="en-GB" dirty="0"/>
              <a:t>Natural light was used throughout the clip during the outdoor fight scenes. It is possible that additional Lighting was added during the indoor tank shots to simulate the darkness inside the tank, but this could have been done during post-editing. </a:t>
            </a:r>
          </a:p>
          <a:p>
            <a:endParaRPr lang="en-GB" dirty="0"/>
          </a:p>
          <a:p>
            <a:r>
              <a:rPr lang="en-GB" dirty="0"/>
              <a:t>The screenshot from the clip shows that the periscope light is noticeably prominent and stands out for the audience. This added light helps to emphasise the difficulties the drivers and operators would have faced in spotting and targeting the enemy. Moreover, it enhances the emotions of the operator, making it more evident to the viewers.</a:t>
            </a:r>
          </a:p>
        </p:txBody>
      </p:sp>
      <p:sp>
        <p:nvSpPr>
          <p:cNvPr id="4" name="Slide Number Placeholder 3"/>
          <p:cNvSpPr>
            <a:spLocks noGrp="1"/>
          </p:cNvSpPr>
          <p:nvPr>
            <p:ph type="sldNum" sz="quarter" idx="5"/>
          </p:nvPr>
        </p:nvSpPr>
        <p:spPr/>
        <p:txBody>
          <a:bodyPr/>
          <a:lstStyle/>
          <a:p>
            <a:fld id="{2E245F6F-D46C-7248-AD7D-62EB30110EFA}" type="slidenum">
              <a:rPr lang="en-GB" smtClean="0"/>
              <a:t>11</a:t>
            </a:fld>
            <a:endParaRPr lang="en-GB" dirty="0"/>
          </a:p>
        </p:txBody>
      </p:sp>
    </p:spTree>
    <p:extLst>
      <p:ext uri="{BB962C8B-B14F-4D97-AF65-F5344CB8AC3E}">
        <p14:creationId xmlns:p14="http://schemas.microsoft.com/office/powerpoint/2010/main" val="850255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b="0" i="0" u="none" strike="noStrike" dirty="0">
                <a:solidFill>
                  <a:srgbClr val="0E101A"/>
                </a:solidFill>
                <a:effectLst/>
              </a:rPr>
              <a:t>It is common for most of the sound to be added during the post-production phase. Diegetic and non-diegetic sound are essential concepts in film studies. Diegetic sounds are part of the film's narrative world, such as the ambient sounds of the environment or characters' dialogue. These sounds are heard by both the characters and the audience, creating a sense of realism and immersion.</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Non-diegetic sound, on the other hand, refers to the sounds that are not part of the film's narrative world and are added in post-production. These sounds include music, sound effects, and narration intended to enhance a scene's emotional or dramatic impact. Unlike diegetic sounds, non-diegetic sounds are only heard by the audience and not by the characters on screen.</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Understanding the difference between diegetic and non-diegetic sound is crucial in film analysis, as it can reveal how filmmakers use sound to construct meaning and shape the viewer's experience. By manipulating sound, filmmakers can create a mood or atmosphere, convey information, or even subvert audience expectations.</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Paul Ottosson did the sound design for Fury. Alongside Ayer, they both wanted to create the sounds used as authentic and realistic as possible. This they achieved.  </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In my chosen clip, many sounds, such as gunshots, explosions and even bullet ricochets (metal twang noise), can be heard; however, these would likely have been added in post-production.</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director, David Ayer, went to great lengths to capture the authentic sounds of a Tiger tank. He meticulously placed 12 microphones on the tank, taking advantage of the fact that it was the only fully operational one in the world. This allowed him to record the unmistakable noise of the Tiger tank for the movie. Although it's possible that post-editing was done to enhance the audio, the actors likely experienced the genuine sound of the tank during filming. The movie's attention to detail and commitment to authenticity is awe-inspiring.</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1" i="0" u="none" strike="noStrike" dirty="0">
                <a:solidFill>
                  <a:srgbClr val="0E101A"/>
                </a:solidFill>
                <a:effectLst/>
              </a:rPr>
              <a:t>The chosen clip features music, which the director may have used to intensify the emotional impact and engage the audience more deeply. Music can be employed to establish a specific atmosphere or mood, and in the case of action films like Tomb Raider and Fury, it can heighten the tension and excitement of a scene. By carefully selecting the appropriate music and incorporating it into the film, a director can effectively convey the emotions and intentions of the characters and storyline to the audience.</a:t>
            </a:r>
            <a:endParaRPr lang="en-GB" b="0" i="0" u="none" strike="noStrike" dirty="0">
              <a:solidFill>
                <a:srgbClr val="0E101A"/>
              </a:solidFill>
              <a:effectLst/>
            </a:endParaRP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1" i="0" u="none" strike="noStrike" dirty="0">
                <a:solidFill>
                  <a:srgbClr val="0E101A"/>
                </a:solidFill>
                <a:effectLst/>
              </a:rPr>
              <a:t>The clip uses minimal German voiceovers when the director briefly focuses on the tiger tank. However, it uses a lot of dialogue, which is English/ American. </a:t>
            </a:r>
            <a:br>
              <a:rPr lang="en-GB" b="0" i="0" u="none" strike="noStrike" dirty="0">
                <a:solidFill>
                  <a:srgbClr val="0E101A"/>
                </a:solidFill>
                <a:effectLst/>
              </a:rPr>
            </a:b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The opening titles of a film can make or break the viewer's interest in the story. A clever technique used by the director in a war movie was to add radio chatter with a distinct sound of the World War II era, especially for tank warfare, creating a sense of anticipation for the upcoming action scenes. To achieve this, the director brought in authentic radios and recorded a unique radio message he had written himself. This technique is a testament to the director's attention to detail and should be applauded for its effectiveness in setting the tone for the film.</a:t>
            </a:r>
          </a:p>
          <a:p>
            <a:pPr algn="l">
              <a:spcBef>
                <a:spcPts val="0"/>
              </a:spcBef>
              <a:spcAft>
                <a:spcPts val="0"/>
              </a:spcAft>
            </a:pPr>
            <a:endParaRPr lang="en-GB" b="0" i="0" u="none" strike="noStrike" dirty="0">
              <a:solidFill>
                <a:srgbClr val="0E101A"/>
              </a:solidFill>
              <a:effectLst/>
            </a:endParaRPr>
          </a:p>
          <a:p>
            <a:pPr algn="l">
              <a:spcBef>
                <a:spcPts val="0"/>
              </a:spcBef>
              <a:spcAft>
                <a:spcPts val="0"/>
              </a:spcAft>
            </a:pPr>
            <a:r>
              <a:rPr lang="en-GB" b="0" i="0" u="none" strike="noStrike" dirty="0">
                <a:solidFill>
                  <a:srgbClr val="0E101A"/>
                </a:solidFill>
                <a:effectLst/>
              </a:rPr>
              <a:t>In the film, American characters use German to communicate with the German characters, especially when giving commands to PoWs.</a:t>
            </a:r>
          </a:p>
          <a:p>
            <a:endParaRPr lang="en-GB" i="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p>
          <a:p>
            <a:endParaRPr lang="en-GB" i="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dirty="0">
                <a:effectLst/>
              </a:rPr>
              <a:t>1. Kofi Outlaw, 'Fury' Interview: Director David Ayer on Tank Warfare &amp; Human Tension’, Screen Rant, 18 October 2014. </a:t>
            </a:r>
            <a:r>
              <a:rPr lang="en-GB" sz="1200" i="0" u="none" strike="noStrike" dirty="0">
                <a:effectLst/>
              </a:rPr>
              <a:t>&lt;https://screenrant.com/fury-movie-interview-david-ayer-2014/&gt; [accessed 07 December 2023].</a:t>
            </a:r>
            <a:endParaRPr lang="en-GB" sz="1200" dirty="0"/>
          </a:p>
          <a:p>
            <a:endParaRPr lang="en-GB" i="0" dirty="0">
              <a:latin typeface="+mn-lt"/>
            </a:endParaRPr>
          </a:p>
        </p:txBody>
      </p:sp>
      <p:sp>
        <p:nvSpPr>
          <p:cNvPr id="4" name="Slide Number Placeholder 3"/>
          <p:cNvSpPr>
            <a:spLocks noGrp="1"/>
          </p:cNvSpPr>
          <p:nvPr>
            <p:ph type="sldNum" sz="quarter" idx="5"/>
          </p:nvPr>
        </p:nvSpPr>
        <p:spPr/>
        <p:txBody>
          <a:bodyPr/>
          <a:lstStyle/>
          <a:p>
            <a:fld id="{2E245F6F-D46C-7248-AD7D-62EB30110EFA}" type="slidenum">
              <a:rPr lang="en-GB" smtClean="0"/>
              <a:t>12</a:t>
            </a:fld>
            <a:endParaRPr lang="en-GB" dirty="0"/>
          </a:p>
        </p:txBody>
      </p:sp>
    </p:spTree>
    <p:extLst>
      <p:ext uri="{BB962C8B-B14F-4D97-AF65-F5344CB8AC3E}">
        <p14:creationId xmlns:p14="http://schemas.microsoft.com/office/powerpoint/2010/main" val="312170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Fury, the filmmakers have used special effects to an impressive extent. My selected clip showcases explosions, gunfire, ricochets, fire, and exploding bodies, all incredibly realistic. The movie's creators have gone to great lengths to ensure that every special effect enhances the overall experience, making it more immersive and authentic. You can find more examples of this meticulous attention to detail throughout the movie. You can see some of these impressive effects on-screen, which make the film an unforgettable experience.</a:t>
            </a:r>
          </a:p>
          <a:p>
            <a:endParaRPr lang="en-GB" dirty="0"/>
          </a:p>
          <a:p>
            <a:r>
              <a:rPr lang="en-GB" dirty="0"/>
              <a:t>The intensity of the action in the film peaks at the 27-minute mark as the tank convoy gets ambushed. The American tank gets hit by a German rocket launcher, and the impact is so severe that it instantly bursts into flames. An American soldier can be seen fighting his way out of the tank as they become fully engulfed in flames. The skin of the soldier matches this of severely high-degree burns. The soldier shoots himself in the head, in which you can see the blood and bullet fly through. The scene is a gripping reminder of the brutal realities of war.</a:t>
            </a:r>
          </a:p>
          <a:p>
            <a:endParaRPr lang="en-GB" dirty="0"/>
          </a:p>
          <a:p>
            <a:r>
              <a:rPr lang="en-GB" dirty="0"/>
              <a:t>The special FX in this moment are incredible. They have gone shy on the graphic, which shows how serious it is to be in a tank. The graphicness in this scene showcases the horrifying circumstances of what individuals would have gone through to survive. On top of this, it is also medically correct, and the flames are somewhat realistic.</a:t>
            </a:r>
          </a:p>
          <a:p>
            <a:endParaRPr lang="en-GB" dirty="0"/>
          </a:p>
          <a:p>
            <a:r>
              <a:rPr lang="en-GB" dirty="0"/>
              <a:t>Luckily, the production team was able to recreate a replica of a German town and control explosions for specific scenes such as the one shown in screenshot 2. This explosion was to replicate that of a tank firing a shell into the building. This scene and those around it have close detonations and other special effects.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p>
          <a:p>
            <a:endParaRPr lang="en-GB" dirty="0"/>
          </a:p>
          <a:p>
            <a:r>
              <a:rPr lang="en-GB" dirty="0"/>
              <a:t>1. Jill </a:t>
            </a:r>
            <a:r>
              <a:rPr lang="en-GB" dirty="0" err="1"/>
              <a:t>Nelmes</a:t>
            </a:r>
            <a:r>
              <a:rPr lang="en-GB" dirty="0"/>
              <a:t>, </a:t>
            </a:r>
            <a:r>
              <a:rPr lang="en-GB" i="1" dirty="0"/>
              <a:t>Introduction to Film Studies</a:t>
            </a:r>
            <a:r>
              <a:rPr lang="en-GB" dirty="0"/>
              <a:t>, 5</a:t>
            </a:r>
            <a:r>
              <a:rPr lang="en-GB" baseline="30000" dirty="0"/>
              <a:t>th</a:t>
            </a:r>
            <a:r>
              <a:rPr lang="en-GB" dirty="0"/>
              <a:t> </a:t>
            </a:r>
            <a:r>
              <a:rPr lang="en-GB" dirty="0" err="1"/>
              <a:t>Edn</a:t>
            </a:r>
            <a:r>
              <a:rPr lang="en-GB" dirty="0"/>
              <a:t>. (New York: Routledge, 2012), p.95.</a:t>
            </a:r>
          </a:p>
          <a:p>
            <a:endParaRPr lang="en-GB" dirty="0"/>
          </a:p>
          <a:p>
            <a:r>
              <a:rPr lang="en-GB" dirty="0"/>
              <a:t>Image 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Giles Keyte (photographer), </a:t>
            </a:r>
            <a:r>
              <a:rPr lang="en-GB" sz="1200" i="1" dirty="0">
                <a:highlight>
                  <a:srgbClr val="FFFF00"/>
                </a:highlight>
              </a:rPr>
              <a:t>Fury’ </a:t>
            </a:r>
            <a:r>
              <a:rPr lang="en-GB" sz="1200" dirty="0">
                <a:highlight>
                  <a:srgbClr val="FFFF00"/>
                </a:highlight>
              </a:rPr>
              <a:t>&lt;https://www.imdb.com/title/tt2713180/mediaindex/?ref_=tt_mv_sm&gt; [accessed 10 December 2023].</a:t>
            </a:r>
            <a:endParaRPr lang="en-GB" dirty="0"/>
          </a:p>
        </p:txBody>
      </p:sp>
      <p:sp>
        <p:nvSpPr>
          <p:cNvPr id="4" name="Slide Number Placeholder 3"/>
          <p:cNvSpPr>
            <a:spLocks noGrp="1"/>
          </p:cNvSpPr>
          <p:nvPr>
            <p:ph type="sldNum" sz="quarter" idx="5"/>
          </p:nvPr>
        </p:nvSpPr>
        <p:spPr/>
        <p:txBody>
          <a:bodyPr/>
          <a:lstStyle/>
          <a:p>
            <a:fld id="{2E245F6F-D46C-7248-AD7D-62EB30110EFA}" type="slidenum">
              <a:rPr lang="en-GB" smtClean="0"/>
              <a:t>13</a:t>
            </a:fld>
            <a:endParaRPr lang="en-GB" dirty="0"/>
          </a:p>
        </p:txBody>
      </p:sp>
    </p:spTree>
    <p:extLst>
      <p:ext uri="{BB962C8B-B14F-4D97-AF65-F5344CB8AC3E}">
        <p14:creationId xmlns:p14="http://schemas.microsoft.com/office/powerpoint/2010/main" val="42137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E101A"/>
                </a:solidFill>
                <a:effectLst/>
              </a:rPr>
              <a:t>Written codes refer to the written language utilised in media products, propelling the narrative forward while conveying information about characters, issues, and themes. These codes are comparable to technical and symbolic codes in their ability to communicate meaning and enhance the overall message of the media product.</a:t>
            </a:r>
          </a:p>
          <a:p>
            <a:endParaRPr lang="en-GB" b="0" i="0" u="none" strike="noStrike" dirty="0">
              <a:solidFill>
                <a:srgbClr val="0E101A"/>
              </a:solidFill>
              <a:effectLst/>
            </a:endParaRPr>
          </a:p>
          <a:p>
            <a:r>
              <a:rPr lang="en-GB" b="0" i="0" u="none" strike="noStrike" dirty="0">
                <a:solidFill>
                  <a:srgbClr val="0E101A"/>
                </a:solidFill>
                <a:effectLst/>
              </a:rPr>
              <a:t>The selected clip incorporates only written codes that are used for English subtitles of the spoken German language. However, the film itself is quite informative as it provides important dates and locations at the beginning, setting the context for the plot. These details help the audience to better understand the situation and immerse themselves in the story.</a:t>
            </a:r>
          </a:p>
          <a:p>
            <a:endParaRPr lang="en-GB" b="0" i="0" u="none" strike="noStrike" dirty="0">
              <a:solidFill>
                <a:srgbClr val="0E101A"/>
              </a:solidFill>
              <a:effectLst/>
            </a:endParaRPr>
          </a:p>
          <a:p>
            <a:endParaRPr lang="en-GB" b="0" i="0" u="none" strike="noStrike" dirty="0">
              <a:solidFill>
                <a:srgbClr val="0E101A"/>
              </a:solidFill>
              <a:effectLst/>
            </a:endParaRPr>
          </a:p>
          <a:p>
            <a:endParaRPr lang="en-GB" dirty="0"/>
          </a:p>
        </p:txBody>
      </p:sp>
      <p:sp>
        <p:nvSpPr>
          <p:cNvPr id="4" name="Slide Number Placeholder 3"/>
          <p:cNvSpPr>
            <a:spLocks noGrp="1"/>
          </p:cNvSpPr>
          <p:nvPr>
            <p:ph type="sldNum" sz="quarter" idx="5"/>
          </p:nvPr>
        </p:nvSpPr>
        <p:spPr/>
        <p:txBody>
          <a:bodyPr/>
          <a:lstStyle/>
          <a:p>
            <a:fld id="{2E245F6F-D46C-7248-AD7D-62EB30110EFA}" type="slidenum">
              <a:rPr lang="en-GB" smtClean="0"/>
              <a:t>14</a:t>
            </a:fld>
            <a:endParaRPr lang="en-GB" dirty="0"/>
          </a:p>
        </p:txBody>
      </p:sp>
    </p:spTree>
    <p:extLst>
      <p:ext uri="{BB962C8B-B14F-4D97-AF65-F5344CB8AC3E}">
        <p14:creationId xmlns:p14="http://schemas.microsoft.com/office/powerpoint/2010/main" val="41933501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research, I found in interviews that the actors were placed under harsh conditions and became physically and mentally exhausted. </a:t>
            </a:r>
          </a:p>
          <a:p>
            <a:endParaRPr lang="en-GB" sz="1200" dirty="0"/>
          </a:p>
          <a:p>
            <a:r>
              <a:rPr lang="en-GB" sz="1200" dirty="0"/>
              <a:t>Ayer shared in an interview that he's created war' for the film as there wasn't any. Ayer increased tension between the actors to help make the environment their characters would have faced. As he wanted the actors to showcase that they bonded like brothers, he also influenced them to fight. </a:t>
            </a:r>
          </a:p>
          <a:p>
            <a:endParaRPr lang="en-GB" sz="1200" dirty="0"/>
          </a:p>
          <a:p>
            <a:r>
              <a:rPr lang="en-GB" sz="1200" dirty="0"/>
              <a:t>Ayer would encourage the other cast members to be cruel to Lerman to make him more into his character. Ayer himself would also berate Lerman and show him videos of violent actual decapitations to disturb him on set. Lerman said he wanted to cry while filming the movie some days but was glad for the experience. </a:t>
            </a:r>
          </a:p>
          <a:p>
            <a:endParaRPr lang="en-GB" sz="1200" dirty="0"/>
          </a:p>
          <a:p>
            <a:r>
              <a:rPr lang="en-GB" sz="1200" dirty="0"/>
              <a:t>To ensure authenticity in the movie, Ayer made it mandatory for the actors to undergo a rigorous four-month training process before filming. The training consisted of a week-long boot camp run by Navy SEALs and a former SAS member. The actors were taught how to use weapons, drive tanks, and operate them during this training. This intense preparation was necessary for the actors to become their characters and endure the environments they would be shooting in.</a:t>
            </a:r>
          </a:p>
          <a:p>
            <a:endParaRPr lang="en-GB" i="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dirty="0">
                <a:effectLst/>
              </a:rPr>
              <a:t>1. Kofi Outlaw, 'Fury' Interview: Director David Ayer on Tank Warfare &amp; Human Tension’, Screen Rant, 18 October 2014. </a:t>
            </a:r>
            <a:r>
              <a:rPr lang="en-GB" sz="1200" i="0" u="none" strike="noStrike" dirty="0">
                <a:effectLst/>
              </a:rPr>
              <a:t>&lt;https://screenrant.com/fury-movie-interview-david-ayer-2014/&gt; [accessed 07 December 2023].</a:t>
            </a:r>
            <a:endParaRPr lang="en-GB" sz="1200" dirty="0"/>
          </a:p>
        </p:txBody>
      </p:sp>
      <p:sp>
        <p:nvSpPr>
          <p:cNvPr id="4" name="Slide Number Placeholder 3"/>
          <p:cNvSpPr>
            <a:spLocks noGrp="1"/>
          </p:cNvSpPr>
          <p:nvPr>
            <p:ph type="sldNum" sz="quarter" idx="5"/>
          </p:nvPr>
        </p:nvSpPr>
        <p:spPr/>
        <p:txBody>
          <a:bodyPr/>
          <a:lstStyle/>
          <a:p>
            <a:fld id="{2E245F6F-D46C-7248-AD7D-62EB30110EFA}" type="slidenum">
              <a:rPr lang="en-GB" smtClean="0"/>
              <a:t>15</a:t>
            </a:fld>
            <a:endParaRPr lang="en-GB" dirty="0"/>
          </a:p>
        </p:txBody>
      </p:sp>
    </p:spTree>
    <p:extLst>
      <p:ext uri="{BB962C8B-B14F-4D97-AF65-F5344CB8AC3E}">
        <p14:creationId xmlns:p14="http://schemas.microsoft.com/office/powerpoint/2010/main" val="40070823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ECECF1"/>
                </a:solidFill>
                <a:effectLst/>
                <a:latin typeface="+mn-lt"/>
              </a:rPr>
              <a:t>Filming locations are often chosen for various reasons, including weather conditions, authenticity, costs, and logistical convenience. John </a:t>
            </a:r>
            <a:r>
              <a:rPr lang="en-GB" b="0" i="0" u="none" strike="noStrike" dirty="0" err="1">
                <a:solidFill>
                  <a:srgbClr val="ECECF1"/>
                </a:solidFill>
                <a:effectLst/>
                <a:latin typeface="+mn-lt"/>
              </a:rPr>
              <a:t>Lesher's</a:t>
            </a:r>
            <a:r>
              <a:rPr lang="en-GB" b="0" i="0" u="none" strike="noStrike" dirty="0">
                <a:solidFill>
                  <a:srgbClr val="ECECF1"/>
                </a:solidFill>
                <a:effectLst/>
                <a:latin typeface="+mn-lt"/>
              </a:rPr>
              <a:t> choice of England for "Fury" aligns with the need for weather and Lighting resembling those of Germany, creating a realistic setting for the film.</a:t>
            </a:r>
          </a:p>
          <a:p>
            <a:pPr algn="l"/>
            <a:endParaRPr lang="en-GB" b="0" i="0" u="none" strike="noStrike" dirty="0">
              <a:solidFill>
                <a:srgbClr val="ECECF1"/>
              </a:solidFill>
              <a:effectLst/>
              <a:latin typeface="+mn-lt"/>
            </a:endParaRPr>
          </a:p>
          <a:p>
            <a:pPr algn="l"/>
            <a:r>
              <a:rPr lang="en-GB" b="0" i="0" u="none" strike="noStrike" dirty="0">
                <a:solidFill>
                  <a:srgbClr val="ECECF1"/>
                </a:solidFill>
                <a:effectLst/>
                <a:latin typeface="+mn-lt"/>
              </a:rPr>
              <a:t>The decision to film in England brought challenges, as evidenced by the interruption caused by three months of heavy rain. Weather can significantly impact film schedules, causing delays and added expenses.</a:t>
            </a:r>
          </a:p>
          <a:p>
            <a:pPr algn="l"/>
            <a:endParaRPr lang="en-GB" b="0" i="0" u="none" strike="noStrike" dirty="0">
              <a:solidFill>
                <a:srgbClr val="ECECF1"/>
              </a:solidFill>
              <a:effectLst/>
              <a:latin typeface="+mn-lt"/>
            </a:endParaRPr>
          </a:p>
          <a:p>
            <a:pPr algn="l"/>
            <a:r>
              <a:rPr lang="en-GB" b="0" i="0" u="none" strike="noStrike" dirty="0">
                <a:solidFill>
                  <a:srgbClr val="ECECF1"/>
                </a:solidFill>
                <a:effectLst/>
                <a:latin typeface="+mn-lt"/>
              </a:rPr>
              <a:t>Filming locations are often chosen for various reasons, including weather conditions, authenticity, costs, and logistical convenience. John </a:t>
            </a:r>
            <a:r>
              <a:rPr lang="en-GB" b="0" i="0" u="none" strike="noStrike" dirty="0" err="1">
                <a:solidFill>
                  <a:srgbClr val="ECECF1"/>
                </a:solidFill>
                <a:effectLst/>
                <a:latin typeface="+mn-lt"/>
              </a:rPr>
              <a:t>Lesher's</a:t>
            </a:r>
            <a:r>
              <a:rPr lang="en-GB" b="0" i="0" u="none" strike="noStrike" dirty="0">
                <a:solidFill>
                  <a:srgbClr val="ECECF1"/>
                </a:solidFill>
                <a:effectLst/>
                <a:latin typeface="+mn-lt"/>
              </a:rPr>
              <a:t> choice of England for "Fury" aligns with the need for weather and Lighting resembling those of Germany, creating a realistic setting for the film.</a:t>
            </a:r>
          </a:p>
          <a:p>
            <a:pPr algn="l"/>
            <a:endParaRPr lang="en-GB" b="0" i="0" u="none" strike="noStrike" dirty="0">
              <a:solidFill>
                <a:srgbClr val="ECECF1"/>
              </a:solidFill>
              <a:effectLst/>
              <a:latin typeface="+mn-lt"/>
            </a:endParaRPr>
          </a:p>
          <a:p>
            <a:pPr algn="l"/>
            <a:r>
              <a:rPr lang="en-GB" b="0" i="0" u="none" strike="noStrike" dirty="0">
                <a:solidFill>
                  <a:srgbClr val="ECECF1"/>
                </a:solidFill>
                <a:effectLst/>
                <a:latin typeface="+mn-lt"/>
              </a:rPr>
              <a:t>The decision to film in England brought challenges, as evidenced by the interruption caused by three months of heavy rain. Weather can significantly impact film schedules, causing delays and added expenses.</a:t>
            </a:r>
          </a:p>
          <a:p>
            <a:pPr algn="l"/>
            <a:endParaRPr lang="en-GB" b="0" i="0" u="none" strike="noStrike" dirty="0">
              <a:solidFill>
                <a:srgbClr val="ECECF1"/>
              </a:solidFill>
              <a:effectLst/>
              <a:latin typeface="+mn-lt"/>
            </a:endParaRPr>
          </a:p>
          <a:p>
            <a:pPr algn="l"/>
            <a:r>
              <a:rPr lang="en-GB" b="0" i="0" u="none" strike="noStrike" dirty="0">
                <a:solidFill>
                  <a:srgbClr val="ECECF1"/>
                </a:solidFill>
                <a:effectLst/>
                <a:latin typeface="+mn-lt"/>
              </a:rPr>
              <a:t>Regarding filming WWII movies in Germany, sensitivities surrounding historical events can complicate productions. Filming in locations with sensitive historical significance may cause upset among the local community or other communities.</a:t>
            </a:r>
          </a:p>
          <a:p>
            <a:pPr algn="l"/>
            <a:endParaRPr lang="en-GB" b="0" i="0" u="none" strike="noStrike" dirty="0">
              <a:solidFill>
                <a:srgbClr val="3C3837"/>
              </a:solidFill>
              <a:effectLst/>
              <a:latin typeface="Lato"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endParaRPr lang="en-GB" b="0" i="0" u="none" strike="noStrike" dirty="0">
              <a:solidFill>
                <a:srgbClr val="3C3837"/>
              </a:solidFill>
              <a:effectLst/>
              <a:latin typeface="Lato" panose="020F050202020403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dirty="0"/>
              <a:t>The Location Guide, </a:t>
            </a:r>
            <a:r>
              <a:rPr lang="en-GB" sz="1200" i="1" dirty="0"/>
              <a:t>‘Brad Pitt films England as Germany for World War 2 tank movie Fury’, </a:t>
            </a:r>
            <a:r>
              <a:rPr lang="en-GB" sz="1200" dirty="0"/>
              <a:t>The Location Guide 22 October 2014. &lt;https://www.thelocationguide.com/2014/10/ng-film-brad-pitt-films-england-as-germany-for-world-war-ii-tank-movie-fury/#&gt; [accessed 07 December 2023].</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Images: Giles Keyte (photographer), </a:t>
            </a:r>
            <a:r>
              <a:rPr lang="en-GB" sz="1200" i="1" dirty="0">
                <a:highlight>
                  <a:srgbClr val="FFFF00"/>
                </a:highlight>
              </a:rPr>
              <a:t>Fury’ </a:t>
            </a:r>
            <a:r>
              <a:rPr lang="en-GB" sz="1200" dirty="0">
                <a:highlight>
                  <a:srgbClr val="FFFF00"/>
                </a:highlight>
              </a:rPr>
              <a:t>&lt;https://www.imdb.com/title/tt2713180/mediaindex/?ref_=tt_mv_sm&gt; [accessed 10 December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3C3837"/>
              </a:solidFill>
              <a:effectLst/>
              <a:latin typeface="Lato" panose="020F0502020204030204" pitchFamily="34" charset="0"/>
            </a:endParaRPr>
          </a:p>
          <a:p>
            <a:endParaRPr lang="en-GB" dirty="0"/>
          </a:p>
          <a:p>
            <a:endParaRPr lang="en-GB" dirty="0"/>
          </a:p>
          <a:p>
            <a:endParaRPr lang="en-GB" dirty="0"/>
          </a:p>
          <a:p>
            <a:endParaRPr lang="en-GB" dirty="0"/>
          </a:p>
          <a:p>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p:txBody>
      </p:sp>
      <p:sp>
        <p:nvSpPr>
          <p:cNvPr id="4" name="Slide Number Placeholder 3"/>
          <p:cNvSpPr>
            <a:spLocks noGrp="1"/>
          </p:cNvSpPr>
          <p:nvPr>
            <p:ph type="sldNum" sz="quarter" idx="5"/>
          </p:nvPr>
        </p:nvSpPr>
        <p:spPr/>
        <p:txBody>
          <a:bodyPr/>
          <a:lstStyle/>
          <a:p>
            <a:fld id="{2E245F6F-D46C-7248-AD7D-62EB30110EFA}" type="slidenum">
              <a:rPr lang="en-GB" smtClean="0"/>
              <a:t>16</a:t>
            </a:fld>
            <a:endParaRPr lang="en-GB" dirty="0"/>
          </a:p>
        </p:txBody>
      </p:sp>
    </p:spTree>
    <p:extLst>
      <p:ext uri="{BB962C8B-B14F-4D97-AF65-F5344CB8AC3E}">
        <p14:creationId xmlns:p14="http://schemas.microsoft.com/office/powerpoint/2010/main" val="1518054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dirty="0">
                <a:solidFill>
                  <a:srgbClr val="161719"/>
                </a:solidFill>
                <a:effectLst/>
                <a:latin typeface="+mn-lt"/>
              </a:rPr>
              <a:t>Props are objects that can be moved around on the set and play a significant role in telling the story. They are not just set decorations but can also represent the genre and move the narrative forward. Sometimes, props have a symbolic meaning that contributes to the character's motivation, and they can shape the action and staging to unfold the story.</a:t>
            </a:r>
          </a:p>
          <a:p>
            <a:endParaRPr lang="en-GB" sz="1200" dirty="0">
              <a:latin typeface="+mn-lt"/>
            </a:endParaRPr>
          </a:p>
          <a:p>
            <a:r>
              <a:rPr lang="en-GB" sz="1200" dirty="0">
                <a:latin typeface="+mn-lt"/>
              </a:rPr>
              <a:t>In the movie Fury, the tank named Fury takes centre stage as a crucial prop. To create an authentic war film, original props often set the scene and help actors immerse themselves in their roles. In the case of Fury, the actors working inside the tank experience the same conditions, use the same equipment, and likely no replicas. According to a source,</a:t>
            </a:r>
            <a:r>
              <a:rPr lang="en-GB" sz="1200" baseline="0" dirty="0">
                <a:latin typeface="+mn-lt"/>
              </a:rPr>
              <a:t> it cost approximately £80,000 for hire of the Tiger tank and could only work for 11 hours.</a:t>
            </a:r>
          </a:p>
          <a:p>
            <a:endParaRPr lang="en-GB" sz="1200" baseline="0" dirty="0">
              <a:latin typeface="+mn-lt"/>
            </a:endParaRPr>
          </a:p>
          <a:p>
            <a:r>
              <a:rPr lang="en-GB" b="0" i="0" u="none" strike="noStrike" dirty="0">
                <a:solidFill>
                  <a:srgbClr val="121515"/>
                </a:solidFill>
                <a:effectLst/>
                <a:latin typeface="Lato" panose="020F0502020204030203" pitchFamily="34" charset="0"/>
              </a:rPr>
              <a:t>The Fury tank is of a Sherman M4A3E8, which saw extensive service in North West Europe toward the end of the Second World War.</a:t>
            </a:r>
            <a:r>
              <a:rPr lang="en-GB" sz="1200" b="0" i="0" u="none" strike="noStrike" baseline="0" dirty="0">
                <a:solidFill>
                  <a:schemeClr val="tx1"/>
                </a:solidFill>
                <a:effectLst/>
                <a:latin typeface="+mn-lt"/>
              </a:rPr>
              <a:t> </a:t>
            </a:r>
            <a:r>
              <a:rPr lang="en-GB" b="0" i="0" u="none" strike="noStrike" dirty="0">
                <a:solidFill>
                  <a:srgbClr val="3C3837"/>
                </a:solidFill>
                <a:effectLst/>
                <a:latin typeface="Lato" panose="020F0502020204030203" pitchFamily="34" charset="0"/>
              </a:rPr>
              <a:t>Five real US Sherman tanks were sourced for the film , one of which was provided by the Tank Museum in Bovington, </a:t>
            </a:r>
            <a:r>
              <a:rPr lang="en-GB" sz="1200" dirty="0">
                <a:latin typeface="+mn-lt"/>
              </a:rPr>
              <a:t>Dorset.</a:t>
            </a:r>
            <a:r>
              <a:rPr lang="en-GB" sz="1200" b="1" u="sng" baseline="0" dirty="0">
                <a:solidFill>
                  <a:srgbClr val="FF0000"/>
                </a:solidFill>
                <a:latin typeface="+mn-lt"/>
              </a:rPr>
              <a:t> </a:t>
            </a:r>
          </a:p>
          <a:p>
            <a:endParaRPr lang="en-GB" sz="1200" baseline="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C3837"/>
                </a:solidFill>
                <a:effectLst/>
                <a:latin typeface="Lato" panose="020F0502020204030203" pitchFamily="34" charset="0"/>
              </a:rPr>
              <a:t>To create an optimal filming environment, the production team constructed a functional exterior set for the tank and a scaled-up version of the interior based on a scan of the actual tank. The interior was enlarged by 10% to accommodate filming needs. They made forty-two individual components detachable for added versatility, allowing for diverse shot options.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3C3837"/>
              </a:solidFill>
              <a:effectLst/>
              <a:latin typeface="Lato" panose="020F0502020204030203" pitchFamily="34" charset="0"/>
            </a:endParaRPr>
          </a:p>
          <a:p>
            <a:r>
              <a:rPr lang="en-GB" sz="1200" b="0" u="none" baseline="0" dirty="0">
                <a:solidFill>
                  <a:srgbClr val="FF0000"/>
                </a:solidFill>
                <a:latin typeface="+mn-lt"/>
              </a:rPr>
              <a:t>To assist with filming, the British Army created a platform at the front of the tank to allow the driving positions to be moved from inside to outside the tank. This is designed for them to mount camera effectively around the front, rear and sides of the tank. </a:t>
            </a:r>
            <a:r>
              <a:rPr lang="en-GB" sz="1200" b="0" i="0" u="none" strike="noStrike" baseline="0" dirty="0">
                <a:solidFill>
                  <a:srgbClr val="FF0000"/>
                </a:solidFill>
                <a:effectLst/>
                <a:latin typeface="Roboto" panose="020F0502020204030204" pitchFamily="34" charset="0"/>
              </a:rPr>
              <a:t>H</a:t>
            </a:r>
            <a:r>
              <a:rPr lang="en-GB" b="0" i="0" u="none" strike="noStrike" dirty="0">
                <a:effectLst/>
                <a:latin typeface="Roboto" panose="020F0502020204030204" pitchFamily="34" charset="0"/>
              </a:rPr>
              <a:t>ow the team would have used the platform on the front of Fury to create imagery of this is just incredible. This is a very clever and creative way of getting different perspectives of a chosen subject as they used this for the tiger tank as well as Fury and some of the other tanks used. </a:t>
            </a:r>
            <a:endParaRPr lang="en-GB" b="0" i="0" u="none" strike="noStrike" dirty="0">
              <a:solidFill>
                <a:srgbClr val="3C3837"/>
              </a:solidFill>
              <a:effectLst/>
              <a:latin typeface="Lato" panose="020F0502020204030203" pitchFamily="34" charset="0"/>
            </a:endParaRPr>
          </a:p>
          <a:p>
            <a:endParaRPr lang="en-GB" sz="1200" baseline="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rPr>
              <a:t>Fun fact – the German vehicles used are a part of the collection done by military collector and restorer Bruce Crompton.</a:t>
            </a:r>
          </a:p>
          <a:p>
            <a:endParaRPr lang="en-GB" sz="1200" dirty="0">
              <a:latin typeface="+mn-lt"/>
            </a:endParaRPr>
          </a:p>
          <a:p>
            <a:r>
              <a:rPr lang="en-GB" sz="1200" dirty="0">
                <a:latin typeface="+mn-lt"/>
              </a:rPr>
              <a:t>As far as I understand, the outfits worn by characters are a powerful tool to reveal their personality traits and social status, and they can be changed throughout the film to showcase a character's progression. For instance, the new assistant driver first appears in a brand-new uniform, but as the story unfolds, his uniform becomes faded and dirty, reflecting his growth in the role. These outfits are likely to be replicas of the ones that would have been worn during the actual time of the film. Combat Dealer Bruce Crompton, in an interview shared that he supplied the producers with uniform and kit for the German soldiers. </a:t>
            </a:r>
          </a:p>
          <a:p>
            <a:endParaRPr lang="en-GB" sz="1200" dirty="0">
              <a:latin typeface="+mn-lt"/>
            </a:endParaRPr>
          </a:p>
          <a:p>
            <a:r>
              <a:rPr lang="en-GB" b="0" i="0" u="none" strike="noStrike" dirty="0">
                <a:solidFill>
                  <a:srgbClr val="3C3837"/>
                </a:solidFill>
                <a:effectLst/>
                <a:latin typeface="Lato" panose="020F0502020204030204" pitchFamily="34" charset="0"/>
              </a:rPr>
              <a:t>Producer John Lesher says that the team had chosen England as their location apart from the location and weather looking like those in Germany, it was also due to the resources for authentic props such as tanks, and armoured vehicles, both German and American. </a:t>
            </a:r>
            <a:r>
              <a:rPr lang="en-GB" b="0" i="0" u="none" strike="noStrike" dirty="0">
                <a:solidFill>
                  <a:srgbClr val="3C3837"/>
                </a:solidFill>
                <a:effectLst/>
                <a:latin typeface="Lato" panose="020F0502020204030203" pitchFamily="34" charset="0"/>
              </a:rPr>
              <a:t>The UK has become one of the world’s top production hubs, partly because of its generous filming incentives. Easy access to relatively generic rural locations within just a few hours of world-class studio facilities is also a major advantage. This is highly likely why they chose to film and produce in the UK.</a:t>
            </a:r>
          </a:p>
          <a:p>
            <a:endParaRPr lang="en-GB" b="0" i="0" u="none" strike="noStrike" dirty="0">
              <a:solidFill>
                <a:srgbClr val="3C3837"/>
              </a:solidFill>
              <a:effectLst/>
              <a:latin typeface="Lato" panose="020F050202020403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production company, employed</a:t>
            </a:r>
            <a:r>
              <a:rPr lang="en-GB" baseline="0" dirty="0"/>
              <a:t> over 700 extras to help with the film. The majority of these are current or veteran members of the British military forces.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b="1" i="0" u="sng" strike="noStrike" dirty="0">
                <a:effectLst/>
                <a:latin typeface="Roboto" panose="020F0502020204030204" pitchFamily="34" charset="0"/>
              </a:rPr>
              <a:t>The screenshots show: From top right corner, across row by row.</a:t>
            </a:r>
            <a:endParaRPr lang="en-GB" b="0" i="0" u="none" strike="noStrike" dirty="0">
              <a:effectLst/>
              <a:latin typeface="Roboto"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effectLst/>
                <a:latin typeface="Roboto" panose="020F0502020204030204" pitchFamily="34" charset="0"/>
              </a:rPr>
              <a:t>1. The Fury Tank used in action – Pro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effectLst/>
                <a:latin typeface="Roboto" panose="020F0502020204030204" pitchFamily="34" charset="0"/>
              </a:rPr>
              <a:t>2. The Tiger tank used in action - Prop</a:t>
            </a:r>
          </a:p>
          <a:p>
            <a:r>
              <a:rPr lang="en-GB" b="0" i="0" u="none" strike="noStrike" dirty="0">
                <a:effectLst/>
                <a:latin typeface="Roboto" panose="020F0502020204030204" pitchFamily="34" charset="0"/>
              </a:rPr>
              <a:t>3. View inside the tank with the driver – this shows how cramped the conditions are despite being in a make shift filming set.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effectLst/>
                <a:latin typeface="Roboto" panose="020F0502020204030204" pitchFamily="34" charset="0"/>
              </a:rPr>
              <a:t>4. Soldiers on top of Fury, face on. - Example of cinematography used to created while using the platform. This is a scene prior to my chosen clip. I find this type of camera mounts work great and really effective as they give you alternative perspective. </a:t>
            </a:r>
          </a:p>
          <a:p>
            <a:r>
              <a:rPr lang="en-GB" b="0" i="0" u="none" strike="noStrike" dirty="0">
                <a:effectLst/>
                <a:latin typeface="Roboto" panose="020F0502020204030204" pitchFamily="34" charset="0"/>
              </a:rPr>
              <a:t>5. Brad Pitt tank commander’s uniform - Authentic uniform </a:t>
            </a:r>
          </a:p>
          <a:p>
            <a:r>
              <a:rPr lang="en-GB" b="0" i="0" u="none" strike="noStrike" dirty="0">
                <a:effectLst/>
                <a:latin typeface="Roboto" panose="020F0502020204030204" pitchFamily="34" charset="0"/>
              </a:rPr>
              <a:t>6. ‘Norman’ (main character one day 1) - Authentic uniform which changes as the film and the character progresses. Changes in uniform compared to Brad Pitt’s character in the screen shot above. As the film progresses the uniform changes as the conditions change i.e. dirt, blood etc.</a:t>
            </a:r>
          </a:p>
          <a:p>
            <a:r>
              <a:rPr lang="en-GB" b="0" i="0" u="none" strike="noStrike" dirty="0">
                <a:effectLst/>
                <a:latin typeface="Roboto" panose="020F0502020204030204" pitchFamily="34" charset="0"/>
              </a:rPr>
              <a:t>7. Brad Pitt with 50’Cal machine guns – These are high-powered machine guns. These are very likely to be replicas however authentic and would been used at the time.</a:t>
            </a:r>
          </a:p>
          <a:p>
            <a:endParaRPr lang="en-GB" b="0" i="0" u="none" strike="noStrike" dirty="0">
              <a:effectLst/>
              <a:latin typeface="Roboto" panose="020F0502020204030204" pitchFamily="34" charset="0"/>
            </a:endParaRPr>
          </a:p>
          <a:p>
            <a:endParaRPr lang="en-GB" b="0" i="0" u="none" strike="noStrike" dirty="0">
              <a:effectLst/>
              <a:latin typeface="Roboto" panose="020F0502020204030204" pitchFamily="34" charset="0"/>
            </a:endParaRPr>
          </a:p>
          <a:p>
            <a:r>
              <a:rPr lang="en-GB" b="1" i="0" u="sng" strike="noStrike" dirty="0">
                <a:effectLst/>
                <a:latin typeface="Roboto" panose="020F0502020204030204" pitchFamily="34" charset="0"/>
              </a:rPr>
              <a:t>References</a:t>
            </a:r>
            <a:r>
              <a:rPr lang="en-GB" b="0" i="0" u="none" strike="noStrike" dirty="0">
                <a:effectLst/>
                <a:latin typeface="Roboto" panose="020F0502020204030204" pitchFamily="34" charset="0"/>
              </a:rPr>
              <a:t>:</a:t>
            </a:r>
          </a:p>
          <a:p>
            <a:r>
              <a:rPr lang="en-GB" sz="1200" dirty="0"/>
              <a:t>1. The Location Guide, </a:t>
            </a:r>
            <a:r>
              <a:rPr lang="en-GB" sz="1200" i="1" dirty="0"/>
              <a:t>‘Brad Pitt films England as Germany for World War 2 tank movie Fury’, </a:t>
            </a:r>
            <a:r>
              <a:rPr lang="en-GB" sz="1200" dirty="0"/>
              <a:t>The Location Guide 22 October 2014. &lt;https://www.thelocationguide.com/2014/10/ng-film-brad-pitt-films-england-as-germany-for-world-war-ii-tank-movie-fury/#&gt; [accessed 07 December 2023].</a:t>
            </a:r>
          </a:p>
          <a:p>
            <a:r>
              <a:rPr lang="en-GB" sz="1200" i="0" u="none" strike="noStrike" dirty="0">
                <a:effectLst/>
              </a:rPr>
              <a:t>2. The Tank Museum</a:t>
            </a:r>
            <a:r>
              <a:rPr lang="en-GB" sz="1200" i="0" u="none" strike="noStrike" cap="all" dirty="0">
                <a:effectLst/>
              </a:rPr>
              <a:t>, </a:t>
            </a:r>
            <a:r>
              <a:rPr lang="en-GB" sz="1200" i="1" u="none" strike="noStrike" cap="all" dirty="0">
                <a:effectLst/>
              </a:rPr>
              <a:t>M4A2E8 </a:t>
            </a:r>
            <a:r>
              <a:rPr lang="en-GB" sz="1200" i="1" u="none" strike="noStrike" dirty="0">
                <a:effectLst/>
              </a:rPr>
              <a:t>Sherman ‘Fury’ </a:t>
            </a:r>
            <a:r>
              <a:rPr lang="en-GB" sz="1200" i="0" u="none" strike="noStrike" dirty="0">
                <a:effectLst/>
              </a:rPr>
              <a:t>(2014) </a:t>
            </a:r>
            <a:r>
              <a:rPr lang="en-GB" sz="1200" baseline="0" dirty="0">
                <a:latin typeface="+mn-lt"/>
              </a:rPr>
              <a:t>&lt;https://tankmuseum.org/tank-nuts/tank-collection/m4-sherman-fury&gt; [accessed 13 December 2023].</a:t>
            </a:r>
          </a:p>
          <a:p>
            <a:r>
              <a:rPr lang="en-GB" sz="1200" dirty="0"/>
              <a:t>3. Quest TV,  </a:t>
            </a:r>
            <a:r>
              <a:rPr lang="en-GB" sz="1200" i="1" dirty="0"/>
              <a:t>The Hollywood Connection | Combat Dealers</a:t>
            </a:r>
            <a:r>
              <a:rPr lang="en-GB" sz="1200" dirty="0"/>
              <a:t>[video] 2015. </a:t>
            </a:r>
            <a:r>
              <a:rPr lang="en-GB" sz="1200" baseline="0" dirty="0">
                <a:latin typeface="+mn-lt"/>
              </a:rPr>
              <a:t>&lt;https://youtu.be/sUXMrnkMlh4?si=5H8G4QMCHe_VBKxy&gt; [accessed 07 December 2023].</a:t>
            </a:r>
            <a:endParaRPr lang="en-GB" sz="1200" dirty="0"/>
          </a:p>
          <a:p>
            <a:endParaRPr lang="en-GB" b="0" i="0" u="none" strike="noStrike" dirty="0">
              <a:effectLst/>
              <a:highlight>
                <a:srgbClr val="FFFF00"/>
              </a:highlight>
              <a:latin typeface="Roboto" panose="020F0502020204030204" pitchFamily="34" charset="0"/>
            </a:endParaRPr>
          </a:p>
          <a:p>
            <a:r>
              <a:rPr lang="en-GB" b="0" i="0" u="none" strike="noStrike" dirty="0">
                <a:effectLst/>
                <a:highlight>
                  <a:srgbClr val="FFFF00"/>
                </a:highlight>
                <a:latin typeface="Roboto" panose="020F0502020204030204" pitchFamily="34" charset="0"/>
              </a:rPr>
              <a:t>Images 3 &amp; 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Giles Keyte (photographer), </a:t>
            </a:r>
            <a:r>
              <a:rPr lang="en-GB" sz="1200" i="1" dirty="0">
                <a:highlight>
                  <a:srgbClr val="FFFF00"/>
                </a:highlight>
              </a:rPr>
              <a:t>Fury’ </a:t>
            </a:r>
            <a:r>
              <a:rPr lang="en-GB" sz="1200" dirty="0">
                <a:highlight>
                  <a:srgbClr val="FFFF00"/>
                </a:highlight>
              </a:rPr>
              <a:t>&lt;https://www.imdb.com/title/tt2713180/mediaindex/?ref_=tt_mv_sm&gt; [accessed 10 December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n-lt"/>
            </a:endParaRPr>
          </a:p>
        </p:txBody>
      </p:sp>
      <p:sp>
        <p:nvSpPr>
          <p:cNvPr id="4" name="Slide Number Placeholder 3"/>
          <p:cNvSpPr>
            <a:spLocks noGrp="1"/>
          </p:cNvSpPr>
          <p:nvPr>
            <p:ph type="sldNum" sz="quarter" idx="5"/>
          </p:nvPr>
        </p:nvSpPr>
        <p:spPr/>
        <p:txBody>
          <a:bodyPr/>
          <a:lstStyle/>
          <a:p>
            <a:fld id="{2E245F6F-D46C-7248-AD7D-62EB30110EFA}" type="slidenum">
              <a:rPr lang="en-GB" smtClean="0"/>
              <a:t>17</a:t>
            </a:fld>
            <a:endParaRPr lang="en-GB" dirty="0"/>
          </a:p>
        </p:txBody>
      </p:sp>
    </p:spTree>
    <p:extLst>
      <p:ext uri="{BB962C8B-B14F-4D97-AF65-F5344CB8AC3E}">
        <p14:creationId xmlns:p14="http://schemas.microsoft.com/office/powerpoint/2010/main" val="11117054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Colours impact media perception and convey meaning. Creators use colour grading to suggest a preferred reading of the text. In the film, colours set the scene before the dialogue. Red denotes passion, power, love, and danger. Pink signifies femininity, innocence, and beauty. Yellow symbolises joy, naivety, and insanity, while blue symbolises isolation and calmness.</a:t>
            </a:r>
          </a:p>
          <a:p>
            <a:endParaRPr lang="en-GB" dirty="0"/>
          </a:p>
          <a:p>
            <a:r>
              <a:rPr lang="en-GB" dirty="0"/>
              <a:t>While analysing the clip, I struggled to notice any changes in Colour. I could look into this more thoroughly later on as I am intrigued by how this has been incorporated into my chosen clip and film.</a:t>
            </a:r>
          </a:p>
          <a:p>
            <a:endParaRPr lang="en-GB" dirty="0"/>
          </a:p>
          <a:p>
            <a:r>
              <a:rPr lang="en-GB"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sz="1200" i="0" u="none" strike="noStrike" dirty="0">
                <a:effectLst/>
              </a:rPr>
              <a:t>Mary Risk, </a:t>
            </a:r>
            <a:r>
              <a:rPr lang="en-GB" sz="1200" i="1" u="none" strike="noStrike" dirty="0">
                <a:effectLst/>
              </a:rPr>
              <a:t>How to Use </a:t>
            </a:r>
            <a:r>
              <a:rPr lang="en-GB" sz="1200" i="1" u="none" strike="noStrike" dirty="0" err="1">
                <a:effectLst/>
              </a:rPr>
              <a:t>Color</a:t>
            </a:r>
            <a:r>
              <a:rPr lang="en-GB" sz="1200" i="1" u="none" strike="noStrike" dirty="0">
                <a:effectLst/>
              </a:rPr>
              <a:t> in Film: 50+ Examples of Movie </a:t>
            </a:r>
            <a:r>
              <a:rPr lang="en-GB" sz="1200" i="1" u="none" strike="noStrike" dirty="0" err="1">
                <a:effectLst/>
              </a:rPr>
              <a:t>Color</a:t>
            </a:r>
            <a:r>
              <a:rPr lang="en-GB" sz="1200" i="1" u="none" strike="noStrike" dirty="0">
                <a:effectLst/>
              </a:rPr>
              <a:t> Palettes’</a:t>
            </a:r>
            <a:r>
              <a:rPr lang="en-GB" sz="1200" i="1" dirty="0"/>
              <a:t>, </a:t>
            </a:r>
            <a:r>
              <a:rPr lang="en-GB" sz="1200" dirty="0"/>
              <a:t>Studio Binder, 27 July 2020.</a:t>
            </a:r>
            <a:r>
              <a:rPr lang="en-GB" sz="1200" i="0" u="none" strike="noStrike" dirty="0">
                <a:effectLst/>
              </a:rPr>
              <a:t> </a:t>
            </a:r>
            <a:r>
              <a:rPr lang="en-GB" sz="1200" baseline="0" dirty="0">
                <a:latin typeface="+mn-lt"/>
              </a:rPr>
              <a:t>&lt;https://www.studiobinder.com/blog/how-to-use-color-in-film-50-examples-of-movie-color-palettes/ [accessed 16 December 2023].</a:t>
            </a:r>
          </a:p>
        </p:txBody>
      </p:sp>
      <p:sp>
        <p:nvSpPr>
          <p:cNvPr id="4" name="Slide Number Placeholder 3"/>
          <p:cNvSpPr>
            <a:spLocks noGrp="1"/>
          </p:cNvSpPr>
          <p:nvPr>
            <p:ph type="sldNum" sz="quarter" idx="5"/>
          </p:nvPr>
        </p:nvSpPr>
        <p:spPr/>
        <p:txBody>
          <a:bodyPr/>
          <a:lstStyle/>
          <a:p>
            <a:fld id="{2E245F6F-D46C-7248-AD7D-62EB30110EFA}" type="slidenum">
              <a:rPr lang="en-GB" smtClean="0"/>
              <a:t>18</a:t>
            </a:fld>
            <a:endParaRPr lang="en-GB" dirty="0"/>
          </a:p>
        </p:txBody>
      </p:sp>
    </p:spTree>
    <p:extLst>
      <p:ext uri="{BB962C8B-B14F-4D97-AF65-F5344CB8AC3E}">
        <p14:creationId xmlns:p14="http://schemas.microsoft.com/office/powerpoint/2010/main" val="36816810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art of visual composition lies in the strategic arrangement and harmonious interplay of all elements within a shot. By </a:t>
            </a:r>
            <a:r>
              <a:rPr lang="en-GB" dirty="0" err="1"/>
              <a:t>skillfully</a:t>
            </a:r>
            <a:r>
              <a:rPr lang="en-GB" dirty="0"/>
              <a:t> utilising space and objects, even two characters within the same shot can appear distanced in their relationship. Every shot is a canvas, and every element is a brushstroke. Likewise, in the case of Fury, the commander is usually on top of the tank which simulates/ suggests that the character has power or is an authoritarian figure.</a:t>
            </a:r>
          </a:p>
          <a:p>
            <a:endParaRPr lang="en-GB" dirty="0"/>
          </a:p>
          <a:p>
            <a:r>
              <a:rPr lang="en-GB" dirty="0"/>
              <a:t>An excellent example is when the entire tank crew sits together at a German family's table, just like a family. The crew represents a family unit, with the commander as the dad and the rest as brothers. They typically engage in arguments over who has what during the dinner. This family bond is showcased throughout the film. </a:t>
            </a:r>
          </a:p>
          <a:p>
            <a:endParaRPr lang="en-GB" dirty="0"/>
          </a:p>
          <a:p>
            <a:r>
              <a:rPr lang="en-GB"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Image: Giles Keyte (photographer), </a:t>
            </a:r>
            <a:r>
              <a:rPr lang="en-GB" sz="1200" i="1" dirty="0">
                <a:highlight>
                  <a:srgbClr val="FFFF00"/>
                </a:highlight>
              </a:rPr>
              <a:t>Fury’ </a:t>
            </a:r>
            <a:r>
              <a:rPr lang="en-GB" sz="1200" dirty="0">
                <a:highlight>
                  <a:srgbClr val="FFFF00"/>
                </a:highlight>
              </a:rPr>
              <a:t>&lt;https://www.imdb.com/title/tt2713180/mediaindex/?ref_=tt_mv_sm&gt; [accessed 10 December 2023].</a:t>
            </a:r>
          </a:p>
          <a:p>
            <a:endParaRPr lang="en-GB" dirty="0"/>
          </a:p>
          <a:p>
            <a:endParaRPr lang="en-GB" dirty="0"/>
          </a:p>
        </p:txBody>
      </p:sp>
      <p:sp>
        <p:nvSpPr>
          <p:cNvPr id="4" name="Slide Number Placeholder 3"/>
          <p:cNvSpPr>
            <a:spLocks noGrp="1"/>
          </p:cNvSpPr>
          <p:nvPr>
            <p:ph type="sldNum" sz="quarter" idx="5"/>
          </p:nvPr>
        </p:nvSpPr>
        <p:spPr/>
        <p:txBody>
          <a:bodyPr/>
          <a:lstStyle/>
          <a:p>
            <a:fld id="{2E245F6F-D46C-7248-AD7D-62EB30110EFA}" type="slidenum">
              <a:rPr lang="en-GB" smtClean="0"/>
              <a:t>19</a:t>
            </a:fld>
            <a:endParaRPr lang="en-GB" dirty="0"/>
          </a:p>
        </p:txBody>
      </p:sp>
    </p:spTree>
    <p:extLst>
      <p:ext uri="{BB962C8B-B14F-4D97-AF65-F5344CB8AC3E}">
        <p14:creationId xmlns:p14="http://schemas.microsoft.com/office/powerpoint/2010/main" val="2802926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 Chris from work – worked on set. </a:t>
            </a:r>
          </a:p>
        </p:txBody>
      </p:sp>
      <p:sp>
        <p:nvSpPr>
          <p:cNvPr id="4" name="Slide Number Placeholder 3"/>
          <p:cNvSpPr>
            <a:spLocks noGrp="1"/>
          </p:cNvSpPr>
          <p:nvPr>
            <p:ph type="sldNum" sz="quarter" idx="10"/>
          </p:nvPr>
        </p:nvSpPr>
        <p:spPr/>
        <p:txBody>
          <a:bodyPr/>
          <a:lstStyle/>
          <a:p>
            <a:fld id="{2E245F6F-D46C-7248-AD7D-62EB30110EFA}" type="slidenum">
              <a:rPr lang="en-GB" smtClean="0"/>
              <a:t>20</a:t>
            </a:fld>
            <a:endParaRPr lang="en-GB" dirty="0"/>
          </a:p>
        </p:txBody>
      </p:sp>
    </p:spTree>
    <p:extLst>
      <p:ext uri="{BB962C8B-B14F-4D97-AF65-F5344CB8AC3E}">
        <p14:creationId xmlns:p14="http://schemas.microsoft.com/office/powerpoint/2010/main" val="9439970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 Chris from work – worked on set. </a:t>
            </a:r>
          </a:p>
        </p:txBody>
      </p:sp>
      <p:sp>
        <p:nvSpPr>
          <p:cNvPr id="4" name="Slide Number Placeholder 3"/>
          <p:cNvSpPr>
            <a:spLocks noGrp="1"/>
          </p:cNvSpPr>
          <p:nvPr>
            <p:ph type="sldNum" sz="quarter" idx="10"/>
          </p:nvPr>
        </p:nvSpPr>
        <p:spPr/>
        <p:txBody>
          <a:bodyPr/>
          <a:lstStyle/>
          <a:p>
            <a:fld id="{2E245F6F-D46C-7248-AD7D-62EB30110EFA}" type="slidenum">
              <a:rPr lang="en-GB" smtClean="0"/>
              <a:t>21</a:t>
            </a:fld>
            <a:endParaRPr lang="en-GB" dirty="0"/>
          </a:p>
        </p:txBody>
      </p:sp>
    </p:spTree>
    <p:extLst>
      <p:ext uri="{BB962C8B-B14F-4D97-AF65-F5344CB8AC3E}">
        <p14:creationId xmlns:p14="http://schemas.microsoft.com/office/powerpoint/2010/main" val="17186224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 Chris from work – worked on set. </a:t>
            </a:r>
          </a:p>
        </p:txBody>
      </p:sp>
      <p:sp>
        <p:nvSpPr>
          <p:cNvPr id="4" name="Slide Number Placeholder 3"/>
          <p:cNvSpPr>
            <a:spLocks noGrp="1"/>
          </p:cNvSpPr>
          <p:nvPr>
            <p:ph type="sldNum" sz="quarter" idx="10"/>
          </p:nvPr>
        </p:nvSpPr>
        <p:spPr/>
        <p:txBody>
          <a:bodyPr/>
          <a:lstStyle/>
          <a:p>
            <a:fld id="{2E245F6F-D46C-7248-AD7D-62EB30110EFA}" type="slidenum">
              <a:rPr lang="en-GB" smtClean="0"/>
              <a:t>22</a:t>
            </a:fld>
            <a:endParaRPr lang="en-GB" dirty="0"/>
          </a:p>
        </p:txBody>
      </p:sp>
    </p:spTree>
    <p:extLst>
      <p:ext uri="{BB962C8B-B14F-4D97-AF65-F5344CB8AC3E}">
        <p14:creationId xmlns:p14="http://schemas.microsoft.com/office/powerpoint/2010/main" val="13217078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highlight>
                  <a:srgbClr val="FFFF00"/>
                </a:highlight>
              </a:rPr>
              <a:t>Slides 3, 13, 16, 17</a:t>
            </a:r>
            <a:r>
              <a:rPr lang="en-GB" sz="1200" dirty="0">
                <a:highlight>
                  <a:srgbClr val="FFFF00"/>
                </a:highlight>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Giles Keyte (photographer), </a:t>
            </a:r>
            <a:r>
              <a:rPr lang="en-GB" sz="1200" i="1" dirty="0">
                <a:highlight>
                  <a:srgbClr val="FFFF00"/>
                </a:highlight>
              </a:rPr>
              <a:t>Fury’ </a:t>
            </a:r>
            <a:r>
              <a:rPr lang="en-GB" sz="1200" dirty="0">
                <a:highlight>
                  <a:srgbClr val="FFFF00"/>
                </a:highlight>
              </a:rPr>
              <a:t>&lt;https://www.imdb.com/title/tt2713180/mediaindex/?ref_=tt_mv_sm&gt; [accessed 10 December 2023].  ---- (</a:t>
            </a:r>
            <a:r>
              <a:rPr lang="en-GB" sz="1200" b="1" u="none" dirty="0">
                <a:highlight>
                  <a:srgbClr val="FFFF00"/>
                </a:highlight>
              </a:rPr>
              <a:t>Multiple Photos labelled as ‘Fury’ from the same collection)</a:t>
            </a:r>
          </a:p>
          <a:p>
            <a:endParaRPr lang="en-GB" dirty="0"/>
          </a:p>
        </p:txBody>
      </p:sp>
      <p:sp>
        <p:nvSpPr>
          <p:cNvPr id="4" name="Slide Number Placeholder 3"/>
          <p:cNvSpPr>
            <a:spLocks noGrp="1"/>
          </p:cNvSpPr>
          <p:nvPr>
            <p:ph type="sldNum" sz="quarter" idx="10"/>
          </p:nvPr>
        </p:nvSpPr>
        <p:spPr/>
        <p:txBody>
          <a:bodyPr/>
          <a:lstStyle/>
          <a:p>
            <a:fld id="{2E245F6F-D46C-7248-AD7D-62EB30110EFA}" type="slidenum">
              <a:rPr lang="en-GB" smtClean="0"/>
              <a:t>23</a:t>
            </a:fld>
            <a:endParaRPr lang="en-GB" dirty="0"/>
          </a:p>
        </p:txBody>
      </p:sp>
    </p:spTree>
    <p:extLst>
      <p:ext uri="{BB962C8B-B14F-4D97-AF65-F5344CB8AC3E}">
        <p14:creationId xmlns:p14="http://schemas.microsoft.com/office/powerpoint/2010/main" val="51827563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42253D6-01C1-43BA-93D4-E48635174A12}" type="slidenum">
              <a:rPr lang="en-GB" smtClean="0"/>
              <a:t>‹#›</a:t>
            </a:fld>
            <a:endParaRPr lang="en-GB" dirty="0"/>
          </a:p>
        </p:txBody>
      </p:sp>
    </p:spTree>
    <p:extLst>
      <p:ext uri="{BB962C8B-B14F-4D97-AF65-F5344CB8AC3E}">
        <p14:creationId xmlns:p14="http://schemas.microsoft.com/office/powerpoint/2010/main" val="4070323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3199384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CC3A4167-2F81-4248-8F8B-D9BB4D39938E}" type="datetimeFigureOut">
              <a:rPr lang="en-GB" smtClean="0"/>
              <a:t>17/12/2023</a:t>
            </a:fld>
            <a:endParaRPr lang="en-GB" dirty="0"/>
          </a:p>
        </p:txBody>
      </p:sp>
      <p:sp>
        <p:nvSpPr>
          <p:cNvPr id="5" name="Footer Placeholder 4"/>
          <p:cNvSpPr>
            <a:spLocks noGrp="1"/>
          </p:cNvSpPr>
          <p:nvPr>
            <p:ph type="ftr" sz="quarter" idx="11"/>
          </p:nvPr>
        </p:nvSpPr>
        <p:spPr>
          <a:xfrm>
            <a:off x="2182708" y="6272784"/>
            <a:ext cx="6327648" cy="365125"/>
          </a:xfrm>
        </p:spPr>
        <p:txBody>
          <a:bodyPr/>
          <a:lstStyle/>
          <a:p>
            <a:endParaRPr lang="en-GB"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42253D6-01C1-43BA-93D4-E48635174A12}" type="slidenum">
              <a:rPr lang="en-GB" smtClean="0"/>
              <a:t>‹#›</a:t>
            </a:fld>
            <a:endParaRPr lang="en-GB" dirty="0"/>
          </a:p>
        </p:txBody>
      </p:sp>
    </p:spTree>
    <p:extLst>
      <p:ext uri="{BB962C8B-B14F-4D97-AF65-F5344CB8AC3E}">
        <p14:creationId xmlns:p14="http://schemas.microsoft.com/office/powerpoint/2010/main" val="2591364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3892695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2179268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221782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253259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6" name="Footer Placeholder 5"/>
          <p:cNvSpPr>
            <a:spLocks noGrp="1"/>
          </p:cNvSpPr>
          <p:nvPr>
            <p:ph type="ftr" sz="quarter" idx="11"/>
          </p:nvPr>
        </p:nvSpPr>
        <p:spPr/>
        <p:txBody>
          <a:bodyPr/>
          <a:lstStyle/>
          <a:p>
            <a:endParaRPr lang="en-GB"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455262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3A4167-2F81-4248-8F8B-D9BB4D39938E}" type="datetimeFigureOut">
              <a:rPr lang="en-GB" smtClean="0"/>
              <a:t>17/12/2023</a:t>
            </a:fld>
            <a:endParaRPr lang="en-GB"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3070323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1696402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A4167-2F81-4248-8F8B-D9BB4D39938E}" type="datetimeFigureOut">
              <a:rPr lang="en-GB" smtClean="0"/>
              <a:t>17/12/2023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42253D6-01C1-43BA-93D4-E48635174A12}" type="slidenum">
              <a:rPr lang="en-GB" smtClean="0"/>
              <a:t>‹#›</a:t>
            </a:fld>
            <a:endParaRPr lang="en-GB" dirty="0"/>
          </a:p>
        </p:txBody>
      </p:sp>
    </p:spTree>
    <p:extLst>
      <p:ext uri="{BB962C8B-B14F-4D97-AF65-F5344CB8AC3E}">
        <p14:creationId xmlns:p14="http://schemas.microsoft.com/office/powerpoint/2010/main" val="1364572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C3A4167-2F81-4248-8F8B-D9BB4D39938E}" type="datetimeFigureOut">
              <a:rPr lang="en-GB" smtClean="0"/>
              <a:t>17/12/2023</a:t>
            </a:fld>
            <a:endParaRPr lang="en-GB"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42253D6-01C1-43BA-93D4-E48635174A12}" type="slidenum">
              <a:rPr lang="en-GB" smtClean="0"/>
              <a:t>‹#›</a:t>
            </a:fld>
            <a:endParaRPr lang="en-GB" dirty="0"/>
          </a:p>
        </p:txBody>
      </p:sp>
    </p:spTree>
    <p:extLst>
      <p:ext uri="{BB962C8B-B14F-4D97-AF65-F5344CB8AC3E}">
        <p14:creationId xmlns:p14="http://schemas.microsoft.com/office/powerpoint/2010/main" val="3804985366"/>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0.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1.jpeg"/><Relationship Id="rId7"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jpeg"/><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5.jpeg"/><Relationship Id="rId7"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4.png"/><Relationship Id="rId7"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25.jpeg"/><Relationship Id="rId7"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7" Type="http://schemas.microsoft.com/office/2007/relationships/hdphoto" Target="../media/hdphoto2.wdp"/><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1.jpe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8" Type="http://schemas.openxmlformats.org/officeDocument/2006/relationships/audio" Target="../media/media4.m4a"/><Relationship Id="rId13" Type="http://schemas.openxmlformats.org/officeDocument/2006/relationships/image" Target="../media/image33.png"/><Relationship Id="rId3" Type="http://schemas.microsoft.com/office/2007/relationships/media" Target="../media/media2.m4a"/><Relationship Id="rId7" Type="http://schemas.microsoft.com/office/2007/relationships/media" Target="../media/media4.m4a"/><Relationship Id="rId12" Type="http://schemas.microsoft.com/office/2007/relationships/hdphoto" Target="../media/hdphoto2.wdp"/><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image" Target="../media/image4.png"/><Relationship Id="rId5" Type="http://schemas.microsoft.com/office/2007/relationships/media" Target="../media/media3.m4a"/><Relationship Id="rId10" Type="http://schemas.openxmlformats.org/officeDocument/2006/relationships/notesSlide" Target="../notesSlides/notesSlide12.xml"/><Relationship Id="rId4" Type="http://schemas.openxmlformats.org/officeDocument/2006/relationships/audio" Target="../media/media2.m4a"/><Relationship Id="rId9"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34.jpeg"/><Relationship Id="rId7"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36.jpe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0.jpeg"/><Relationship Id="rId5" Type="http://schemas.microsoft.com/office/2007/relationships/hdphoto" Target="../media/hdphoto2.wdp"/><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3.jpeg"/><Relationship Id="rId7"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4.png"/><Relationship Id="rId11" Type="http://schemas.openxmlformats.org/officeDocument/2006/relationships/image" Target="../media/image49.png"/><Relationship Id="rId5" Type="http://schemas.microsoft.com/office/2007/relationships/hdphoto" Target="../media/hdphoto2.wdp"/><Relationship Id="rId10" Type="http://schemas.openxmlformats.org/officeDocument/2006/relationships/image" Target="../media/image48.png"/><Relationship Id="rId4" Type="http://schemas.openxmlformats.org/officeDocument/2006/relationships/image" Target="../media/image4.png"/><Relationship Id="rId9" Type="http://schemas.openxmlformats.org/officeDocument/2006/relationships/image" Target="../media/image47.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5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Fury: Whom shall I send? | BibPopCult"/>
          <p:cNvPicPr>
            <a:picLocks noChangeAspect="1" noChangeArrowheads="1"/>
          </p:cNvPicPr>
          <p:nvPr/>
        </p:nvPicPr>
        <p:blipFill rotWithShape="1">
          <a:blip r:embed="rId3">
            <a:extLst>
              <a:ext uri="{28A0092B-C50C-407E-A947-70E740481C1C}">
                <a14:useLocalDpi xmlns:a14="http://schemas.microsoft.com/office/drawing/2010/main" val="0"/>
              </a:ext>
            </a:extLst>
          </a:blip>
          <a:srcRect t="19643"/>
          <a:stretch/>
        </p:blipFill>
        <p:spPr bwMode="auto">
          <a:xfrm>
            <a:off x="-1504" y="11"/>
            <a:ext cx="12191980" cy="6857989"/>
          </a:xfrm>
          <a:prstGeom prst="rect">
            <a:avLst/>
          </a:prstGeom>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342824" y="154406"/>
            <a:ext cx="5696081" cy="3274593"/>
          </a:xfrm>
        </p:spPr>
        <p:txBody>
          <a:bodyPr anchor="b">
            <a:normAutofit fontScale="90000"/>
          </a:bodyPr>
          <a:lstStyle/>
          <a:p>
            <a:pPr algn="r"/>
            <a:r>
              <a:rPr lang="en-US" sz="8900" b="1" dirty="0">
                <a:solidFill>
                  <a:srgbClr val="FFFFFF"/>
                </a:solidFill>
              </a:rPr>
              <a:t>War and Cinema</a:t>
            </a:r>
            <a:br>
              <a:rPr lang="en-GB" dirty="0">
                <a:solidFill>
                  <a:srgbClr val="FFFFFF"/>
                </a:solidFill>
              </a:rPr>
            </a:br>
            <a:r>
              <a:rPr lang="en-US" sz="5300" dirty="0">
                <a:solidFill>
                  <a:srgbClr val="FFFFFF"/>
                </a:solidFill>
              </a:rPr>
              <a:t>HPHI590</a:t>
            </a:r>
            <a:r>
              <a:rPr lang="en-US" sz="5300" b="1" dirty="0">
                <a:solidFill>
                  <a:srgbClr val="FFFFFF"/>
                </a:solidFill>
              </a:rPr>
              <a:t> </a:t>
            </a:r>
            <a:r>
              <a:rPr lang="en-GB" sz="5300" dirty="0">
                <a:solidFill>
                  <a:srgbClr val="FFFFFF"/>
                </a:solidFill>
              </a:rPr>
              <a:t>Assignment 1</a:t>
            </a:r>
            <a:br>
              <a:rPr lang="en-GB" sz="5300" dirty="0">
                <a:solidFill>
                  <a:srgbClr val="FFFFFF"/>
                </a:solidFill>
              </a:rPr>
            </a:br>
            <a:r>
              <a:rPr lang="en-GB" sz="5300" dirty="0">
                <a:solidFill>
                  <a:srgbClr val="FFFFFF"/>
                </a:solidFill>
              </a:rPr>
              <a:t>Scene Analysis</a:t>
            </a:r>
            <a:endParaRPr lang="en-GB" dirty="0">
              <a:solidFill>
                <a:srgbClr val="FFFFFF"/>
              </a:solidFill>
            </a:endParaRPr>
          </a:p>
        </p:txBody>
      </p:sp>
      <p:sp>
        <p:nvSpPr>
          <p:cNvPr id="3" name="Subtitle 2"/>
          <p:cNvSpPr>
            <a:spLocks noGrp="1"/>
          </p:cNvSpPr>
          <p:nvPr>
            <p:ph type="subTitle" idx="1"/>
          </p:nvPr>
        </p:nvSpPr>
        <p:spPr>
          <a:xfrm>
            <a:off x="8479080" y="3583394"/>
            <a:ext cx="3559825" cy="424969"/>
          </a:xfrm>
        </p:spPr>
        <p:txBody>
          <a:bodyPr>
            <a:normAutofit/>
          </a:bodyPr>
          <a:lstStyle/>
          <a:p>
            <a:pPr algn="r"/>
            <a:r>
              <a:rPr lang="en-GB" dirty="0">
                <a:solidFill>
                  <a:srgbClr val="FFFFFF"/>
                </a:solidFill>
              </a:rPr>
              <a:t>Katie L Pullen-O’Brien</a:t>
            </a:r>
          </a:p>
        </p:txBody>
      </p:sp>
    </p:spTree>
    <p:extLst>
      <p:ext uri="{BB962C8B-B14F-4D97-AF65-F5344CB8AC3E}">
        <p14:creationId xmlns:p14="http://schemas.microsoft.com/office/powerpoint/2010/main" val="185427193"/>
      </p:ext>
    </p:extLst>
  </p:cSld>
  <p:clrMapOvr>
    <a:masterClrMapping/>
  </p:clrMapOvr>
  <mc:AlternateContent xmlns:mc="http://schemas.openxmlformats.org/markup-compatibility/2006">
    <mc:Choice xmlns:p14="http://schemas.microsoft.com/office/powerpoint/2010/main" Requires="p14">
      <p:transition spd="slow" p14:dur="2000" advTm="11163"/>
    </mc:Choice>
    <mc:Fallback>
      <p:transition spd="slow" advTm="11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1AA270-663A-C33A-A0BD-EC7FBA3D6658}"/>
              </a:ext>
            </a:extLst>
          </p:cNvPr>
          <p:cNvSpPr txBox="1"/>
          <p:nvPr/>
        </p:nvSpPr>
        <p:spPr>
          <a:xfrm>
            <a:off x="2545030" y="496832"/>
            <a:ext cx="7693572" cy="5900911"/>
          </a:xfrm>
          <a:prstGeom prst="rect">
            <a:avLst/>
          </a:prstGeom>
          <a:noFill/>
        </p:spPr>
        <p:txBody>
          <a:bodyPr wrap="square">
            <a:spAutoFit/>
          </a:bodyPr>
          <a:lstStyle/>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Camera shot types (Close-ups, Mid-shots,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Camera Angles (Low-angle shots, high-angle shots,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Camera movement (panning, tracking,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Editing (length of shots, transition types,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Lighting (high-key, chiaroscuro,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Sound – Diegetic (dialogue, gunshots, etc.)</a:t>
            </a:r>
            <a:endParaRPr lang="en-GB" sz="2200" dirty="0">
              <a:effectLst/>
              <a:ea typeface="Calibri" panose="020F0502020204030204" pitchFamily="34" charset="0"/>
              <a:cs typeface="Times New Roman" panose="02020603050405020304" pitchFamily="18" charset="0"/>
            </a:endParaRPr>
          </a:p>
          <a:p>
            <a:pPr marL="800100" lvl="1"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Non-diegetic (voiceovers, music,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Special FX (Explosions, bullet shots,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Written codes (text, typography, graphics)</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Acting codes (gestures, facial expressions,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Setting codes (location, situation,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Mise-en-scene (props, costumes,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Colour</a:t>
            </a:r>
            <a:r>
              <a:rPr lang="en-US" sz="2200" dirty="0">
                <a:effectLst/>
                <a:ea typeface="Calibri" panose="020F0502020204030204" pitchFamily="34" charset="0"/>
                <a:cs typeface="Times New Roman" panose="02020603050405020304" pitchFamily="18" charset="0"/>
              </a:rPr>
              <a:t> (palette, saturation levels RGB, etc.)</a:t>
            </a:r>
            <a:endParaRPr lang="en-GB" sz="2200" dirty="0">
              <a:effectLst/>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Arial" panose="020B0604020202020204" pitchFamily="34" charset="0"/>
              <a:buChar char="•"/>
            </a:pPr>
            <a:r>
              <a:rPr lang="en-US" sz="2200" dirty="0">
                <a:effectLst/>
                <a:ea typeface="Calibri" panose="020F0502020204030204" pitchFamily="34" charset="0"/>
                <a:cs typeface="Times New Roman" panose="02020603050405020304" pitchFamily="18" charset="0"/>
              </a:rPr>
              <a:t>Visual composition (framing, placement of elements)</a:t>
            </a:r>
            <a:endParaRPr lang="en-GB" sz="2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5205626"/>
      </p:ext>
    </p:extLst>
  </p:cSld>
  <p:clrMapOvr>
    <a:masterClrMapping/>
  </p:clrMapOvr>
  <mc:AlternateContent xmlns:mc="http://schemas.openxmlformats.org/markup-compatibility/2006">
    <mc:Choice xmlns:p14="http://schemas.microsoft.com/office/powerpoint/2010/main" Requires="p14">
      <p:transition spd="slow" p14:dur="2000" advTm="54729"/>
    </mc:Choice>
    <mc:Fallback>
      <p:transition spd="slow" advTm="5472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2382C7-889E-C747-C5DE-609CF84D3662}"/>
              </a:ext>
            </a:extLst>
          </p:cNvPr>
          <p:cNvPicPr>
            <a:picLocks noChangeAspect="1"/>
          </p:cNvPicPr>
          <p:nvPr/>
        </p:nvPicPr>
        <p:blipFill rotWithShape="1">
          <a:blip r:embed="rId4"/>
          <a:srcRect l="12002" t="19497" r="10243" b="3473"/>
          <a:stretch/>
        </p:blipFill>
        <p:spPr>
          <a:xfrm>
            <a:off x="6483901" y="0"/>
            <a:ext cx="3538383" cy="2279556"/>
          </a:xfrm>
          <a:prstGeom prst="rect">
            <a:avLst/>
          </a:prstGeom>
        </p:spPr>
      </p:pic>
      <p:pic>
        <p:nvPicPr>
          <p:cNvPr id="5" name="Picture 4">
            <a:extLst>
              <a:ext uri="{FF2B5EF4-FFF2-40B4-BE49-F238E27FC236}">
                <a16:creationId xmlns:a16="http://schemas.microsoft.com/office/drawing/2014/main" id="{7E8CE883-9BBD-F332-FE6C-217E7A938F74}"/>
              </a:ext>
            </a:extLst>
          </p:cNvPr>
          <p:cNvPicPr>
            <a:picLocks noChangeAspect="1"/>
          </p:cNvPicPr>
          <p:nvPr/>
        </p:nvPicPr>
        <p:blipFill rotWithShape="1">
          <a:blip r:embed="rId5"/>
          <a:srcRect l="10678" t="19312" r="10108" b="2224"/>
          <a:stretch/>
        </p:blipFill>
        <p:spPr>
          <a:xfrm>
            <a:off x="6483900" y="2264942"/>
            <a:ext cx="3538943" cy="2279556"/>
          </a:xfrm>
          <a:prstGeom prst="rect">
            <a:avLst/>
          </a:prstGeom>
        </p:spPr>
      </p:pic>
      <p:pic>
        <p:nvPicPr>
          <p:cNvPr id="6" name="Picture 5">
            <a:extLst>
              <a:ext uri="{FF2B5EF4-FFF2-40B4-BE49-F238E27FC236}">
                <a16:creationId xmlns:a16="http://schemas.microsoft.com/office/drawing/2014/main" id="{9044BDB1-1974-5EF8-252F-9A96CF260984}"/>
              </a:ext>
            </a:extLst>
          </p:cNvPr>
          <p:cNvPicPr>
            <a:picLocks noChangeAspect="1"/>
          </p:cNvPicPr>
          <p:nvPr/>
        </p:nvPicPr>
        <p:blipFill rotWithShape="1">
          <a:blip r:embed="rId6"/>
          <a:srcRect l="8317" t="14681" r="8405" b="1366"/>
          <a:stretch/>
        </p:blipFill>
        <p:spPr>
          <a:xfrm>
            <a:off x="6483902" y="4558786"/>
            <a:ext cx="3538382" cy="2279556"/>
          </a:xfrm>
          <a:prstGeom prst="rect">
            <a:avLst/>
          </a:prstGeom>
        </p:spPr>
      </p:pic>
      <p:pic>
        <p:nvPicPr>
          <p:cNvPr id="9" name="Picture 8">
            <a:extLst>
              <a:ext uri="{FF2B5EF4-FFF2-40B4-BE49-F238E27FC236}">
                <a16:creationId xmlns:a16="http://schemas.microsoft.com/office/drawing/2014/main" id="{FEB07FDC-4173-2EAE-9042-E3FBB60A9D3C}"/>
              </a:ext>
            </a:extLst>
          </p:cNvPr>
          <p:cNvPicPr>
            <a:picLocks noChangeAspect="1"/>
          </p:cNvPicPr>
          <p:nvPr/>
        </p:nvPicPr>
        <p:blipFill rotWithShape="1">
          <a:blip r:embed="rId7"/>
          <a:srcRect l="32015" t="16884" r="31950" b="1808"/>
          <a:stretch/>
        </p:blipFill>
        <p:spPr>
          <a:xfrm>
            <a:off x="0" y="-57150"/>
            <a:ext cx="4730119" cy="6940455"/>
          </a:xfrm>
          <a:prstGeom prst="rect">
            <a:avLst/>
          </a:prstGeom>
        </p:spPr>
      </p:pic>
    </p:spTree>
    <p:custDataLst>
      <p:tags r:id="rId1"/>
    </p:custDataLst>
    <p:extLst>
      <p:ext uri="{BB962C8B-B14F-4D97-AF65-F5344CB8AC3E}">
        <p14:creationId xmlns:p14="http://schemas.microsoft.com/office/powerpoint/2010/main" val="3172673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creenshot of a video game&#10;&#10;Description automatically generated">
            <a:extLst>
              <a:ext uri="{FF2B5EF4-FFF2-40B4-BE49-F238E27FC236}">
                <a16:creationId xmlns:a16="http://schemas.microsoft.com/office/drawing/2014/main" id="{D4B3BE26-225D-5EE3-2CBB-C01388B7D41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819" t="31617" r="16345" b="18274"/>
          <a:stretch/>
        </p:blipFill>
        <p:spPr>
          <a:xfrm>
            <a:off x="2192715" y="2426785"/>
            <a:ext cx="3826321" cy="1715515"/>
          </a:xfrm>
          <a:prstGeom prst="rect">
            <a:avLst/>
          </a:prstGeom>
        </p:spPr>
      </p:pic>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066800" y="4511898"/>
            <a:ext cx="10058400" cy="1609344"/>
          </a:xfrm>
        </p:spPr>
        <p:txBody>
          <a:bodyPr>
            <a:normAutofit/>
          </a:bodyPr>
          <a:lstStyle/>
          <a:p>
            <a:r>
              <a:rPr lang="en-US" sz="5000" dirty="0">
                <a:effectLst/>
                <a:ea typeface="Calibri" panose="020F0502020204030204" pitchFamily="34" charset="0"/>
                <a:cs typeface="Times New Roman" panose="02020603050405020304" pitchFamily="18" charset="0"/>
              </a:rPr>
              <a:t>Camera shot types </a:t>
            </a:r>
            <a:br>
              <a:rPr lang="en-US" sz="5000" dirty="0">
                <a:effectLst/>
                <a:ea typeface="Calibri" panose="020F0502020204030204" pitchFamily="34" charset="0"/>
                <a:cs typeface="Times New Roman" panose="02020603050405020304" pitchFamily="18" charset="0"/>
              </a:rPr>
            </a:br>
            <a:r>
              <a:rPr lang="en-US" sz="5000" dirty="0">
                <a:effectLst/>
                <a:ea typeface="Calibri" panose="020F0502020204030204" pitchFamily="34" charset="0"/>
                <a:cs typeface="Times New Roman" panose="02020603050405020304" pitchFamily="18" charset="0"/>
              </a:rPr>
              <a:t>(Close-ups, Mid-shots, etc.)</a:t>
            </a:r>
            <a:endParaRPr lang="en-US" sz="5000" dirty="0"/>
          </a:p>
        </p:txBody>
      </p:sp>
      <p:sp>
        <p:nvSpPr>
          <p:cNvPr id="20" name="Rectangle 19">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7D086607-31A9-A32F-AA7B-E6E8C2D1528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451" t="736" r="4534" b="47793"/>
          <a:stretch/>
        </p:blipFill>
        <p:spPr>
          <a:xfrm>
            <a:off x="6172966" y="2426785"/>
            <a:ext cx="3780781" cy="1715515"/>
          </a:xfrm>
          <a:prstGeom prst="rect">
            <a:avLst/>
          </a:prstGeom>
        </p:spPr>
      </p:pic>
      <p:pic>
        <p:nvPicPr>
          <p:cNvPr id="9" name="Picture 8" descr="A screen shot of a computer&#10;&#10;Description automatically generated">
            <a:extLst>
              <a:ext uri="{FF2B5EF4-FFF2-40B4-BE49-F238E27FC236}">
                <a16:creationId xmlns:a16="http://schemas.microsoft.com/office/drawing/2014/main" id="{F09C83ED-15AC-27F5-68B4-066032FFC34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19473" b="23732"/>
          <a:stretch/>
        </p:blipFill>
        <p:spPr>
          <a:xfrm>
            <a:off x="2192714" y="630587"/>
            <a:ext cx="3826321" cy="1715515"/>
          </a:xfrm>
          <a:prstGeom prst="rect">
            <a:avLst/>
          </a:prstGeom>
        </p:spPr>
      </p:pic>
      <p:pic>
        <p:nvPicPr>
          <p:cNvPr id="11" name="Picture 10" descr="A computer with a screen showing an object&#10;&#10;Description automatically generated">
            <a:extLst>
              <a:ext uri="{FF2B5EF4-FFF2-40B4-BE49-F238E27FC236}">
                <a16:creationId xmlns:a16="http://schemas.microsoft.com/office/drawing/2014/main" id="{D4DBF0F2-E691-4295-8BCE-38A1F5D5526D}"/>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9068" t="11275" r="8579" b="45133"/>
          <a:stretch/>
        </p:blipFill>
        <p:spPr>
          <a:xfrm>
            <a:off x="6172966" y="630587"/>
            <a:ext cx="3780781" cy="1715514"/>
          </a:xfrm>
          <a:prstGeom prst="rect">
            <a:avLst/>
          </a:prstGeom>
        </p:spPr>
      </p:pic>
      <p:sp>
        <p:nvSpPr>
          <p:cNvPr id="13" name="TextBox 12">
            <a:extLst>
              <a:ext uri="{FF2B5EF4-FFF2-40B4-BE49-F238E27FC236}">
                <a16:creationId xmlns:a16="http://schemas.microsoft.com/office/drawing/2014/main" id="{177D083A-D6F5-55FA-FBF2-62F619755091}"/>
              </a:ext>
            </a:extLst>
          </p:cNvPr>
          <p:cNvSpPr txBox="1"/>
          <p:nvPr/>
        </p:nvSpPr>
        <p:spPr>
          <a:xfrm>
            <a:off x="6172966" y="632775"/>
            <a:ext cx="1949532" cy="293927"/>
          </a:xfrm>
          <a:prstGeom prst="rect">
            <a:avLst/>
          </a:prstGeom>
          <a:noFill/>
        </p:spPr>
        <p:txBody>
          <a:bodyPr wrap="square" rtlCol="0">
            <a:spAutoFit/>
          </a:bodyPr>
          <a:lstStyle/>
          <a:p>
            <a:r>
              <a:rPr lang="en-GB" sz="1310" dirty="0"/>
              <a:t>Close Up Shot</a:t>
            </a:r>
          </a:p>
        </p:txBody>
      </p:sp>
      <p:sp>
        <p:nvSpPr>
          <p:cNvPr id="15" name="TextBox 14">
            <a:extLst>
              <a:ext uri="{FF2B5EF4-FFF2-40B4-BE49-F238E27FC236}">
                <a16:creationId xmlns:a16="http://schemas.microsoft.com/office/drawing/2014/main" id="{CF05C2F5-4EE0-7DAD-E7C3-4F9088BEB436}"/>
              </a:ext>
            </a:extLst>
          </p:cNvPr>
          <p:cNvSpPr txBox="1"/>
          <p:nvPr/>
        </p:nvSpPr>
        <p:spPr>
          <a:xfrm>
            <a:off x="2192714" y="649047"/>
            <a:ext cx="1949532" cy="293927"/>
          </a:xfrm>
          <a:prstGeom prst="rect">
            <a:avLst/>
          </a:prstGeom>
          <a:noFill/>
        </p:spPr>
        <p:txBody>
          <a:bodyPr wrap="square" rtlCol="0">
            <a:spAutoFit/>
          </a:bodyPr>
          <a:lstStyle/>
          <a:p>
            <a:r>
              <a:rPr lang="en-GB" sz="1310" dirty="0">
                <a:solidFill>
                  <a:schemeClr val="bg1"/>
                </a:solidFill>
              </a:rPr>
              <a:t>Close-Up Shot</a:t>
            </a:r>
          </a:p>
        </p:txBody>
      </p:sp>
    </p:spTree>
    <p:extLst>
      <p:ext uri="{BB962C8B-B14F-4D97-AF65-F5344CB8AC3E}">
        <p14:creationId xmlns:p14="http://schemas.microsoft.com/office/powerpoint/2010/main" val="2303862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76402DB6-E756-EEA0-DA90-59AB676F224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5981" r="2512" b="22304"/>
          <a:stretch/>
        </p:blipFill>
        <p:spPr>
          <a:xfrm>
            <a:off x="2192716" y="636473"/>
            <a:ext cx="3826321" cy="1715515"/>
          </a:xfrm>
          <a:prstGeom prst="rect">
            <a:avLst/>
          </a:prstGeom>
        </p:spPr>
      </p:pic>
      <p:sp>
        <p:nvSpPr>
          <p:cNvPr id="5" name="TextBox 4">
            <a:extLst>
              <a:ext uri="{FF2B5EF4-FFF2-40B4-BE49-F238E27FC236}">
                <a16:creationId xmlns:a16="http://schemas.microsoft.com/office/drawing/2014/main" id="{7A231EF5-9E44-7850-98AD-44FD78927E60}"/>
              </a:ext>
            </a:extLst>
          </p:cNvPr>
          <p:cNvSpPr txBox="1"/>
          <p:nvPr/>
        </p:nvSpPr>
        <p:spPr>
          <a:xfrm>
            <a:off x="2192716" y="635883"/>
            <a:ext cx="980800" cy="293927"/>
          </a:xfrm>
          <a:prstGeom prst="rect">
            <a:avLst/>
          </a:prstGeom>
          <a:noFill/>
        </p:spPr>
        <p:txBody>
          <a:bodyPr wrap="square" rtlCol="0">
            <a:spAutoFit/>
          </a:bodyPr>
          <a:lstStyle/>
          <a:p>
            <a:r>
              <a:rPr lang="en-GB" sz="1310" dirty="0"/>
              <a:t>Long Shot</a:t>
            </a:r>
          </a:p>
        </p:txBody>
      </p:sp>
      <p:pic>
        <p:nvPicPr>
          <p:cNvPr id="7" name="Picture 6" descr="A screenshot of a computer&#10;&#10;Description automatically generated">
            <a:extLst>
              <a:ext uri="{FF2B5EF4-FFF2-40B4-BE49-F238E27FC236}">
                <a16:creationId xmlns:a16="http://schemas.microsoft.com/office/drawing/2014/main" id="{3C074664-D199-E5A2-4DA4-5903EF4A051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1569" r="8762" b="22775"/>
          <a:stretch/>
        </p:blipFill>
        <p:spPr>
          <a:xfrm>
            <a:off x="6165559" y="635883"/>
            <a:ext cx="3788188" cy="1715515"/>
          </a:xfrm>
          <a:prstGeom prst="rect">
            <a:avLst/>
          </a:prstGeom>
        </p:spPr>
      </p:pic>
      <p:sp>
        <p:nvSpPr>
          <p:cNvPr id="8" name="TextBox 7">
            <a:extLst>
              <a:ext uri="{FF2B5EF4-FFF2-40B4-BE49-F238E27FC236}">
                <a16:creationId xmlns:a16="http://schemas.microsoft.com/office/drawing/2014/main" id="{7E30F48E-BE21-3742-687C-67DDF242190A}"/>
              </a:ext>
            </a:extLst>
          </p:cNvPr>
          <p:cNvSpPr txBox="1"/>
          <p:nvPr/>
        </p:nvSpPr>
        <p:spPr>
          <a:xfrm>
            <a:off x="6165559" y="670477"/>
            <a:ext cx="1007215" cy="293927"/>
          </a:xfrm>
          <a:prstGeom prst="rect">
            <a:avLst/>
          </a:prstGeom>
          <a:noFill/>
        </p:spPr>
        <p:txBody>
          <a:bodyPr wrap="square" rtlCol="0">
            <a:spAutoFit/>
          </a:bodyPr>
          <a:lstStyle/>
          <a:p>
            <a:r>
              <a:rPr lang="en-GB" sz="1310" dirty="0"/>
              <a:t>Mid Shot</a:t>
            </a:r>
          </a:p>
        </p:txBody>
      </p:sp>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066800" y="4511898"/>
            <a:ext cx="10058400" cy="1609344"/>
          </a:xfrm>
        </p:spPr>
        <p:txBody>
          <a:bodyPr>
            <a:normAutofit/>
          </a:bodyPr>
          <a:lstStyle/>
          <a:p>
            <a:r>
              <a:rPr lang="en-US" sz="5000" dirty="0">
                <a:effectLst/>
                <a:ea typeface="Calibri" panose="020F0502020204030204" pitchFamily="34" charset="0"/>
                <a:cs typeface="Times New Roman" panose="02020603050405020304" pitchFamily="18" charset="0"/>
              </a:rPr>
              <a:t>Camera shot types </a:t>
            </a:r>
            <a:br>
              <a:rPr lang="en-US" sz="5000" dirty="0">
                <a:effectLst/>
                <a:ea typeface="Calibri" panose="020F0502020204030204" pitchFamily="34" charset="0"/>
                <a:cs typeface="Times New Roman" panose="02020603050405020304" pitchFamily="18" charset="0"/>
              </a:rPr>
            </a:br>
            <a:r>
              <a:rPr lang="en-US" sz="5000" dirty="0">
                <a:effectLst/>
                <a:ea typeface="Calibri" panose="020F0502020204030204" pitchFamily="34" charset="0"/>
                <a:cs typeface="Times New Roman" panose="02020603050405020304" pitchFamily="18" charset="0"/>
              </a:rPr>
              <a:t>(Close-ups, Mid-shots, etc.)</a:t>
            </a:r>
            <a:endParaRPr lang="en-US" sz="5000" dirty="0"/>
          </a:p>
        </p:txBody>
      </p:sp>
      <p:sp>
        <p:nvSpPr>
          <p:cNvPr id="20" name="Rectangle 19">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computer screen shot of a tank&#10;&#10;Description automatically generated">
            <a:extLst>
              <a:ext uri="{FF2B5EF4-FFF2-40B4-BE49-F238E27FC236}">
                <a16:creationId xmlns:a16="http://schemas.microsoft.com/office/drawing/2014/main" id="{EB85DCD2-A2B8-F468-1997-DABA49BDA34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0539" t="6128" r="7108" b="48529"/>
          <a:stretch/>
        </p:blipFill>
        <p:spPr>
          <a:xfrm>
            <a:off x="6165559" y="2426785"/>
            <a:ext cx="3788188" cy="1715516"/>
          </a:xfrm>
          <a:prstGeom prst="rect">
            <a:avLst/>
          </a:prstGeom>
        </p:spPr>
      </p:pic>
      <p:sp>
        <p:nvSpPr>
          <p:cNvPr id="12" name="TextBox 11">
            <a:extLst>
              <a:ext uri="{FF2B5EF4-FFF2-40B4-BE49-F238E27FC236}">
                <a16:creationId xmlns:a16="http://schemas.microsoft.com/office/drawing/2014/main" id="{DFDE23AD-D774-2974-1132-4B70628CED45}"/>
              </a:ext>
            </a:extLst>
          </p:cNvPr>
          <p:cNvSpPr txBox="1"/>
          <p:nvPr/>
        </p:nvSpPr>
        <p:spPr>
          <a:xfrm>
            <a:off x="6165559" y="2426785"/>
            <a:ext cx="1007215" cy="293927"/>
          </a:xfrm>
          <a:prstGeom prst="rect">
            <a:avLst/>
          </a:prstGeom>
          <a:noFill/>
        </p:spPr>
        <p:txBody>
          <a:bodyPr wrap="square" rtlCol="0">
            <a:spAutoFit/>
          </a:bodyPr>
          <a:lstStyle/>
          <a:p>
            <a:r>
              <a:rPr lang="en-GB" sz="1310" dirty="0"/>
              <a:t>Mid Shot</a:t>
            </a:r>
          </a:p>
        </p:txBody>
      </p:sp>
      <p:pic>
        <p:nvPicPr>
          <p:cNvPr id="14" name="Picture 13" descr="A computer with a screen showing a video game&#10;&#10;Description automatically generated">
            <a:extLst>
              <a:ext uri="{FF2B5EF4-FFF2-40B4-BE49-F238E27FC236}">
                <a16:creationId xmlns:a16="http://schemas.microsoft.com/office/drawing/2014/main" id="{2501A52B-1AA0-3D70-DEAD-1C83459B0B1F}"/>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16422" t="30147" r="8946" b="27696"/>
          <a:stretch/>
        </p:blipFill>
        <p:spPr>
          <a:xfrm>
            <a:off x="2192716" y="2426785"/>
            <a:ext cx="3826321" cy="1715515"/>
          </a:xfrm>
          <a:prstGeom prst="rect">
            <a:avLst/>
          </a:prstGeom>
        </p:spPr>
      </p:pic>
      <p:sp>
        <p:nvSpPr>
          <p:cNvPr id="16" name="TextBox 15">
            <a:extLst>
              <a:ext uri="{FF2B5EF4-FFF2-40B4-BE49-F238E27FC236}">
                <a16:creationId xmlns:a16="http://schemas.microsoft.com/office/drawing/2014/main" id="{03EA2571-617F-A82C-400C-DF7F0E181704}"/>
              </a:ext>
            </a:extLst>
          </p:cNvPr>
          <p:cNvSpPr txBox="1"/>
          <p:nvPr/>
        </p:nvSpPr>
        <p:spPr>
          <a:xfrm>
            <a:off x="2192716" y="2426785"/>
            <a:ext cx="1097231" cy="293927"/>
          </a:xfrm>
          <a:prstGeom prst="rect">
            <a:avLst/>
          </a:prstGeom>
          <a:noFill/>
        </p:spPr>
        <p:txBody>
          <a:bodyPr wrap="square" rtlCol="0">
            <a:spAutoFit/>
          </a:bodyPr>
          <a:lstStyle/>
          <a:p>
            <a:r>
              <a:rPr lang="en-GB" sz="1310" dirty="0">
                <a:solidFill>
                  <a:schemeClr val="bg1"/>
                </a:solidFill>
              </a:rPr>
              <a:t>Long Shot</a:t>
            </a:r>
          </a:p>
        </p:txBody>
      </p:sp>
    </p:spTree>
    <p:extLst>
      <p:ext uri="{BB962C8B-B14F-4D97-AF65-F5344CB8AC3E}">
        <p14:creationId xmlns:p14="http://schemas.microsoft.com/office/powerpoint/2010/main" val="1058165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066800" y="4511898"/>
            <a:ext cx="10058400" cy="1609344"/>
          </a:xfrm>
        </p:spPr>
        <p:txBody>
          <a:bodyPr>
            <a:normAutofit/>
          </a:bodyPr>
          <a:lstStyle/>
          <a:p>
            <a:r>
              <a:rPr lang="en-US" sz="5000" dirty="0">
                <a:effectLst/>
                <a:ea typeface="Calibri" panose="020F0502020204030204" pitchFamily="34" charset="0"/>
                <a:cs typeface="Times New Roman" panose="02020603050405020304" pitchFamily="18" charset="0"/>
              </a:rPr>
              <a:t>Camera Angles </a:t>
            </a:r>
            <a:br>
              <a:rPr lang="en-US" sz="5000" dirty="0">
                <a:effectLst/>
                <a:ea typeface="Calibri" panose="020F0502020204030204" pitchFamily="34" charset="0"/>
                <a:cs typeface="Times New Roman" panose="02020603050405020304" pitchFamily="18" charset="0"/>
              </a:rPr>
            </a:br>
            <a:r>
              <a:rPr lang="en-US" sz="5000" dirty="0">
                <a:effectLst/>
                <a:ea typeface="Calibri" panose="020F0502020204030204" pitchFamily="34" charset="0"/>
                <a:cs typeface="Times New Roman" panose="02020603050405020304" pitchFamily="18" charset="0"/>
              </a:rPr>
              <a:t>(Low-angle shots, high-angle shots, etc.)</a:t>
            </a:r>
            <a:endParaRPr lang="en-US" sz="5000" dirty="0"/>
          </a:p>
        </p:txBody>
      </p:sp>
      <p:sp>
        <p:nvSpPr>
          <p:cNvPr id="20" name="Rectangle 19">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mputer with a screen on&#10;&#10;Description automatically generated">
            <a:extLst>
              <a:ext uri="{FF2B5EF4-FFF2-40B4-BE49-F238E27FC236}">
                <a16:creationId xmlns:a16="http://schemas.microsoft.com/office/drawing/2014/main" id="{D36B9FC2-7512-ED6B-97C6-32478773357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5502" t="28187" r="7843" b="29412"/>
          <a:stretch/>
        </p:blipFill>
        <p:spPr>
          <a:xfrm>
            <a:off x="2192716" y="642937"/>
            <a:ext cx="3826321" cy="1688468"/>
          </a:xfrm>
          <a:prstGeom prst="rect">
            <a:avLst/>
          </a:prstGeom>
        </p:spPr>
      </p:pic>
      <p:pic>
        <p:nvPicPr>
          <p:cNvPr id="9" name="Picture 8" descr="A person holding an object in a round window&#10;&#10;Description automatically generated">
            <a:extLst>
              <a:ext uri="{FF2B5EF4-FFF2-40B4-BE49-F238E27FC236}">
                <a16:creationId xmlns:a16="http://schemas.microsoft.com/office/drawing/2014/main" id="{5BE5973D-02F8-6BC2-6A1E-BB23320FB87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8314" b="18274"/>
          <a:stretch/>
        </p:blipFill>
        <p:spPr>
          <a:xfrm>
            <a:off x="6165559" y="642937"/>
            <a:ext cx="3826321" cy="1681519"/>
          </a:xfrm>
          <a:prstGeom prst="rect">
            <a:avLst/>
          </a:prstGeom>
        </p:spPr>
      </p:pic>
      <p:sp>
        <p:nvSpPr>
          <p:cNvPr id="6" name="TextBox 5">
            <a:extLst>
              <a:ext uri="{FF2B5EF4-FFF2-40B4-BE49-F238E27FC236}">
                <a16:creationId xmlns:a16="http://schemas.microsoft.com/office/drawing/2014/main" id="{79938922-AC85-8896-BE07-DF24117533C8}"/>
              </a:ext>
            </a:extLst>
          </p:cNvPr>
          <p:cNvSpPr txBox="1"/>
          <p:nvPr/>
        </p:nvSpPr>
        <p:spPr>
          <a:xfrm>
            <a:off x="6253132" y="711108"/>
            <a:ext cx="1071875" cy="294568"/>
          </a:xfrm>
          <a:prstGeom prst="rect">
            <a:avLst/>
          </a:prstGeom>
          <a:noFill/>
        </p:spPr>
        <p:txBody>
          <a:bodyPr wrap="square" rtlCol="0">
            <a:spAutoFit/>
          </a:bodyPr>
          <a:lstStyle/>
          <a:p>
            <a:pPr defTabSz="333756">
              <a:spcAft>
                <a:spcPts val="600"/>
              </a:spcAft>
            </a:pPr>
            <a:r>
              <a:rPr lang="en-GB" sz="1314" kern="1200" dirty="0">
                <a:solidFill>
                  <a:schemeClr val="bg1"/>
                </a:solidFill>
                <a:latin typeface="+mn-lt"/>
                <a:ea typeface="+mn-ea"/>
                <a:cs typeface="+mn-cs"/>
              </a:rPr>
              <a:t>High Angle</a:t>
            </a:r>
            <a:endParaRPr lang="en-GB" dirty="0">
              <a:solidFill>
                <a:schemeClr val="bg1"/>
              </a:solidFill>
            </a:endParaRPr>
          </a:p>
        </p:txBody>
      </p:sp>
      <p:sp>
        <p:nvSpPr>
          <p:cNvPr id="11" name="TextBox 10">
            <a:extLst>
              <a:ext uri="{FF2B5EF4-FFF2-40B4-BE49-F238E27FC236}">
                <a16:creationId xmlns:a16="http://schemas.microsoft.com/office/drawing/2014/main" id="{6590B783-B26E-4926-CD54-7FBDD2F8E82B}"/>
              </a:ext>
            </a:extLst>
          </p:cNvPr>
          <p:cNvSpPr txBox="1"/>
          <p:nvPr/>
        </p:nvSpPr>
        <p:spPr>
          <a:xfrm>
            <a:off x="2238253" y="701242"/>
            <a:ext cx="980800" cy="496803"/>
          </a:xfrm>
          <a:prstGeom prst="rect">
            <a:avLst/>
          </a:prstGeom>
          <a:noFill/>
        </p:spPr>
        <p:txBody>
          <a:bodyPr wrap="square" rtlCol="0">
            <a:spAutoFit/>
          </a:bodyPr>
          <a:lstStyle/>
          <a:p>
            <a:pPr defTabSz="333756">
              <a:spcAft>
                <a:spcPts val="600"/>
              </a:spcAft>
            </a:pPr>
            <a:r>
              <a:rPr lang="en-GB" sz="1314" kern="1200" dirty="0">
                <a:solidFill>
                  <a:schemeClr val="bg1"/>
                </a:solidFill>
                <a:latin typeface="+mn-lt"/>
                <a:ea typeface="+mn-ea"/>
                <a:cs typeface="+mn-cs"/>
              </a:rPr>
              <a:t>Low Angle</a:t>
            </a:r>
            <a:endParaRPr lang="en-GB" dirty="0">
              <a:solidFill>
                <a:schemeClr val="bg1"/>
              </a:solidFill>
            </a:endParaRPr>
          </a:p>
        </p:txBody>
      </p:sp>
      <p:pic>
        <p:nvPicPr>
          <p:cNvPr id="13" name="Picture 12" descr="A computer with a picture of soldiers in the field&#10;&#10;Description automatically generated">
            <a:extLst>
              <a:ext uri="{FF2B5EF4-FFF2-40B4-BE49-F238E27FC236}">
                <a16:creationId xmlns:a16="http://schemas.microsoft.com/office/drawing/2014/main" id="{50E788B6-2832-B145-1838-F345B04604C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5838" t="30344" r="7212" b="26977"/>
          <a:stretch/>
        </p:blipFill>
        <p:spPr>
          <a:xfrm>
            <a:off x="2183086" y="2406876"/>
            <a:ext cx="3835952" cy="1688468"/>
          </a:xfrm>
          <a:prstGeom prst="rect">
            <a:avLst/>
          </a:prstGeom>
        </p:spPr>
      </p:pic>
      <p:pic>
        <p:nvPicPr>
          <p:cNvPr id="15" name="Picture 14" descr="A computer with a screen showing a tank on it&#10;&#10;Description automatically generated">
            <a:extLst>
              <a:ext uri="{FF2B5EF4-FFF2-40B4-BE49-F238E27FC236}">
                <a16:creationId xmlns:a16="http://schemas.microsoft.com/office/drawing/2014/main" id="{1B169FE7-69C7-DE51-D0EC-19CA29461F9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10265" t="2783" r="7405" b="50783"/>
          <a:stretch/>
        </p:blipFill>
        <p:spPr>
          <a:xfrm>
            <a:off x="6165559" y="2406876"/>
            <a:ext cx="3849704" cy="1688468"/>
          </a:xfrm>
          <a:prstGeom prst="rect">
            <a:avLst/>
          </a:prstGeom>
        </p:spPr>
      </p:pic>
    </p:spTree>
    <p:extLst>
      <p:ext uri="{BB962C8B-B14F-4D97-AF65-F5344CB8AC3E}">
        <p14:creationId xmlns:p14="http://schemas.microsoft.com/office/powerpoint/2010/main" val="1829802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066800" y="4511898"/>
            <a:ext cx="10058400" cy="1609344"/>
          </a:xfrm>
        </p:spPr>
        <p:txBody>
          <a:bodyPr>
            <a:normAutofit/>
          </a:bodyPr>
          <a:lstStyle/>
          <a:p>
            <a:r>
              <a:rPr lang="en-US" sz="5000" dirty="0">
                <a:effectLst/>
                <a:ea typeface="Calibri" panose="020F0502020204030204" pitchFamily="34" charset="0"/>
                <a:cs typeface="Times New Roman" panose="02020603050405020304" pitchFamily="18" charset="0"/>
              </a:rPr>
              <a:t>Camera Angles </a:t>
            </a:r>
            <a:br>
              <a:rPr lang="en-US" sz="5000" dirty="0">
                <a:effectLst/>
                <a:ea typeface="Calibri" panose="020F0502020204030204" pitchFamily="34" charset="0"/>
                <a:cs typeface="Times New Roman" panose="02020603050405020304" pitchFamily="18" charset="0"/>
              </a:rPr>
            </a:br>
            <a:r>
              <a:rPr lang="en-US" sz="5000" dirty="0">
                <a:effectLst/>
                <a:ea typeface="Calibri" panose="020F0502020204030204" pitchFamily="34" charset="0"/>
                <a:cs typeface="Times New Roman" panose="02020603050405020304" pitchFamily="18" charset="0"/>
              </a:rPr>
              <a:t>(Low-angle shots, high-angle shots, etc.)</a:t>
            </a:r>
            <a:endParaRPr lang="en-US" sz="5000" dirty="0"/>
          </a:p>
        </p:txBody>
      </p:sp>
      <p:sp>
        <p:nvSpPr>
          <p:cNvPr id="15" name="Rectangle 14">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tanks firing&#10;&#10;Description automatically generated">
            <a:extLst>
              <a:ext uri="{FF2B5EF4-FFF2-40B4-BE49-F238E27FC236}">
                <a16:creationId xmlns:a16="http://schemas.microsoft.com/office/drawing/2014/main" id="{12D12CBE-9547-6345-08B5-A09013ED934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9763" t="13334" r="9295" b="13174"/>
          <a:stretch/>
        </p:blipFill>
        <p:spPr>
          <a:xfrm>
            <a:off x="1069975" y="1274966"/>
            <a:ext cx="4959128" cy="2175582"/>
          </a:xfrm>
          <a:prstGeom prst="rect">
            <a:avLst/>
          </a:prstGeom>
        </p:spPr>
      </p:pic>
      <p:pic>
        <p:nvPicPr>
          <p:cNvPr id="7" name="Picture 6" descr="A screen shot of a video&#10;&#10;Description automatically generated">
            <a:extLst>
              <a:ext uri="{FF2B5EF4-FFF2-40B4-BE49-F238E27FC236}">
                <a16:creationId xmlns:a16="http://schemas.microsoft.com/office/drawing/2014/main" id="{470D6F8E-F77D-3BF4-1B6A-94149A31F7B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1629" b="27790"/>
          <a:stretch/>
        </p:blipFill>
        <p:spPr>
          <a:xfrm>
            <a:off x="6195098" y="1274966"/>
            <a:ext cx="4933277" cy="2188349"/>
          </a:xfrm>
          <a:prstGeom prst="rect">
            <a:avLst/>
          </a:prstGeom>
        </p:spPr>
      </p:pic>
      <p:sp>
        <p:nvSpPr>
          <p:cNvPr id="9" name="TextBox 8">
            <a:extLst>
              <a:ext uri="{FF2B5EF4-FFF2-40B4-BE49-F238E27FC236}">
                <a16:creationId xmlns:a16="http://schemas.microsoft.com/office/drawing/2014/main" id="{DE57CFB6-B087-7355-FA76-B6783A04958A}"/>
              </a:ext>
            </a:extLst>
          </p:cNvPr>
          <p:cNvSpPr txBox="1"/>
          <p:nvPr/>
        </p:nvSpPr>
        <p:spPr>
          <a:xfrm>
            <a:off x="4550528" y="1274966"/>
            <a:ext cx="1478575" cy="296306"/>
          </a:xfrm>
          <a:prstGeom prst="rect">
            <a:avLst/>
          </a:prstGeom>
          <a:noFill/>
        </p:spPr>
        <p:txBody>
          <a:bodyPr wrap="square" rtlCol="0">
            <a:spAutoFit/>
          </a:bodyPr>
          <a:lstStyle/>
          <a:p>
            <a:pPr defTabSz="434340">
              <a:spcAft>
                <a:spcPts val="600"/>
              </a:spcAft>
            </a:pPr>
            <a:r>
              <a:rPr lang="en-GB" sz="1310" kern="1200" dirty="0">
                <a:solidFill>
                  <a:schemeClr val="bg1"/>
                </a:solidFill>
                <a:latin typeface="+mn-lt"/>
                <a:ea typeface="+mn-ea"/>
                <a:cs typeface="+mn-cs"/>
              </a:rPr>
              <a:t>Birds’ Eye Angle</a:t>
            </a:r>
            <a:endParaRPr lang="en-GB" sz="1310" dirty="0">
              <a:solidFill>
                <a:schemeClr val="bg1"/>
              </a:solidFill>
            </a:endParaRPr>
          </a:p>
        </p:txBody>
      </p:sp>
      <p:sp>
        <p:nvSpPr>
          <p:cNvPr id="10" name="TextBox 9">
            <a:extLst>
              <a:ext uri="{FF2B5EF4-FFF2-40B4-BE49-F238E27FC236}">
                <a16:creationId xmlns:a16="http://schemas.microsoft.com/office/drawing/2014/main" id="{F85E5712-3DB4-D823-22A9-5013F63E8630}"/>
              </a:ext>
            </a:extLst>
          </p:cNvPr>
          <p:cNvSpPr txBox="1"/>
          <p:nvPr/>
        </p:nvSpPr>
        <p:spPr>
          <a:xfrm>
            <a:off x="6195098" y="3135073"/>
            <a:ext cx="1449600" cy="293927"/>
          </a:xfrm>
          <a:prstGeom prst="rect">
            <a:avLst/>
          </a:prstGeom>
          <a:noFill/>
        </p:spPr>
        <p:txBody>
          <a:bodyPr wrap="square" rtlCol="0">
            <a:spAutoFit/>
          </a:bodyPr>
          <a:lstStyle/>
          <a:p>
            <a:pPr defTabSz="434340">
              <a:spcAft>
                <a:spcPts val="600"/>
              </a:spcAft>
            </a:pPr>
            <a:r>
              <a:rPr lang="en-GB" sz="1310" kern="1200" dirty="0">
                <a:solidFill>
                  <a:schemeClr val="bg1"/>
                </a:solidFill>
                <a:latin typeface="+mn-lt"/>
                <a:ea typeface="+mn-ea"/>
                <a:cs typeface="+mn-cs"/>
              </a:rPr>
              <a:t>Birds’ Eye Angle</a:t>
            </a:r>
            <a:endParaRPr lang="en-GB" sz="1310" dirty="0">
              <a:solidFill>
                <a:schemeClr val="bg1"/>
              </a:solidFill>
            </a:endParaRPr>
          </a:p>
        </p:txBody>
      </p:sp>
    </p:spTree>
    <p:extLst>
      <p:ext uri="{BB962C8B-B14F-4D97-AF65-F5344CB8AC3E}">
        <p14:creationId xmlns:p14="http://schemas.microsoft.com/office/powerpoint/2010/main" val="3512885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computer screen shot of a computer screen&#10;&#10;Description automatically generated">
            <a:extLst>
              <a:ext uri="{FF2B5EF4-FFF2-40B4-BE49-F238E27FC236}">
                <a16:creationId xmlns:a16="http://schemas.microsoft.com/office/drawing/2014/main" id="{D179C993-9C92-9672-859C-49562941006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3860" t="25000" r="7832" b="32107"/>
          <a:stretch/>
        </p:blipFill>
        <p:spPr>
          <a:xfrm>
            <a:off x="6176694" y="642937"/>
            <a:ext cx="3815185" cy="1681519"/>
          </a:xfrm>
          <a:prstGeom prst="rect">
            <a:avLst/>
          </a:prstGeom>
        </p:spPr>
      </p:pic>
      <p:pic>
        <p:nvPicPr>
          <p:cNvPr id="13" name="Picture 12" descr="A computer with a screen showing a couple of tanks&#10;&#10;Description automatically generated">
            <a:extLst>
              <a:ext uri="{FF2B5EF4-FFF2-40B4-BE49-F238E27FC236}">
                <a16:creationId xmlns:a16="http://schemas.microsoft.com/office/drawing/2014/main" id="{FE5AA0EF-DF48-DAD8-6730-1BB50EF9D31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0356" t="6128" r="7658" b="48310"/>
          <a:stretch/>
        </p:blipFill>
        <p:spPr>
          <a:xfrm>
            <a:off x="2181046" y="2408732"/>
            <a:ext cx="3826321" cy="1672324"/>
          </a:xfrm>
          <a:prstGeom prst="rect">
            <a:avLst/>
          </a:prstGeom>
        </p:spPr>
      </p:pic>
      <p:pic>
        <p:nvPicPr>
          <p:cNvPr id="5" name="Picture 4" descr="A computer screen shot of a person's foot on a metal pad&#10;&#10;Description automatically generated">
            <a:extLst>
              <a:ext uri="{FF2B5EF4-FFF2-40B4-BE49-F238E27FC236}">
                <a16:creationId xmlns:a16="http://schemas.microsoft.com/office/drawing/2014/main" id="{DA821088-1EE8-A1A7-7240-1B2B9B60D5E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7414" t="22058" r="5454" b="21814"/>
          <a:stretch/>
        </p:blipFill>
        <p:spPr>
          <a:xfrm>
            <a:off x="2195334" y="647158"/>
            <a:ext cx="3826321" cy="1697480"/>
          </a:xfrm>
          <a:prstGeom prst="rect">
            <a:avLst/>
          </a:prstGeom>
        </p:spPr>
      </p:pic>
      <p:pic>
        <p:nvPicPr>
          <p:cNvPr id="16" name="Picture 15" descr="A group of soldiers in military uniforms&#10;&#10;Description automatically generated">
            <a:extLst>
              <a:ext uri="{FF2B5EF4-FFF2-40B4-BE49-F238E27FC236}">
                <a16:creationId xmlns:a16="http://schemas.microsoft.com/office/drawing/2014/main" id="{BC67F5EC-0432-D681-4397-EB939E7B538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0294" t="13418" r="10856" b="9959"/>
          <a:stretch/>
        </p:blipFill>
        <p:spPr>
          <a:xfrm>
            <a:off x="6190982" y="2405851"/>
            <a:ext cx="3800897" cy="1689493"/>
          </a:xfrm>
          <a:prstGeom prst="rect">
            <a:avLst/>
          </a:prstGeom>
        </p:spPr>
      </p:pic>
      <p:sp>
        <p:nvSpPr>
          <p:cNvPr id="2" name="Title 1">
            <a:extLst>
              <a:ext uri="{FF2B5EF4-FFF2-40B4-BE49-F238E27FC236}">
                <a16:creationId xmlns:a16="http://schemas.microsoft.com/office/drawing/2014/main" id="{5CAD009E-B6E2-87F6-32CF-E088DCED2C5F}"/>
              </a:ext>
            </a:extLst>
          </p:cNvPr>
          <p:cNvSpPr>
            <a:spLocks noGrp="1"/>
          </p:cNvSpPr>
          <p:nvPr>
            <p:ph type="title"/>
          </p:nvPr>
        </p:nvSpPr>
        <p:spPr>
          <a:xfrm>
            <a:off x="1066800" y="4511898"/>
            <a:ext cx="10058400" cy="1609344"/>
          </a:xfrm>
        </p:spPr>
        <p:txBody>
          <a:bodyPr>
            <a:normAutofit/>
          </a:bodyPr>
          <a:lstStyle/>
          <a:p>
            <a:r>
              <a:rPr lang="en-US" sz="5000" dirty="0">
                <a:effectLst/>
                <a:ea typeface="Calibri" panose="020F0502020204030204" pitchFamily="34" charset="0"/>
                <a:cs typeface="Times New Roman" panose="02020603050405020304" pitchFamily="18" charset="0"/>
              </a:rPr>
              <a:t>Camera movement </a:t>
            </a:r>
            <a:br>
              <a:rPr lang="en-US" sz="5000" dirty="0">
                <a:effectLst/>
                <a:ea typeface="Calibri" panose="020F0502020204030204" pitchFamily="34" charset="0"/>
                <a:cs typeface="Times New Roman" panose="02020603050405020304" pitchFamily="18" charset="0"/>
              </a:rPr>
            </a:br>
            <a:r>
              <a:rPr lang="en-US" sz="5000" dirty="0">
                <a:effectLst/>
                <a:ea typeface="Calibri" panose="020F0502020204030204" pitchFamily="34" charset="0"/>
                <a:cs typeface="Times New Roman" panose="02020603050405020304" pitchFamily="18" charset="0"/>
              </a:rPr>
              <a:t>(panning, tracking, etc.)</a:t>
            </a:r>
            <a:endParaRPr lang="en-US" sz="5000" dirty="0"/>
          </a:p>
        </p:txBody>
      </p:sp>
      <p:sp>
        <p:nvSpPr>
          <p:cNvPr id="22" name="Rectangle 21">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009401C-13A4-2781-EBDB-1B258F4091BE}"/>
              </a:ext>
            </a:extLst>
          </p:cNvPr>
          <p:cNvSpPr txBox="1"/>
          <p:nvPr/>
        </p:nvSpPr>
        <p:spPr>
          <a:xfrm>
            <a:off x="2192715" y="2052891"/>
            <a:ext cx="1622359" cy="291747"/>
          </a:xfrm>
          <a:prstGeom prst="rect">
            <a:avLst/>
          </a:prstGeom>
          <a:noFill/>
        </p:spPr>
        <p:txBody>
          <a:bodyPr wrap="square" rtlCol="0">
            <a:spAutoFit/>
          </a:bodyPr>
          <a:lstStyle/>
          <a:p>
            <a:pPr defTabSz="329184">
              <a:spcAft>
                <a:spcPts val="600"/>
              </a:spcAft>
            </a:pPr>
            <a:r>
              <a:rPr lang="en-GB" sz="1296" kern="1200" dirty="0">
                <a:solidFill>
                  <a:schemeClr val="bg1"/>
                </a:solidFill>
                <a:latin typeface="+mn-lt"/>
                <a:ea typeface="+mn-ea"/>
                <a:cs typeface="+mn-cs"/>
              </a:rPr>
              <a:t>Zoom Movement</a:t>
            </a:r>
            <a:endParaRPr lang="en-GB" dirty="0">
              <a:solidFill>
                <a:schemeClr val="bg1"/>
              </a:solidFill>
            </a:endParaRPr>
          </a:p>
        </p:txBody>
      </p:sp>
      <p:sp>
        <p:nvSpPr>
          <p:cNvPr id="11" name="TextBox 10">
            <a:extLst>
              <a:ext uri="{FF2B5EF4-FFF2-40B4-BE49-F238E27FC236}">
                <a16:creationId xmlns:a16="http://schemas.microsoft.com/office/drawing/2014/main" id="{BE6588EB-7740-EB10-2195-8D2B29762D76}"/>
              </a:ext>
            </a:extLst>
          </p:cNvPr>
          <p:cNvSpPr txBox="1"/>
          <p:nvPr/>
        </p:nvSpPr>
        <p:spPr>
          <a:xfrm>
            <a:off x="6190982" y="1977693"/>
            <a:ext cx="1773848" cy="291747"/>
          </a:xfrm>
          <a:prstGeom prst="rect">
            <a:avLst/>
          </a:prstGeom>
          <a:noFill/>
        </p:spPr>
        <p:txBody>
          <a:bodyPr wrap="square" rtlCol="0">
            <a:spAutoFit/>
          </a:bodyPr>
          <a:lstStyle/>
          <a:p>
            <a:pPr defTabSz="329184">
              <a:spcAft>
                <a:spcPts val="600"/>
              </a:spcAft>
            </a:pPr>
            <a:r>
              <a:rPr lang="en-GB" sz="1296" kern="1200" dirty="0">
                <a:solidFill>
                  <a:schemeClr val="bg1"/>
                </a:solidFill>
                <a:latin typeface="+mn-lt"/>
                <a:ea typeface="+mn-ea"/>
                <a:cs typeface="+mn-cs"/>
              </a:rPr>
              <a:t>Tracking Movement</a:t>
            </a:r>
            <a:endParaRPr lang="en-GB" dirty="0">
              <a:solidFill>
                <a:schemeClr val="bg1"/>
              </a:solidFill>
            </a:endParaRPr>
          </a:p>
        </p:txBody>
      </p:sp>
      <p:sp>
        <p:nvSpPr>
          <p:cNvPr id="14" name="TextBox 13">
            <a:extLst>
              <a:ext uri="{FF2B5EF4-FFF2-40B4-BE49-F238E27FC236}">
                <a16:creationId xmlns:a16="http://schemas.microsoft.com/office/drawing/2014/main" id="{8093A2ED-C199-07C5-8B19-177426B33174}"/>
              </a:ext>
            </a:extLst>
          </p:cNvPr>
          <p:cNvSpPr txBox="1"/>
          <p:nvPr/>
        </p:nvSpPr>
        <p:spPr>
          <a:xfrm>
            <a:off x="2200121" y="3782887"/>
            <a:ext cx="1300882" cy="291747"/>
          </a:xfrm>
          <a:prstGeom prst="rect">
            <a:avLst/>
          </a:prstGeom>
          <a:noFill/>
        </p:spPr>
        <p:txBody>
          <a:bodyPr wrap="square" rtlCol="0">
            <a:spAutoFit/>
          </a:bodyPr>
          <a:lstStyle/>
          <a:p>
            <a:pPr defTabSz="329184">
              <a:spcAft>
                <a:spcPts val="600"/>
              </a:spcAft>
            </a:pPr>
            <a:r>
              <a:rPr lang="en-GB" sz="1296" kern="1200" dirty="0">
                <a:solidFill>
                  <a:schemeClr val="bg1"/>
                </a:solidFill>
                <a:latin typeface="+mn-lt"/>
                <a:ea typeface="+mn-ea"/>
                <a:cs typeface="+mn-cs"/>
              </a:rPr>
              <a:t>Pan Movement</a:t>
            </a:r>
            <a:endParaRPr lang="en-GB" dirty="0">
              <a:solidFill>
                <a:schemeClr val="bg1"/>
              </a:solidFill>
            </a:endParaRPr>
          </a:p>
        </p:txBody>
      </p:sp>
      <p:sp>
        <p:nvSpPr>
          <p:cNvPr id="17" name="TextBox 16">
            <a:extLst>
              <a:ext uri="{FF2B5EF4-FFF2-40B4-BE49-F238E27FC236}">
                <a16:creationId xmlns:a16="http://schemas.microsoft.com/office/drawing/2014/main" id="{96DAF312-B11B-90CB-4933-5AE76E594B4E}"/>
              </a:ext>
            </a:extLst>
          </p:cNvPr>
          <p:cNvSpPr txBox="1"/>
          <p:nvPr/>
        </p:nvSpPr>
        <p:spPr>
          <a:xfrm>
            <a:off x="6190982" y="3818515"/>
            <a:ext cx="1773848" cy="291747"/>
          </a:xfrm>
          <a:prstGeom prst="rect">
            <a:avLst/>
          </a:prstGeom>
          <a:noFill/>
        </p:spPr>
        <p:txBody>
          <a:bodyPr wrap="square" rtlCol="0">
            <a:spAutoFit/>
          </a:bodyPr>
          <a:lstStyle/>
          <a:p>
            <a:pPr defTabSz="329184">
              <a:spcAft>
                <a:spcPts val="600"/>
              </a:spcAft>
            </a:pPr>
            <a:r>
              <a:rPr lang="en-GB" sz="1296" kern="1200" dirty="0">
                <a:solidFill>
                  <a:schemeClr val="bg1"/>
                </a:solidFill>
                <a:latin typeface="+mn-lt"/>
                <a:ea typeface="+mn-ea"/>
                <a:cs typeface="+mn-cs"/>
              </a:rPr>
              <a:t>Handheld Movement</a:t>
            </a:r>
            <a:endParaRPr lang="en-GB" dirty="0">
              <a:solidFill>
                <a:schemeClr val="bg1"/>
              </a:solidFill>
            </a:endParaRPr>
          </a:p>
        </p:txBody>
      </p:sp>
    </p:spTree>
    <p:extLst>
      <p:ext uri="{BB962C8B-B14F-4D97-AF65-F5344CB8AC3E}">
        <p14:creationId xmlns:p14="http://schemas.microsoft.com/office/powerpoint/2010/main" val="2771668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omputer with a group of soldiers on it&#10;&#10;Description automatically generated">
            <a:extLst>
              <a:ext uri="{FF2B5EF4-FFF2-40B4-BE49-F238E27FC236}">
                <a16:creationId xmlns:a16="http://schemas.microsoft.com/office/drawing/2014/main" id="{8E401A69-B8A7-0ED5-3E26-5A7363DF359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327" t="15145" r="4395" b="35362"/>
          <a:stretch/>
        </p:blipFill>
        <p:spPr>
          <a:xfrm>
            <a:off x="2214409" y="642937"/>
            <a:ext cx="3807245" cy="1670247"/>
          </a:xfrm>
          <a:prstGeom prst="rect">
            <a:avLst/>
          </a:prstGeom>
        </p:spPr>
      </p:pic>
      <p:pic>
        <p:nvPicPr>
          <p:cNvPr id="12" name="Picture 11" descr="A computer with a group of soldiers on it&#10;&#10;Description automatically generated">
            <a:extLst>
              <a:ext uri="{FF2B5EF4-FFF2-40B4-BE49-F238E27FC236}">
                <a16:creationId xmlns:a16="http://schemas.microsoft.com/office/drawing/2014/main" id="{E705C365-4848-DFE7-C497-F8742811D02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4" t="20826" r="4800" b="31575"/>
          <a:stretch/>
        </p:blipFill>
        <p:spPr>
          <a:xfrm>
            <a:off x="2191637" y="2313184"/>
            <a:ext cx="3830017" cy="1672324"/>
          </a:xfrm>
          <a:prstGeom prst="rect">
            <a:avLst/>
          </a:prstGeom>
        </p:spPr>
      </p:pic>
      <p:sp>
        <p:nvSpPr>
          <p:cNvPr id="15" name="TextBox 14">
            <a:extLst>
              <a:ext uri="{FF2B5EF4-FFF2-40B4-BE49-F238E27FC236}">
                <a16:creationId xmlns:a16="http://schemas.microsoft.com/office/drawing/2014/main" id="{D4714967-1ED1-3380-FCD3-AE0F69A72769}"/>
              </a:ext>
            </a:extLst>
          </p:cNvPr>
          <p:cNvSpPr txBox="1"/>
          <p:nvPr/>
        </p:nvSpPr>
        <p:spPr>
          <a:xfrm>
            <a:off x="4956975" y="1808567"/>
            <a:ext cx="1064679" cy="495520"/>
          </a:xfrm>
          <a:prstGeom prst="rect">
            <a:avLst/>
          </a:prstGeom>
          <a:noFill/>
        </p:spPr>
        <p:txBody>
          <a:bodyPr wrap="square" rtlCol="0">
            <a:spAutoFit/>
          </a:bodyPr>
          <a:lstStyle/>
          <a:p>
            <a:pPr algn="r"/>
            <a:r>
              <a:rPr lang="en-GB" sz="1310" dirty="0">
                <a:solidFill>
                  <a:schemeClr val="bg1"/>
                </a:solidFill>
              </a:rPr>
              <a:t>Pan &amp; Tilt Movement</a:t>
            </a:r>
          </a:p>
        </p:txBody>
      </p:sp>
      <p:pic>
        <p:nvPicPr>
          <p:cNvPr id="7" name="Picture 6" descr="A computer with a screen on&#10;&#10;Description automatically generated">
            <a:extLst>
              <a:ext uri="{FF2B5EF4-FFF2-40B4-BE49-F238E27FC236}">
                <a16:creationId xmlns:a16="http://schemas.microsoft.com/office/drawing/2014/main" id="{DD0B3C2D-4BB1-C5CC-D74D-607C05394B3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5943" t="17893" r="6188" b="33823"/>
          <a:stretch/>
        </p:blipFill>
        <p:spPr>
          <a:xfrm>
            <a:off x="6184636" y="642937"/>
            <a:ext cx="3807244" cy="1670247"/>
          </a:xfrm>
          <a:prstGeom prst="rect">
            <a:avLst/>
          </a:prstGeom>
        </p:spPr>
      </p:pic>
      <p:sp>
        <p:nvSpPr>
          <p:cNvPr id="8" name="TextBox 7">
            <a:extLst>
              <a:ext uri="{FF2B5EF4-FFF2-40B4-BE49-F238E27FC236}">
                <a16:creationId xmlns:a16="http://schemas.microsoft.com/office/drawing/2014/main" id="{54C5CE79-6A1D-9AC1-00C6-277B3F939685}"/>
              </a:ext>
            </a:extLst>
          </p:cNvPr>
          <p:cNvSpPr txBox="1"/>
          <p:nvPr/>
        </p:nvSpPr>
        <p:spPr>
          <a:xfrm>
            <a:off x="6184636" y="2019257"/>
            <a:ext cx="3402278" cy="293927"/>
          </a:xfrm>
          <a:prstGeom prst="rect">
            <a:avLst/>
          </a:prstGeom>
          <a:noFill/>
        </p:spPr>
        <p:txBody>
          <a:bodyPr wrap="square" rtlCol="0">
            <a:spAutoFit/>
          </a:bodyPr>
          <a:lstStyle/>
          <a:p>
            <a:r>
              <a:rPr lang="en-GB" sz="1310" dirty="0">
                <a:solidFill>
                  <a:schemeClr val="bg1"/>
                </a:solidFill>
              </a:rPr>
              <a:t>Tilt Movement</a:t>
            </a:r>
          </a:p>
        </p:txBody>
      </p:sp>
      <p:sp>
        <p:nvSpPr>
          <p:cNvPr id="2" name="Title 1">
            <a:extLst>
              <a:ext uri="{FF2B5EF4-FFF2-40B4-BE49-F238E27FC236}">
                <a16:creationId xmlns:a16="http://schemas.microsoft.com/office/drawing/2014/main" id="{5CAD009E-B6E2-87F6-32CF-E088DCED2C5F}"/>
              </a:ext>
            </a:extLst>
          </p:cNvPr>
          <p:cNvSpPr>
            <a:spLocks noGrp="1"/>
          </p:cNvSpPr>
          <p:nvPr>
            <p:ph type="title"/>
          </p:nvPr>
        </p:nvSpPr>
        <p:spPr>
          <a:xfrm>
            <a:off x="1066800" y="4511898"/>
            <a:ext cx="10058400" cy="1609344"/>
          </a:xfrm>
        </p:spPr>
        <p:txBody>
          <a:bodyPr>
            <a:normAutofit/>
          </a:bodyPr>
          <a:lstStyle/>
          <a:p>
            <a:r>
              <a:rPr lang="en-US" sz="5000" dirty="0">
                <a:effectLst/>
                <a:ea typeface="Calibri" panose="020F0502020204030204" pitchFamily="34" charset="0"/>
                <a:cs typeface="Times New Roman" panose="02020603050405020304" pitchFamily="18" charset="0"/>
              </a:rPr>
              <a:t>Camera movement </a:t>
            </a:r>
            <a:br>
              <a:rPr lang="en-US" sz="5000" dirty="0">
                <a:effectLst/>
                <a:ea typeface="Calibri" panose="020F0502020204030204" pitchFamily="34" charset="0"/>
                <a:cs typeface="Times New Roman" panose="02020603050405020304" pitchFamily="18" charset="0"/>
              </a:rPr>
            </a:br>
            <a:r>
              <a:rPr lang="en-US" sz="5000" dirty="0">
                <a:effectLst/>
                <a:ea typeface="Calibri" panose="020F0502020204030204" pitchFamily="34" charset="0"/>
                <a:cs typeface="Times New Roman" panose="02020603050405020304" pitchFamily="18" charset="0"/>
              </a:rPr>
              <a:t>(panning, tracking, etc.)</a:t>
            </a:r>
            <a:endParaRPr lang="en-US" sz="5000" dirty="0"/>
          </a:p>
        </p:txBody>
      </p:sp>
      <p:sp>
        <p:nvSpPr>
          <p:cNvPr id="22" name="Rectangle 21">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99771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40" name="Oval 39">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43" name="Rectangle 42">
            <a:extLst>
              <a:ext uri="{FF2B5EF4-FFF2-40B4-BE49-F238E27FC236}">
                <a16:creationId xmlns:a16="http://schemas.microsoft.com/office/drawing/2014/main" id="{F4664CB4-B2D2-4732-AB2C-939321E99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5" name="Rectangle 44">
            <a:extLst>
              <a:ext uri="{FF2B5EF4-FFF2-40B4-BE49-F238E27FC236}">
                <a16:creationId xmlns:a16="http://schemas.microsoft.com/office/drawing/2014/main" id="{D03168EC-D910-4109-8158-A433124BB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52EB50A5-ED88-4DB9-A0A0-1370FEEE6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248156" y="1432223"/>
            <a:ext cx="5965470" cy="3357976"/>
          </a:xfrm>
        </p:spPr>
        <p:txBody>
          <a:bodyPr vert="horz" lIns="91440" tIns="45720" rIns="91440" bIns="45720" rtlCol="0" anchor="ctr">
            <a:normAutofit/>
          </a:bodyPr>
          <a:lstStyle/>
          <a:p>
            <a:pPr>
              <a:lnSpc>
                <a:spcPct val="80000"/>
              </a:lnSpc>
            </a:pPr>
            <a:r>
              <a:rPr lang="en-US" sz="6000" dirty="0">
                <a:blipFill dpi="0" rotWithShape="1">
                  <a:blip r:embed="rId5"/>
                  <a:srcRect/>
                  <a:tile tx="6350" ty="-127000" sx="65000" sy="64000" flip="none" algn="tl"/>
                </a:blipFill>
                <a:effectLst/>
              </a:rPr>
              <a:t>Editing </a:t>
            </a:r>
            <a:br>
              <a:rPr lang="en-US" sz="6000" dirty="0">
                <a:blipFill dpi="0" rotWithShape="1">
                  <a:blip r:embed="rId5"/>
                  <a:srcRect/>
                  <a:tile tx="6350" ty="-127000" sx="65000" sy="64000" flip="none" algn="tl"/>
                </a:blipFill>
                <a:effectLst/>
              </a:rPr>
            </a:br>
            <a:r>
              <a:rPr lang="en-US" sz="6000" dirty="0">
                <a:blipFill dpi="0" rotWithShape="1">
                  <a:blip r:embed="rId5"/>
                  <a:srcRect/>
                  <a:tile tx="6350" ty="-127000" sx="65000" sy="64000" flip="none" algn="tl"/>
                </a:blipFill>
                <a:effectLst/>
              </a:rPr>
              <a:t>(length of shots, transition types, etc.)</a:t>
            </a:r>
            <a:endParaRPr lang="en-US" sz="6000" dirty="0">
              <a:blipFill dpi="0" rotWithShape="1">
                <a:blip r:embed="rId5"/>
                <a:srcRect/>
                <a:tile tx="6350" ty="-127000" sx="65000" sy="64000" flip="none" algn="tl"/>
              </a:blipFill>
            </a:endParaRPr>
          </a:p>
        </p:txBody>
      </p:sp>
      <p:sp>
        <p:nvSpPr>
          <p:cNvPr id="49" name="Rectangle 48">
            <a:extLst>
              <a:ext uri="{FF2B5EF4-FFF2-40B4-BE49-F238E27FC236}">
                <a16:creationId xmlns:a16="http://schemas.microsoft.com/office/drawing/2014/main" id="{0AA47C27-8894-42A7-8D01-C902DA9B7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8B4BD81D-EAC7-4C48-A5FD-A1156EC849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52" name="Oval 51">
              <a:extLst>
                <a:ext uri="{FF2B5EF4-FFF2-40B4-BE49-F238E27FC236}">
                  <a16:creationId xmlns:a16="http://schemas.microsoft.com/office/drawing/2014/main" id="{9CAF43F4-8892-4C5D-A8ED-C423F5175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2D028E2F-5F35-49A4-86F5-81814931E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descr="A military tank driving through a field&#10;&#10;Description automatically generated">
            <a:extLst>
              <a:ext uri="{FF2B5EF4-FFF2-40B4-BE49-F238E27FC236}">
                <a16:creationId xmlns:a16="http://schemas.microsoft.com/office/drawing/2014/main" id="{B4821984-002C-A3F1-D423-E366A1C981E1}"/>
              </a:ext>
            </a:extLst>
          </p:cNvPr>
          <p:cNvPicPr>
            <a:picLocks noChangeAspect="1"/>
          </p:cNvPicPr>
          <p:nvPr/>
        </p:nvPicPr>
        <p:blipFill rotWithShape="1">
          <a:blip r:embed="rId7">
            <a:extLst>
              <a:ext uri="{28A0092B-C50C-407E-A947-70E740481C1C}">
                <a14:useLocalDpi xmlns:a14="http://schemas.microsoft.com/office/drawing/2010/main" val="0"/>
              </a:ext>
            </a:extLst>
          </a:blip>
          <a:srcRect l="9337" t="12335" r="9057" b="13337"/>
          <a:stretch/>
        </p:blipFill>
        <p:spPr>
          <a:xfrm>
            <a:off x="7612643" y="2542726"/>
            <a:ext cx="4248060" cy="1783224"/>
          </a:xfrm>
          <a:prstGeom prst="rect">
            <a:avLst/>
          </a:prstGeom>
        </p:spPr>
      </p:pic>
    </p:spTree>
    <p:extLst>
      <p:ext uri="{BB962C8B-B14F-4D97-AF65-F5344CB8AC3E}">
        <p14:creationId xmlns:p14="http://schemas.microsoft.com/office/powerpoint/2010/main" val="1149225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40" name="Oval 39">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43" name="Rectangle 42">
            <a:extLst>
              <a:ext uri="{FF2B5EF4-FFF2-40B4-BE49-F238E27FC236}">
                <a16:creationId xmlns:a16="http://schemas.microsoft.com/office/drawing/2014/main" id="{F4664CB4-B2D2-4732-AB2C-939321E99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5" name="Rectangle 44">
            <a:extLst>
              <a:ext uri="{FF2B5EF4-FFF2-40B4-BE49-F238E27FC236}">
                <a16:creationId xmlns:a16="http://schemas.microsoft.com/office/drawing/2014/main" id="{D03168EC-D910-4109-8158-A433124BB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52EB50A5-ED88-4DB9-A0A0-1370FEEE6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248156" y="1432223"/>
            <a:ext cx="5965470" cy="3357976"/>
          </a:xfrm>
        </p:spPr>
        <p:txBody>
          <a:bodyPr vert="horz" lIns="91440" tIns="45720" rIns="91440" bIns="45720" rtlCol="0" anchor="ctr">
            <a:normAutofit/>
          </a:bodyPr>
          <a:lstStyle/>
          <a:p>
            <a:pPr>
              <a:lnSpc>
                <a:spcPct val="80000"/>
              </a:lnSpc>
            </a:pPr>
            <a:r>
              <a:rPr lang="en-US" sz="6000" dirty="0">
                <a:blipFill dpi="0" rotWithShape="1">
                  <a:blip r:embed="rId5"/>
                  <a:srcRect/>
                  <a:tile tx="6350" ty="-127000" sx="65000" sy="64000" flip="none" algn="tl"/>
                </a:blipFill>
                <a:effectLst/>
              </a:rPr>
              <a:t>Lighting </a:t>
            </a:r>
            <a:br>
              <a:rPr lang="en-US" sz="6000" dirty="0">
                <a:blipFill dpi="0" rotWithShape="1">
                  <a:blip r:embed="rId5"/>
                  <a:srcRect/>
                  <a:tile tx="6350" ty="-127000" sx="65000" sy="64000" flip="none" algn="tl"/>
                </a:blipFill>
                <a:effectLst/>
              </a:rPr>
            </a:br>
            <a:r>
              <a:rPr lang="en-US" sz="6000" dirty="0">
                <a:blipFill dpi="0" rotWithShape="1">
                  <a:blip r:embed="rId5"/>
                  <a:srcRect/>
                  <a:tile tx="6350" ty="-127000" sx="65000" sy="64000" flip="none" algn="tl"/>
                </a:blipFill>
                <a:effectLst/>
              </a:rPr>
              <a:t>(high-key, chiaroscuro, etc)</a:t>
            </a:r>
            <a:endParaRPr lang="en-US" sz="6000" dirty="0">
              <a:blipFill dpi="0" rotWithShape="1">
                <a:blip r:embed="rId5"/>
                <a:srcRect/>
                <a:tile tx="6350" ty="-127000" sx="65000" sy="64000" flip="none" algn="tl"/>
              </a:blipFill>
            </a:endParaRPr>
          </a:p>
        </p:txBody>
      </p:sp>
      <p:pic>
        <p:nvPicPr>
          <p:cNvPr id="3" name="Picture 2">
            <a:extLst>
              <a:ext uri="{FF2B5EF4-FFF2-40B4-BE49-F238E27FC236}">
                <a16:creationId xmlns:a16="http://schemas.microsoft.com/office/drawing/2014/main" id="{DCFA06FA-2170-7ED9-F9C1-A9FFEA0ABCEB}"/>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451" t="736" r="4534" b="47793"/>
          <a:stretch/>
        </p:blipFill>
        <p:spPr>
          <a:xfrm>
            <a:off x="7630981" y="2166781"/>
            <a:ext cx="4248060" cy="1892324"/>
          </a:xfrm>
          <a:prstGeom prst="rect">
            <a:avLst/>
          </a:prstGeom>
        </p:spPr>
      </p:pic>
      <p:sp>
        <p:nvSpPr>
          <p:cNvPr id="49" name="Rectangle 48">
            <a:extLst>
              <a:ext uri="{FF2B5EF4-FFF2-40B4-BE49-F238E27FC236}">
                <a16:creationId xmlns:a16="http://schemas.microsoft.com/office/drawing/2014/main" id="{0AA47C27-8894-42A7-8D01-C902DA9B7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8B4BD81D-EAC7-4C48-A5FD-A1156EC849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52" name="Oval 51">
              <a:extLst>
                <a:ext uri="{FF2B5EF4-FFF2-40B4-BE49-F238E27FC236}">
                  <a16:creationId xmlns:a16="http://schemas.microsoft.com/office/drawing/2014/main" id="{9CAF43F4-8892-4C5D-A8ED-C423F5175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2D028E2F-5F35-49A4-86F5-81814931E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496744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09E-B6E2-87F6-32CF-E088DCED2C5F}"/>
              </a:ext>
            </a:extLst>
          </p:cNvPr>
          <p:cNvSpPr>
            <a:spLocks noGrp="1"/>
          </p:cNvSpPr>
          <p:nvPr>
            <p:ph type="title"/>
          </p:nvPr>
        </p:nvSpPr>
        <p:spPr>
          <a:xfrm>
            <a:off x="892968" y="4511086"/>
            <a:ext cx="10406063" cy="1609344"/>
          </a:xfrm>
        </p:spPr>
        <p:txBody>
          <a:bodyPr>
            <a:noAutofit/>
          </a:bodyPr>
          <a:lstStyle/>
          <a:p>
            <a:pPr lvl="0"/>
            <a:r>
              <a:rPr lang="en-US" sz="5000" dirty="0"/>
              <a:t>Sound Diegetic (dialogue, gunshots, etc.) &amp; Non-Sound Diegetic (voiceovers, music, etc.)</a:t>
            </a:r>
          </a:p>
        </p:txBody>
      </p:sp>
      <p:sp>
        <p:nvSpPr>
          <p:cNvPr id="16" name="Rectangle 15">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11">
              <a:alphaModFix amt="85000"/>
              <a:lum bright="70000" contrast="-70000"/>
              <a:extLst>
                <a:ext uri="{BEBA8EAE-BF5A-486C-A8C5-ECC9F3942E4B}">
                  <a14:imgProps xmlns:a14="http://schemas.microsoft.com/office/drawing/2010/main">
                    <a14:imgLayer r:embed="rId12">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Radio recording.m4a">
            <a:hlinkClick r:id="" action="ppaction://media"/>
            <a:extLst>
              <a:ext uri="{FF2B5EF4-FFF2-40B4-BE49-F238E27FC236}">
                <a16:creationId xmlns:a16="http://schemas.microsoft.com/office/drawing/2014/main" id="{C89BEA5D-CA4D-55AC-8627-8BA21B0E9903}"/>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069975" y="757480"/>
            <a:ext cx="1235581" cy="1235581"/>
          </a:xfrm>
          <a:prstGeom prst="rect">
            <a:avLst/>
          </a:prstGeom>
        </p:spPr>
      </p:pic>
      <p:sp>
        <p:nvSpPr>
          <p:cNvPr id="5" name="TextBox 4">
            <a:extLst>
              <a:ext uri="{FF2B5EF4-FFF2-40B4-BE49-F238E27FC236}">
                <a16:creationId xmlns:a16="http://schemas.microsoft.com/office/drawing/2014/main" id="{89C6DB3E-CC5C-3C15-4128-EA8D9658049F}"/>
              </a:ext>
            </a:extLst>
          </p:cNvPr>
          <p:cNvSpPr txBox="1"/>
          <p:nvPr/>
        </p:nvSpPr>
        <p:spPr>
          <a:xfrm>
            <a:off x="2305556" y="901888"/>
            <a:ext cx="2262308" cy="1011302"/>
          </a:xfrm>
          <a:prstGeom prst="rect">
            <a:avLst/>
          </a:prstGeom>
          <a:noFill/>
        </p:spPr>
        <p:txBody>
          <a:bodyPr wrap="square" rtlCol="0">
            <a:spAutoFit/>
          </a:bodyPr>
          <a:lstStyle/>
          <a:p>
            <a:pPr defTabSz="694944">
              <a:spcAft>
                <a:spcPts val="600"/>
              </a:spcAft>
            </a:pPr>
            <a:r>
              <a:rPr lang="en-GB" sz="2736" kern="1200" dirty="0">
                <a:solidFill>
                  <a:schemeClr val="tx1"/>
                </a:solidFill>
                <a:latin typeface="+mn-lt"/>
                <a:ea typeface="+mn-ea"/>
                <a:cs typeface="+mn-cs"/>
              </a:rPr>
              <a:t>Radio </a:t>
            </a:r>
          </a:p>
          <a:p>
            <a:pPr defTabSz="694944">
              <a:spcAft>
                <a:spcPts val="600"/>
              </a:spcAft>
            </a:pPr>
            <a:r>
              <a:rPr lang="en-GB" sz="2736" kern="1200" dirty="0">
                <a:solidFill>
                  <a:schemeClr val="tx1"/>
                </a:solidFill>
                <a:latin typeface="+mn-lt"/>
                <a:ea typeface="+mn-ea"/>
                <a:cs typeface="+mn-cs"/>
              </a:rPr>
              <a:t>Chatter</a:t>
            </a:r>
            <a:endParaRPr lang="en-GB" dirty="0"/>
          </a:p>
        </p:txBody>
      </p:sp>
      <p:pic>
        <p:nvPicPr>
          <p:cNvPr id="6" name="Tank being hit sound.m4a">
            <a:hlinkClick r:id="" action="ppaction://media"/>
            <a:extLst>
              <a:ext uri="{FF2B5EF4-FFF2-40B4-BE49-F238E27FC236}">
                <a16:creationId xmlns:a16="http://schemas.microsoft.com/office/drawing/2014/main" id="{B51D1F4E-373C-AF80-9EE3-AED9B1D33C05}"/>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7230329" y="757480"/>
            <a:ext cx="1235581" cy="1235581"/>
          </a:xfrm>
          <a:prstGeom prst="rect">
            <a:avLst/>
          </a:prstGeom>
        </p:spPr>
      </p:pic>
      <p:sp>
        <p:nvSpPr>
          <p:cNvPr id="7" name="TextBox 6">
            <a:extLst>
              <a:ext uri="{FF2B5EF4-FFF2-40B4-BE49-F238E27FC236}">
                <a16:creationId xmlns:a16="http://schemas.microsoft.com/office/drawing/2014/main" id="{1D51286F-571E-5F43-8FC7-C1B15AB44894}"/>
              </a:ext>
            </a:extLst>
          </p:cNvPr>
          <p:cNvSpPr txBox="1"/>
          <p:nvPr/>
        </p:nvSpPr>
        <p:spPr>
          <a:xfrm>
            <a:off x="8465910" y="1092608"/>
            <a:ext cx="2662465" cy="513346"/>
          </a:xfrm>
          <a:prstGeom prst="rect">
            <a:avLst/>
          </a:prstGeom>
          <a:noFill/>
        </p:spPr>
        <p:txBody>
          <a:bodyPr wrap="square" rtlCol="0">
            <a:spAutoFit/>
          </a:bodyPr>
          <a:lstStyle/>
          <a:p>
            <a:pPr defTabSz="694944">
              <a:spcAft>
                <a:spcPts val="600"/>
              </a:spcAft>
            </a:pPr>
            <a:r>
              <a:rPr lang="en-GB" sz="2736" kern="1200" dirty="0">
                <a:solidFill>
                  <a:schemeClr val="tx1"/>
                </a:solidFill>
                <a:latin typeface="+mn-lt"/>
                <a:ea typeface="+mn-ea"/>
                <a:cs typeface="+mn-cs"/>
              </a:rPr>
              <a:t>Tank being hit</a:t>
            </a:r>
            <a:endParaRPr lang="en-GB" dirty="0"/>
          </a:p>
        </p:txBody>
      </p:sp>
      <p:sp>
        <p:nvSpPr>
          <p:cNvPr id="8" name="TextBox 7">
            <a:extLst>
              <a:ext uri="{FF2B5EF4-FFF2-40B4-BE49-F238E27FC236}">
                <a16:creationId xmlns:a16="http://schemas.microsoft.com/office/drawing/2014/main" id="{76B09064-091C-D1EC-45F0-23EBAB8C4D38}"/>
              </a:ext>
            </a:extLst>
          </p:cNvPr>
          <p:cNvSpPr txBox="1"/>
          <p:nvPr/>
        </p:nvSpPr>
        <p:spPr>
          <a:xfrm>
            <a:off x="8465910" y="3082290"/>
            <a:ext cx="2262308" cy="513346"/>
          </a:xfrm>
          <a:prstGeom prst="rect">
            <a:avLst/>
          </a:prstGeom>
          <a:noFill/>
        </p:spPr>
        <p:txBody>
          <a:bodyPr wrap="square" rtlCol="0">
            <a:spAutoFit/>
          </a:bodyPr>
          <a:lstStyle/>
          <a:p>
            <a:pPr defTabSz="694944">
              <a:spcAft>
                <a:spcPts val="600"/>
              </a:spcAft>
            </a:pPr>
            <a:r>
              <a:rPr lang="en-GB" sz="2736" kern="1200" dirty="0">
                <a:solidFill>
                  <a:schemeClr val="tx1"/>
                </a:solidFill>
                <a:latin typeface="+mn-lt"/>
                <a:ea typeface="+mn-ea"/>
                <a:cs typeface="+mn-cs"/>
              </a:rPr>
              <a:t>Tiger Tank </a:t>
            </a:r>
            <a:endParaRPr lang="en-GB" dirty="0"/>
          </a:p>
        </p:txBody>
      </p:sp>
      <p:pic>
        <p:nvPicPr>
          <p:cNvPr id="9" name="Sherman tank sound start of clip.m4a">
            <a:hlinkClick r:id="" action="ppaction://media"/>
            <a:extLst>
              <a:ext uri="{FF2B5EF4-FFF2-40B4-BE49-F238E27FC236}">
                <a16:creationId xmlns:a16="http://schemas.microsoft.com/office/drawing/2014/main" id="{AD7EBB28-3921-86A7-2696-2DD6EC0BE0EF}"/>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1069975" y="2745220"/>
            <a:ext cx="1235581" cy="1235581"/>
          </a:xfrm>
          <a:prstGeom prst="rect">
            <a:avLst/>
          </a:prstGeom>
        </p:spPr>
      </p:pic>
      <p:sp>
        <p:nvSpPr>
          <p:cNvPr id="10" name="TextBox 9">
            <a:extLst>
              <a:ext uri="{FF2B5EF4-FFF2-40B4-BE49-F238E27FC236}">
                <a16:creationId xmlns:a16="http://schemas.microsoft.com/office/drawing/2014/main" id="{088129BE-7913-8ADD-02F5-EDDB35E2DAFB}"/>
              </a:ext>
            </a:extLst>
          </p:cNvPr>
          <p:cNvSpPr txBox="1"/>
          <p:nvPr/>
        </p:nvSpPr>
        <p:spPr>
          <a:xfrm>
            <a:off x="2305556" y="2998279"/>
            <a:ext cx="2262308" cy="934358"/>
          </a:xfrm>
          <a:prstGeom prst="rect">
            <a:avLst/>
          </a:prstGeom>
          <a:noFill/>
        </p:spPr>
        <p:txBody>
          <a:bodyPr wrap="square" rtlCol="0">
            <a:spAutoFit/>
          </a:bodyPr>
          <a:lstStyle/>
          <a:p>
            <a:pPr defTabSz="694944">
              <a:spcAft>
                <a:spcPts val="600"/>
              </a:spcAft>
            </a:pPr>
            <a:r>
              <a:rPr lang="en-GB" sz="2736" kern="1200" dirty="0">
                <a:solidFill>
                  <a:schemeClr val="tx1"/>
                </a:solidFill>
                <a:latin typeface="+mn-lt"/>
                <a:ea typeface="+mn-ea"/>
                <a:cs typeface="+mn-cs"/>
              </a:rPr>
              <a:t>Sherman Tank</a:t>
            </a:r>
            <a:endParaRPr lang="en-GB" dirty="0"/>
          </a:p>
        </p:txBody>
      </p:sp>
      <p:pic>
        <p:nvPicPr>
          <p:cNvPr id="11" name="Tiger tank 1.m4a">
            <a:hlinkClick r:id="" action="ppaction://media"/>
            <a:extLst>
              <a:ext uri="{FF2B5EF4-FFF2-40B4-BE49-F238E27FC236}">
                <a16:creationId xmlns:a16="http://schemas.microsoft.com/office/drawing/2014/main" id="{67B41E44-3DBA-9BD9-D25A-81024F008970}"/>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7230329" y="2745220"/>
            <a:ext cx="1235581" cy="1235581"/>
          </a:xfrm>
          <a:prstGeom prst="rect">
            <a:avLst/>
          </a:prstGeom>
        </p:spPr>
      </p:pic>
    </p:spTree>
    <p:extLst>
      <p:ext uri="{BB962C8B-B14F-4D97-AF65-F5344CB8AC3E}">
        <p14:creationId xmlns:p14="http://schemas.microsoft.com/office/powerpoint/2010/main" val="1734439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84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29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4392"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128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9"/>
                </p:tgtEl>
              </p:cMediaNode>
            </p:audio>
            <p:audio>
              <p:cMediaNode vol="80000">
                <p:cTn id="22"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holding an object&#10;&#10;Description automatically generated">
            <a:extLst>
              <a:ext uri="{FF2B5EF4-FFF2-40B4-BE49-F238E27FC236}">
                <a16:creationId xmlns:a16="http://schemas.microsoft.com/office/drawing/2014/main" id="{FD20B175-5816-B1BB-BF40-6C34391EE8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69680" y="1568131"/>
            <a:ext cx="3826320" cy="1674016"/>
          </a:xfrm>
          <a:prstGeom prst="rect">
            <a:avLst/>
          </a:prstGeom>
        </p:spPr>
      </p:pic>
      <p:pic>
        <p:nvPicPr>
          <p:cNvPr id="4" name="Picture 3">
            <a:extLst>
              <a:ext uri="{FF2B5EF4-FFF2-40B4-BE49-F238E27FC236}">
                <a16:creationId xmlns:a16="http://schemas.microsoft.com/office/drawing/2014/main" id="{D87E56FA-6F1B-C68D-0D35-35D6598B47CB}"/>
              </a:ext>
            </a:extLst>
          </p:cNvPr>
          <p:cNvPicPr>
            <a:picLocks noChangeAspect="1"/>
          </p:cNvPicPr>
          <p:nvPr/>
        </p:nvPicPr>
        <p:blipFill rotWithShape="1">
          <a:blip r:embed="rId4"/>
          <a:srcRect l="15517" t="28449" r="14976" b="18317"/>
          <a:stretch/>
        </p:blipFill>
        <p:spPr>
          <a:xfrm>
            <a:off x="6181813" y="2405139"/>
            <a:ext cx="3800897" cy="1695132"/>
          </a:xfrm>
          <a:prstGeom prst="rect">
            <a:avLst/>
          </a:prstGeom>
        </p:spPr>
      </p:pic>
      <p:pic>
        <p:nvPicPr>
          <p:cNvPr id="3" name="Picture 2" descr="A computer with a screen showing a building explosion&#10;&#10;Description automatically generated">
            <a:extLst>
              <a:ext uri="{FF2B5EF4-FFF2-40B4-BE49-F238E27FC236}">
                <a16:creationId xmlns:a16="http://schemas.microsoft.com/office/drawing/2014/main" id="{44BB564E-339F-5394-8F4C-FE5D884FF38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9069" t="17157" r="3064" b="36274"/>
          <a:stretch/>
        </p:blipFill>
        <p:spPr>
          <a:xfrm>
            <a:off x="6184634" y="642937"/>
            <a:ext cx="3811065" cy="1681519"/>
          </a:xfrm>
          <a:prstGeom prst="rect">
            <a:avLst/>
          </a:prstGeom>
        </p:spPr>
      </p:pic>
      <p:sp>
        <p:nvSpPr>
          <p:cNvPr id="2" name="Title 1">
            <a:extLst>
              <a:ext uri="{FF2B5EF4-FFF2-40B4-BE49-F238E27FC236}">
                <a16:creationId xmlns:a16="http://schemas.microsoft.com/office/drawing/2014/main" id="{5CAD009E-B6E2-87F6-32CF-E088DCED2C5F}"/>
              </a:ext>
            </a:extLst>
          </p:cNvPr>
          <p:cNvSpPr>
            <a:spLocks noGrp="1"/>
          </p:cNvSpPr>
          <p:nvPr>
            <p:ph type="title"/>
          </p:nvPr>
        </p:nvSpPr>
        <p:spPr>
          <a:xfrm>
            <a:off x="1066800" y="4511898"/>
            <a:ext cx="10058400" cy="1609344"/>
          </a:xfrm>
        </p:spPr>
        <p:txBody>
          <a:bodyPr>
            <a:normAutofit/>
          </a:bodyPr>
          <a:lstStyle/>
          <a:p>
            <a:r>
              <a:rPr lang="en-US" sz="5000" kern="1200" cap="all" baseline="0" dirty="0">
                <a:blipFill dpi="0" rotWithShape="1">
                  <a:blip r:embed="rId6"/>
                  <a:srcRect/>
                  <a:tile tx="6350" ty="-127000" sx="65000" sy="64000" flip="none" algn="tl"/>
                </a:blipFill>
                <a:effectLst/>
                <a:latin typeface="+mj-lt"/>
                <a:ea typeface="+mj-ea"/>
                <a:cs typeface="+mj-cs"/>
              </a:rPr>
              <a:t>Special FX </a:t>
            </a:r>
            <a:br>
              <a:rPr lang="en-US" sz="5000" kern="1200" cap="all" baseline="0" dirty="0">
                <a:blipFill dpi="0" rotWithShape="1">
                  <a:blip r:embed="rId6"/>
                  <a:srcRect/>
                  <a:tile tx="6350" ty="-127000" sx="65000" sy="64000" flip="none" algn="tl"/>
                </a:blipFill>
                <a:effectLst/>
                <a:latin typeface="+mj-lt"/>
                <a:ea typeface="+mj-ea"/>
                <a:cs typeface="+mj-cs"/>
              </a:rPr>
            </a:br>
            <a:r>
              <a:rPr lang="en-US" sz="5000" kern="1200" cap="all" baseline="0" dirty="0">
                <a:blipFill dpi="0" rotWithShape="1">
                  <a:blip r:embed="rId6"/>
                  <a:srcRect/>
                  <a:tile tx="6350" ty="-127000" sx="65000" sy="64000" flip="none" algn="tl"/>
                </a:blipFill>
                <a:effectLst/>
                <a:latin typeface="+mj-lt"/>
                <a:ea typeface="+mj-ea"/>
                <a:cs typeface="+mj-cs"/>
              </a:rPr>
              <a:t>(Explosions, bullet shots, etc.)</a:t>
            </a:r>
            <a:endParaRPr lang="en-US" sz="5000" dirty="0"/>
          </a:p>
        </p:txBody>
      </p:sp>
      <p:sp>
        <p:nvSpPr>
          <p:cNvPr id="22" name="Rectangle 21">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54822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09E-B6E2-87F6-32CF-E088DCED2C5F}"/>
              </a:ext>
            </a:extLst>
          </p:cNvPr>
          <p:cNvSpPr>
            <a:spLocks noGrp="1"/>
          </p:cNvSpPr>
          <p:nvPr>
            <p:ph type="title"/>
          </p:nvPr>
        </p:nvSpPr>
        <p:spPr>
          <a:xfrm>
            <a:off x="1066800" y="4511898"/>
            <a:ext cx="10058400" cy="1609344"/>
          </a:xfrm>
        </p:spPr>
        <p:txBody>
          <a:bodyPr>
            <a:normAutofit/>
          </a:bodyPr>
          <a:lstStyle/>
          <a:p>
            <a:r>
              <a:rPr lang="en-US" sz="5000" dirty="0">
                <a:ea typeface="Calibri" panose="020F0502020204030204" pitchFamily="34" charset="0"/>
                <a:cs typeface="Times New Roman" panose="02020603050405020304" pitchFamily="18" charset="0"/>
              </a:rPr>
              <a:t>Written codes </a:t>
            </a:r>
            <a:br>
              <a:rPr lang="en-US" sz="5000" dirty="0">
                <a:ea typeface="Calibri" panose="020F0502020204030204" pitchFamily="34" charset="0"/>
                <a:cs typeface="Times New Roman" panose="02020603050405020304" pitchFamily="18" charset="0"/>
              </a:rPr>
            </a:br>
            <a:r>
              <a:rPr lang="en-US" sz="5000" dirty="0">
                <a:ea typeface="Calibri" panose="020F0502020204030204" pitchFamily="34" charset="0"/>
                <a:cs typeface="Times New Roman" panose="02020603050405020304" pitchFamily="18" charset="0"/>
              </a:rPr>
              <a:t>(text, typography, graphics)</a:t>
            </a:r>
            <a:endParaRPr lang="en-US" sz="5000" dirty="0"/>
          </a:p>
        </p:txBody>
      </p:sp>
      <p:sp>
        <p:nvSpPr>
          <p:cNvPr id="22" name="Rectangle 21">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creenshot of a computer&#10;&#10;Description automatically generated">
            <a:extLst>
              <a:ext uri="{FF2B5EF4-FFF2-40B4-BE49-F238E27FC236}">
                <a16:creationId xmlns:a16="http://schemas.microsoft.com/office/drawing/2014/main" id="{5FF9F11D-17C4-1E4B-8401-6067BACAFED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7244" t="36693" r="16566" b="29294"/>
          <a:stretch/>
        </p:blipFill>
        <p:spPr>
          <a:xfrm>
            <a:off x="161604" y="1124450"/>
            <a:ext cx="6510728" cy="2175582"/>
          </a:xfrm>
          <a:prstGeom prst="rect">
            <a:avLst/>
          </a:prstGeom>
        </p:spPr>
      </p:pic>
      <p:pic>
        <p:nvPicPr>
          <p:cNvPr id="6" name="Picture 5" descr="A tank in the fog&#10;&#10;Description automatically generated">
            <a:extLst>
              <a:ext uri="{FF2B5EF4-FFF2-40B4-BE49-F238E27FC236}">
                <a16:creationId xmlns:a16="http://schemas.microsoft.com/office/drawing/2014/main" id="{CAD59641-76F8-F4DB-E072-EA61AE6D865D}"/>
              </a:ext>
            </a:extLst>
          </p:cNvPr>
          <p:cNvPicPr>
            <a:picLocks noChangeAspect="1"/>
          </p:cNvPicPr>
          <p:nvPr/>
        </p:nvPicPr>
        <p:blipFill rotWithShape="1">
          <a:blip r:embed="rId6">
            <a:extLst>
              <a:ext uri="{28A0092B-C50C-407E-A947-70E740481C1C}">
                <a14:useLocalDpi xmlns:a14="http://schemas.microsoft.com/office/drawing/2010/main" val="0"/>
              </a:ext>
            </a:extLst>
          </a:blip>
          <a:srcRect l="9019" t="25391" r="8834" b="22888"/>
          <a:stretch/>
        </p:blipFill>
        <p:spPr>
          <a:xfrm>
            <a:off x="6848794" y="1118349"/>
            <a:ext cx="5181602" cy="2181683"/>
          </a:xfrm>
          <a:prstGeom prst="rect">
            <a:avLst/>
          </a:prstGeom>
        </p:spPr>
      </p:pic>
    </p:spTree>
    <p:extLst>
      <p:ext uri="{BB962C8B-B14F-4D97-AF65-F5344CB8AC3E}">
        <p14:creationId xmlns:p14="http://schemas.microsoft.com/office/powerpoint/2010/main" val="3029792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 shot of a person with an object&#10;&#10;Description automatically generated">
            <a:extLst>
              <a:ext uri="{FF2B5EF4-FFF2-40B4-BE49-F238E27FC236}">
                <a16:creationId xmlns:a16="http://schemas.microsoft.com/office/drawing/2014/main" id="{FA4C8066-5295-B078-42F7-C33270B5B676}"/>
              </a:ext>
            </a:extLst>
          </p:cNvPr>
          <p:cNvPicPr>
            <a:picLocks noChangeAspect="1"/>
          </p:cNvPicPr>
          <p:nvPr/>
        </p:nvPicPr>
        <p:blipFill rotWithShape="1">
          <a:blip r:embed="rId3">
            <a:extLst>
              <a:ext uri="{28A0092B-C50C-407E-A947-70E740481C1C}">
                <a14:useLocalDpi xmlns:a14="http://schemas.microsoft.com/office/drawing/2010/main" val="0"/>
              </a:ext>
            </a:extLst>
          </a:blip>
          <a:srcRect l="1317" t="18230" r="3258" b="29534"/>
          <a:stretch/>
        </p:blipFill>
        <p:spPr>
          <a:xfrm>
            <a:off x="6195098" y="1273866"/>
            <a:ext cx="4962660" cy="2154035"/>
          </a:xfrm>
          <a:prstGeom prst="rect">
            <a:avLst/>
          </a:prstGeom>
        </p:spPr>
      </p:pic>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066800" y="4511898"/>
            <a:ext cx="10058400" cy="1609344"/>
          </a:xfrm>
        </p:spPr>
        <p:txBody>
          <a:bodyPr>
            <a:normAutofit/>
          </a:bodyPr>
          <a:lstStyle/>
          <a:p>
            <a:r>
              <a:rPr lang="en-US" sz="5400" dirty="0"/>
              <a:t>Acting codes </a:t>
            </a:r>
            <a:br>
              <a:rPr lang="en-US" sz="5400" dirty="0"/>
            </a:br>
            <a:r>
              <a:rPr lang="en-US" sz="5400" dirty="0"/>
              <a:t>(gestures, facial expressions, etc.)</a:t>
            </a:r>
            <a:endParaRPr lang="en-US" sz="5000" dirty="0"/>
          </a:p>
        </p:txBody>
      </p:sp>
      <p:sp>
        <p:nvSpPr>
          <p:cNvPr id="15" name="Rectangle 14">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mputer with a person in a helmet&#10;&#10;Description automatically generated">
            <a:extLst>
              <a:ext uri="{FF2B5EF4-FFF2-40B4-BE49-F238E27FC236}">
                <a16:creationId xmlns:a16="http://schemas.microsoft.com/office/drawing/2014/main" id="{29317FF8-5225-02D5-BC7E-16017A3BA547}"/>
              </a:ext>
            </a:extLst>
          </p:cNvPr>
          <p:cNvPicPr>
            <a:picLocks noChangeAspect="1"/>
          </p:cNvPicPr>
          <p:nvPr/>
        </p:nvPicPr>
        <p:blipFill rotWithShape="1">
          <a:blip r:embed="rId6">
            <a:extLst>
              <a:ext uri="{28A0092B-C50C-407E-A947-70E740481C1C}">
                <a14:useLocalDpi xmlns:a14="http://schemas.microsoft.com/office/drawing/2010/main" val="0"/>
              </a:ext>
            </a:extLst>
          </a:blip>
          <a:srcRect l="10084" t="4152" r="7377" b="50260"/>
          <a:stretch/>
        </p:blipFill>
        <p:spPr>
          <a:xfrm>
            <a:off x="1034243" y="1273867"/>
            <a:ext cx="5077858" cy="2154035"/>
          </a:xfrm>
          <a:prstGeom prst="rect">
            <a:avLst/>
          </a:prstGeom>
        </p:spPr>
      </p:pic>
    </p:spTree>
    <p:extLst>
      <p:ext uri="{BB962C8B-B14F-4D97-AF65-F5344CB8AC3E}">
        <p14:creationId xmlns:p14="http://schemas.microsoft.com/office/powerpoint/2010/main" val="2671615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066800" y="4511898"/>
            <a:ext cx="10058400" cy="1609344"/>
          </a:xfrm>
        </p:spPr>
        <p:txBody>
          <a:bodyPr>
            <a:normAutofit/>
          </a:bodyPr>
          <a:lstStyle/>
          <a:p>
            <a:r>
              <a:rPr lang="en-GB" sz="5400" dirty="0"/>
              <a:t>Setting codes </a:t>
            </a:r>
            <a:br>
              <a:rPr lang="en-GB" sz="5400" dirty="0"/>
            </a:br>
            <a:r>
              <a:rPr lang="en-GB" sz="5400" dirty="0"/>
              <a:t>(location, situation, etc.)</a:t>
            </a:r>
            <a:endParaRPr lang="en-US" sz="5000" dirty="0"/>
          </a:p>
        </p:txBody>
      </p:sp>
      <p:sp>
        <p:nvSpPr>
          <p:cNvPr id="15" name="Rectangle 14">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screenshot of a computer&#10;&#10;Description automatically generated">
            <a:extLst>
              <a:ext uri="{FF2B5EF4-FFF2-40B4-BE49-F238E27FC236}">
                <a16:creationId xmlns:a16="http://schemas.microsoft.com/office/drawing/2014/main" id="{05AD35B6-6C3E-93AB-56DA-129875FEFC38}"/>
              </a:ext>
            </a:extLst>
          </p:cNvPr>
          <p:cNvPicPr>
            <a:picLocks noChangeAspect="1"/>
          </p:cNvPicPr>
          <p:nvPr/>
        </p:nvPicPr>
        <p:blipFill rotWithShape="1">
          <a:blip r:embed="rId5">
            <a:extLst>
              <a:ext uri="{28A0092B-C50C-407E-A947-70E740481C1C}">
                <a14:useLocalDpi xmlns:a14="http://schemas.microsoft.com/office/drawing/2010/main" val="0"/>
              </a:ext>
            </a:extLst>
          </a:blip>
          <a:srcRect t="19494" r="50475" b="22593"/>
          <a:stretch/>
        </p:blipFill>
        <p:spPr>
          <a:xfrm>
            <a:off x="1066800" y="837120"/>
            <a:ext cx="4636241" cy="3049636"/>
          </a:xfrm>
          <a:prstGeom prst="rect">
            <a:avLst/>
          </a:prstGeom>
        </p:spPr>
      </p:pic>
      <p:pic>
        <p:nvPicPr>
          <p:cNvPr id="4" name="Picture 3">
            <a:extLst>
              <a:ext uri="{FF2B5EF4-FFF2-40B4-BE49-F238E27FC236}">
                <a16:creationId xmlns:a16="http://schemas.microsoft.com/office/drawing/2014/main" id="{88B14370-AC1A-D29E-EE61-E65201674C03}"/>
              </a:ext>
            </a:extLst>
          </p:cNvPr>
          <p:cNvPicPr>
            <a:picLocks noChangeAspect="1"/>
          </p:cNvPicPr>
          <p:nvPr/>
        </p:nvPicPr>
        <p:blipFill rotWithShape="1">
          <a:blip r:embed="rId6"/>
          <a:srcRect l="10243" t="18964" r="10514" b="1393"/>
          <a:stretch/>
        </p:blipFill>
        <p:spPr>
          <a:xfrm>
            <a:off x="6378999" y="837120"/>
            <a:ext cx="4746201" cy="3049636"/>
          </a:xfrm>
          <a:prstGeom prst="rect">
            <a:avLst/>
          </a:prstGeom>
        </p:spPr>
      </p:pic>
    </p:spTree>
    <p:extLst>
      <p:ext uri="{BB962C8B-B14F-4D97-AF65-F5344CB8AC3E}">
        <p14:creationId xmlns:p14="http://schemas.microsoft.com/office/powerpoint/2010/main" val="1322659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FEFCF2-9614-3EB1-FF3E-D01275CF739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427" t="6020" r="12508" b="47191"/>
          <a:stretch/>
        </p:blipFill>
        <p:spPr>
          <a:xfrm>
            <a:off x="233007" y="480886"/>
            <a:ext cx="3800897" cy="1681519"/>
          </a:xfrm>
          <a:prstGeom prst="rect">
            <a:avLst/>
          </a:prstGeom>
        </p:spPr>
      </p:pic>
      <p:sp>
        <p:nvSpPr>
          <p:cNvPr id="2" name="Title 1">
            <a:extLst>
              <a:ext uri="{FF2B5EF4-FFF2-40B4-BE49-F238E27FC236}">
                <a16:creationId xmlns:a16="http://schemas.microsoft.com/office/drawing/2014/main" id="{5CAD009E-B6E2-87F6-32CF-E088DCED2C5F}"/>
              </a:ext>
            </a:extLst>
          </p:cNvPr>
          <p:cNvSpPr>
            <a:spLocks noGrp="1"/>
          </p:cNvSpPr>
          <p:nvPr>
            <p:ph type="title"/>
          </p:nvPr>
        </p:nvSpPr>
        <p:spPr>
          <a:xfrm>
            <a:off x="1066800" y="4511898"/>
            <a:ext cx="10058400" cy="1609344"/>
          </a:xfrm>
        </p:spPr>
        <p:txBody>
          <a:bodyPr>
            <a:normAutofit/>
          </a:bodyPr>
          <a:lstStyle/>
          <a:p>
            <a:r>
              <a:rPr lang="en-US" sz="4800" dirty="0"/>
              <a:t>Mise-en-scene </a:t>
            </a:r>
            <a:br>
              <a:rPr lang="en-US" sz="4800" dirty="0"/>
            </a:br>
            <a:r>
              <a:rPr lang="en-US" sz="5400" dirty="0"/>
              <a:t>(props, costumes, etc.)</a:t>
            </a:r>
            <a:endParaRPr lang="en-US" sz="5000" dirty="0"/>
          </a:p>
        </p:txBody>
      </p:sp>
      <p:sp>
        <p:nvSpPr>
          <p:cNvPr id="22" name="Rectangle 21">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E020DE4C-E247-12CC-B60D-1A23225772AC}"/>
              </a:ext>
            </a:extLst>
          </p:cNvPr>
          <p:cNvPicPr>
            <a:picLocks noChangeAspect="1"/>
          </p:cNvPicPr>
          <p:nvPr/>
        </p:nvPicPr>
        <p:blipFill rotWithShape="1">
          <a:blip r:embed="rId6"/>
          <a:srcRect l="1048" t="23586" r="1183" b="11435"/>
          <a:stretch/>
        </p:blipFill>
        <p:spPr>
          <a:xfrm>
            <a:off x="233007" y="2320109"/>
            <a:ext cx="3800897" cy="1652482"/>
          </a:xfrm>
          <a:prstGeom prst="rect">
            <a:avLst/>
          </a:prstGeom>
        </p:spPr>
      </p:pic>
      <p:sp>
        <p:nvSpPr>
          <p:cNvPr id="12" name="TextBox 11">
            <a:extLst>
              <a:ext uri="{FF2B5EF4-FFF2-40B4-BE49-F238E27FC236}">
                <a16:creationId xmlns:a16="http://schemas.microsoft.com/office/drawing/2014/main" id="{67F3491F-60B8-0C3B-DF60-6ED95BDB2DFC}"/>
              </a:ext>
            </a:extLst>
          </p:cNvPr>
          <p:cNvSpPr txBox="1"/>
          <p:nvPr/>
        </p:nvSpPr>
        <p:spPr>
          <a:xfrm>
            <a:off x="3659672" y="1838877"/>
            <a:ext cx="691316" cy="293927"/>
          </a:xfrm>
          <a:prstGeom prst="rect">
            <a:avLst/>
          </a:prstGeom>
          <a:noFill/>
        </p:spPr>
        <p:txBody>
          <a:bodyPr wrap="square" rtlCol="0">
            <a:spAutoFit/>
          </a:bodyPr>
          <a:lstStyle/>
          <a:p>
            <a:r>
              <a:rPr lang="en-GB" sz="1310" dirty="0">
                <a:solidFill>
                  <a:schemeClr val="bg1"/>
                </a:solidFill>
              </a:rPr>
              <a:t>1.</a:t>
            </a:r>
          </a:p>
        </p:txBody>
      </p:sp>
      <p:pic>
        <p:nvPicPr>
          <p:cNvPr id="18" name="Picture 17">
            <a:extLst>
              <a:ext uri="{FF2B5EF4-FFF2-40B4-BE49-F238E27FC236}">
                <a16:creationId xmlns:a16="http://schemas.microsoft.com/office/drawing/2014/main" id="{FCC51982-152A-3359-099E-D67AA884296D}"/>
              </a:ext>
            </a:extLst>
          </p:cNvPr>
          <p:cNvPicPr>
            <a:picLocks noChangeAspect="1"/>
          </p:cNvPicPr>
          <p:nvPr/>
        </p:nvPicPr>
        <p:blipFill rotWithShape="1">
          <a:blip r:embed="rId7"/>
          <a:srcRect l="10072" t="21931" r="10116" b="1687"/>
          <a:stretch/>
        </p:blipFill>
        <p:spPr>
          <a:xfrm>
            <a:off x="4176785" y="2335887"/>
            <a:ext cx="3800896" cy="1643088"/>
          </a:xfrm>
          <a:prstGeom prst="rect">
            <a:avLst/>
          </a:prstGeom>
        </p:spPr>
      </p:pic>
      <p:pic>
        <p:nvPicPr>
          <p:cNvPr id="19" name="Picture 18">
            <a:extLst>
              <a:ext uri="{FF2B5EF4-FFF2-40B4-BE49-F238E27FC236}">
                <a16:creationId xmlns:a16="http://schemas.microsoft.com/office/drawing/2014/main" id="{4D238701-C356-3B53-B5D9-0D045BAAE8EB}"/>
              </a:ext>
            </a:extLst>
          </p:cNvPr>
          <p:cNvPicPr>
            <a:picLocks noChangeAspect="1"/>
          </p:cNvPicPr>
          <p:nvPr/>
        </p:nvPicPr>
        <p:blipFill rotWithShape="1">
          <a:blip r:embed="rId8"/>
          <a:srcRect l="9973" t="16885" r="9567" b="144"/>
          <a:stretch/>
        </p:blipFill>
        <p:spPr>
          <a:xfrm>
            <a:off x="4176784" y="473186"/>
            <a:ext cx="3800897" cy="1699709"/>
          </a:xfrm>
          <a:prstGeom prst="rect">
            <a:avLst/>
          </a:prstGeom>
        </p:spPr>
      </p:pic>
      <p:pic>
        <p:nvPicPr>
          <p:cNvPr id="20" name="Picture 19" descr="A person in a helmet&#10;&#10;Description automatically generated">
            <a:extLst>
              <a:ext uri="{FF2B5EF4-FFF2-40B4-BE49-F238E27FC236}">
                <a16:creationId xmlns:a16="http://schemas.microsoft.com/office/drawing/2014/main" id="{3C4D8B12-3C20-DE85-E40D-CC1C1286F551}"/>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538" t="28297" r="3113" b="21261"/>
          <a:stretch/>
        </p:blipFill>
        <p:spPr>
          <a:xfrm>
            <a:off x="8149135" y="470601"/>
            <a:ext cx="3800895" cy="1699709"/>
          </a:xfrm>
          <a:prstGeom prst="rect">
            <a:avLst/>
          </a:prstGeom>
        </p:spPr>
      </p:pic>
      <p:pic>
        <p:nvPicPr>
          <p:cNvPr id="21" name="Picture 20">
            <a:extLst>
              <a:ext uri="{FF2B5EF4-FFF2-40B4-BE49-F238E27FC236}">
                <a16:creationId xmlns:a16="http://schemas.microsoft.com/office/drawing/2014/main" id="{677061E7-8B47-B333-BFAE-9D0B4E1DC126}"/>
              </a:ext>
            </a:extLst>
          </p:cNvPr>
          <p:cNvPicPr>
            <a:picLocks noChangeAspect="1"/>
          </p:cNvPicPr>
          <p:nvPr/>
        </p:nvPicPr>
        <p:blipFill>
          <a:blip r:embed="rId10"/>
          <a:stretch>
            <a:fillRect/>
          </a:stretch>
        </p:blipFill>
        <p:spPr>
          <a:xfrm>
            <a:off x="8149135" y="2332889"/>
            <a:ext cx="3800895" cy="1643088"/>
          </a:xfrm>
          <a:prstGeom prst="rect">
            <a:avLst/>
          </a:prstGeom>
        </p:spPr>
      </p:pic>
      <p:pic>
        <p:nvPicPr>
          <p:cNvPr id="23" name="Picture 22">
            <a:extLst>
              <a:ext uri="{FF2B5EF4-FFF2-40B4-BE49-F238E27FC236}">
                <a16:creationId xmlns:a16="http://schemas.microsoft.com/office/drawing/2014/main" id="{7F4CB5D7-D96E-B04E-4FAD-97266207A7A9}"/>
              </a:ext>
            </a:extLst>
          </p:cNvPr>
          <p:cNvPicPr>
            <a:picLocks noChangeAspect="1"/>
          </p:cNvPicPr>
          <p:nvPr/>
        </p:nvPicPr>
        <p:blipFill rotWithShape="1">
          <a:blip r:embed="rId11"/>
          <a:srcRect l="35863" t="24106" r="23889" b="49810"/>
          <a:stretch/>
        </p:blipFill>
        <p:spPr>
          <a:xfrm>
            <a:off x="8149134" y="4152597"/>
            <a:ext cx="3800895" cy="1643088"/>
          </a:xfrm>
          <a:prstGeom prst="rect">
            <a:avLst/>
          </a:prstGeom>
        </p:spPr>
      </p:pic>
      <p:sp>
        <p:nvSpPr>
          <p:cNvPr id="24" name="TextBox 23">
            <a:extLst>
              <a:ext uri="{FF2B5EF4-FFF2-40B4-BE49-F238E27FC236}">
                <a16:creationId xmlns:a16="http://schemas.microsoft.com/office/drawing/2014/main" id="{7E5C206D-D4C1-3B6E-3B02-DEC632CB185D}"/>
              </a:ext>
            </a:extLst>
          </p:cNvPr>
          <p:cNvSpPr txBox="1"/>
          <p:nvPr/>
        </p:nvSpPr>
        <p:spPr>
          <a:xfrm>
            <a:off x="3659672" y="3678664"/>
            <a:ext cx="691316" cy="293927"/>
          </a:xfrm>
          <a:prstGeom prst="rect">
            <a:avLst/>
          </a:prstGeom>
          <a:noFill/>
        </p:spPr>
        <p:txBody>
          <a:bodyPr wrap="square" rtlCol="0">
            <a:spAutoFit/>
          </a:bodyPr>
          <a:lstStyle/>
          <a:p>
            <a:r>
              <a:rPr lang="en-GB" sz="1310" dirty="0">
                <a:solidFill>
                  <a:schemeClr val="bg1"/>
                </a:solidFill>
              </a:rPr>
              <a:t>2.</a:t>
            </a:r>
          </a:p>
        </p:txBody>
      </p:sp>
      <p:sp>
        <p:nvSpPr>
          <p:cNvPr id="25" name="TextBox 24">
            <a:extLst>
              <a:ext uri="{FF2B5EF4-FFF2-40B4-BE49-F238E27FC236}">
                <a16:creationId xmlns:a16="http://schemas.microsoft.com/office/drawing/2014/main" id="{9D6B180C-E113-65A8-148E-6931BD903640}"/>
              </a:ext>
            </a:extLst>
          </p:cNvPr>
          <p:cNvSpPr txBox="1"/>
          <p:nvPr/>
        </p:nvSpPr>
        <p:spPr>
          <a:xfrm>
            <a:off x="11574208" y="1892198"/>
            <a:ext cx="691316" cy="293927"/>
          </a:xfrm>
          <a:prstGeom prst="rect">
            <a:avLst/>
          </a:prstGeom>
          <a:noFill/>
        </p:spPr>
        <p:txBody>
          <a:bodyPr wrap="square" rtlCol="0">
            <a:spAutoFit/>
          </a:bodyPr>
          <a:lstStyle/>
          <a:p>
            <a:r>
              <a:rPr lang="en-GB" sz="1310" dirty="0">
                <a:solidFill>
                  <a:schemeClr val="bg1"/>
                </a:solidFill>
              </a:rPr>
              <a:t>5.</a:t>
            </a:r>
          </a:p>
        </p:txBody>
      </p:sp>
      <p:sp>
        <p:nvSpPr>
          <p:cNvPr id="26" name="TextBox 25">
            <a:extLst>
              <a:ext uri="{FF2B5EF4-FFF2-40B4-BE49-F238E27FC236}">
                <a16:creationId xmlns:a16="http://schemas.microsoft.com/office/drawing/2014/main" id="{8F85C46E-73A0-2861-CB62-30F57D1F246C}"/>
              </a:ext>
            </a:extLst>
          </p:cNvPr>
          <p:cNvSpPr txBox="1"/>
          <p:nvPr/>
        </p:nvSpPr>
        <p:spPr>
          <a:xfrm>
            <a:off x="7632023" y="3685048"/>
            <a:ext cx="691316" cy="293927"/>
          </a:xfrm>
          <a:prstGeom prst="rect">
            <a:avLst/>
          </a:prstGeom>
          <a:noFill/>
        </p:spPr>
        <p:txBody>
          <a:bodyPr wrap="square" rtlCol="0">
            <a:spAutoFit/>
          </a:bodyPr>
          <a:lstStyle/>
          <a:p>
            <a:r>
              <a:rPr lang="en-GB" sz="1310" dirty="0">
                <a:solidFill>
                  <a:schemeClr val="bg1"/>
                </a:solidFill>
              </a:rPr>
              <a:t>4.</a:t>
            </a:r>
          </a:p>
        </p:txBody>
      </p:sp>
      <p:sp>
        <p:nvSpPr>
          <p:cNvPr id="27" name="TextBox 26">
            <a:extLst>
              <a:ext uri="{FF2B5EF4-FFF2-40B4-BE49-F238E27FC236}">
                <a16:creationId xmlns:a16="http://schemas.microsoft.com/office/drawing/2014/main" id="{5B70BBED-B676-BB4C-F740-AE208F7BA493}"/>
              </a:ext>
            </a:extLst>
          </p:cNvPr>
          <p:cNvSpPr txBox="1"/>
          <p:nvPr/>
        </p:nvSpPr>
        <p:spPr>
          <a:xfrm>
            <a:off x="11574208" y="5461774"/>
            <a:ext cx="691316" cy="293927"/>
          </a:xfrm>
          <a:prstGeom prst="rect">
            <a:avLst/>
          </a:prstGeom>
          <a:noFill/>
        </p:spPr>
        <p:txBody>
          <a:bodyPr wrap="square" rtlCol="0">
            <a:spAutoFit/>
          </a:bodyPr>
          <a:lstStyle/>
          <a:p>
            <a:r>
              <a:rPr lang="en-GB" sz="1310" dirty="0">
                <a:solidFill>
                  <a:schemeClr val="bg1"/>
                </a:solidFill>
              </a:rPr>
              <a:t>7.</a:t>
            </a:r>
          </a:p>
        </p:txBody>
      </p:sp>
      <p:sp>
        <p:nvSpPr>
          <p:cNvPr id="28" name="TextBox 27">
            <a:extLst>
              <a:ext uri="{FF2B5EF4-FFF2-40B4-BE49-F238E27FC236}">
                <a16:creationId xmlns:a16="http://schemas.microsoft.com/office/drawing/2014/main" id="{873F1303-01B6-6C93-83CD-3D525162C2BB}"/>
              </a:ext>
            </a:extLst>
          </p:cNvPr>
          <p:cNvSpPr txBox="1"/>
          <p:nvPr/>
        </p:nvSpPr>
        <p:spPr>
          <a:xfrm>
            <a:off x="7632023" y="1876383"/>
            <a:ext cx="691316" cy="293927"/>
          </a:xfrm>
          <a:prstGeom prst="rect">
            <a:avLst/>
          </a:prstGeom>
          <a:noFill/>
        </p:spPr>
        <p:txBody>
          <a:bodyPr wrap="square" rtlCol="0">
            <a:spAutoFit/>
          </a:bodyPr>
          <a:lstStyle/>
          <a:p>
            <a:r>
              <a:rPr lang="en-GB" sz="1310" dirty="0">
                <a:solidFill>
                  <a:schemeClr val="bg1"/>
                </a:solidFill>
              </a:rPr>
              <a:t>3.</a:t>
            </a:r>
          </a:p>
        </p:txBody>
      </p:sp>
      <p:sp>
        <p:nvSpPr>
          <p:cNvPr id="29" name="TextBox 28">
            <a:extLst>
              <a:ext uri="{FF2B5EF4-FFF2-40B4-BE49-F238E27FC236}">
                <a16:creationId xmlns:a16="http://schemas.microsoft.com/office/drawing/2014/main" id="{26808354-4347-21F4-3F61-BC398D73893A}"/>
              </a:ext>
            </a:extLst>
          </p:cNvPr>
          <p:cNvSpPr txBox="1"/>
          <p:nvPr/>
        </p:nvSpPr>
        <p:spPr>
          <a:xfrm>
            <a:off x="11613335" y="3671922"/>
            <a:ext cx="691316" cy="293927"/>
          </a:xfrm>
          <a:prstGeom prst="rect">
            <a:avLst/>
          </a:prstGeom>
          <a:noFill/>
        </p:spPr>
        <p:txBody>
          <a:bodyPr wrap="square" rtlCol="0">
            <a:spAutoFit/>
          </a:bodyPr>
          <a:lstStyle/>
          <a:p>
            <a:r>
              <a:rPr lang="en-GB" sz="1310" dirty="0">
                <a:solidFill>
                  <a:schemeClr val="bg1"/>
                </a:solidFill>
              </a:rPr>
              <a:t>6.</a:t>
            </a:r>
          </a:p>
        </p:txBody>
      </p:sp>
    </p:spTree>
    <p:extLst>
      <p:ext uri="{BB962C8B-B14F-4D97-AF65-F5344CB8AC3E}">
        <p14:creationId xmlns:p14="http://schemas.microsoft.com/office/powerpoint/2010/main" val="3772069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40" name="Oval 39">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43" name="Rectangle 42">
            <a:extLst>
              <a:ext uri="{FF2B5EF4-FFF2-40B4-BE49-F238E27FC236}">
                <a16:creationId xmlns:a16="http://schemas.microsoft.com/office/drawing/2014/main" id="{F4664CB4-B2D2-4732-AB2C-939321E99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5" name="Rectangle 44">
            <a:extLst>
              <a:ext uri="{FF2B5EF4-FFF2-40B4-BE49-F238E27FC236}">
                <a16:creationId xmlns:a16="http://schemas.microsoft.com/office/drawing/2014/main" id="{D03168EC-D910-4109-8158-A433124BB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52EB50A5-ED88-4DB9-A0A0-1370FEEE6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248156" y="1432223"/>
            <a:ext cx="5965470" cy="3357976"/>
          </a:xfrm>
        </p:spPr>
        <p:txBody>
          <a:bodyPr vert="horz" lIns="91440" tIns="45720" rIns="91440" bIns="45720" rtlCol="0" anchor="ctr">
            <a:normAutofit/>
          </a:bodyPr>
          <a:lstStyle/>
          <a:p>
            <a:pPr>
              <a:lnSpc>
                <a:spcPct val="80000"/>
              </a:lnSpc>
            </a:pPr>
            <a:r>
              <a:rPr lang="en-GB" sz="6000" dirty="0"/>
              <a:t>Colour</a:t>
            </a:r>
            <a:r>
              <a:rPr lang="en-US" sz="6000" dirty="0"/>
              <a:t> </a:t>
            </a:r>
            <a:br>
              <a:rPr lang="en-US" sz="6000" dirty="0"/>
            </a:br>
            <a:r>
              <a:rPr lang="en-US" sz="6000" dirty="0"/>
              <a:t>(palette, saturation levels RGB, etc.)</a:t>
            </a:r>
            <a:endParaRPr lang="en-US" sz="6000" dirty="0">
              <a:blipFill dpi="0" rotWithShape="1">
                <a:blip r:embed="rId5"/>
                <a:srcRect/>
                <a:tile tx="6350" ty="-127000" sx="65000" sy="64000" flip="none" algn="tl"/>
              </a:blipFill>
            </a:endParaRPr>
          </a:p>
        </p:txBody>
      </p:sp>
      <p:sp>
        <p:nvSpPr>
          <p:cNvPr id="49" name="Rectangle 48">
            <a:extLst>
              <a:ext uri="{FF2B5EF4-FFF2-40B4-BE49-F238E27FC236}">
                <a16:creationId xmlns:a16="http://schemas.microsoft.com/office/drawing/2014/main" id="{0AA47C27-8894-42A7-8D01-C902DA9B7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8B4BD81D-EAC7-4C48-A5FD-A1156EC849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52" name="Oval 51">
              <a:extLst>
                <a:ext uri="{FF2B5EF4-FFF2-40B4-BE49-F238E27FC236}">
                  <a16:creationId xmlns:a16="http://schemas.microsoft.com/office/drawing/2014/main" id="{9CAF43F4-8892-4C5D-A8ED-C423F5175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2D028E2F-5F35-49A4-86F5-81814931E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06431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40" name="Oval 39">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43" name="Rectangle 42">
            <a:extLst>
              <a:ext uri="{FF2B5EF4-FFF2-40B4-BE49-F238E27FC236}">
                <a16:creationId xmlns:a16="http://schemas.microsoft.com/office/drawing/2014/main" id="{F4664CB4-B2D2-4732-AB2C-939321E99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5" name="Rectangle 44">
            <a:extLst>
              <a:ext uri="{FF2B5EF4-FFF2-40B4-BE49-F238E27FC236}">
                <a16:creationId xmlns:a16="http://schemas.microsoft.com/office/drawing/2014/main" id="{D03168EC-D910-4109-8158-A433124BB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52EB50A5-ED88-4DB9-A0A0-1370FEEE6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9A12CA-BC32-446A-29E2-19DDA39D07FA}"/>
              </a:ext>
            </a:extLst>
          </p:cNvPr>
          <p:cNvSpPr>
            <a:spLocks noGrp="1"/>
          </p:cNvSpPr>
          <p:nvPr>
            <p:ph type="title"/>
          </p:nvPr>
        </p:nvSpPr>
        <p:spPr>
          <a:xfrm>
            <a:off x="1248156" y="1432223"/>
            <a:ext cx="5965470" cy="3357976"/>
          </a:xfrm>
        </p:spPr>
        <p:txBody>
          <a:bodyPr vert="horz" lIns="91440" tIns="45720" rIns="91440" bIns="45720" rtlCol="0" anchor="ctr">
            <a:normAutofit/>
          </a:bodyPr>
          <a:lstStyle/>
          <a:p>
            <a:pPr>
              <a:lnSpc>
                <a:spcPct val="80000"/>
              </a:lnSpc>
            </a:pPr>
            <a:r>
              <a:rPr lang="en-GB" sz="6000" dirty="0"/>
              <a:t>Visual composition </a:t>
            </a:r>
            <a:br>
              <a:rPr lang="en-GB" sz="6000" dirty="0"/>
            </a:br>
            <a:r>
              <a:rPr lang="en-GB" sz="6000" dirty="0"/>
              <a:t>(framing, placement of elements)</a:t>
            </a:r>
            <a:endParaRPr lang="en-US" sz="6000" dirty="0">
              <a:blipFill dpi="0" rotWithShape="1">
                <a:blip r:embed="rId5"/>
                <a:srcRect/>
                <a:tile tx="6350" ty="-127000" sx="65000" sy="64000" flip="none" algn="tl"/>
              </a:blipFill>
            </a:endParaRPr>
          </a:p>
        </p:txBody>
      </p:sp>
      <p:sp>
        <p:nvSpPr>
          <p:cNvPr id="49" name="Rectangle 48">
            <a:extLst>
              <a:ext uri="{FF2B5EF4-FFF2-40B4-BE49-F238E27FC236}">
                <a16:creationId xmlns:a16="http://schemas.microsoft.com/office/drawing/2014/main" id="{0AA47C27-8894-42A7-8D01-C902DA9B7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8B4BD81D-EAC7-4C48-A5FD-A1156EC849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52" name="Oval 51">
              <a:extLst>
                <a:ext uri="{FF2B5EF4-FFF2-40B4-BE49-F238E27FC236}">
                  <a16:creationId xmlns:a16="http://schemas.microsoft.com/office/drawing/2014/main" id="{9CAF43F4-8892-4C5D-A8ED-C423F5175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2D028E2F-5F35-49A4-86F5-81814931E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7" name="Picture 6" descr="A screenshot of a computer&#10;&#10;Description automatically generated">
            <a:extLst>
              <a:ext uri="{FF2B5EF4-FFF2-40B4-BE49-F238E27FC236}">
                <a16:creationId xmlns:a16="http://schemas.microsoft.com/office/drawing/2014/main" id="{BF7E758E-2CC3-203B-579B-E40BB95A77C3}"/>
              </a:ext>
            </a:extLst>
          </p:cNvPr>
          <p:cNvPicPr>
            <a:picLocks noChangeAspect="1"/>
          </p:cNvPicPr>
          <p:nvPr/>
        </p:nvPicPr>
        <p:blipFill rotWithShape="1">
          <a:blip r:embed="rId7">
            <a:extLst>
              <a:ext uri="{28A0092B-C50C-407E-A947-70E740481C1C}">
                <a14:useLocalDpi xmlns:a14="http://schemas.microsoft.com/office/drawing/2010/main" val="0"/>
              </a:ext>
            </a:extLst>
          </a:blip>
          <a:srcRect t="20618" r="50022" b="25597"/>
          <a:stretch/>
        </p:blipFill>
        <p:spPr>
          <a:xfrm>
            <a:off x="7646397" y="1979779"/>
            <a:ext cx="4217228" cy="2552908"/>
          </a:xfrm>
          <a:prstGeom prst="rect">
            <a:avLst/>
          </a:prstGeom>
        </p:spPr>
      </p:pic>
    </p:spTree>
    <p:extLst>
      <p:ext uri="{BB962C8B-B14F-4D97-AF65-F5344CB8AC3E}">
        <p14:creationId xmlns:p14="http://schemas.microsoft.com/office/powerpoint/2010/main" val="3065489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4008-AE9F-17A6-2098-2CDD2F7BA2DE}"/>
              </a:ext>
            </a:extLst>
          </p:cNvPr>
          <p:cNvSpPr>
            <a:spLocks noGrp="1"/>
          </p:cNvSpPr>
          <p:nvPr>
            <p:ph type="title"/>
          </p:nvPr>
        </p:nvSpPr>
        <p:spPr/>
        <p:txBody>
          <a:bodyPr/>
          <a:lstStyle/>
          <a:p>
            <a:r>
              <a:rPr lang="en-GB" dirty="0"/>
              <a:t>Bibliography</a:t>
            </a:r>
            <a:br>
              <a:rPr lang="en-GB" dirty="0"/>
            </a:br>
            <a:endParaRPr lang="en-GB" dirty="0"/>
          </a:p>
        </p:txBody>
      </p:sp>
      <p:sp>
        <p:nvSpPr>
          <p:cNvPr id="4" name="Content Placeholder 3">
            <a:extLst>
              <a:ext uri="{FF2B5EF4-FFF2-40B4-BE49-F238E27FC236}">
                <a16:creationId xmlns:a16="http://schemas.microsoft.com/office/drawing/2014/main" id="{CB792A61-F302-E410-1C4D-5B1FC30A0335}"/>
              </a:ext>
            </a:extLst>
          </p:cNvPr>
          <p:cNvSpPr>
            <a:spLocks noGrp="1"/>
          </p:cNvSpPr>
          <p:nvPr>
            <p:ph idx="1"/>
          </p:nvPr>
        </p:nvSpPr>
        <p:spPr>
          <a:xfrm>
            <a:off x="228602" y="1429893"/>
            <a:ext cx="11734796" cy="4943475"/>
          </a:xfrm>
        </p:spPr>
        <p:txBody>
          <a:bodyPr>
            <a:normAutofit/>
          </a:bodyPr>
          <a:lstStyle/>
          <a:p>
            <a:pPr marL="0" indent="0">
              <a:buNone/>
            </a:pPr>
            <a:r>
              <a:rPr lang="en-GB" sz="1850" b="1" u="sng" dirty="0"/>
              <a:t>Film &amp; Clip Location</a:t>
            </a:r>
          </a:p>
          <a:p>
            <a:r>
              <a:rPr lang="en-GB" sz="1850" dirty="0"/>
              <a:t>Ayer, David (dir.), Fury [Film], 									(London: Columbia Pictures, 2014)</a:t>
            </a:r>
          </a:p>
          <a:p>
            <a:r>
              <a:rPr lang="en-GB" sz="1850" dirty="0"/>
              <a:t>CineClips, </a:t>
            </a:r>
            <a:r>
              <a:rPr lang="en-GB" sz="1850" i="1" u="none" strike="noStrike" dirty="0">
                <a:effectLst/>
              </a:rPr>
              <a:t>Skirmish With A Tiger Tank | Fury | CineClips | With Captions </a:t>
            </a:r>
            <a:r>
              <a:rPr lang="en-GB" sz="1850" i="0" u="none" strike="noStrike" dirty="0">
                <a:effectLst/>
              </a:rPr>
              <a:t>				[video]. 2021 </a:t>
            </a:r>
            <a:r>
              <a:rPr lang="en-GB" sz="1850" dirty="0"/>
              <a:t>&lt;https://youtu.be/0Xc4ckTTQN0?si=lkDrKIdTmEBzSy-S&gt; [accessed 07 December 	2023]</a:t>
            </a:r>
          </a:p>
          <a:p>
            <a:pPr marL="0" indent="0">
              <a:buNone/>
            </a:pPr>
            <a:r>
              <a:rPr lang="en-GB" sz="1850" b="1" u="sng" dirty="0"/>
              <a:t>Slide 3</a:t>
            </a:r>
          </a:p>
          <a:p>
            <a:r>
              <a:rPr lang="en-GB" sz="1850" dirty="0"/>
              <a:t>Keyte, Giles (photographer),		&lt;https://www.imdb.com/title/tt2713180/mediaindex/?ref_=tt_mv_sm&gt; [accessed 10 December 	2023]</a:t>
            </a:r>
          </a:p>
          <a:p>
            <a:r>
              <a:rPr lang="en-GB" sz="1850" u="none" strike="noStrike" dirty="0">
                <a:effectLst/>
              </a:rPr>
              <a:t>Rotten Tomatoes, </a:t>
            </a:r>
            <a:r>
              <a:rPr lang="en-GB" sz="1850" i="1" u="none" strike="noStrike" dirty="0">
                <a:effectLst/>
              </a:rPr>
              <a:t>David Ayer </a:t>
            </a:r>
            <a:r>
              <a:rPr lang="en-GB" sz="1850" u="none" strike="noStrike" dirty="0">
                <a:effectLst/>
              </a:rPr>
              <a:t>(2015) 		</a:t>
            </a:r>
            <a:r>
              <a:rPr lang="en-GB" sz="1850" i="0" u="none" strike="noStrike" dirty="0">
                <a:effectLst/>
              </a:rPr>
              <a:t>&lt;https://www.rottentomatoes.com/celebrity/david_ayer&gt; [accessed 15 December 2023]</a:t>
            </a:r>
          </a:p>
          <a:p>
            <a:r>
              <a:rPr lang="en-GB" sz="1850" i="0" u="none" strike="noStrike" dirty="0">
                <a:effectLst/>
              </a:rPr>
              <a:t>TV Tropes, </a:t>
            </a:r>
            <a:r>
              <a:rPr lang="en-GB" sz="1850" i="1" u="none" strike="noStrike" dirty="0">
                <a:effectLst/>
              </a:rPr>
              <a:t>Fury</a:t>
            </a:r>
            <a:r>
              <a:rPr lang="en-GB" sz="1850" i="0" u="none" strike="noStrike" dirty="0">
                <a:effectLst/>
              </a:rPr>
              <a:t> (2014) 										(2014) &lt;https://tvtropes.org/pmwiki/pmwiki.php/Film/Fury2014&gt; [accessed 07 December 2023]</a:t>
            </a:r>
          </a:p>
          <a:p>
            <a:pPr marL="0" indent="0">
              <a:buNone/>
            </a:pPr>
            <a:endParaRPr lang="en-GB" sz="1850" dirty="0"/>
          </a:p>
        </p:txBody>
      </p:sp>
    </p:spTree>
    <p:extLst>
      <p:ext uri="{BB962C8B-B14F-4D97-AF65-F5344CB8AC3E}">
        <p14:creationId xmlns:p14="http://schemas.microsoft.com/office/powerpoint/2010/main" val="1332947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4008-AE9F-17A6-2098-2CDD2F7BA2DE}"/>
              </a:ext>
            </a:extLst>
          </p:cNvPr>
          <p:cNvSpPr>
            <a:spLocks noGrp="1"/>
          </p:cNvSpPr>
          <p:nvPr>
            <p:ph type="title"/>
          </p:nvPr>
        </p:nvSpPr>
        <p:spPr/>
        <p:txBody>
          <a:bodyPr/>
          <a:lstStyle/>
          <a:p>
            <a:r>
              <a:rPr lang="en-GB" dirty="0"/>
              <a:t>Bibliography</a:t>
            </a:r>
            <a:br>
              <a:rPr lang="en-GB" dirty="0"/>
            </a:br>
            <a:endParaRPr lang="en-GB" dirty="0"/>
          </a:p>
        </p:txBody>
      </p:sp>
      <p:sp>
        <p:nvSpPr>
          <p:cNvPr id="3" name="Content Placeholder 3">
            <a:extLst>
              <a:ext uri="{FF2B5EF4-FFF2-40B4-BE49-F238E27FC236}">
                <a16:creationId xmlns:a16="http://schemas.microsoft.com/office/drawing/2014/main" id="{AFFE315B-BDA8-743A-2D0E-F6393A2D1700}"/>
              </a:ext>
            </a:extLst>
          </p:cNvPr>
          <p:cNvSpPr txBox="1">
            <a:spLocks/>
          </p:cNvSpPr>
          <p:nvPr/>
        </p:nvSpPr>
        <p:spPr>
          <a:xfrm>
            <a:off x="228602" y="1289304"/>
            <a:ext cx="11734796" cy="5368671"/>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sz="1850" b="1" u="sng" dirty="0"/>
              <a:t>Slide 7</a:t>
            </a:r>
            <a:endParaRPr lang="en-GB" sz="1850" b="1" i="0" u="sng" strike="noStrike" dirty="0">
              <a:effectLst/>
            </a:endParaRPr>
          </a:p>
          <a:p>
            <a:r>
              <a:rPr lang="en-GB" sz="1850" i="0" u="none" strike="noStrike" dirty="0">
                <a:effectLst/>
              </a:rPr>
              <a:t>Adobe, </a:t>
            </a:r>
            <a:r>
              <a:rPr lang="en-GB" sz="1850" i="1" u="none" strike="noStrike" dirty="0">
                <a:effectLst/>
              </a:rPr>
              <a:t>What is an anamorphic lens? 	</a:t>
            </a:r>
            <a:r>
              <a:rPr lang="en-GB" sz="1850" i="0" strike="noStrike" dirty="0">
                <a:effectLst/>
              </a:rPr>
              <a:t>&lt;</a:t>
            </a:r>
            <a:r>
              <a:rPr kumimoji="0" lang="en-GB" sz="1850" i="0" strike="noStrike" kern="1200" cap="none" spc="0" normalizeH="0" baseline="0" noProof="0" dirty="0">
                <a:ln>
                  <a:noFill/>
                </a:ln>
                <a:effectLst/>
                <a:uLnTx/>
                <a:uFillTx/>
                <a:ea typeface="+mn-ea"/>
                <a:cs typeface="+mn-cs"/>
              </a:rPr>
              <a:t>https://www.adobe.com/creativecloud/photography/hub/guides/what-is-an-anamorphic-	lens.html#:~:text=Anamorphic%20lenses%20are%20good%20for,subject%20and%20a%20blu	rred%20background</a:t>
            </a:r>
            <a:r>
              <a:rPr lang="en-GB" sz="1850" i="0" strike="noStrike" dirty="0">
                <a:effectLst/>
              </a:rPr>
              <a:t>&gt; [accessed 13 December 2023]</a:t>
            </a:r>
          </a:p>
          <a:p>
            <a:pPr marL="0" indent="0">
              <a:buNone/>
            </a:pPr>
            <a:r>
              <a:rPr lang="en-GB" sz="1850" b="1" u="sng" dirty="0"/>
              <a:t>Slide 10 </a:t>
            </a:r>
          </a:p>
          <a:p>
            <a:r>
              <a:rPr lang="en-GB" sz="1850" dirty="0"/>
              <a:t>Heckmann, Chris., </a:t>
            </a:r>
            <a:r>
              <a:rPr lang="en-GB" sz="1850" i="1" dirty="0"/>
              <a:t>‘Types of Editing Transitions in Film – The Ultimate Guide’, </a:t>
            </a:r>
            <a:r>
              <a:rPr lang="en-GB" sz="1850" dirty="0"/>
              <a:t>Studio Binder, 			 28 November 2021. &lt;https://www.studiobinder.com/blog/types-of-editing-transitions-in-film/&gt; 	[accessed 16 December 2023]</a:t>
            </a:r>
          </a:p>
          <a:p>
            <a:pPr marL="0" indent="0">
              <a:buNone/>
            </a:pPr>
            <a:r>
              <a:rPr lang="en-GB" sz="1850" b="1" u="sng" dirty="0"/>
              <a:t>Slide 13</a:t>
            </a:r>
          </a:p>
          <a:p>
            <a:r>
              <a:rPr lang="en-GB" sz="1850" dirty="0" err="1"/>
              <a:t>Nelmes</a:t>
            </a:r>
            <a:r>
              <a:rPr lang="en-GB" sz="1850" dirty="0"/>
              <a:t>, Jill, </a:t>
            </a:r>
            <a:r>
              <a:rPr lang="en-GB" sz="1850" i="1" dirty="0"/>
              <a:t>Introduction to Film Studies</a:t>
            </a:r>
            <a:r>
              <a:rPr lang="en-GB" sz="1850" dirty="0"/>
              <a:t>, 5th </a:t>
            </a:r>
            <a:r>
              <a:rPr lang="en-GB" sz="1850" dirty="0" err="1"/>
              <a:t>Edn</a:t>
            </a:r>
            <a:r>
              <a:rPr lang="en-GB" sz="1850" dirty="0"/>
              <a:t>. (New York: Routledge, 2012)</a:t>
            </a:r>
          </a:p>
        </p:txBody>
      </p:sp>
    </p:spTree>
    <p:extLst>
      <p:ext uri="{BB962C8B-B14F-4D97-AF65-F5344CB8AC3E}">
        <p14:creationId xmlns:p14="http://schemas.microsoft.com/office/powerpoint/2010/main" val="2833746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4008-AE9F-17A6-2098-2CDD2F7BA2DE}"/>
              </a:ext>
            </a:extLst>
          </p:cNvPr>
          <p:cNvSpPr>
            <a:spLocks noGrp="1"/>
          </p:cNvSpPr>
          <p:nvPr>
            <p:ph type="title"/>
          </p:nvPr>
        </p:nvSpPr>
        <p:spPr/>
        <p:txBody>
          <a:bodyPr/>
          <a:lstStyle/>
          <a:p>
            <a:r>
              <a:rPr lang="en-GB" dirty="0"/>
              <a:t>Bibliography</a:t>
            </a:r>
            <a:br>
              <a:rPr lang="en-GB" dirty="0"/>
            </a:br>
            <a:endParaRPr lang="en-GB" dirty="0"/>
          </a:p>
        </p:txBody>
      </p:sp>
      <p:sp>
        <p:nvSpPr>
          <p:cNvPr id="3" name="Content Placeholder 3">
            <a:extLst>
              <a:ext uri="{FF2B5EF4-FFF2-40B4-BE49-F238E27FC236}">
                <a16:creationId xmlns:a16="http://schemas.microsoft.com/office/drawing/2014/main" id="{AFFE315B-BDA8-743A-2D0E-F6393A2D1700}"/>
              </a:ext>
            </a:extLst>
          </p:cNvPr>
          <p:cNvSpPr txBox="1">
            <a:spLocks/>
          </p:cNvSpPr>
          <p:nvPr/>
        </p:nvSpPr>
        <p:spPr>
          <a:xfrm>
            <a:off x="228602" y="1289304"/>
            <a:ext cx="11734796" cy="5368671"/>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sz="1850" b="1" u="sng" dirty="0"/>
              <a:t>Slide 17</a:t>
            </a:r>
            <a:endParaRPr lang="en-GB" sz="1850" i="0" u="none" strike="noStrike" dirty="0">
              <a:effectLst/>
            </a:endParaRPr>
          </a:p>
          <a:p>
            <a:r>
              <a:rPr lang="en-GB" sz="1850" i="0" u="none" strike="noStrike" dirty="0">
                <a:effectLst/>
              </a:rPr>
              <a:t>The Tank Musuem</a:t>
            </a:r>
            <a:r>
              <a:rPr lang="en-GB" sz="1850" i="0" u="none" strike="noStrike" cap="all" dirty="0">
                <a:effectLst/>
              </a:rPr>
              <a:t>, </a:t>
            </a:r>
            <a:r>
              <a:rPr lang="en-GB" sz="1850" i="1" u="none" strike="noStrike" cap="all" dirty="0">
                <a:effectLst/>
              </a:rPr>
              <a:t>M4A2E8 </a:t>
            </a:r>
            <a:r>
              <a:rPr lang="en-GB" sz="1850" i="1" u="none" strike="noStrike" dirty="0">
                <a:effectLst/>
              </a:rPr>
              <a:t>Sherman ‘Fury’ </a:t>
            </a:r>
            <a:r>
              <a:rPr lang="en-GB" sz="1850" i="0" u="none" strike="noStrike" dirty="0">
                <a:effectLst/>
              </a:rPr>
              <a:t>								(2014) </a:t>
            </a:r>
            <a:r>
              <a:rPr lang="en-GB" sz="1850" baseline="0" dirty="0">
                <a:latin typeface="+mn-lt"/>
              </a:rPr>
              <a:t>&lt;https://tankmuseum.org/tank-nuts/tank-collection/m4-sherman-fury&gt; 			[accessed 13 December 2023]</a:t>
            </a:r>
          </a:p>
          <a:p>
            <a:r>
              <a:rPr lang="en-GB" sz="1850" dirty="0"/>
              <a:t>Quest TV,  </a:t>
            </a:r>
            <a:r>
              <a:rPr lang="en-GB" sz="1850" i="1" dirty="0"/>
              <a:t>The Hollywood Connection | Combat Dealers</a:t>
            </a:r>
          </a:p>
          <a:p>
            <a:pPr marL="0" indent="0">
              <a:lnSpc>
                <a:spcPct val="100000"/>
              </a:lnSpc>
              <a:spcBef>
                <a:spcPts val="0"/>
              </a:spcBef>
              <a:buClrTx/>
              <a:buSzTx/>
              <a:buNone/>
              <a:defRPr/>
            </a:pPr>
            <a:r>
              <a:rPr lang="en-GB" sz="1850" dirty="0"/>
              <a:t>	[video] 2015. </a:t>
            </a:r>
            <a:r>
              <a:rPr lang="en-GB" sz="1850" baseline="0" dirty="0">
                <a:latin typeface="+mn-lt"/>
              </a:rPr>
              <a:t>&lt;https://youtu.be/sUXMrnkMlh4?si=5H8G4QMCHe_VBKxy&gt; [accessed 07 	December 2023]</a:t>
            </a:r>
            <a:endParaRPr lang="en-GB" sz="1850" b="1" u="sng" dirty="0"/>
          </a:p>
          <a:p>
            <a:pPr marL="0" indent="0">
              <a:buNone/>
            </a:pPr>
            <a:r>
              <a:rPr lang="en-GB" sz="1850" b="1" u="sng" dirty="0"/>
              <a:t>Slide 18</a:t>
            </a:r>
            <a:endParaRPr lang="en-GB" sz="1850" i="0" u="none" strike="noStrike" dirty="0">
              <a:effectLst/>
            </a:endParaRPr>
          </a:p>
          <a:p>
            <a:r>
              <a:rPr lang="en-GB" sz="1850" i="0" u="none" strike="noStrike" dirty="0">
                <a:effectLst/>
              </a:rPr>
              <a:t>Risk, Mary., </a:t>
            </a:r>
            <a:r>
              <a:rPr lang="en-GB" sz="1850" i="1" u="none" strike="noStrike" dirty="0">
                <a:effectLst/>
              </a:rPr>
              <a:t>‘How to Use </a:t>
            </a:r>
            <a:r>
              <a:rPr lang="en-GB" sz="1850" i="1" u="none" strike="noStrike" dirty="0" err="1">
                <a:effectLst/>
              </a:rPr>
              <a:t>Color</a:t>
            </a:r>
            <a:r>
              <a:rPr lang="en-GB" sz="1850" i="1" u="none" strike="noStrike" dirty="0">
                <a:effectLst/>
              </a:rPr>
              <a:t> in Film: 50+ Examples of Movie </a:t>
            </a:r>
            <a:r>
              <a:rPr lang="en-GB" sz="1850" i="1" u="none" strike="noStrike" dirty="0" err="1">
                <a:effectLst/>
              </a:rPr>
              <a:t>Color</a:t>
            </a:r>
            <a:r>
              <a:rPr lang="en-GB" sz="1850" i="1" u="none" strike="noStrike" dirty="0">
                <a:effectLst/>
              </a:rPr>
              <a:t> Palettes’</a:t>
            </a:r>
            <a:r>
              <a:rPr lang="en-GB" sz="1850" i="1" dirty="0"/>
              <a:t>, </a:t>
            </a:r>
            <a:r>
              <a:rPr lang="en-GB" sz="1850" dirty="0"/>
              <a:t>Studio Binder, 			27 July 2020. </a:t>
            </a:r>
            <a:r>
              <a:rPr lang="en-GB" sz="1850" baseline="0" dirty="0">
                <a:latin typeface="+mn-lt"/>
              </a:rPr>
              <a:t>&lt;https://www.studiobinder.com/blog/how-to-use-color-in-film-50-examples-of-	movie-</a:t>
            </a:r>
            <a:r>
              <a:rPr lang="en-GB" sz="1850" baseline="0" dirty="0" err="1">
                <a:latin typeface="+mn-lt"/>
              </a:rPr>
              <a:t>color</a:t>
            </a:r>
            <a:r>
              <a:rPr lang="en-GB" sz="1850" baseline="0" dirty="0">
                <a:latin typeface="+mn-lt"/>
              </a:rPr>
              <a:t>-palettes/ [accessed 16 December 2023]</a:t>
            </a:r>
          </a:p>
        </p:txBody>
      </p:sp>
    </p:spTree>
    <p:extLst>
      <p:ext uri="{BB962C8B-B14F-4D97-AF65-F5344CB8AC3E}">
        <p14:creationId xmlns:p14="http://schemas.microsoft.com/office/powerpoint/2010/main" val="688007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4008-AE9F-17A6-2098-2CDD2F7BA2DE}"/>
              </a:ext>
            </a:extLst>
          </p:cNvPr>
          <p:cNvSpPr>
            <a:spLocks noGrp="1"/>
          </p:cNvSpPr>
          <p:nvPr>
            <p:ph type="title"/>
          </p:nvPr>
        </p:nvSpPr>
        <p:spPr/>
        <p:txBody>
          <a:bodyPr/>
          <a:lstStyle/>
          <a:p>
            <a:r>
              <a:rPr lang="en-GB" dirty="0"/>
              <a:t>Bibliography</a:t>
            </a:r>
            <a:br>
              <a:rPr lang="en-GB" dirty="0"/>
            </a:br>
            <a:endParaRPr lang="en-GB" dirty="0"/>
          </a:p>
        </p:txBody>
      </p:sp>
      <p:sp>
        <p:nvSpPr>
          <p:cNvPr id="4" name="Content Placeholder 3">
            <a:extLst>
              <a:ext uri="{FF2B5EF4-FFF2-40B4-BE49-F238E27FC236}">
                <a16:creationId xmlns:a16="http://schemas.microsoft.com/office/drawing/2014/main" id="{CB792A61-F302-E410-1C4D-5B1FC30A0335}"/>
              </a:ext>
            </a:extLst>
          </p:cNvPr>
          <p:cNvSpPr>
            <a:spLocks noGrp="1"/>
          </p:cNvSpPr>
          <p:nvPr>
            <p:ph idx="1"/>
          </p:nvPr>
        </p:nvSpPr>
        <p:spPr>
          <a:xfrm>
            <a:off x="228602" y="1289304"/>
            <a:ext cx="11734796" cy="4943475"/>
          </a:xfrm>
        </p:spPr>
        <p:txBody>
          <a:bodyPr>
            <a:normAutofit/>
          </a:bodyPr>
          <a:lstStyle/>
          <a:p>
            <a:pPr marL="0" indent="0">
              <a:buNone/>
            </a:pPr>
            <a:r>
              <a:rPr lang="en-GB" sz="1850" b="1" u="sng" dirty="0"/>
              <a:t>Slides 3, 13, 16, 17 </a:t>
            </a:r>
          </a:p>
          <a:p>
            <a:r>
              <a:rPr lang="en-GB" sz="1850" dirty="0"/>
              <a:t>Keyte, Giles (photographer),  </a:t>
            </a:r>
            <a:r>
              <a:rPr lang="en-GB" sz="1850" i="1" dirty="0"/>
              <a:t>‘Fury’</a:t>
            </a:r>
            <a:r>
              <a:rPr lang="en-GB" sz="1850" dirty="0"/>
              <a:t>		&lt;https://www.imdb.com/title/tt2713180/mediaindex/?ref_=tt_mv_sm&gt; [accessed 10 December 	2023]</a:t>
            </a:r>
          </a:p>
          <a:p>
            <a:pPr marL="0" indent="0">
              <a:buNone/>
            </a:pPr>
            <a:r>
              <a:rPr lang="en-GB" sz="1850" b="1" u="sng" strike="noStrike" dirty="0">
                <a:effectLst/>
              </a:rPr>
              <a:t>Slides 3, 7, 12, &amp; 15</a:t>
            </a:r>
          </a:p>
          <a:p>
            <a:r>
              <a:rPr lang="en-GB" sz="1850" u="none" strike="noStrike" dirty="0">
                <a:effectLst/>
              </a:rPr>
              <a:t>Outlaw, Kofi,'Fury' Interview: Director David Ayer on Tank Warfare 						&amp; Human Tension’, Screen Rant, 18 October 2014. </a:t>
            </a:r>
            <a:r>
              <a:rPr lang="en-GB" sz="1850" i="0" u="none" strike="noStrike" dirty="0">
                <a:effectLst/>
              </a:rPr>
              <a:t>&lt;https://screenrant.com/fury-movie-interview-	david-ayer-2014/&gt; [accessed 07 December 2023] </a:t>
            </a:r>
          </a:p>
          <a:p>
            <a:pPr marL="0" indent="0">
              <a:buNone/>
            </a:pPr>
            <a:r>
              <a:rPr lang="en-GB" sz="1850" b="1" u="sng" dirty="0"/>
              <a:t>Slide 16 &amp; 17</a:t>
            </a:r>
          </a:p>
          <a:p>
            <a:r>
              <a:rPr lang="en-GB" sz="1850" dirty="0"/>
              <a:t>The Location Guide, </a:t>
            </a:r>
            <a:r>
              <a:rPr lang="en-GB" sz="1850" i="1" dirty="0"/>
              <a:t>‘Brad Pitt films England as Germany for World War 2 tank movie Fury’, </a:t>
            </a:r>
            <a:r>
              <a:rPr lang="en-GB" sz="1850" dirty="0"/>
              <a:t>The Location 	Guide 22 October 2014. &lt;https://www.thelocationguide.com/2014/10/ng-film-brad-pitt-films-	england-as-germany-for-world-war-ii-tank-movie-fury/#&gt; [accessed 07 December 2023] </a:t>
            </a:r>
          </a:p>
          <a:p>
            <a:pPr marL="0" indent="0">
              <a:buNone/>
            </a:pPr>
            <a:endParaRPr lang="en-GB" dirty="0"/>
          </a:p>
        </p:txBody>
      </p:sp>
    </p:spTree>
    <p:extLst>
      <p:ext uri="{BB962C8B-B14F-4D97-AF65-F5344CB8AC3E}">
        <p14:creationId xmlns:p14="http://schemas.microsoft.com/office/powerpoint/2010/main" val="30381802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8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6774</TotalTime>
  <Words>7793</Words>
  <Application>Microsoft Macintosh PowerPoint</Application>
  <PresentationFormat>Widescreen</PresentationFormat>
  <Paragraphs>375</Paragraphs>
  <Slides>23</Slides>
  <Notes>23</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Calibri</vt:lpstr>
      <vt:lpstr>Lato</vt:lpstr>
      <vt:lpstr>Roboto</vt:lpstr>
      <vt:lpstr>Rockwell</vt:lpstr>
      <vt:lpstr>Rockwell Condensed</vt:lpstr>
      <vt:lpstr>Rockwell Extra Bold</vt:lpstr>
      <vt:lpstr>Wingdings</vt:lpstr>
      <vt:lpstr>Wood Type</vt:lpstr>
      <vt:lpstr>War and Cinema HPHI590 Assignment 1 Scene Analysis</vt:lpstr>
      <vt:lpstr>PowerPoint Presentation</vt:lpstr>
      <vt:lpstr>PowerPoint Presentation</vt:lpstr>
      <vt:lpstr>Camera shot types  (Close-ups, Mid-shots, etc.)</vt:lpstr>
      <vt:lpstr>Camera shot types  (Close-ups, Mid-shots, etc.)</vt:lpstr>
      <vt:lpstr>Camera Angles  (Low-angle shots, high-angle shots, etc.)</vt:lpstr>
      <vt:lpstr>Camera Angles  (Low-angle shots, high-angle shots, etc.)</vt:lpstr>
      <vt:lpstr>Camera movement  (panning, tracking, etc.)</vt:lpstr>
      <vt:lpstr>Camera movement  (panning, tracking, etc.)</vt:lpstr>
      <vt:lpstr>Editing  (length of shots, transition types, etc.)</vt:lpstr>
      <vt:lpstr>Lighting  (high-key, chiaroscuro, etc)</vt:lpstr>
      <vt:lpstr>Sound Diegetic (dialogue, gunshots, etc.) &amp; Non-Sound Diegetic (voiceovers, music, etc.)</vt:lpstr>
      <vt:lpstr>Special FX  (Explosions, bullet shots, etc.)</vt:lpstr>
      <vt:lpstr>Written codes  (text, typography, graphics)</vt:lpstr>
      <vt:lpstr>Acting codes  (gestures, facial expressions, etc.)</vt:lpstr>
      <vt:lpstr>Setting codes  (location, situation, etc.)</vt:lpstr>
      <vt:lpstr>Mise-en-scene  (props, costumes, etc.)</vt:lpstr>
      <vt:lpstr>Colour  (palette, saturation levels RGB, etc.)</vt:lpstr>
      <vt:lpstr>Visual composition  (framing, placement of elements)</vt:lpstr>
      <vt:lpstr>Bibliography </vt:lpstr>
      <vt:lpstr>Bibliography </vt:lpstr>
      <vt:lpstr>Bibliography </vt:lpstr>
      <vt:lpstr>Bibliography </vt:lpstr>
    </vt:vector>
  </TitlesOfParts>
  <Company>University of Essex</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 and Cinema HPHI590 Assignment 1</dc:title>
  <dc:creator>Pullen, Katie L</dc:creator>
  <cp:lastModifiedBy>Katie Pullen-O'Brien (2219958)</cp:lastModifiedBy>
  <cp:revision>79</cp:revision>
  <dcterms:created xsi:type="dcterms:W3CDTF">2023-11-24T05:16:49Z</dcterms:created>
  <dcterms:modified xsi:type="dcterms:W3CDTF">2023-12-17T21:42:37Z</dcterms:modified>
</cp:coreProperties>
</file>