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11"/>
  </p:notesMasterIdLst>
  <p:handoutMasterIdLst>
    <p:handoutMasterId r:id="rId12"/>
  </p:handoutMasterIdLst>
  <p:sldIdLst>
    <p:sldId id="256" r:id="rId2"/>
    <p:sldId id="298" r:id="rId3"/>
    <p:sldId id="315" r:id="rId4"/>
    <p:sldId id="312" r:id="rId5"/>
    <p:sldId id="313" r:id="rId6"/>
    <p:sldId id="314" r:id="rId7"/>
    <p:sldId id="311" r:id="rId8"/>
    <p:sldId id="309" r:id="rId9"/>
    <p:sldId id="310" r:id="rId10"/>
  </p:sldIdLst>
  <p:sldSz cx="9144000" cy="6858000" type="screen4x3"/>
  <p:notesSz cx="6669088" cy="97536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D13F"/>
    <a:srgbClr val="024A48"/>
    <a:srgbClr val="025E5C"/>
    <a:srgbClr val="004821"/>
    <a:srgbClr val="00682F"/>
    <a:srgbClr val="3320C2"/>
    <a:srgbClr val="4A36DE"/>
    <a:srgbClr val="5A25E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p:scale>
          <a:sx n="100" d="100"/>
          <a:sy n="100" d="100"/>
        </p:scale>
        <p:origin x="618" y="-354"/>
      </p:cViewPr>
      <p:guideLst>
        <p:guide orient="horz" pos="2160"/>
        <p:guide pos="2880"/>
      </p:guideLst>
    </p:cSldViewPr>
  </p:slideViewPr>
  <p:notesTextViewPr>
    <p:cViewPr>
      <p:scale>
        <a:sx n="100" d="100"/>
        <a:sy n="100" d="100"/>
      </p:scale>
      <p:origin x="0" y="0"/>
    </p:cViewPr>
  </p:notesTextViewPr>
  <p:sorterViewPr>
    <p:cViewPr>
      <p:scale>
        <a:sx n="150" d="100"/>
        <a:sy n="150" d="100"/>
      </p:scale>
      <p:origin x="0" y="3684"/>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665" cy="488226"/>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6866" y="0"/>
            <a:ext cx="2890665" cy="488226"/>
          </a:xfrm>
          <a:prstGeom prst="rect">
            <a:avLst/>
          </a:prstGeom>
        </p:spPr>
        <p:txBody>
          <a:bodyPr vert="horz" lIns="89785" tIns="44892" rIns="89785" bIns="44892" rtlCol="0"/>
          <a:lstStyle>
            <a:lvl1pPr algn="r">
              <a:defRPr sz="1200"/>
            </a:lvl1pPr>
          </a:lstStyle>
          <a:p>
            <a:fld id="{8478F636-AF9E-4D9A-A5FD-C1C126F56FEA}" type="datetimeFigureOut">
              <a:rPr lang="en-GB" smtClean="0"/>
              <a:t>03/06/2019</a:t>
            </a:fld>
            <a:endParaRPr lang="en-GB"/>
          </a:p>
        </p:txBody>
      </p:sp>
      <p:sp>
        <p:nvSpPr>
          <p:cNvPr id="4" name="Footer Placeholder 3"/>
          <p:cNvSpPr>
            <a:spLocks noGrp="1"/>
          </p:cNvSpPr>
          <p:nvPr>
            <p:ph type="ftr" sz="quarter" idx="2"/>
          </p:nvPr>
        </p:nvSpPr>
        <p:spPr>
          <a:xfrm>
            <a:off x="0" y="9263815"/>
            <a:ext cx="2890665" cy="488225"/>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6866" y="9263815"/>
            <a:ext cx="2890665" cy="488225"/>
          </a:xfrm>
          <a:prstGeom prst="rect">
            <a:avLst/>
          </a:prstGeom>
        </p:spPr>
        <p:txBody>
          <a:bodyPr vert="horz" lIns="89785" tIns="44892" rIns="89785" bIns="44892" rtlCol="0" anchor="b"/>
          <a:lstStyle>
            <a:lvl1pPr algn="r">
              <a:defRPr sz="1200"/>
            </a:lvl1pPr>
          </a:lstStyle>
          <a:p>
            <a:fld id="{34A7CE8C-28C8-4C16-938F-BDE3253A2FC7}" type="slidenum">
              <a:rPr lang="en-GB" smtClean="0"/>
              <a:t>‹#›</a:t>
            </a:fld>
            <a:endParaRPr lang="en-GB"/>
          </a:p>
        </p:txBody>
      </p:sp>
    </p:spTree>
    <p:extLst>
      <p:ext uri="{BB962C8B-B14F-4D97-AF65-F5344CB8AC3E}">
        <p14:creationId xmlns:p14="http://schemas.microsoft.com/office/powerpoint/2010/main" val="421287530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pPr>
              <a:defRPr/>
            </a:pPr>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pPr>
              <a:defRPr/>
            </a:pPr>
            <a:fld id="{A18ACDB0-FED4-4D60-BEEC-D6C416C7023E}" type="datetimeFigureOut">
              <a:rPr lang="en-GB"/>
              <a:pPr>
                <a:defRPr/>
              </a:pPr>
              <a:t>03/06/2019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pPr lvl="0"/>
            <a:endParaRPr lang="en-GB" noProof="0"/>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noProof="0"/>
              <a:t>Click to edit Master text styles</a:t>
            </a:r>
          </a:p>
          <a:p>
            <a:pPr lvl="1"/>
            <a:r>
              <a:rPr lang="en-US" noProof="0"/>
              <a:t>Second level</a:t>
            </a:r>
          </a:p>
          <a:p>
            <a:pPr lvl="2"/>
            <a:r>
              <a:rPr lang="en-US" noProof="0"/>
              <a:t>Third level</a:t>
            </a:r>
          </a:p>
          <a:p>
            <a:pPr lvl="3"/>
            <a:r>
              <a:rPr lang="en-US" noProof="0"/>
              <a:t>Fourth level</a:t>
            </a:r>
          </a:p>
          <a:p>
            <a:pPr lvl="4"/>
            <a:r>
              <a:rPr lang="en-US" noProof="0"/>
              <a:t>Fifth level</a:t>
            </a:r>
            <a:endParaRPr lang="en-GB" noProof="0"/>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pPr>
              <a:defRPr/>
            </a:pPr>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pPr>
              <a:defRPr/>
            </a:pPr>
            <a:fld id="{172BE280-A83E-404A-8585-E5AE81967288}" type="slidenum">
              <a:rPr lang="en-GB"/>
              <a:pPr>
                <a:defRPr/>
              </a:pPr>
              <a:t>‹#›</a:t>
            </a:fld>
            <a:endParaRPr lang="en-GB"/>
          </a:p>
        </p:txBody>
      </p:sp>
    </p:spTree>
    <p:extLst>
      <p:ext uri="{BB962C8B-B14F-4D97-AF65-F5344CB8AC3E}">
        <p14:creationId xmlns:p14="http://schemas.microsoft.com/office/powerpoint/2010/main" val="2314523556"/>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mn-lt"/>
        <a:ea typeface="+mn-ea"/>
        <a:cs typeface="+mn-cs"/>
      </a:defRPr>
    </a:lvl1pPr>
    <a:lvl2pPr marL="457200" algn="l" rtl="0" eaLnBrk="0" fontAlgn="base" hangingPunct="0">
      <a:spcBef>
        <a:spcPct val="30000"/>
      </a:spcBef>
      <a:spcAft>
        <a:spcPct val="0"/>
      </a:spcAft>
      <a:defRPr sz="1200" kern="1200">
        <a:solidFill>
          <a:schemeClr val="tx1"/>
        </a:solidFill>
        <a:latin typeface="+mn-lt"/>
        <a:ea typeface="+mn-ea"/>
        <a:cs typeface="+mn-cs"/>
      </a:defRPr>
    </a:lvl2pPr>
    <a:lvl3pPr marL="914400" algn="l" rtl="0" eaLnBrk="0" fontAlgn="base" hangingPunct="0">
      <a:spcBef>
        <a:spcPct val="30000"/>
      </a:spcBef>
      <a:spcAft>
        <a:spcPct val="0"/>
      </a:spcAft>
      <a:defRPr sz="1200" kern="1200">
        <a:solidFill>
          <a:schemeClr val="tx1"/>
        </a:solidFill>
        <a:latin typeface="+mn-lt"/>
        <a:ea typeface="+mn-ea"/>
        <a:cs typeface="+mn-cs"/>
      </a:defRPr>
    </a:lvl3pPr>
    <a:lvl4pPr marL="1371600" algn="l" rtl="0" eaLnBrk="0" fontAlgn="base" hangingPunct="0">
      <a:spcBef>
        <a:spcPct val="30000"/>
      </a:spcBef>
      <a:spcAft>
        <a:spcPct val="0"/>
      </a:spcAft>
      <a:defRPr sz="1200" kern="1200">
        <a:solidFill>
          <a:schemeClr val="tx1"/>
        </a:solidFill>
        <a:latin typeface="+mn-lt"/>
        <a:ea typeface="+mn-ea"/>
        <a:cs typeface="+mn-cs"/>
      </a:defRPr>
    </a:lvl4pPr>
    <a:lvl5pPr marL="1828800" algn="l" rtl="0" eaLnBrk="0" fontAlgn="base" hangingPunct="0">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9CAD52C-5CC7-4951-824E-2AC47B3539D0}" type="slidenum">
              <a:rPr lang="en-GB" smtClean="0"/>
              <a:t>2</a:t>
            </a:fld>
            <a:endParaRPr lang="en-GB"/>
          </a:p>
        </p:txBody>
      </p:sp>
    </p:spTree>
    <p:extLst>
      <p:ext uri="{BB962C8B-B14F-4D97-AF65-F5344CB8AC3E}">
        <p14:creationId xmlns:p14="http://schemas.microsoft.com/office/powerpoint/2010/main" val="35162121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609601"/>
            <a:ext cx="7772400" cy="4267200"/>
          </a:xfrm>
        </p:spPr>
        <p:txBody>
          <a:bodyPr/>
          <a:lstStyle>
            <a:lvl1pPr>
              <a:lnSpc>
                <a:spcPct val="100000"/>
              </a:lnSpc>
              <a:defRPr sz="8000"/>
            </a:lvl1pPr>
          </a:lstStyle>
          <a:p>
            <a:r>
              <a:rPr lang="en-US"/>
              <a:t>Click to edit Master title style</a:t>
            </a:r>
            <a:endParaRPr lang="en-US" dirty="0"/>
          </a:p>
        </p:txBody>
      </p:sp>
      <p:sp>
        <p:nvSpPr>
          <p:cNvPr id="3" name="Subtitle 2"/>
          <p:cNvSpPr>
            <a:spLocks noGrp="1"/>
          </p:cNvSpPr>
          <p:nvPr>
            <p:ph type="subTitle" idx="1"/>
          </p:nvPr>
        </p:nvSpPr>
        <p:spPr>
          <a:xfrm>
            <a:off x="1371600" y="4953000"/>
            <a:ext cx="6400800" cy="1219200"/>
          </a:xfrm>
        </p:spPr>
        <p:txBody>
          <a:bodyPr>
            <a:normAutofit/>
          </a:bodyPr>
          <a:lstStyle>
            <a:lvl1pPr marL="0" indent="0" algn="ctr">
              <a:buNone/>
              <a:defRPr sz="2400">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8D4D3C4A-7107-4065-A18F-AFC8807F8E1B}"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lvl5pPr>
              <a:defRPr/>
            </a:lvl5pPr>
            <a:lvl6pPr>
              <a:defRPr/>
            </a:lvl6pPr>
            <a:lvl7pPr>
              <a:defRPr/>
            </a:lvl7pPr>
            <a:lvl8pPr>
              <a:defRPr/>
            </a:lvl8pPr>
            <a:lvl9pP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F406B780-A6A8-460D-81B5-450044685F59}"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Oval 3"/>
          <p:cNvSpPr/>
          <p:nvPr/>
        </p:nvSpPr>
        <p:spPr>
          <a:xfrm>
            <a:off x="4495800"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5" name="Oval 4"/>
          <p:cNvSpPr/>
          <p:nvPr/>
        </p:nvSpPr>
        <p:spPr>
          <a:xfrm>
            <a:off x="4695825" y="3924300"/>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6" name="Oval 5"/>
          <p:cNvSpPr/>
          <p:nvPr/>
        </p:nvSpPr>
        <p:spPr>
          <a:xfrm>
            <a:off x="4297363" y="3924300"/>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2" name="Title 1"/>
          <p:cNvSpPr>
            <a:spLocks noGrp="1"/>
          </p:cNvSpPr>
          <p:nvPr>
            <p:ph type="title"/>
          </p:nvPr>
        </p:nvSpPr>
        <p:spPr>
          <a:xfrm>
            <a:off x="722313" y="1371600"/>
            <a:ext cx="7772400" cy="2505075"/>
          </a:xfrm>
        </p:spPr>
        <p:txBody>
          <a:bodyPr/>
          <a:lstStyle>
            <a:lvl1pPr algn="ctr" defTabSz="914400" rtl="0" eaLnBrk="1" latinLnBrk="0" hangingPunct="1">
              <a:lnSpc>
                <a:spcPct val="100000"/>
              </a:lnSpc>
              <a:spcBef>
                <a:spcPct val="0"/>
              </a:spcBef>
              <a:buNone/>
              <a:defRPr lang="en-US" sz="4800" kern="1200" dirty="0" smtClean="0">
                <a:solidFill>
                  <a:schemeClr val="tx2"/>
                </a:solidFill>
                <a:effectLst>
                  <a:outerShdw blurRad="63500" dist="38100" dir="5400000" algn="t" rotWithShape="0">
                    <a:prstClr val="black">
                      <a:alpha val="25000"/>
                    </a:prstClr>
                  </a:outerShdw>
                </a:effectLst>
                <a:latin typeface="+mn-lt"/>
                <a:ea typeface="+mj-ea"/>
                <a:cs typeface="+mj-cs"/>
              </a:defRPr>
            </a:lvl1pPr>
          </a:lstStyle>
          <a:p>
            <a:r>
              <a:rPr lang="en-US"/>
              <a:t>Click to edit Master title style</a:t>
            </a:r>
            <a:endParaRPr lang="en-US" dirty="0"/>
          </a:p>
        </p:txBody>
      </p:sp>
      <p:sp>
        <p:nvSpPr>
          <p:cNvPr id="3" name="Text Placeholder 2"/>
          <p:cNvSpPr>
            <a:spLocks noGrp="1"/>
          </p:cNvSpPr>
          <p:nvPr>
            <p:ph type="body" idx="1"/>
          </p:nvPr>
        </p:nvSpPr>
        <p:spPr>
          <a:xfrm>
            <a:off x="722313" y="4068763"/>
            <a:ext cx="7772400" cy="1131887"/>
          </a:xfrm>
        </p:spPr>
        <p:txBody>
          <a:bodyPr/>
          <a:lstStyle>
            <a:lvl1pPr marL="0" indent="0" algn="ctr">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1C003EAF-183D-4C8A-B4BB-879EE5C90A42}"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4" name="Content Placeholder 3"/>
          <p:cNvSpPr>
            <a:spLocks noGrp="1"/>
          </p:cNvSpPr>
          <p:nvPr>
            <p:ph sz="half" idx="2"/>
          </p:nvPr>
        </p:nvSpPr>
        <p:spPr>
          <a:xfrm>
            <a:off x="4648200" y="1600200"/>
            <a:ext cx="4038600" cy="4525963"/>
          </a:xfrm>
        </p:spPr>
        <p:txBody>
          <a:bodyPr/>
          <a:lstStyle>
            <a:lvl1pPr>
              <a:defRPr sz="2400"/>
            </a:lvl1pPr>
            <a:lvl2pPr>
              <a:defRPr sz="16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Content Placeholder 8"/>
          <p:cNvSpPr>
            <a:spLocks noGrp="1"/>
          </p:cNvSpPr>
          <p:nvPr>
            <p:ph sz="quarter" idx="13"/>
          </p:nvPr>
        </p:nvSpPr>
        <p:spPr>
          <a:xfrm>
            <a:off x="365760" y="1600200"/>
            <a:ext cx="4041648" cy="4526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p:cNvSpPr>
            <a:spLocks noGrp="1"/>
          </p:cNvSpPr>
          <p:nvPr>
            <p:ph type="dt" sz="half" idx="14"/>
          </p:nvPr>
        </p:nvSpPr>
        <p:spPr/>
        <p:txBody>
          <a:bodyPr/>
          <a:lstStyle>
            <a:lvl1pPr>
              <a:defRPr/>
            </a:lvl1pPr>
          </a:lstStyle>
          <a:p>
            <a:pPr>
              <a:defRPr/>
            </a:pPr>
            <a:endParaRPr lang="en-GB"/>
          </a:p>
        </p:txBody>
      </p:sp>
      <p:sp>
        <p:nvSpPr>
          <p:cNvPr id="6" name="Footer Placeholder 4"/>
          <p:cNvSpPr>
            <a:spLocks noGrp="1"/>
          </p:cNvSpPr>
          <p:nvPr>
            <p:ph type="ftr" sz="quarter" idx="15"/>
          </p:nvPr>
        </p:nvSpPr>
        <p:spPr/>
        <p:txBody>
          <a:bodyPr/>
          <a:lstStyle>
            <a:lvl1pPr>
              <a:defRPr/>
            </a:lvl1pPr>
          </a:lstStyle>
          <a:p>
            <a:pPr>
              <a:defRPr/>
            </a:pPr>
            <a:endParaRPr lang="en-GB"/>
          </a:p>
        </p:txBody>
      </p:sp>
      <p:sp>
        <p:nvSpPr>
          <p:cNvPr id="7" name="Slide Number Placeholder 5"/>
          <p:cNvSpPr>
            <a:spLocks noGrp="1"/>
          </p:cNvSpPr>
          <p:nvPr>
            <p:ph type="sldNum" sz="quarter" idx="16"/>
          </p:nvPr>
        </p:nvSpPr>
        <p:spPr/>
        <p:txBody>
          <a:bodyPr/>
          <a:lstStyle>
            <a:lvl1pPr>
              <a:defRPr/>
            </a:lvl1pPr>
          </a:lstStyle>
          <a:p>
            <a:pPr>
              <a:defRPr/>
            </a:pPr>
            <a:fld id="{C2350E78-94C7-4F5E-B6BA-54630C845C92}"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600200"/>
            <a:ext cx="4040188"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648200" y="1600200"/>
            <a:ext cx="4041775" cy="609600"/>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1" name="Content Placeholder 10"/>
          <p:cNvSpPr>
            <a:spLocks noGrp="1"/>
          </p:cNvSpPr>
          <p:nvPr>
            <p:ph sz="quarter" idx="13"/>
          </p:nvPr>
        </p:nvSpPr>
        <p:spPr>
          <a:xfrm>
            <a:off x="457200" y="2212848"/>
            <a:ext cx="4041648" cy="39136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672584" y="2212848"/>
            <a:ext cx="4041648" cy="39131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5"/>
          </p:nvPr>
        </p:nvSpPr>
        <p:spPr/>
        <p:txBody>
          <a:bodyPr/>
          <a:lstStyle>
            <a:lvl1pPr>
              <a:defRPr/>
            </a:lvl1pPr>
          </a:lstStyle>
          <a:p>
            <a:pPr>
              <a:defRPr/>
            </a:pPr>
            <a:endParaRPr lang="en-GB"/>
          </a:p>
        </p:txBody>
      </p:sp>
      <p:sp>
        <p:nvSpPr>
          <p:cNvPr id="8" name="Footer Placeholder 4"/>
          <p:cNvSpPr>
            <a:spLocks noGrp="1"/>
          </p:cNvSpPr>
          <p:nvPr>
            <p:ph type="ftr" sz="quarter" idx="16"/>
          </p:nvPr>
        </p:nvSpPr>
        <p:spPr/>
        <p:txBody>
          <a:bodyPr/>
          <a:lstStyle>
            <a:lvl1pPr>
              <a:defRPr/>
            </a:lvl1pPr>
          </a:lstStyle>
          <a:p>
            <a:pPr>
              <a:defRPr/>
            </a:pPr>
            <a:endParaRPr lang="en-GB"/>
          </a:p>
        </p:txBody>
      </p:sp>
      <p:sp>
        <p:nvSpPr>
          <p:cNvPr id="9" name="Slide Number Placeholder 5"/>
          <p:cNvSpPr>
            <a:spLocks noGrp="1"/>
          </p:cNvSpPr>
          <p:nvPr>
            <p:ph type="sldNum" sz="quarter" idx="17"/>
          </p:nvPr>
        </p:nvSpPr>
        <p:spPr/>
        <p:txBody>
          <a:bodyPr/>
          <a:lstStyle>
            <a:lvl1pPr>
              <a:defRPr/>
            </a:lvl1pPr>
          </a:lstStyle>
          <a:p>
            <a:pPr>
              <a:defRPr/>
            </a:pPr>
            <a:fld id="{C49CA3E0-7244-457B-8863-CB5AFCB21A3A}"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D61E5C79-7560-4042-8492-25AE689A9A99}"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568C7A99-8311-434E-B77D-D86224F8E448}"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5907087" y="266700"/>
            <a:ext cx="3008313" cy="2095500"/>
          </a:xfrm>
        </p:spPr>
        <p:txBody>
          <a:bodyPr/>
          <a:lstStyle>
            <a:lvl1pPr algn="ctr">
              <a:lnSpc>
                <a:spcPct val="100000"/>
              </a:lnSpc>
              <a:defRPr sz="2800" b="0">
                <a:effectLst>
                  <a:outerShdw blurRad="50800" dist="25400" dir="5400000" algn="t" rotWithShape="0">
                    <a:prstClr val="black">
                      <a:alpha val="25000"/>
                    </a:prstClr>
                  </a:outerShdw>
                </a:effectLst>
              </a:defRPr>
            </a:lvl1pPr>
          </a:lstStyle>
          <a:p>
            <a:r>
              <a:rPr lang="en-US"/>
              <a:t>Click to edit Master title style</a:t>
            </a:r>
            <a:endParaRPr lang="en-US" dirty="0"/>
          </a:p>
        </p:txBody>
      </p:sp>
      <p:sp>
        <p:nvSpPr>
          <p:cNvPr id="3" name="Content Placeholder 2"/>
          <p:cNvSpPr>
            <a:spLocks noGrp="1"/>
          </p:cNvSpPr>
          <p:nvPr>
            <p:ph idx="1"/>
          </p:nvPr>
        </p:nvSpPr>
        <p:spPr>
          <a:xfrm>
            <a:off x="719137" y="273050"/>
            <a:ext cx="4995863"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907087" y="2438400"/>
            <a:ext cx="3008313" cy="3687763"/>
          </a:xfrm>
        </p:spPr>
        <p:txBody>
          <a:bodyPr>
            <a:normAutofit/>
          </a:bodyPr>
          <a:lstStyle>
            <a:lvl1pPr marL="0" indent="0" algn="ctr">
              <a:lnSpc>
                <a:spcPct val="125000"/>
              </a:lnSpc>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0411A44C-13DE-4CDB-8A0E-ABDE3651B276}"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679576" y="228600"/>
            <a:ext cx="5711824" cy="895350"/>
          </a:xfrm>
        </p:spPr>
        <p:txBody>
          <a:bodyPr/>
          <a:lstStyle>
            <a:lvl1pPr algn="ctr">
              <a:lnSpc>
                <a:spcPct val="100000"/>
              </a:lnSpc>
              <a:defRPr sz="2800" b="0"/>
            </a:lvl1pPr>
          </a:lstStyle>
          <a:p>
            <a:r>
              <a:rPr lang="en-US"/>
              <a:t>Click to edit Master title style</a:t>
            </a:r>
            <a:endParaRPr lang="en-US" dirty="0"/>
          </a:p>
        </p:txBody>
      </p:sp>
      <p:sp>
        <p:nvSpPr>
          <p:cNvPr id="3" name="Picture Placeholder 2"/>
          <p:cNvSpPr>
            <a:spLocks noGrp="1"/>
          </p:cNvSpPr>
          <p:nvPr>
            <p:ph type="pic" idx="1"/>
          </p:nvPr>
        </p:nvSpPr>
        <p:spPr>
          <a:xfrm>
            <a:off x="1508126" y="1143000"/>
            <a:ext cx="6054724" cy="4541044"/>
          </a:xfrm>
          <a:ln w="76200">
            <a:solidFill>
              <a:schemeClr val="bg1"/>
            </a:solidFill>
          </a:ln>
          <a:effectLst>
            <a:outerShdw blurRad="88900" dist="50800" dir="5400000" algn="ctr" rotWithShape="0">
              <a:srgbClr val="000000">
                <a:alpha val="25000"/>
              </a:srgbClr>
            </a:outerShdw>
          </a:effectLst>
        </p:spPr>
        <p:txBody>
          <a:bodyPr rtlCol="0">
            <a:normAutofit/>
          </a:bodyPr>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US" noProof="0" dirty="0"/>
          </a:p>
        </p:txBody>
      </p:sp>
      <p:sp>
        <p:nvSpPr>
          <p:cNvPr id="4" name="Text Placeholder 3"/>
          <p:cNvSpPr>
            <a:spLocks noGrp="1"/>
          </p:cNvSpPr>
          <p:nvPr>
            <p:ph type="body" sz="half" idx="2"/>
          </p:nvPr>
        </p:nvSpPr>
        <p:spPr>
          <a:xfrm>
            <a:off x="1679576" y="5810250"/>
            <a:ext cx="5711824" cy="5334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25CC9B61-C9E8-4E30-80B2-DA05A1675A82}"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765C6510-57E9-4126-8E0E-B7A6E36C5AB8}"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1451F11D-0BDF-45A3-BB30-6ECCB1CB195E}"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24A48"/>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0"/>
            <a:ext cx="8229600" cy="16002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p>
        </p:txBody>
      </p:sp>
      <p:sp>
        <p:nvSpPr>
          <p:cNvPr id="4" name="Date Placeholder 3"/>
          <p:cNvSpPr>
            <a:spLocks noGrp="1"/>
          </p:cNvSpPr>
          <p:nvPr>
            <p:ph type="dt" sz="half" idx="2"/>
          </p:nvPr>
        </p:nvSpPr>
        <p:spPr>
          <a:xfrm>
            <a:off x="6362700" y="6356350"/>
            <a:ext cx="2085975" cy="365125"/>
          </a:xfrm>
          <a:prstGeom prst="rect">
            <a:avLst/>
          </a:prstGeom>
        </p:spPr>
        <p:txBody>
          <a:bodyPr vert="horz" lIns="91440" tIns="45720" rIns="45720" bIns="45720" rtlCol="0" anchor="ctr"/>
          <a:lstStyle>
            <a:lvl1pPr algn="r">
              <a:defRPr sz="1200">
                <a:solidFill>
                  <a:schemeClr val="tx1">
                    <a:lumMod val="65000"/>
                    <a:lumOff val="35000"/>
                  </a:schemeClr>
                </a:solidFill>
                <a:latin typeface="Century Gothic" pitchFamily="34" charset="0"/>
              </a:defRPr>
            </a:lvl1pPr>
          </a:lstStyle>
          <a:p>
            <a:pPr>
              <a:defRPr/>
            </a:pPr>
            <a:endParaRPr lang="en-GB"/>
          </a:p>
        </p:txBody>
      </p:sp>
      <p:sp>
        <p:nvSpPr>
          <p:cNvPr id="5" name="Footer Placeholder 4"/>
          <p:cNvSpPr>
            <a:spLocks noGrp="1"/>
          </p:cNvSpPr>
          <p:nvPr>
            <p:ph type="ftr" sz="quarter" idx="3"/>
          </p:nvPr>
        </p:nvSpPr>
        <p:spPr>
          <a:xfrm>
            <a:off x="658813" y="6356350"/>
            <a:ext cx="2847975" cy="365125"/>
          </a:xfrm>
          <a:prstGeom prst="rect">
            <a:avLst/>
          </a:prstGeom>
        </p:spPr>
        <p:txBody>
          <a:bodyPr vert="horz" lIns="45720" tIns="45720" rIns="91440" bIns="45720" rtlCol="0" anchor="ctr"/>
          <a:lstStyle>
            <a:lvl1pPr algn="l">
              <a:defRPr sz="1200">
                <a:solidFill>
                  <a:schemeClr val="tx1">
                    <a:lumMod val="65000"/>
                    <a:lumOff val="35000"/>
                  </a:schemeClr>
                </a:solidFill>
                <a:latin typeface="Century Gothic" pitchFamily="34" charset="0"/>
              </a:defRPr>
            </a:lvl1pPr>
          </a:lstStyle>
          <a:p>
            <a:pPr>
              <a:defRPr/>
            </a:pPr>
            <a:endParaRPr lang="en-GB"/>
          </a:p>
        </p:txBody>
      </p:sp>
      <p:sp>
        <p:nvSpPr>
          <p:cNvPr id="6" name="Slide Number Placeholder 5"/>
          <p:cNvSpPr>
            <a:spLocks noGrp="1"/>
          </p:cNvSpPr>
          <p:nvPr>
            <p:ph type="sldNum" sz="quarter" idx="4"/>
          </p:nvPr>
        </p:nvSpPr>
        <p:spPr>
          <a:xfrm>
            <a:off x="8543925" y="6356350"/>
            <a:ext cx="561975" cy="365125"/>
          </a:xfrm>
          <a:prstGeom prst="rect">
            <a:avLst/>
          </a:prstGeom>
        </p:spPr>
        <p:txBody>
          <a:bodyPr vert="horz" lIns="27432" tIns="45720" rIns="45720" bIns="45720" rtlCol="0" anchor="ctr"/>
          <a:lstStyle>
            <a:lvl1pPr algn="l">
              <a:defRPr sz="1200">
                <a:solidFill>
                  <a:schemeClr val="tx1">
                    <a:lumMod val="65000"/>
                    <a:lumOff val="35000"/>
                  </a:schemeClr>
                </a:solidFill>
                <a:latin typeface="Century Gothic" pitchFamily="34" charset="0"/>
              </a:defRPr>
            </a:lvl1pPr>
          </a:lstStyle>
          <a:p>
            <a:pPr>
              <a:defRPr/>
            </a:pPr>
            <a:fld id="{C04F5CC8-F4BA-4B3C-A667-168E4F5F1EDC}" type="slidenum">
              <a:rPr lang="en-GB"/>
              <a:pPr>
                <a:defRPr/>
              </a:pPr>
              <a:t>‹#›</a:t>
            </a:fld>
            <a:endParaRPr lang="en-GB"/>
          </a:p>
        </p:txBody>
      </p:sp>
      <p:sp>
        <p:nvSpPr>
          <p:cNvPr id="7" name="Oval 6"/>
          <p:cNvSpPr/>
          <p:nvPr/>
        </p:nvSpPr>
        <p:spPr>
          <a:xfrm>
            <a:off x="8458200" y="6499225"/>
            <a:ext cx="84138"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
        <p:nvSpPr>
          <p:cNvPr id="8" name="Oval 7"/>
          <p:cNvSpPr/>
          <p:nvPr/>
        </p:nvSpPr>
        <p:spPr>
          <a:xfrm>
            <a:off x="569913" y="6499225"/>
            <a:ext cx="84137" cy="84138"/>
          </a:xfrm>
          <a:prstGeom prst="ellipse">
            <a:avLst/>
          </a:prstGeom>
          <a:solidFill>
            <a:schemeClr val="tx1">
              <a:lumMod val="50000"/>
              <a:lumOff val="50000"/>
            </a:schemeClr>
          </a:solidFill>
          <a:ln w="12700">
            <a:noFill/>
          </a:ln>
          <a:effectLst/>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a:p>
        </p:txBody>
      </p:sp>
    </p:spTree>
  </p:cSld>
  <p:clrMap bg1="lt1" tx1="dk1" bg2="lt2" tx2="dk2" accent1="accent1" accent2="accent2" accent3="accent3" accent4="accent4" accent5="accent5" accent6="accent6" hlink="hlink" folHlink="folHlink"/>
  <p:sldLayoutIdLst>
    <p:sldLayoutId id="2147483721" r:id="rId1"/>
    <p:sldLayoutId id="2147483722" r:id="rId2"/>
    <p:sldLayoutId id="2147483731"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ctr" rtl="0" eaLnBrk="0" fontAlgn="base" hangingPunct="0">
        <a:lnSpc>
          <a:spcPts val="5800"/>
        </a:lnSpc>
        <a:spcBef>
          <a:spcPct val="0"/>
        </a:spcBef>
        <a:spcAft>
          <a:spcPct val="0"/>
        </a:spcAft>
        <a:defRPr sz="5400" kern="1200">
          <a:solidFill>
            <a:schemeClr val="tx2"/>
          </a:solidFill>
          <a:effectLst>
            <a:outerShdw blurRad="63500" dist="38100" dir="5400000" algn="t" rotWithShape="0">
              <a:prstClr val="black">
                <a:alpha val="25000"/>
              </a:prstClr>
            </a:outerShdw>
          </a:effectLst>
          <a:latin typeface="+mn-lt"/>
          <a:ea typeface="+mj-ea"/>
          <a:cs typeface="+mj-cs"/>
        </a:defRPr>
      </a:lvl1pPr>
      <a:lvl2pPr algn="ctr" rtl="0" eaLnBrk="0" fontAlgn="base" hangingPunct="0">
        <a:lnSpc>
          <a:spcPts val="5800"/>
        </a:lnSpc>
        <a:spcBef>
          <a:spcPct val="0"/>
        </a:spcBef>
        <a:spcAft>
          <a:spcPct val="0"/>
        </a:spcAft>
        <a:defRPr sz="5400">
          <a:solidFill>
            <a:schemeClr val="tx2"/>
          </a:solidFill>
          <a:latin typeface="Palatino Linotype" pitchFamily="18" charset="0"/>
        </a:defRPr>
      </a:lvl2pPr>
      <a:lvl3pPr algn="ctr" rtl="0" eaLnBrk="0" fontAlgn="base" hangingPunct="0">
        <a:lnSpc>
          <a:spcPts val="5800"/>
        </a:lnSpc>
        <a:spcBef>
          <a:spcPct val="0"/>
        </a:spcBef>
        <a:spcAft>
          <a:spcPct val="0"/>
        </a:spcAft>
        <a:defRPr sz="5400">
          <a:solidFill>
            <a:schemeClr val="tx2"/>
          </a:solidFill>
          <a:latin typeface="Palatino Linotype" pitchFamily="18" charset="0"/>
        </a:defRPr>
      </a:lvl3pPr>
      <a:lvl4pPr algn="ctr" rtl="0" eaLnBrk="0" fontAlgn="base" hangingPunct="0">
        <a:lnSpc>
          <a:spcPts val="5800"/>
        </a:lnSpc>
        <a:spcBef>
          <a:spcPct val="0"/>
        </a:spcBef>
        <a:spcAft>
          <a:spcPct val="0"/>
        </a:spcAft>
        <a:defRPr sz="5400">
          <a:solidFill>
            <a:schemeClr val="tx2"/>
          </a:solidFill>
          <a:latin typeface="Palatino Linotype" pitchFamily="18" charset="0"/>
        </a:defRPr>
      </a:lvl4pPr>
      <a:lvl5pPr algn="ctr" rtl="0" eaLnBrk="0" fontAlgn="base" hangingPunct="0">
        <a:lnSpc>
          <a:spcPts val="5800"/>
        </a:lnSpc>
        <a:spcBef>
          <a:spcPct val="0"/>
        </a:spcBef>
        <a:spcAft>
          <a:spcPct val="0"/>
        </a:spcAft>
        <a:defRPr sz="5400">
          <a:solidFill>
            <a:schemeClr val="tx2"/>
          </a:solidFill>
          <a:latin typeface="Palatino Linotype" pitchFamily="18" charset="0"/>
        </a:defRPr>
      </a:lvl5pPr>
      <a:lvl6pPr marL="457200" algn="ctr" rtl="0" fontAlgn="base">
        <a:lnSpc>
          <a:spcPts val="5800"/>
        </a:lnSpc>
        <a:spcBef>
          <a:spcPct val="0"/>
        </a:spcBef>
        <a:spcAft>
          <a:spcPct val="0"/>
        </a:spcAft>
        <a:defRPr sz="5400">
          <a:solidFill>
            <a:schemeClr val="tx2"/>
          </a:solidFill>
          <a:latin typeface="Palatino Linotype" pitchFamily="18" charset="0"/>
        </a:defRPr>
      </a:lvl6pPr>
      <a:lvl7pPr marL="914400" algn="ctr" rtl="0" fontAlgn="base">
        <a:lnSpc>
          <a:spcPts val="5800"/>
        </a:lnSpc>
        <a:spcBef>
          <a:spcPct val="0"/>
        </a:spcBef>
        <a:spcAft>
          <a:spcPct val="0"/>
        </a:spcAft>
        <a:defRPr sz="5400">
          <a:solidFill>
            <a:schemeClr val="tx2"/>
          </a:solidFill>
          <a:latin typeface="Palatino Linotype" pitchFamily="18" charset="0"/>
        </a:defRPr>
      </a:lvl7pPr>
      <a:lvl8pPr marL="1371600" algn="ctr" rtl="0" fontAlgn="base">
        <a:lnSpc>
          <a:spcPts val="5800"/>
        </a:lnSpc>
        <a:spcBef>
          <a:spcPct val="0"/>
        </a:spcBef>
        <a:spcAft>
          <a:spcPct val="0"/>
        </a:spcAft>
        <a:defRPr sz="5400">
          <a:solidFill>
            <a:schemeClr val="tx2"/>
          </a:solidFill>
          <a:latin typeface="Palatino Linotype" pitchFamily="18" charset="0"/>
        </a:defRPr>
      </a:lvl8pPr>
      <a:lvl9pPr marL="1828800" algn="ctr" rtl="0" fontAlgn="base">
        <a:lnSpc>
          <a:spcPts val="5800"/>
        </a:lnSpc>
        <a:spcBef>
          <a:spcPct val="0"/>
        </a:spcBef>
        <a:spcAft>
          <a:spcPct val="0"/>
        </a:spcAft>
        <a:defRPr sz="5400">
          <a:solidFill>
            <a:schemeClr val="tx2"/>
          </a:solidFill>
          <a:latin typeface="Palatino Linotype" pitchFamily="18" charset="0"/>
        </a:defRPr>
      </a:lvl9pPr>
    </p:titleStyle>
    <p:bodyStyle>
      <a:lvl1pPr marL="342900" indent="-342900" algn="l" rtl="0" eaLnBrk="0" fontAlgn="base" hangingPunct="0">
        <a:spcBef>
          <a:spcPct val="20000"/>
        </a:spcBef>
        <a:spcAft>
          <a:spcPct val="0"/>
        </a:spcAft>
        <a:buFont typeface="Arial" charset="0"/>
        <a:buChar char="•"/>
        <a:defRPr sz="2400" kern="1200">
          <a:solidFill>
            <a:srgbClr val="7F7F7F"/>
          </a:solidFill>
          <a:latin typeface="+mj-lt"/>
          <a:ea typeface="+mn-ea"/>
          <a:cs typeface="+mn-cs"/>
        </a:defRPr>
      </a:lvl1pPr>
      <a:lvl2pPr marL="742950" indent="-28575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2pPr>
      <a:lvl3pPr marL="11430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3pPr>
      <a:lvl4pPr marL="1600200" indent="-228600" algn="l" rtl="0" eaLnBrk="0" fontAlgn="base" hangingPunct="0">
        <a:spcBef>
          <a:spcPct val="20000"/>
        </a:spcBef>
        <a:spcAft>
          <a:spcPct val="0"/>
        </a:spcAft>
        <a:buFont typeface="Courier New" pitchFamily="49" charset="0"/>
        <a:buChar char="o"/>
        <a:defRPr sz="1600" kern="1200">
          <a:solidFill>
            <a:srgbClr val="7F7F7F"/>
          </a:solidFill>
          <a:latin typeface="+mj-lt"/>
          <a:ea typeface="+mn-ea"/>
          <a:cs typeface="+mn-cs"/>
        </a:defRPr>
      </a:lvl4pPr>
      <a:lvl5pPr marL="2057400" indent="-228600" algn="l" rtl="0" eaLnBrk="0" fontAlgn="base" hangingPunct="0">
        <a:spcBef>
          <a:spcPct val="20000"/>
        </a:spcBef>
        <a:spcAft>
          <a:spcPct val="0"/>
        </a:spcAft>
        <a:buFont typeface="Arial" charset="0"/>
        <a:buChar char="•"/>
        <a:defRPr sz="1600" kern="1200">
          <a:solidFill>
            <a:srgbClr val="7F7F7F"/>
          </a:solidFill>
          <a:latin typeface="+mj-lt"/>
          <a:ea typeface="+mn-ea"/>
          <a:cs typeface="+mn-cs"/>
        </a:defRPr>
      </a:lvl5pPr>
      <a:lvl6pPr marL="25146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7pPr>
      <a:lvl8pPr marL="3429000" indent="-228600" algn="l" defTabSz="914400" rtl="0" eaLnBrk="1" latinLnBrk="0" hangingPunct="1">
        <a:spcBef>
          <a:spcPct val="20000"/>
        </a:spcBef>
        <a:buFont typeface="Courier New" pitchFamily="49" charset="0"/>
        <a:buChar char="o"/>
        <a:defRPr sz="1600" kern="1200">
          <a:solidFill>
            <a:schemeClr val="tx1">
              <a:lumMod val="50000"/>
              <a:lumOff val="50000"/>
            </a:schemeClr>
          </a:solidFill>
          <a:latin typeface="+mj-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lumMod val="50000"/>
              <a:lumOff val="50000"/>
            </a:schemeClr>
          </a:solidFill>
          <a:latin typeface="+mj-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datasociety.net/wp-content/uploads/2018/05/FULLREPORT_Oxygen_of_Amplification_DS.pdf" TargetMode="External"/><Relationship Id="rId2" Type="http://schemas.openxmlformats.org/officeDocument/2006/relationships/hyperlink" Target="https://firstdraftnews.org/5-lessons-for-reporting-in-an-age-of-disinformation/"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bwMode="auto">
          <a:xfrm>
            <a:off x="0" y="188641"/>
            <a:ext cx="9035926" cy="360039"/>
          </a:xfrm>
        </p:spPr>
        <p:txBody>
          <a:bodyPr wrap="square" numCol="1" anchorCtr="0" compatLnSpc="1">
            <a:prstTxWarp prst="textNoShape">
              <a:avLst/>
            </a:prstTxWarp>
          </a:bodyPr>
          <a:lstStyle/>
          <a:p>
            <a:pPr eaLnBrk="1" hangingPunct="1"/>
            <a:r>
              <a:rPr lang="en-GB" altLang="en-US" sz="2800" dirty="0" smtClean="0">
                <a:solidFill>
                  <a:schemeClr val="bg1"/>
                </a:solidFill>
                <a:effectLst/>
              </a:rPr>
              <a:t>HPEN </a:t>
            </a:r>
            <a:r>
              <a:rPr lang="en-GB" altLang="en-US" sz="2800" dirty="0">
                <a:solidFill>
                  <a:schemeClr val="bg1"/>
                </a:solidFill>
                <a:effectLst/>
              </a:rPr>
              <a:t>4004 </a:t>
            </a:r>
            <a:r>
              <a:rPr lang="en-GB" altLang="en-US" sz="2800" dirty="0" smtClean="0">
                <a:solidFill>
                  <a:schemeClr val="bg1"/>
                </a:solidFill>
                <a:effectLst/>
              </a:rPr>
              <a:t>THE LANGUAGE(S) OF PERSUASION</a:t>
            </a:r>
            <a:endParaRPr lang="en-GB" altLang="en-US" sz="2000" dirty="0">
              <a:solidFill>
                <a:srgbClr val="FFFF00"/>
              </a:solidFill>
              <a:effectLst/>
            </a:endParaRPr>
          </a:p>
        </p:txBody>
      </p:sp>
      <p:pic>
        <p:nvPicPr>
          <p:cNvPr id="1026" name="Picture 2" descr="https://firstdraftnews.org/wp-content/uploads/2018/12/Screen-Shot-2018-12-27-at-2.38.43-PM-900x505.png?x81849"/>
          <p:cNvPicPr>
            <a:picLocks noChangeAspect="1" noChangeArrowheads="1"/>
          </p:cNvPicPr>
          <p:nvPr/>
        </p:nvPicPr>
        <p:blipFill>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539552" y="1340768"/>
            <a:ext cx="7914798" cy="444108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835696" y="6202916"/>
            <a:ext cx="6048672" cy="400110"/>
          </a:xfrm>
          <a:prstGeom prst="rect">
            <a:avLst/>
          </a:prstGeom>
        </p:spPr>
        <p:txBody>
          <a:bodyPr wrap="square">
            <a:spAutoFit/>
          </a:bodyPr>
          <a:lstStyle/>
          <a:p>
            <a:r>
              <a:rPr lang="en-GB" sz="2000" i="1" dirty="0">
                <a:solidFill>
                  <a:schemeClr val="bg1"/>
                </a:solidFill>
                <a:latin typeface="+mn-lt"/>
              </a:rPr>
              <a:t>The 'Trumpet of </a:t>
            </a:r>
            <a:r>
              <a:rPr lang="en-GB" sz="2000" i="1" dirty="0" smtClean="0">
                <a:solidFill>
                  <a:schemeClr val="bg1"/>
                </a:solidFill>
                <a:latin typeface="+mn-lt"/>
              </a:rPr>
              <a:t>Amplification‘ </a:t>
            </a:r>
            <a:r>
              <a:rPr lang="en-GB" sz="2000" dirty="0" smtClean="0">
                <a:solidFill>
                  <a:schemeClr val="bg1"/>
                </a:solidFill>
                <a:latin typeface="+mn-lt"/>
              </a:rPr>
              <a:t>(First Draft)</a:t>
            </a:r>
            <a:endParaRPr lang="en-GB" sz="2000" dirty="0">
              <a:solidFill>
                <a:schemeClr val="bg1"/>
              </a:solidFill>
              <a:latin typeface="+mn-lt"/>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381000" y="188640"/>
            <a:ext cx="8229600" cy="720080"/>
          </a:xfrm>
        </p:spPr>
        <p:txBody>
          <a:bodyPr>
            <a:normAutofit fontScale="90000"/>
          </a:bodyPr>
          <a:lstStyle/>
          <a:p>
            <a:pPr algn="ctr"/>
            <a:r>
              <a:rPr lang="en-GB" sz="3600" dirty="0">
                <a:solidFill>
                  <a:srgbClr val="FFFF00"/>
                </a:solidFill>
                <a:latin typeface="Felix Titling" panose="04060505060202020A04" pitchFamily="82" charset="0"/>
              </a:rPr>
              <a:t>Aims &amp; Learning Outcomes</a:t>
            </a:r>
          </a:p>
        </p:txBody>
      </p:sp>
      <p:sp>
        <p:nvSpPr>
          <p:cNvPr id="3" name="Content Placeholder 2"/>
          <p:cNvSpPr>
            <a:spLocks noGrp="1"/>
          </p:cNvSpPr>
          <p:nvPr>
            <p:ph idx="1"/>
          </p:nvPr>
        </p:nvSpPr>
        <p:spPr>
          <a:xfrm>
            <a:off x="407858" y="1484784"/>
            <a:ext cx="8202742" cy="4800600"/>
          </a:xfrm>
        </p:spPr>
        <p:txBody>
          <a:bodyPr>
            <a:normAutofit fontScale="92500"/>
          </a:bodyPr>
          <a:lstStyle/>
          <a:p>
            <a:pPr marL="118872" indent="0">
              <a:buNone/>
            </a:pPr>
            <a:r>
              <a:rPr lang="en-GB" sz="2400" dirty="0">
                <a:solidFill>
                  <a:srgbClr val="FFFF00"/>
                </a:solidFill>
              </a:rPr>
              <a:t>AIM(S)</a:t>
            </a:r>
            <a:r>
              <a:rPr lang="en-GB" sz="2400" dirty="0">
                <a:solidFill>
                  <a:schemeClr val="bg1"/>
                </a:solidFill>
              </a:rPr>
              <a:t/>
            </a:r>
            <a:br>
              <a:rPr lang="en-GB" sz="2400" dirty="0">
                <a:solidFill>
                  <a:schemeClr val="bg1"/>
                </a:solidFill>
              </a:rPr>
            </a:br>
            <a:r>
              <a:rPr lang="en-GB" sz="2200" dirty="0">
                <a:solidFill>
                  <a:schemeClr val="bg1"/>
                </a:solidFill>
              </a:rPr>
              <a:t>To introduce students to an understanding of the mechanisms of persuasion employed by powerful interests, from ideological propagandists to fake news sites, conspiracy theorists and more</a:t>
            </a:r>
          </a:p>
          <a:p>
            <a:pPr marL="118872" indent="0">
              <a:buNone/>
            </a:pPr>
            <a:endParaRPr lang="en-GB" sz="2400" dirty="0">
              <a:solidFill>
                <a:schemeClr val="bg1"/>
              </a:solidFill>
            </a:endParaRPr>
          </a:p>
          <a:p>
            <a:pPr marL="118872" indent="0">
              <a:buNone/>
            </a:pPr>
            <a:endParaRPr lang="en-GB" sz="2400" dirty="0">
              <a:solidFill>
                <a:srgbClr val="FFC000"/>
              </a:solidFill>
            </a:endParaRPr>
          </a:p>
          <a:p>
            <a:pPr marL="118872" indent="0">
              <a:buNone/>
            </a:pPr>
            <a:r>
              <a:rPr lang="en-GB" sz="2400" dirty="0">
                <a:solidFill>
                  <a:srgbClr val="FFFF00"/>
                </a:solidFill>
              </a:rPr>
              <a:t>LEARNING OUTCOMES</a:t>
            </a:r>
          </a:p>
          <a:p>
            <a:pPr marL="118872" indent="0">
              <a:buNone/>
            </a:pPr>
            <a:r>
              <a:rPr lang="en-GB" sz="2000" i="1" dirty="0">
                <a:solidFill>
                  <a:schemeClr val="bg1"/>
                </a:solidFill>
              </a:rPr>
              <a:t>Upon the completion of this module, the student should be able to demonstrate the ability to :</a:t>
            </a:r>
          </a:p>
          <a:p>
            <a:pPr marL="118872" indent="0">
              <a:buNone/>
            </a:pPr>
            <a:endParaRPr lang="en-GB" sz="1200" i="1" dirty="0">
              <a:solidFill>
                <a:schemeClr val="bg1"/>
              </a:solidFill>
            </a:endParaRPr>
          </a:p>
          <a:p>
            <a:r>
              <a:rPr lang="en-GB" sz="2200" dirty="0">
                <a:solidFill>
                  <a:schemeClr val="bg1"/>
                </a:solidFill>
              </a:rPr>
              <a:t>deploy critical literacy skills both in reading the work of others and in their own writing</a:t>
            </a:r>
          </a:p>
          <a:p>
            <a:r>
              <a:rPr lang="en-GB" sz="2200" dirty="0">
                <a:solidFill>
                  <a:schemeClr val="bg1"/>
                </a:solidFill>
              </a:rPr>
              <a:t>recognise and critique techniques of emotional manipulation used in the language of exploitative ideologies or persons</a:t>
            </a:r>
          </a:p>
        </p:txBody>
      </p:sp>
    </p:spTree>
    <p:extLst>
      <p:ext uri="{BB962C8B-B14F-4D97-AF65-F5344CB8AC3E}">
        <p14:creationId xmlns:p14="http://schemas.microsoft.com/office/powerpoint/2010/main" val="17653533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683568" y="620688"/>
            <a:ext cx="3893652" cy="5760640"/>
          </a:xfrm>
          <a:prstGeom prst="rect">
            <a:avLst/>
          </a:prstGeom>
        </p:spPr>
      </p:pic>
      <p:sp>
        <p:nvSpPr>
          <p:cNvPr id="5" name="Rectangle 4"/>
          <p:cNvSpPr/>
          <p:nvPr/>
        </p:nvSpPr>
        <p:spPr>
          <a:xfrm>
            <a:off x="5868144" y="1988840"/>
            <a:ext cx="1599797" cy="369332"/>
          </a:xfrm>
          <a:prstGeom prst="rect">
            <a:avLst/>
          </a:prstGeom>
        </p:spPr>
        <p:txBody>
          <a:bodyPr wrap="none">
            <a:spAutoFit/>
          </a:bodyPr>
          <a:lstStyle/>
          <a:p>
            <a:r>
              <a:rPr lang="en-GB" dirty="0">
                <a:solidFill>
                  <a:schemeClr val="bg1"/>
                </a:solidFill>
              </a:rPr>
              <a:t> </a:t>
            </a:r>
            <a:r>
              <a:rPr lang="en-GB" dirty="0" smtClean="0">
                <a:solidFill>
                  <a:schemeClr val="bg1"/>
                </a:solidFill>
              </a:rPr>
              <a:t>BREITBART </a:t>
            </a:r>
            <a:endParaRPr lang="en-GB" dirty="0"/>
          </a:p>
        </p:txBody>
      </p:sp>
    </p:spTree>
    <p:extLst>
      <p:ext uri="{BB962C8B-B14F-4D97-AF65-F5344CB8AC3E}">
        <p14:creationId xmlns:p14="http://schemas.microsoft.com/office/powerpoint/2010/main" val="38905763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95536" y="116632"/>
            <a:ext cx="8064896" cy="720080"/>
          </a:xfrm>
        </p:spPr>
        <p:txBody>
          <a:bodyPr/>
          <a:lstStyle/>
          <a:p>
            <a:r>
              <a:rPr lang="en-GB" sz="4000" dirty="0" smtClean="0">
                <a:solidFill>
                  <a:srgbClr val="FFFF00"/>
                </a:solidFill>
                <a:effectLst/>
                <a:latin typeface="Felix Titling" panose="04060505060202020A04" pitchFamily="82" charset="0"/>
              </a:rPr>
              <a:t>Grooming</a:t>
            </a:r>
            <a:r>
              <a:rPr lang="en-GB" sz="4000" dirty="0" smtClean="0">
                <a:latin typeface="Felix Titling" panose="04060505060202020A04" pitchFamily="82" charset="0"/>
              </a:rPr>
              <a:t> </a:t>
            </a:r>
            <a:endParaRPr lang="en-GB" sz="4000" dirty="0">
              <a:latin typeface="Felix Titling" panose="04060505060202020A04" pitchFamily="82" charset="0"/>
            </a:endParaRPr>
          </a:p>
        </p:txBody>
      </p:sp>
      <p:sp>
        <p:nvSpPr>
          <p:cNvPr id="3" name="Content Placeholder 2"/>
          <p:cNvSpPr>
            <a:spLocks noGrp="1"/>
          </p:cNvSpPr>
          <p:nvPr>
            <p:ph idx="1"/>
          </p:nvPr>
        </p:nvSpPr>
        <p:spPr>
          <a:xfrm>
            <a:off x="263534" y="836712"/>
            <a:ext cx="8856984" cy="6192688"/>
          </a:xfrm>
        </p:spPr>
        <p:txBody>
          <a:bodyPr/>
          <a:lstStyle/>
          <a:p>
            <a:pPr marL="0" indent="0">
              <a:buNone/>
            </a:pPr>
            <a:r>
              <a:rPr lang="en-GB" sz="2000" dirty="0">
                <a:solidFill>
                  <a:schemeClr val="bg1"/>
                </a:solidFill>
              </a:rPr>
              <a:t>"When I was 15 I was feeling really low and lonely. I found it difficult to mix with people and I wasn't sure why. I'd been bullied at school because people thought I was different and I spent a lot of time on my own.</a:t>
            </a:r>
          </a:p>
          <a:p>
            <a:pPr marL="0" indent="0">
              <a:buNone/>
            </a:pPr>
            <a:r>
              <a:rPr lang="en-GB" sz="2000" dirty="0" smtClean="0">
                <a:solidFill>
                  <a:schemeClr val="bg1"/>
                </a:solidFill>
              </a:rPr>
              <a:t>"</a:t>
            </a:r>
            <a:r>
              <a:rPr lang="en-GB" sz="2000" dirty="0">
                <a:solidFill>
                  <a:schemeClr val="bg1"/>
                </a:solidFill>
              </a:rPr>
              <a:t>I used to go online a lot and often used Blackberry messenger (BB). I enjoyed making new friends online as I found it easier than talking to people face to face. It made me feel less lonely. I used to add people that I didn't know and I'd never had any problems before.</a:t>
            </a:r>
          </a:p>
          <a:p>
            <a:pPr marL="0" indent="0">
              <a:buNone/>
            </a:pPr>
            <a:r>
              <a:rPr lang="en-GB" sz="2000" dirty="0" smtClean="0">
                <a:solidFill>
                  <a:schemeClr val="bg1"/>
                </a:solidFill>
              </a:rPr>
              <a:t>"</a:t>
            </a:r>
            <a:r>
              <a:rPr lang="en-GB" sz="2000" dirty="0">
                <a:solidFill>
                  <a:schemeClr val="bg1"/>
                </a:solidFill>
              </a:rPr>
              <a:t>I got a BB request from a girl I didn't know and added her. I don't know how she got my number but I had previously put my BB number on Facebook asking people to add me. We talked quite a lot for a few days about general things and built up a friendship. </a:t>
            </a:r>
            <a:endParaRPr lang="en-GB" sz="2000" dirty="0" smtClean="0">
              <a:solidFill>
                <a:schemeClr val="bg1"/>
              </a:solidFill>
            </a:endParaRPr>
          </a:p>
          <a:p>
            <a:pPr marL="0" indent="0">
              <a:buNone/>
            </a:pPr>
            <a:r>
              <a:rPr lang="en-GB" sz="2000" dirty="0">
                <a:solidFill>
                  <a:schemeClr val="bg1"/>
                </a:solidFill>
              </a:rPr>
              <a:t>"After a couple of days the conversation turned. She kept asking and asking for me to send her a naked picture. I wasn't very confident and was more likely to do something like that without questioning the reason why so I just sent her one without thinking about </a:t>
            </a:r>
            <a:r>
              <a:rPr lang="en-GB" sz="2000" dirty="0" smtClean="0">
                <a:solidFill>
                  <a:schemeClr val="bg1"/>
                </a:solidFill>
              </a:rPr>
              <a:t>it…..I </a:t>
            </a:r>
            <a:r>
              <a:rPr lang="en-GB" sz="2000" dirty="0">
                <a:solidFill>
                  <a:schemeClr val="bg1"/>
                </a:solidFill>
              </a:rPr>
              <a:t>didn't think she was going to do anything with it but then I heard that she'd set up a group under my name with the naked picture of me on.</a:t>
            </a:r>
          </a:p>
        </p:txBody>
      </p:sp>
    </p:spTree>
    <p:extLst>
      <p:ext uri="{BB962C8B-B14F-4D97-AF65-F5344CB8AC3E}">
        <p14:creationId xmlns:p14="http://schemas.microsoft.com/office/powerpoint/2010/main" val="12720019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80728"/>
          </a:xfrm>
        </p:spPr>
        <p:txBody>
          <a:bodyPr/>
          <a:lstStyle/>
          <a:p>
            <a:r>
              <a:rPr lang="en-GB" dirty="0">
                <a:solidFill>
                  <a:srgbClr val="FFFF00"/>
                </a:solidFill>
                <a:effectLst/>
                <a:latin typeface="Felix Titling" panose="04060505060202020A04" pitchFamily="82" charset="0"/>
              </a:rPr>
              <a:t>Grooming</a:t>
            </a:r>
            <a:endParaRPr lang="en-GB" dirty="0"/>
          </a:p>
        </p:txBody>
      </p:sp>
      <p:sp>
        <p:nvSpPr>
          <p:cNvPr id="3" name="Content Placeholder 2"/>
          <p:cNvSpPr>
            <a:spLocks noGrp="1"/>
          </p:cNvSpPr>
          <p:nvPr>
            <p:ph idx="1"/>
          </p:nvPr>
        </p:nvSpPr>
        <p:spPr>
          <a:xfrm>
            <a:off x="251520" y="1196752"/>
            <a:ext cx="8435280" cy="5472608"/>
          </a:xfrm>
        </p:spPr>
        <p:txBody>
          <a:bodyPr/>
          <a:lstStyle/>
          <a:p>
            <a:pPr marL="0" indent="0">
              <a:buNone/>
            </a:pPr>
            <a:r>
              <a:rPr lang="en-GB" sz="1800" dirty="0" smtClean="0">
                <a:solidFill>
                  <a:schemeClr val="bg1"/>
                </a:solidFill>
              </a:rPr>
              <a:t>First </a:t>
            </a:r>
            <a:r>
              <a:rPr lang="en-GB" sz="1800" dirty="0">
                <a:solidFill>
                  <a:schemeClr val="bg1"/>
                </a:solidFill>
              </a:rPr>
              <a:t>the conversation was about Islam, and the failures of many so-called Muslims. Then about politics, and the worldwide persecution of Muslims. Then finally about Isis, and life in the new “caliphate”, and how good life was there</a:t>
            </a:r>
            <a:r>
              <a:rPr lang="en-GB" sz="1800" dirty="0" smtClean="0"/>
              <a:t>. … </a:t>
            </a:r>
            <a:endParaRPr lang="en-GB" sz="1800" dirty="0" smtClean="0">
              <a:solidFill>
                <a:schemeClr val="bg1"/>
              </a:solidFill>
            </a:endParaRPr>
          </a:p>
          <a:p>
            <a:pPr marL="0" indent="0">
              <a:buNone/>
            </a:pPr>
            <a:r>
              <a:rPr lang="en-GB" sz="1800" dirty="0">
                <a:solidFill>
                  <a:schemeClr val="bg1"/>
                </a:solidFill>
              </a:rPr>
              <a:t>“They told me how there was no crime and no discrimination in the Islamic State. They spoke about relations between men and women, and said that I would find a good </a:t>
            </a:r>
            <a:r>
              <a:rPr lang="en-GB" sz="1800" dirty="0" smtClean="0">
                <a:solidFill>
                  <a:schemeClr val="bg1"/>
                </a:solidFill>
              </a:rPr>
              <a:t>husband.  </a:t>
            </a:r>
            <a:r>
              <a:rPr lang="en-GB" sz="1800" dirty="0" smtClean="0">
                <a:solidFill>
                  <a:schemeClr val="bg1"/>
                </a:solidFill>
                <a:latin typeface="+mn-lt"/>
              </a:rPr>
              <a:t>(nothing about violence)</a:t>
            </a:r>
          </a:p>
          <a:p>
            <a:pPr marL="0" indent="0">
              <a:buNone/>
            </a:pPr>
            <a:r>
              <a:rPr lang="en-GB" sz="1800" dirty="0">
                <a:solidFill>
                  <a:schemeClr val="bg1"/>
                </a:solidFill>
              </a:rPr>
              <a:t>This too is typical of the current wave of extremist recruits, experts say. “It is outside politics or religion. It is about certain individuals who come together for the thrill of being part of something bigger. It is a youth subculture ... and peer groups play a big role,” says Professor </a:t>
            </a:r>
            <a:r>
              <a:rPr lang="en-GB" sz="1800" dirty="0" err="1">
                <a:solidFill>
                  <a:schemeClr val="bg1"/>
                </a:solidFill>
              </a:rPr>
              <a:t>Rik</a:t>
            </a:r>
            <a:r>
              <a:rPr lang="en-GB" sz="1800" dirty="0">
                <a:solidFill>
                  <a:schemeClr val="bg1"/>
                </a:solidFill>
              </a:rPr>
              <a:t> </a:t>
            </a:r>
            <a:r>
              <a:rPr lang="en-GB" sz="1800" dirty="0" err="1">
                <a:solidFill>
                  <a:schemeClr val="bg1"/>
                </a:solidFill>
              </a:rPr>
              <a:t>Coolsaet</a:t>
            </a:r>
            <a:r>
              <a:rPr lang="en-GB" sz="1800" dirty="0">
                <a:solidFill>
                  <a:schemeClr val="bg1"/>
                </a:solidFill>
              </a:rPr>
              <a:t>, a Brussels-based expert on Islamist militancy.</a:t>
            </a:r>
            <a:endParaRPr lang="en-GB" sz="1800" dirty="0" smtClean="0">
              <a:solidFill>
                <a:schemeClr val="bg1"/>
              </a:solidFill>
            </a:endParaRPr>
          </a:p>
          <a:p>
            <a:pPr marL="0" indent="0">
              <a:buNone/>
            </a:pPr>
            <a:r>
              <a:rPr lang="en-GB" sz="1800" dirty="0" smtClean="0">
                <a:solidFill>
                  <a:schemeClr val="bg1"/>
                </a:solidFill>
              </a:rPr>
              <a:t>Yet </a:t>
            </a:r>
            <a:r>
              <a:rPr lang="en-GB" sz="1800" dirty="0">
                <a:solidFill>
                  <a:schemeClr val="bg1"/>
                </a:solidFill>
              </a:rPr>
              <a:t>many female recruits, such as </a:t>
            </a:r>
            <a:r>
              <a:rPr lang="en-GB" sz="1800" dirty="0" err="1">
                <a:solidFill>
                  <a:schemeClr val="bg1"/>
                </a:solidFill>
              </a:rPr>
              <a:t>Maysa</a:t>
            </a:r>
            <a:r>
              <a:rPr lang="en-GB" sz="1800" dirty="0">
                <a:solidFill>
                  <a:schemeClr val="bg1"/>
                </a:solidFill>
              </a:rPr>
              <a:t>, come from stable homes, even if relations with parents are sometimes strained.</a:t>
            </a:r>
          </a:p>
          <a:p>
            <a:pPr marL="0" indent="0">
              <a:buNone/>
            </a:pPr>
            <a:r>
              <a:rPr lang="en-GB" sz="1800" dirty="0" smtClean="0">
                <a:solidFill>
                  <a:schemeClr val="bg1"/>
                </a:solidFill>
              </a:rPr>
              <a:t>Johan </a:t>
            </a:r>
            <a:r>
              <a:rPr lang="en-GB" sz="1800" dirty="0">
                <a:solidFill>
                  <a:schemeClr val="bg1"/>
                </a:solidFill>
              </a:rPr>
              <a:t>Leman, an anthropologist and veteran anti-racism activist who also works in </a:t>
            </a:r>
            <a:r>
              <a:rPr lang="en-GB" sz="1800" dirty="0" err="1">
                <a:solidFill>
                  <a:schemeClr val="bg1"/>
                </a:solidFill>
              </a:rPr>
              <a:t>Molenbeek</a:t>
            </a:r>
            <a:r>
              <a:rPr lang="en-GB" sz="1800" dirty="0">
                <a:solidFill>
                  <a:schemeClr val="bg1"/>
                </a:solidFill>
              </a:rPr>
              <a:t>, says recruiters often tell teenagers their parents do not know “true Islam”. “They give a typical adolescent process [of rebellion] an Islamic dimension,”</a:t>
            </a:r>
          </a:p>
        </p:txBody>
      </p:sp>
    </p:spTree>
    <p:extLst>
      <p:ext uri="{BB962C8B-B14F-4D97-AF65-F5344CB8AC3E}">
        <p14:creationId xmlns:p14="http://schemas.microsoft.com/office/powerpoint/2010/main" val="2169928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p:cNvPicPr>
            <a:picLocks noGrp="1" noChangeAspect="1"/>
          </p:cNvPicPr>
          <p:nvPr>
            <p:ph idx="1"/>
          </p:nvPr>
        </p:nvPicPr>
        <p:blipFill>
          <a:blip r:embed="rId2"/>
          <a:stretch>
            <a:fillRect/>
          </a:stretch>
        </p:blipFill>
        <p:spPr>
          <a:xfrm>
            <a:off x="1331640" y="1588021"/>
            <a:ext cx="5057775" cy="3486150"/>
          </a:xfrm>
          <a:prstGeom prst="rect">
            <a:avLst/>
          </a:prstGeom>
        </p:spPr>
      </p:pic>
      <p:sp>
        <p:nvSpPr>
          <p:cNvPr id="8" name="Rectangle 7"/>
          <p:cNvSpPr/>
          <p:nvPr/>
        </p:nvSpPr>
        <p:spPr>
          <a:xfrm>
            <a:off x="899592" y="5074171"/>
            <a:ext cx="7416824" cy="1200329"/>
          </a:xfrm>
          <a:prstGeom prst="rect">
            <a:avLst/>
          </a:prstGeom>
        </p:spPr>
        <p:txBody>
          <a:bodyPr wrap="square">
            <a:spAutoFit/>
          </a:bodyPr>
          <a:lstStyle/>
          <a:p>
            <a:r>
              <a:rPr lang="en-GB" dirty="0">
                <a:solidFill>
                  <a:schemeClr val="bg1"/>
                </a:solidFill>
                <a:latin typeface="-apple-system"/>
              </a:rPr>
              <a:t>Source: Home Office</a:t>
            </a:r>
          </a:p>
          <a:p>
            <a:r>
              <a:rPr lang="en-GB" dirty="0">
                <a:solidFill>
                  <a:schemeClr val="bg1"/>
                </a:solidFill>
                <a:latin typeface="-apple-system"/>
              </a:rPr>
              <a:t>Since 2012-13, the number of extreme right wing individuals receiving support has increased almost 300%, while the number of Islamist extremists has increased by 80%.</a:t>
            </a:r>
            <a:endParaRPr lang="en-GB" b="0" i="0" dirty="0">
              <a:solidFill>
                <a:schemeClr val="bg1"/>
              </a:solidFill>
              <a:effectLst/>
              <a:latin typeface="-apple-system"/>
            </a:endParaRPr>
          </a:p>
        </p:txBody>
      </p:sp>
      <p:sp>
        <p:nvSpPr>
          <p:cNvPr id="9" name="Rectangle 8"/>
          <p:cNvSpPr/>
          <p:nvPr/>
        </p:nvSpPr>
        <p:spPr>
          <a:xfrm>
            <a:off x="323528" y="980728"/>
            <a:ext cx="8640960" cy="400110"/>
          </a:xfrm>
          <a:prstGeom prst="rect">
            <a:avLst/>
          </a:prstGeom>
        </p:spPr>
        <p:txBody>
          <a:bodyPr wrap="square">
            <a:spAutoFit/>
          </a:bodyPr>
          <a:lstStyle/>
          <a:p>
            <a:r>
              <a:rPr lang="en-GB" sz="2000" dirty="0">
                <a:solidFill>
                  <a:schemeClr val="bg1"/>
                </a:solidFill>
                <a:latin typeface="Felix Titling" panose="04060505060202020A04" pitchFamily="82" charset="0"/>
              </a:rPr>
              <a:t>Individuals receiving counter-extremism </a:t>
            </a:r>
            <a:r>
              <a:rPr lang="en-GB" sz="2000" dirty="0" smtClean="0">
                <a:solidFill>
                  <a:schemeClr val="bg1"/>
                </a:solidFill>
                <a:latin typeface="Felix Titling" panose="04060505060202020A04" pitchFamily="82" charset="0"/>
              </a:rPr>
              <a:t>support – 2012-1018</a:t>
            </a:r>
            <a:endParaRPr lang="en-GB" sz="2000" dirty="0">
              <a:latin typeface="Felix Titling" panose="04060505060202020A04" pitchFamily="82" charset="0"/>
            </a:endParaRPr>
          </a:p>
        </p:txBody>
      </p:sp>
    </p:spTree>
    <p:extLst>
      <p:ext uri="{BB962C8B-B14F-4D97-AF65-F5344CB8AC3E}">
        <p14:creationId xmlns:p14="http://schemas.microsoft.com/office/powerpoint/2010/main" val="8602482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512" y="4374"/>
            <a:ext cx="8507288" cy="836712"/>
          </a:xfrm>
        </p:spPr>
        <p:txBody>
          <a:bodyPr/>
          <a:lstStyle/>
          <a:p>
            <a:r>
              <a:rPr lang="en-GB" sz="3200" dirty="0" smtClean="0">
                <a:solidFill>
                  <a:srgbClr val="FFFF00"/>
                </a:solidFill>
                <a:effectLst/>
              </a:rPr>
              <a:t>Reporting </a:t>
            </a:r>
            <a:r>
              <a:rPr lang="en-GB" sz="3200" dirty="0">
                <a:solidFill>
                  <a:srgbClr val="FFFF00"/>
                </a:solidFill>
                <a:effectLst/>
              </a:rPr>
              <a:t>in an Age of </a:t>
            </a:r>
            <a:r>
              <a:rPr lang="en-GB" sz="3200" dirty="0" smtClean="0">
                <a:solidFill>
                  <a:srgbClr val="FFFF00"/>
                </a:solidFill>
                <a:effectLst/>
              </a:rPr>
              <a:t>Disinformation</a:t>
            </a:r>
            <a:endParaRPr lang="en-GB" dirty="0">
              <a:solidFill>
                <a:srgbClr val="FFFF00"/>
              </a:solidFill>
              <a:effectLst/>
            </a:endParaRPr>
          </a:p>
        </p:txBody>
      </p:sp>
      <p:sp>
        <p:nvSpPr>
          <p:cNvPr id="3" name="Content Placeholder 2"/>
          <p:cNvSpPr>
            <a:spLocks noGrp="1"/>
          </p:cNvSpPr>
          <p:nvPr>
            <p:ph idx="1"/>
          </p:nvPr>
        </p:nvSpPr>
        <p:spPr/>
        <p:txBody>
          <a:bodyPr/>
          <a:lstStyle/>
          <a:p>
            <a:pPr marL="0" indent="0">
              <a:buNone/>
            </a:pPr>
            <a:r>
              <a:rPr lang="en-GB" dirty="0" smtClean="0">
                <a:solidFill>
                  <a:schemeClr val="bg1"/>
                </a:solidFill>
              </a:rPr>
              <a:t>How </a:t>
            </a:r>
            <a:r>
              <a:rPr lang="en-GB" dirty="0">
                <a:solidFill>
                  <a:schemeClr val="bg1"/>
                </a:solidFill>
              </a:rPr>
              <a:t>can journalists protect themselves from being manipulated</a:t>
            </a:r>
            <a:r>
              <a:rPr lang="en-GB" dirty="0" smtClean="0">
                <a:solidFill>
                  <a:schemeClr val="bg1"/>
                </a:solidFill>
              </a:rPr>
              <a:t>?</a:t>
            </a:r>
            <a:r>
              <a:rPr lang="en-GB" dirty="0">
                <a:solidFill>
                  <a:schemeClr val="bg1"/>
                </a:solidFill>
              </a:rPr>
              <a:t> </a:t>
            </a:r>
            <a:endParaRPr lang="en-GB" dirty="0" smtClean="0">
              <a:solidFill>
                <a:schemeClr val="bg1"/>
              </a:solidFill>
            </a:endParaRPr>
          </a:p>
          <a:p>
            <a:pPr marL="0" indent="0">
              <a:buNone/>
            </a:pPr>
            <a:endParaRPr lang="en-GB" dirty="0">
              <a:solidFill>
                <a:schemeClr val="bg1"/>
              </a:solidFill>
            </a:endParaRPr>
          </a:p>
          <a:p>
            <a:pPr marL="0" indent="0">
              <a:buNone/>
            </a:pPr>
            <a:r>
              <a:rPr lang="en-GB" dirty="0" smtClean="0">
                <a:solidFill>
                  <a:schemeClr val="bg1"/>
                </a:solidFill>
              </a:rPr>
              <a:t>Agents </a:t>
            </a:r>
            <a:r>
              <a:rPr lang="en-GB" dirty="0">
                <a:solidFill>
                  <a:schemeClr val="bg1"/>
                </a:solidFill>
              </a:rPr>
              <a:t>of disinformation use anonymous online spaces to seed </a:t>
            </a:r>
            <a:r>
              <a:rPr lang="en-GB" dirty="0" err="1">
                <a:solidFill>
                  <a:schemeClr val="bg1"/>
                </a:solidFill>
              </a:rPr>
              <a:t>rumors</a:t>
            </a:r>
            <a:r>
              <a:rPr lang="en-GB" dirty="0">
                <a:solidFill>
                  <a:schemeClr val="bg1"/>
                </a:solidFill>
              </a:rPr>
              <a:t> and fabricated content, hoping to eventually reach professional news outlets. </a:t>
            </a:r>
          </a:p>
          <a:p>
            <a:pPr marL="0" indent="0">
              <a:buNone/>
            </a:pPr>
            <a:r>
              <a:rPr lang="en-GB" sz="1600" dirty="0">
                <a:hlinkClick r:id="rId2"/>
              </a:rPr>
              <a:t>https://firstdraftnews.org/5-lessons-for-reporting-in-an-age-of-disinformation</a:t>
            </a:r>
            <a:r>
              <a:rPr lang="en-GB" sz="1600" dirty="0" smtClean="0">
                <a:hlinkClick r:id="rId2"/>
              </a:rPr>
              <a:t>/</a:t>
            </a:r>
            <a:endParaRPr lang="en-GB" sz="1600" dirty="0" smtClean="0"/>
          </a:p>
          <a:p>
            <a:pPr marL="0" indent="0">
              <a:buNone/>
            </a:pPr>
            <a:endParaRPr lang="en-GB" sz="1600" dirty="0"/>
          </a:p>
          <a:p>
            <a:pPr marL="0" indent="0">
              <a:buNone/>
            </a:pPr>
            <a:r>
              <a:rPr lang="en-GB" sz="2000" dirty="0">
                <a:solidFill>
                  <a:schemeClr val="bg1"/>
                </a:solidFill>
              </a:rPr>
              <a:t>Whitney Phillips</a:t>
            </a:r>
          </a:p>
          <a:p>
            <a:pPr marL="0" indent="0">
              <a:buNone/>
            </a:pPr>
            <a:r>
              <a:rPr lang="en-GB" sz="2000" i="1" dirty="0" smtClean="0">
                <a:solidFill>
                  <a:schemeClr val="bg1"/>
                </a:solidFill>
              </a:rPr>
              <a:t>The </a:t>
            </a:r>
            <a:r>
              <a:rPr lang="en-GB" sz="2000" i="1" dirty="0">
                <a:solidFill>
                  <a:schemeClr val="bg1"/>
                </a:solidFill>
              </a:rPr>
              <a:t>Oxygen of </a:t>
            </a:r>
            <a:r>
              <a:rPr lang="en-GB" sz="2000" i="1" dirty="0" smtClean="0">
                <a:solidFill>
                  <a:schemeClr val="bg1"/>
                </a:solidFill>
              </a:rPr>
              <a:t>Amplification: Better </a:t>
            </a:r>
            <a:r>
              <a:rPr lang="en-GB" sz="2000" i="1" dirty="0">
                <a:solidFill>
                  <a:schemeClr val="bg1"/>
                </a:solidFill>
              </a:rPr>
              <a:t>Practices for Reporting on Extremists, </a:t>
            </a:r>
            <a:r>
              <a:rPr lang="en-GB" sz="2000" i="1" dirty="0" smtClean="0">
                <a:solidFill>
                  <a:schemeClr val="bg1"/>
                </a:solidFill>
              </a:rPr>
              <a:t>Antagonists</a:t>
            </a:r>
            <a:r>
              <a:rPr lang="en-GB" sz="2000" i="1" dirty="0">
                <a:solidFill>
                  <a:schemeClr val="bg1"/>
                </a:solidFill>
              </a:rPr>
              <a:t>, and </a:t>
            </a:r>
            <a:r>
              <a:rPr lang="en-GB" sz="2000" i="1" dirty="0" smtClean="0">
                <a:solidFill>
                  <a:schemeClr val="bg1"/>
                </a:solidFill>
              </a:rPr>
              <a:t>Manipulators </a:t>
            </a:r>
            <a:r>
              <a:rPr lang="en-GB" sz="1600" dirty="0" smtClean="0">
                <a:solidFill>
                  <a:schemeClr val="bg1"/>
                </a:solidFill>
              </a:rPr>
              <a:t>( 2018)</a:t>
            </a:r>
          </a:p>
          <a:p>
            <a:pPr marL="0" indent="0">
              <a:buNone/>
            </a:pPr>
            <a:r>
              <a:rPr lang="en-GB" sz="1600" dirty="0" smtClean="0">
                <a:solidFill>
                  <a:schemeClr val="bg1"/>
                </a:solidFill>
              </a:rPr>
              <a:t>FULL REPORT</a:t>
            </a:r>
          </a:p>
          <a:p>
            <a:pPr marL="0" indent="0">
              <a:buNone/>
            </a:pPr>
            <a:r>
              <a:rPr lang="en-GB" sz="1600" dirty="0">
                <a:solidFill>
                  <a:schemeClr val="bg1"/>
                </a:solidFill>
                <a:hlinkClick r:id="rId3"/>
              </a:rPr>
              <a:t>https://datasociety.net/wp-content/uploads/2018/05/FULLREPORT_Oxygen_of_Amplification_DS.pdf</a:t>
            </a:r>
            <a:endParaRPr lang="en-GB" sz="1600" dirty="0" smtClean="0">
              <a:solidFill>
                <a:schemeClr val="bg1"/>
              </a:solidFill>
            </a:endParaRPr>
          </a:p>
          <a:p>
            <a:pPr marL="0" indent="0">
              <a:buNone/>
            </a:pPr>
            <a:endParaRPr lang="en-GB" sz="1600" dirty="0">
              <a:solidFill>
                <a:schemeClr val="bg1"/>
              </a:solidFill>
            </a:endParaRPr>
          </a:p>
        </p:txBody>
      </p:sp>
    </p:spTree>
    <p:extLst>
      <p:ext uri="{BB962C8B-B14F-4D97-AF65-F5344CB8AC3E}">
        <p14:creationId xmlns:p14="http://schemas.microsoft.com/office/powerpoint/2010/main" val="6908824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0648" y="3806421"/>
            <a:ext cx="8163514" cy="3184376"/>
          </a:xfrm>
        </p:spPr>
        <p:txBody>
          <a:bodyPr/>
          <a:lstStyle/>
          <a:p>
            <a:pPr algn="l">
              <a:lnSpc>
                <a:spcPct val="100000"/>
              </a:lnSpc>
            </a:pPr>
            <a:r>
              <a:rPr lang="en-GB" sz="2200" dirty="0" smtClean="0">
                <a:solidFill>
                  <a:schemeClr val="bg1"/>
                </a:solidFill>
                <a:effectLst/>
              </a:rPr>
              <a:t>who </a:t>
            </a:r>
            <a:r>
              <a:rPr lang="en-GB" sz="2200" dirty="0">
                <a:solidFill>
                  <a:schemeClr val="bg1"/>
                </a:solidFill>
                <a:effectLst/>
              </a:rPr>
              <a:t>is creating these different types of content and why it is being </a:t>
            </a:r>
            <a:r>
              <a:rPr lang="en-GB" sz="2200" dirty="0" smtClean="0">
                <a:solidFill>
                  <a:schemeClr val="bg1"/>
                </a:solidFill>
                <a:effectLst/>
              </a:rPr>
              <a:t>created.   I </a:t>
            </a:r>
            <a:r>
              <a:rPr lang="en-GB" sz="2200" dirty="0">
                <a:solidFill>
                  <a:schemeClr val="bg1"/>
                </a:solidFill>
                <a:effectLst/>
              </a:rPr>
              <a:t>saw Eliot Higgins present in Paris in early January, and he listed </a:t>
            </a:r>
            <a:r>
              <a:rPr lang="en-GB" sz="2200" u="sng" dirty="0">
                <a:solidFill>
                  <a:schemeClr val="bg1"/>
                </a:solidFill>
                <a:effectLst/>
              </a:rPr>
              <a:t>four ‘Ps’ </a:t>
            </a:r>
            <a:r>
              <a:rPr lang="en-GB" sz="2200" dirty="0">
                <a:solidFill>
                  <a:schemeClr val="bg1"/>
                </a:solidFill>
                <a:effectLst/>
              </a:rPr>
              <a:t>which helped explain the different motivations. I’ve been thinking about these a great deal and using Eliot’s original list have identified </a:t>
            </a:r>
            <a:r>
              <a:rPr lang="en-GB" sz="2200" u="sng" dirty="0">
                <a:solidFill>
                  <a:schemeClr val="bg1"/>
                </a:solidFill>
                <a:effectLst/>
              </a:rPr>
              <a:t>four additional motivations</a:t>
            </a:r>
            <a:r>
              <a:rPr lang="en-GB" sz="2200" dirty="0">
                <a:solidFill>
                  <a:schemeClr val="bg1"/>
                </a:solidFill>
                <a:effectLst/>
              </a:rPr>
              <a:t> for the creation of this type of content: </a:t>
            </a:r>
            <a:r>
              <a:rPr lang="en-GB" sz="2200" dirty="0">
                <a:solidFill>
                  <a:srgbClr val="FFFF00"/>
                </a:solidFill>
                <a:effectLst/>
              </a:rPr>
              <a:t>Poor Journalism, Parody, to Provoke or ‘Punk’, Passion, Partisanship, Profit, Political Influence or Power, and </a:t>
            </a:r>
            <a:r>
              <a:rPr lang="en-GB" sz="2200" dirty="0" smtClean="0">
                <a:solidFill>
                  <a:srgbClr val="FFFF00"/>
                </a:solidFill>
                <a:effectLst/>
              </a:rPr>
              <a:t>Propaganda</a:t>
            </a:r>
            <a:r>
              <a:rPr lang="en-GB" sz="2200" dirty="0">
                <a:solidFill>
                  <a:srgbClr val="FFFF00"/>
                </a:solidFill>
                <a:effectLst/>
              </a:rPr>
              <a:t/>
            </a:r>
            <a:br>
              <a:rPr lang="en-GB" sz="2200" dirty="0">
                <a:solidFill>
                  <a:srgbClr val="FFFF00"/>
                </a:solidFill>
                <a:effectLst/>
              </a:rPr>
            </a:br>
            <a:endParaRPr lang="en-GB" sz="2200" dirty="0">
              <a:solidFill>
                <a:srgbClr val="FFFF00"/>
              </a:solidFill>
            </a:endParaRPr>
          </a:p>
        </p:txBody>
      </p:sp>
      <p:pic>
        <p:nvPicPr>
          <p:cNvPr id="1026" name="Picture 2" descr="7 types of mis/disinformation"/>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115616" y="116632"/>
            <a:ext cx="6559624" cy="368978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279030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Misinformation Checklis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95536" y="1412776"/>
            <a:ext cx="8378443" cy="471287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2755417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xecutive">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Executive">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alatino Linotype"/>
        <a:ea typeface=""/>
        <a:cs typeface=""/>
        <a:font script="Jpan" typeface="HGS明朝E"/>
        <a:font script="Hang" typeface="맑은 고딕"/>
        <a:font script="Hans" typeface="宋体"/>
        <a:font script="Hant" typeface="新細明體"/>
        <a:font script="Arab" typeface="Times New Roman"/>
        <a:font script="Hebr" typeface="Times New Roman"/>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xecutiv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8575" cap="flat" cmpd="sng" algn="ctr">
          <a:solidFill>
            <a:schemeClr val="phClr"/>
          </a:solidFill>
          <a:prstDash val="solid"/>
        </a:ln>
        <a:ln w="508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50000">
              <a:schemeClr val="phClr">
                <a:tint val="80000"/>
                <a:satMod val="250000"/>
              </a:schemeClr>
            </a:gs>
            <a:gs pos="76000">
              <a:schemeClr val="phClr">
                <a:tint val="90000"/>
                <a:shade val="90000"/>
                <a:satMod val="200000"/>
              </a:schemeClr>
            </a:gs>
            <a:gs pos="92000">
              <a:schemeClr val="phClr">
                <a:tint val="90000"/>
                <a:shade val="70000"/>
                <a:satMod val="250000"/>
              </a:schemeClr>
            </a:gs>
          </a:gsLst>
          <a:path path="circle">
            <a:fillToRect l="50000" t="50000" r="50000" b="50000"/>
          </a:path>
        </a:gradFill>
        <a:blipFill>
          <a:blip xmlns:r="http://schemas.openxmlformats.org/officeDocument/2006/relationships" r:embed="rId1">
            <a:duotone>
              <a:schemeClr val="phClr">
                <a:tint val="95000"/>
              </a:schemeClr>
              <a:schemeClr val="phClr">
                <a:shade val="9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1547</TotalTime>
  <Words>622</Words>
  <Application>Microsoft Office PowerPoint</Application>
  <PresentationFormat>On-screen Show (4:3)</PresentationFormat>
  <Paragraphs>38</Paragraphs>
  <Slides>9</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9</vt:i4>
      </vt:variant>
    </vt:vector>
  </HeadingPairs>
  <TitlesOfParts>
    <vt:vector size="17" baseType="lpstr">
      <vt:lpstr>-apple-system</vt:lpstr>
      <vt:lpstr>Arial</vt:lpstr>
      <vt:lpstr>Calibri</vt:lpstr>
      <vt:lpstr>Century Gothic</vt:lpstr>
      <vt:lpstr>Courier New</vt:lpstr>
      <vt:lpstr>Felix Titling</vt:lpstr>
      <vt:lpstr>Palatino Linotype</vt:lpstr>
      <vt:lpstr>Executive</vt:lpstr>
      <vt:lpstr>HPEN 4004 THE LANGUAGE(S) OF PERSUASION</vt:lpstr>
      <vt:lpstr>Aims &amp; Learning Outcomes</vt:lpstr>
      <vt:lpstr>PowerPoint Presentation</vt:lpstr>
      <vt:lpstr>Grooming </vt:lpstr>
      <vt:lpstr>Grooming</vt:lpstr>
      <vt:lpstr>PowerPoint Presentation</vt:lpstr>
      <vt:lpstr>Reporting in an Age of Disinformation</vt:lpstr>
      <vt:lpstr>who is creating these different types of content and why it is being created.   I saw Eliot Higgins present in Paris in early January, and he listed four ‘Ps’ which helped explain the different motivations. I’ve been thinking about these a great deal and using Eliot’s original list have identified four additional motivations for the creation of this type of content: Poor Journalism, Parody, to Provoke or ‘Punk’, Passion, Partisanship, Profit, Political Influence or Power, and Propaganda </vt:lpstr>
      <vt:lpstr>PowerPoint Presentation</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clientadmin</dc:creator>
  <cp:lastModifiedBy>Jeni Williams</cp:lastModifiedBy>
  <cp:revision>73</cp:revision>
  <dcterms:created xsi:type="dcterms:W3CDTF">2011-02-20T22:50:02Z</dcterms:created>
  <dcterms:modified xsi:type="dcterms:W3CDTF">2019-06-03T13:02:14Z</dcterms:modified>
</cp:coreProperties>
</file>