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007" r:id="rId2"/>
    <p:sldId id="2029" r:id="rId3"/>
    <p:sldId id="2008" r:id="rId4"/>
    <p:sldId id="2009" r:id="rId5"/>
    <p:sldId id="1507" r:id="rId6"/>
    <p:sldId id="1964" r:id="rId7"/>
    <p:sldId id="2014" r:id="rId8"/>
    <p:sldId id="2019" r:id="rId9"/>
    <p:sldId id="2013" r:id="rId10"/>
    <p:sldId id="2015" r:id="rId11"/>
    <p:sldId id="2016" r:id="rId12"/>
    <p:sldId id="2017" r:id="rId13"/>
    <p:sldId id="2036" r:id="rId14"/>
    <p:sldId id="2018" r:id="rId15"/>
    <p:sldId id="2037" r:id="rId16"/>
    <p:sldId id="2020" r:id="rId17"/>
    <p:sldId id="2038" r:id="rId18"/>
    <p:sldId id="2012" r:id="rId19"/>
    <p:sldId id="2039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2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F9491B-592A-5882-2D2A-16577E40A6AD}" v="128" dt="2024-06-27T10:08:13.922"/>
    <p1510:client id="{AF4199EA-F8F1-D904-CE6D-6F55A43B593D}" v="419" dt="2024-06-26T20:06:25.1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777"/>
    <p:restoredTop sz="94668"/>
  </p:normalViewPr>
  <p:slideViewPr>
    <p:cSldViewPr snapToGrid="0">
      <p:cViewPr varScale="1">
        <p:scale>
          <a:sx n="68" d="100"/>
          <a:sy n="68" d="100"/>
        </p:scale>
        <p:origin x="216" y="10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299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emf"/><Relationship Id="rId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.png"/><Relationship Id="rId4" Type="http://schemas.openxmlformats.org/officeDocument/2006/relationships/hyperlink" Target="http://www.casglwr.org/yrarchif61/61dafydd.php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commons.wikimedia.org/wiki/File:Tudors.JPG" TargetMode="Externa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.png"/><Relationship Id="rId4" Type="http://schemas.openxmlformats.org/officeDocument/2006/relationships/hyperlink" Target="https://commons.wikimedia.org/wiki/File:Tudors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.png"/><Relationship Id="rId4" Type="http://schemas.openxmlformats.org/officeDocument/2006/relationships/hyperlink" Target="https://commons.wikimedia.org/wiki/File:Tudors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commons.wikimedia.org/wiki/File:Lucas_Horenbout_-_Henry_VIII_-_WGA11740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commons.wikimedia.org/wiki/File:Lucas_Horenbout_-_Henry_VIII_-_WGA11740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337799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Cwestiynau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A4C2431-BC0D-ABAD-6929-B028B6241F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401541"/>
              </p:ext>
            </p:extLst>
          </p:nvPr>
        </p:nvGraphicFramePr>
        <p:xfrm>
          <a:off x="871508" y="1569628"/>
          <a:ext cx="10450090" cy="371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7533">
                  <a:extLst>
                    <a:ext uri="{9D8B030D-6E8A-4147-A177-3AD203B41FA5}">
                      <a16:colId xmlns:a16="http://schemas.microsoft.com/office/drawing/2014/main" val="268631720"/>
                    </a:ext>
                  </a:extLst>
                </a:gridCol>
                <a:gridCol w="3330898">
                  <a:extLst>
                    <a:ext uri="{9D8B030D-6E8A-4147-A177-3AD203B41FA5}">
                      <a16:colId xmlns:a16="http://schemas.microsoft.com/office/drawing/2014/main" val="319112450"/>
                    </a:ext>
                  </a:extLst>
                </a:gridCol>
                <a:gridCol w="4401659">
                  <a:extLst>
                    <a:ext uri="{9D8B030D-6E8A-4147-A177-3AD203B41FA5}">
                      <a16:colId xmlns:a16="http://schemas.microsoft.com/office/drawing/2014/main" val="420515076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latin typeface="Arial"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/>
                        </a:rPr>
                        <a:t>X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1024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err="1">
                          <a:latin typeface="Arial"/>
                        </a:rPr>
                        <a:t>Oeddwn</a:t>
                      </a:r>
                      <a:r>
                        <a:rPr lang="en-GB" sz="2400">
                          <a:latin typeface="Arial"/>
                        </a:rPr>
                        <a:t> </a:t>
                      </a:r>
                      <a:r>
                        <a:rPr lang="en-GB" sz="2400" err="1">
                          <a:latin typeface="Arial"/>
                        </a:rPr>
                        <a:t>i</a:t>
                      </a:r>
                      <a:r>
                        <a:rPr lang="en-GB" sz="2400">
                          <a:latin typeface="Arial"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solidFill>
                            <a:srgbClr val="00B050"/>
                          </a:solidFill>
                          <a:latin typeface="Arial"/>
                        </a:rPr>
                        <a:t>Oeddwn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>
                          <a:solidFill>
                            <a:srgbClr val="FF0000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latin typeface="Arial"/>
                        </a:rPr>
                        <a:t>oeddwn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23926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err="1">
                          <a:latin typeface="Arial"/>
                        </a:rPr>
                        <a:t>Oeddet</a:t>
                      </a:r>
                      <a:r>
                        <a:rPr lang="en-GB" sz="2400">
                          <a:latin typeface="Arial"/>
                        </a:rPr>
                        <a:t> </a:t>
                      </a:r>
                      <a:r>
                        <a:rPr lang="en-GB" sz="2400" err="1">
                          <a:latin typeface="Arial"/>
                        </a:rPr>
                        <a:t>ti</a:t>
                      </a:r>
                      <a:r>
                        <a:rPr lang="en-GB" sz="2400">
                          <a:latin typeface="Arial"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solidFill>
                            <a:srgbClr val="00B050"/>
                          </a:solidFill>
                          <a:latin typeface="Arial"/>
                        </a:rPr>
                        <a:t>Oeddet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>
                          <a:solidFill>
                            <a:srgbClr val="FF0000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latin typeface="Arial"/>
                        </a:rPr>
                        <a:t>oeddet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15519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err="1">
                          <a:latin typeface="Arial"/>
                        </a:rPr>
                        <a:t>Oedd</a:t>
                      </a:r>
                      <a:r>
                        <a:rPr lang="en-GB" sz="2400">
                          <a:latin typeface="Arial"/>
                        </a:rPr>
                        <a:t> e / hi?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solidFill>
                            <a:srgbClr val="00B050"/>
                          </a:solidFill>
                          <a:latin typeface="Arial"/>
                        </a:rPr>
                        <a:t>Oedd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>
                          <a:solidFill>
                            <a:srgbClr val="FF0000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latin typeface="Arial"/>
                        </a:rPr>
                        <a:t>oedd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78440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err="1">
                          <a:latin typeface="Arial"/>
                        </a:rPr>
                        <a:t>Oedd</a:t>
                      </a:r>
                      <a:r>
                        <a:rPr lang="en-GB" sz="2400">
                          <a:latin typeface="Arial"/>
                        </a:rPr>
                        <a:t> y plant?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solidFill>
                            <a:srgbClr val="00B050"/>
                          </a:solidFill>
                          <a:latin typeface="Arial"/>
                        </a:rPr>
                        <a:t>Oedd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>
                          <a:solidFill>
                            <a:srgbClr val="FF0000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latin typeface="Arial"/>
                        </a:rPr>
                        <a:t>oedd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96160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err="1">
                          <a:latin typeface="Arial"/>
                        </a:rPr>
                        <a:t>Oedden</a:t>
                      </a:r>
                      <a:r>
                        <a:rPr lang="en-GB" sz="2400">
                          <a:latin typeface="Arial"/>
                        </a:rPr>
                        <a:t> </a:t>
                      </a:r>
                      <a:r>
                        <a:rPr lang="en-GB" sz="2400" err="1">
                          <a:latin typeface="Arial"/>
                        </a:rPr>
                        <a:t>ni</a:t>
                      </a:r>
                      <a:r>
                        <a:rPr lang="en-GB" sz="2400">
                          <a:latin typeface="Arial"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solidFill>
                            <a:srgbClr val="00B050"/>
                          </a:solidFill>
                          <a:latin typeface="Arial"/>
                        </a:rPr>
                        <a:t>Oedden</a:t>
                      </a:r>
                      <a:r>
                        <a:rPr lang="en-GB" sz="2400" b="1">
                          <a:solidFill>
                            <a:srgbClr val="00B050"/>
                          </a:solidFill>
                          <a:latin typeface="Arial"/>
                        </a:rPr>
                        <a:t> / </a:t>
                      </a:r>
                      <a:r>
                        <a:rPr lang="en-GB" sz="2400" b="1" err="1">
                          <a:solidFill>
                            <a:srgbClr val="00B050"/>
                          </a:solidFill>
                          <a:latin typeface="Arial"/>
                        </a:rPr>
                        <a:t>Oeddech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>
                          <a:solidFill>
                            <a:srgbClr val="FF0000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latin typeface="Arial"/>
                        </a:rPr>
                        <a:t>oedden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latin typeface="Arial"/>
                        </a:rPr>
                        <a:t> / Nac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latin typeface="Arial"/>
                        </a:rPr>
                        <a:t>oeddech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07991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err="1">
                          <a:latin typeface="Arial"/>
                        </a:rPr>
                        <a:t>Oeddech</a:t>
                      </a:r>
                      <a:r>
                        <a:rPr lang="en-GB" sz="2400">
                          <a:latin typeface="Arial"/>
                        </a:rPr>
                        <a:t> chi?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solidFill>
                            <a:srgbClr val="00B050"/>
                          </a:solidFill>
                          <a:latin typeface="Arial"/>
                        </a:rPr>
                        <a:t>Oeddwn</a:t>
                      </a:r>
                      <a:r>
                        <a:rPr lang="en-GB" sz="2400" b="1">
                          <a:solidFill>
                            <a:srgbClr val="00B050"/>
                          </a:solidFill>
                          <a:latin typeface="Arial"/>
                        </a:rPr>
                        <a:t> / </a:t>
                      </a:r>
                      <a:r>
                        <a:rPr lang="en-GB" sz="2400" b="1" err="1">
                          <a:solidFill>
                            <a:srgbClr val="00B050"/>
                          </a:solidFill>
                          <a:latin typeface="Arial"/>
                        </a:rPr>
                        <a:t>Oeddech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>
                          <a:solidFill>
                            <a:srgbClr val="FF0000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latin typeface="Arial"/>
                        </a:rPr>
                        <a:t>oeddwn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latin typeface="Arial"/>
                        </a:rPr>
                        <a:t> / Nac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latin typeface="Arial"/>
                        </a:rPr>
                        <a:t>oeddech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76669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err="1">
                          <a:latin typeface="Arial"/>
                        </a:rPr>
                        <a:t>Oedden</a:t>
                      </a:r>
                      <a:r>
                        <a:rPr lang="en-GB" sz="2400">
                          <a:latin typeface="Arial"/>
                        </a:rPr>
                        <a:t> </a:t>
                      </a:r>
                      <a:r>
                        <a:rPr lang="en-GB" sz="2400" err="1">
                          <a:latin typeface="Arial"/>
                        </a:rPr>
                        <a:t>nhw</a:t>
                      </a:r>
                      <a:r>
                        <a:rPr lang="en-GB" sz="2400">
                          <a:latin typeface="Arial"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solidFill>
                            <a:srgbClr val="00B050"/>
                          </a:solidFill>
                          <a:latin typeface="Arial"/>
                        </a:rPr>
                        <a:t>Oedden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>
                          <a:solidFill>
                            <a:srgbClr val="FF0000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latin typeface="Arial"/>
                        </a:rPr>
                        <a:t>oedden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92877"/>
                  </a:ext>
                </a:extLst>
              </a:tr>
            </a:tbl>
          </a:graphicData>
        </a:graphic>
      </p:graphicFrame>
      <p:pic>
        <p:nvPicPr>
          <p:cNvPr id="7" name="Graphic 6" descr="Tick with solid fill">
            <a:extLst>
              <a:ext uri="{FF2B5EF4-FFF2-40B4-BE49-F238E27FC236}">
                <a16:creationId xmlns:a16="http://schemas.microsoft.com/office/drawing/2014/main" id="{B7A66BBF-AD70-5708-6122-CBF35D8C2A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-480000">
            <a:off x="5104945" y="1666818"/>
            <a:ext cx="394232" cy="371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962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337799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Cwestiynau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A4C2431-BC0D-ABAD-6929-B028B6241F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4863277"/>
              </p:ext>
            </p:extLst>
          </p:nvPr>
        </p:nvGraphicFramePr>
        <p:xfrm>
          <a:off x="871508" y="1569628"/>
          <a:ext cx="10450090" cy="371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7533">
                  <a:extLst>
                    <a:ext uri="{9D8B030D-6E8A-4147-A177-3AD203B41FA5}">
                      <a16:colId xmlns:a16="http://schemas.microsoft.com/office/drawing/2014/main" val="268631720"/>
                    </a:ext>
                  </a:extLst>
                </a:gridCol>
                <a:gridCol w="3330898">
                  <a:extLst>
                    <a:ext uri="{9D8B030D-6E8A-4147-A177-3AD203B41FA5}">
                      <a16:colId xmlns:a16="http://schemas.microsoft.com/office/drawing/2014/main" val="319112450"/>
                    </a:ext>
                  </a:extLst>
                </a:gridCol>
                <a:gridCol w="4401659">
                  <a:extLst>
                    <a:ext uri="{9D8B030D-6E8A-4147-A177-3AD203B41FA5}">
                      <a16:colId xmlns:a16="http://schemas.microsoft.com/office/drawing/2014/main" val="420515076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/>
                        </a:rPr>
                        <a:t>X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1024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Oeddwn</a:t>
                      </a:r>
                      <a:r>
                        <a:rPr lang="en-GB" sz="2400" dirty="0">
                          <a:latin typeface="Arial"/>
                        </a:rPr>
                        <a:t> </a:t>
                      </a:r>
                      <a:r>
                        <a:rPr lang="en-GB" sz="2400" dirty="0" err="1">
                          <a:latin typeface="Arial"/>
                        </a:rPr>
                        <a:t>i</a:t>
                      </a:r>
                      <a:r>
                        <a:rPr lang="en-GB" sz="2400" dirty="0">
                          <a:latin typeface="Arial"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solidFill>
                            <a:srgbClr val="00B050"/>
                          </a:solidFill>
                          <a:latin typeface="Arial"/>
                        </a:rPr>
                        <a:t>Oeddwn</a:t>
                      </a:r>
                      <a:endParaRPr lang="en-GB" sz="2400" b="1" dirty="0" err="1">
                        <a:solidFill>
                          <a:srgbClr val="00B050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oeddwn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23926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Oeddet</a:t>
                      </a:r>
                      <a:r>
                        <a:rPr lang="en-GB" sz="2400" dirty="0">
                          <a:latin typeface="Arial"/>
                        </a:rPr>
                        <a:t> </a:t>
                      </a:r>
                      <a:r>
                        <a:rPr lang="en-GB" sz="2400" dirty="0" err="1">
                          <a:latin typeface="Arial"/>
                        </a:rPr>
                        <a:t>ti</a:t>
                      </a:r>
                      <a:r>
                        <a:rPr lang="en-GB" sz="2400" dirty="0">
                          <a:latin typeface="Arial"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solidFill>
                            <a:srgbClr val="00B050"/>
                          </a:solidFill>
                          <a:latin typeface="Arial"/>
                        </a:rPr>
                        <a:t>Oeddet</a:t>
                      </a:r>
                      <a:endParaRPr lang="en-GB" sz="2400" b="1" dirty="0" err="1">
                        <a:solidFill>
                          <a:srgbClr val="00B050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oeddet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15519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Oedd</a:t>
                      </a:r>
                      <a:r>
                        <a:rPr lang="en-GB" sz="2400" dirty="0">
                          <a:latin typeface="Arial"/>
                        </a:rPr>
                        <a:t> o / hi?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solidFill>
                            <a:srgbClr val="00B050"/>
                          </a:solidFill>
                          <a:latin typeface="Arial"/>
                        </a:rPr>
                        <a:t>Oedd</a:t>
                      </a:r>
                      <a:endParaRPr lang="en-GB" sz="2400" b="1" dirty="0" err="1">
                        <a:solidFill>
                          <a:srgbClr val="00B050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oedd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78440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Oedd</a:t>
                      </a:r>
                      <a:r>
                        <a:rPr lang="en-GB" sz="2400" dirty="0">
                          <a:latin typeface="Arial"/>
                        </a:rPr>
                        <a:t> y plant?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solidFill>
                            <a:srgbClr val="00B050"/>
                          </a:solidFill>
                          <a:latin typeface="Arial"/>
                        </a:rPr>
                        <a:t>Oedd</a:t>
                      </a:r>
                      <a:endParaRPr lang="en-GB" sz="2400" b="1" dirty="0" err="1">
                        <a:solidFill>
                          <a:srgbClr val="00B050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oedd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96160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Oedden</a:t>
                      </a:r>
                      <a:r>
                        <a:rPr lang="en-GB" sz="2400" dirty="0">
                          <a:latin typeface="Arial"/>
                        </a:rPr>
                        <a:t> </a:t>
                      </a:r>
                      <a:r>
                        <a:rPr lang="en-GB" sz="2400" dirty="0" err="1">
                          <a:latin typeface="Arial"/>
                        </a:rPr>
                        <a:t>ni</a:t>
                      </a:r>
                      <a:r>
                        <a:rPr lang="en-GB" sz="2400" dirty="0">
                          <a:latin typeface="Arial"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Arial"/>
                        </a:rPr>
                        <a:t>Oedden</a:t>
                      </a:r>
                      <a:r>
                        <a:rPr lang="en-GB" sz="2400" b="1" dirty="0">
                          <a:solidFill>
                            <a:srgbClr val="00B050"/>
                          </a:solidFill>
                          <a:latin typeface="Arial"/>
                        </a:rPr>
                        <a:t> / </a:t>
                      </a:r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Arial"/>
                        </a:rPr>
                        <a:t>Oeddech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oedden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 / Nac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oeddech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07991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Oeddech</a:t>
                      </a:r>
                      <a:r>
                        <a:rPr lang="en-GB" sz="2400" dirty="0">
                          <a:latin typeface="Arial"/>
                        </a:rPr>
                        <a:t> chi?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Arial"/>
                        </a:rPr>
                        <a:t>Oeddwn</a:t>
                      </a:r>
                      <a:r>
                        <a:rPr lang="en-GB" sz="2400" b="1" dirty="0">
                          <a:solidFill>
                            <a:srgbClr val="00B050"/>
                          </a:solidFill>
                          <a:latin typeface="Arial"/>
                        </a:rPr>
                        <a:t> / </a:t>
                      </a:r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Arial"/>
                        </a:rPr>
                        <a:t>Oeddech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oeddwn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 / Nac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oeddech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76669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/>
                        </a:rPr>
                        <a:t>Oedden</a:t>
                      </a:r>
                      <a:r>
                        <a:rPr lang="en-GB" sz="2400" dirty="0">
                          <a:latin typeface="Arial"/>
                        </a:rPr>
                        <a:t> </a:t>
                      </a:r>
                      <a:r>
                        <a:rPr lang="en-GB" sz="2400" dirty="0" err="1">
                          <a:latin typeface="Arial"/>
                        </a:rPr>
                        <a:t>nhw</a:t>
                      </a:r>
                      <a:r>
                        <a:rPr lang="en-GB" sz="2400" dirty="0">
                          <a:latin typeface="Arial"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solidFill>
                            <a:srgbClr val="00B050"/>
                          </a:solidFill>
                          <a:latin typeface="Arial"/>
                        </a:rPr>
                        <a:t>Oedden</a:t>
                      </a:r>
                      <a:endParaRPr lang="en-GB" sz="2400" b="1" dirty="0" err="1">
                        <a:solidFill>
                          <a:srgbClr val="00B050"/>
                        </a:solidFill>
                        <a:latin typeface="Arial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/>
                        </a:rPr>
                        <a:t>oedden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92877"/>
                  </a:ext>
                </a:extLst>
              </a:tr>
            </a:tbl>
          </a:graphicData>
        </a:graphic>
      </p:graphicFrame>
      <p:pic>
        <p:nvPicPr>
          <p:cNvPr id="7" name="Graphic 6" descr="Tick with solid fill">
            <a:extLst>
              <a:ext uri="{FF2B5EF4-FFF2-40B4-BE49-F238E27FC236}">
                <a16:creationId xmlns:a16="http://schemas.microsoft.com/office/drawing/2014/main" id="{B7A66BBF-AD70-5708-6122-CBF35D8C2A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-480000">
            <a:off x="5104945" y="1666818"/>
            <a:ext cx="394232" cy="371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084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337799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Ateb cwestiynau'n llawn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A4C2431-BC0D-ABAD-6929-B028B6241F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4774310"/>
              </p:ext>
            </p:extLst>
          </p:nvPr>
        </p:nvGraphicFramePr>
        <p:xfrm>
          <a:off x="323964" y="1542250"/>
          <a:ext cx="11545167" cy="143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1093">
                  <a:extLst>
                    <a:ext uri="{9D8B030D-6E8A-4147-A177-3AD203B41FA5}">
                      <a16:colId xmlns:a16="http://schemas.microsoft.com/office/drawing/2014/main" val="268631720"/>
                    </a:ext>
                  </a:extLst>
                </a:gridCol>
                <a:gridCol w="2197058">
                  <a:extLst>
                    <a:ext uri="{9D8B030D-6E8A-4147-A177-3AD203B41FA5}">
                      <a16:colId xmlns:a16="http://schemas.microsoft.com/office/drawing/2014/main" val="319112450"/>
                    </a:ext>
                  </a:extLst>
                </a:gridCol>
                <a:gridCol w="3841940">
                  <a:extLst>
                    <a:ext uri="{9D8B030D-6E8A-4147-A177-3AD203B41FA5}">
                      <a16:colId xmlns:a16="http://schemas.microsoft.com/office/drawing/2014/main" val="4205150761"/>
                    </a:ext>
                  </a:extLst>
                </a:gridCol>
                <a:gridCol w="2845076">
                  <a:extLst>
                    <a:ext uri="{9D8B030D-6E8A-4147-A177-3AD203B41FA5}">
                      <a16:colId xmlns:a16="http://schemas.microsoft.com/office/drawing/2014/main" val="4380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latin typeface="Arial"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>
                          <a:latin typeface="Arial"/>
                        </a:rPr>
                        <a:t>                X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/>
                        </a:rPr>
                        <a:t>y </a:t>
                      </a:r>
                      <a:r>
                        <a:rPr lang="en-GB" sz="2400" err="1">
                          <a:latin typeface="Arial"/>
                        </a:rPr>
                        <a:t>ferf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 err="1">
                          <a:latin typeface="Arial"/>
                        </a:rPr>
                        <a:t>mwy</a:t>
                      </a:r>
                      <a:r>
                        <a:rPr lang="en-GB" sz="2400">
                          <a:latin typeface="Arial"/>
                        </a:rPr>
                        <a:t> o wybodaeth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102423"/>
                  </a:ext>
                </a:extLst>
              </a:tr>
              <a:tr h="370840">
                <a:tc rowSpan="2">
                  <a:txBody>
                    <a:bodyPr/>
                    <a:lstStyle/>
                    <a:p>
                      <a:r>
                        <a:rPr lang="en-GB" sz="2400" err="1">
                          <a:latin typeface="Arial"/>
                        </a:rPr>
                        <a:t>Oeddet</a:t>
                      </a:r>
                      <a:r>
                        <a:rPr lang="en-GB" sz="2400">
                          <a:latin typeface="Arial"/>
                        </a:rPr>
                        <a:t> </a:t>
                      </a:r>
                      <a:r>
                        <a:rPr lang="en-GB" sz="2400" err="1">
                          <a:latin typeface="Arial"/>
                        </a:rPr>
                        <a:t>ti'n</a:t>
                      </a:r>
                      <a:r>
                        <a:rPr lang="en-GB" sz="2400">
                          <a:latin typeface="Arial"/>
                        </a:rPr>
                        <a:t> </a:t>
                      </a:r>
                      <a:r>
                        <a:rPr lang="en-GB" sz="2400" err="1">
                          <a:latin typeface="Arial"/>
                        </a:rPr>
                        <a:t>canu</a:t>
                      </a:r>
                      <a:r>
                        <a:rPr lang="en-GB" sz="2400">
                          <a:latin typeface="Arial"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solidFill>
                            <a:schemeClr val="tx1"/>
                          </a:solidFill>
                          <a:latin typeface="Arial"/>
                        </a:rPr>
                        <a:t>Oeddwn</a:t>
                      </a:r>
                      <a:r>
                        <a:rPr lang="en-GB" sz="2400" b="1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latin typeface="Arial"/>
                        </a:rPr>
                        <a:t>roeddwn</a:t>
                      </a:r>
                      <a:r>
                        <a:rPr lang="en-GB" sz="2400" b="1">
                          <a:latin typeface="Arial"/>
                        </a:rPr>
                        <a:t> </a:t>
                      </a:r>
                      <a:r>
                        <a:rPr lang="en-GB" sz="2400" b="1" err="1">
                          <a:latin typeface="Arial"/>
                        </a:rPr>
                        <a:t>i'n</a:t>
                      </a:r>
                      <a:r>
                        <a:rPr lang="en-GB" sz="2400" b="1">
                          <a:latin typeface="Arial"/>
                        </a:rPr>
                        <a:t> </a:t>
                      </a:r>
                      <a:r>
                        <a:rPr lang="en-GB" sz="2400" b="1" err="1">
                          <a:latin typeface="Arial"/>
                        </a:rPr>
                        <a:t>canu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1" err="1">
                          <a:latin typeface="Arial"/>
                        </a:rPr>
                        <a:t>yn</a:t>
                      </a:r>
                      <a:r>
                        <a:rPr lang="en-GB" sz="2400" b="1">
                          <a:latin typeface="Arial"/>
                        </a:rPr>
                        <a:t> y </a:t>
                      </a:r>
                      <a:r>
                        <a:rPr lang="en-GB" sz="2400" b="1" err="1">
                          <a:latin typeface="Arial"/>
                        </a:rPr>
                        <a:t>côr</a:t>
                      </a:r>
                      <a:r>
                        <a:rPr lang="en-GB" sz="2400" b="1">
                          <a:latin typeface="Arial"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23926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>
                          <a:solidFill>
                            <a:schemeClr val="tx1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err="1">
                          <a:solidFill>
                            <a:schemeClr val="tx1"/>
                          </a:solidFill>
                          <a:latin typeface="Arial"/>
                        </a:rPr>
                        <a:t>oeddwn</a:t>
                      </a:r>
                      <a:r>
                        <a:rPr lang="en-GB" sz="2400" b="1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latin typeface="Arial"/>
                        </a:rPr>
                        <a:t>doeddwn</a:t>
                      </a:r>
                      <a:r>
                        <a:rPr lang="en-GB" sz="2400" b="1">
                          <a:latin typeface="Arial"/>
                        </a:rPr>
                        <a:t> </a:t>
                      </a:r>
                      <a:r>
                        <a:rPr lang="en-GB" sz="2400" b="1" err="1">
                          <a:latin typeface="Arial"/>
                        </a:rPr>
                        <a:t>i</a:t>
                      </a:r>
                      <a:r>
                        <a:rPr lang="en-GB" sz="2400" b="1">
                          <a:latin typeface="Arial"/>
                        </a:rPr>
                        <a:t> </a:t>
                      </a:r>
                      <a:r>
                        <a:rPr lang="en-GB" sz="2400" b="1" err="1">
                          <a:latin typeface="Arial"/>
                        </a:rPr>
                        <a:t>ddim</a:t>
                      </a:r>
                      <a:r>
                        <a:rPr lang="en-GB" sz="2400" b="1">
                          <a:latin typeface="Arial"/>
                        </a:rPr>
                        <a:t> </a:t>
                      </a:r>
                      <a:r>
                        <a:rPr lang="en-GB" sz="2400" b="1" err="1">
                          <a:latin typeface="Arial"/>
                        </a:rPr>
                        <a:t>yn</a:t>
                      </a:r>
                      <a:r>
                        <a:rPr lang="en-GB" sz="2400" b="1">
                          <a:latin typeface="Arial"/>
                        </a:rPr>
                        <a:t> </a:t>
                      </a:r>
                      <a:r>
                        <a:rPr lang="en-GB" sz="2400" b="1" err="1">
                          <a:latin typeface="Arial"/>
                        </a:rPr>
                        <a:t>canu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1551998"/>
                  </a:ext>
                </a:extLst>
              </a:tr>
            </a:tbl>
          </a:graphicData>
        </a:graphic>
      </p:graphicFrame>
      <p:pic>
        <p:nvPicPr>
          <p:cNvPr id="6" name="Graphic 5" descr="Tick with solid fill">
            <a:extLst>
              <a:ext uri="{FF2B5EF4-FFF2-40B4-BE49-F238E27FC236}">
                <a16:creationId xmlns:a16="http://schemas.microsoft.com/office/drawing/2014/main" id="{B77D0C2F-67B9-8F7D-1DD0-58610D3424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-480000">
            <a:off x="3421460" y="1634767"/>
            <a:ext cx="325789" cy="307537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828A461-4ADC-68A6-F7F0-AD0C1A0979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0511064"/>
              </p:ext>
            </p:extLst>
          </p:nvPr>
        </p:nvGraphicFramePr>
        <p:xfrm>
          <a:off x="323964" y="3901256"/>
          <a:ext cx="11545167" cy="179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1093">
                  <a:extLst>
                    <a:ext uri="{9D8B030D-6E8A-4147-A177-3AD203B41FA5}">
                      <a16:colId xmlns:a16="http://schemas.microsoft.com/office/drawing/2014/main" val="268631720"/>
                    </a:ext>
                  </a:extLst>
                </a:gridCol>
                <a:gridCol w="2197058">
                  <a:extLst>
                    <a:ext uri="{9D8B030D-6E8A-4147-A177-3AD203B41FA5}">
                      <a16:colId xmlns:a16="http://schemas.microsoft.com/office/drawing/2014/main" val="319112450"/>
                    </a:ext>
                  </a:extLst>
                </a:gridCol>
                <a:gridCol w="3841940">
                  <a:extLst>
                    <a:ext uri="{9D8B030D-6E8A-4147-A177-3AD203B41FA5}">
                      <a16:colId xmlns:a16="http://schemas.microsoft.com/office/drawing/2014/main" val="4205150761"/>
                    </a:ext>
                  </a:extLst>
                </a:gridCol>
                <a:gridCol w="2845076">
                  <a:extLst>
                    <a:ext uri="{9D8B030D-6E8A-4147-A177-3AD203B41FA5}">
                      <a16:colId xmlns:a16="http://schemas.microsoft.com/office/drawing/2014/main" val="4380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latin typeface="Arial"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>
                          <a:latin typeface="Arial"/>
                        </a:rPr>
                        <a:t>                X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Arial"/>
                        </a:rPr>
                        <a:t>y </a:t>
                      </a:r>
                      <a:r>
                        <a:rPr lang="en-GB" sz="2400" err="1">
                          <a:latin typeface="Arial"/>
                        </a:rPr>
                        <a:t>ferf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 err="1">
                          <a:latin typeface="Arial"/>
                        </a:rPr>
                        <a:t>mwy</a:t>
                      </a:r>
                      <a:r>
                        <a:rPr lang="en-GB" sz="2400">
                          <a:latin typeface="Arial"/>
                        </a:rPr>
                        <a:t> o wybodaeth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102423"/>
                  </a:ext>
                </a:extLst>
              </a:tr>
              <a:tr h="370840">
                <a:tc rowSpan="2">
                  <a:txBody>
                    <a:bodyPr/>
                    <a:lstStyle/>
                    <a:p>
                      <a:r>
                        <a:rPr lang="en-GB" sz="2400" err="1">
                          <a:latin typeface="Arial"/>
                        </a:rPr>
                        <a:t>Oedden</a:t>
                      </a:r>
                      <a:r>
                        <a:rPr lang="en-GB" sz="2400">
                          <a:latin typeface="Arial"/>
                        </a:rPr>
                        <a:t> </a:t>
                      </a:r>
                      <a:r>
                        <a:rPr lang="en-GB" sz="2400" err="1">
                          <a:latin typeface="Arial"/>
                        </a:rPr>
                        <a:t>nhw'n</a:t>
                      </a:r>
                      <a:r>
                        <a:rPr lang="en-GB" sz="2400">
                          <a:latin typeface="Arial"/>
                        </a:rPr>
                        <a:t> </a:t>
                      </a:r>
                      <a:r>
                        <a:rPr lang="en-GB" sz="2400" err="1">
                          <a:latin typeface="Arial"/>
                        </a:rPr>
                        <a:t>chwarae</a:t>
                      </a:r>
                      <a:r>
                        <a:rPr lang="en-GB" sz="2400">
                          <a:latin typeface="Arial"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solidFill>
                            <a:schemeClr val="tx1"/>
                          </a:solidFill>
                          <a:latin typeface="Arial"/>
                        </a:rPr>
                        <a:t>Oedden</a:t>
                      </a:r>
                      <a:r>
                        <a:rPr lang="en-GB" sz="2400" b="1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latin typeface="Arial"/>
                        </a:rPr>
                        <a:t>roedden</a:t>
                      </a:r>
                      <a:r>
                        <a:rPr lang="en-GB" sz="2400" b="1">
                          <a:latin typeface="Arial"/>
                        </a:rPr>
                        <a:t> </a:t>
                      </a:r>
                      <a:r>
                        <a:rPr lang="en-GB" sz="2400" b="1" err="1">
                          <a:latin typeface="Arial"/>
                        </a:rPr>
                        <a:t>nhw'n</a:t>
                      </a:r>
                      <a:r>
                        <a:rPr lang="en-GB" sz="2400" b="1">
                          <a:latin typeface="Arial"/>
                        </a:rPr>
                        <a:t> </a:t>
                      </a:r>
                      <a:r>
                        <a:rPr lang="en-GB" sz="2400" b="1" err="1">
                          <a:latin typeface="Arial"/>
                        </a:rPr>
                        <a:t>chwarae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1">
                          <a:latin typeface="Arial"/>
                        </a:rPr>
                        <a:t>tennis.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23926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>
                          <a:solidFill>
                            <a:schemeClr val="tx1"/>
                          </a:solidFill>
                          <a:latin typeface="Arial"/>
                        </a:rPr>
                        <a:t>Nac </a:t>
                      </a:r>
                      <a:r>
                        <a:rPr lang="en-GB" sz="2400" b="1" err="1">
                          <a:solidFill>
                            <a:schemeClr val="tx1"/>
                          </a:solidFill>
                          <a:latin typeface="Arial"/>
                        </a:rPr>
                        <a:t>oedden</a:t>
                      </a:r>
                      <a:r>
                        <a:rPr lang="en-GB" sz="2400" b="1">
                          <a:solidFill>
                            <a:schemeClr val="tx1"/>
                          </a:solidFill>
                          <a:latin typeface="Arial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1" err="1">
                          <a:latin typeface="Arial"/>
                        </a:rPr>
                        <a:t>doedden</a:t>
                      </a:r>
                      <a:r>
                        <a:rPr lang="en-GB" sz="2400" b="1">
                          <a:latin typeface="Arial"/>
                        </a:rPr>
                        <a:t> </a:t>
                      </a:r>
                      <a:r>
                        <a:rPr lang="en-GB" sz="2400" b="1" err="1">
                          <a:latin typeface="Arial"/>
                        </a:rPr>
                        <a:t>nhw</a:t>
                      </a:r>
                      <a:r>
                        <a:rPr lang="en-GB" sz="2400" b="1">
                          <a:latin typeface="Arial"/>
                        </a:rPr>
                        <a:t> </a:t>
                      </a:r>
                      <a:r>
                        <a:rPr lang="en-GB" sz="2400" b="1" err="1">
                          <a:latin typeface="Arial"/>
                        </a:rPr>
                        <a:t>ddim</a:t>
                      </a:r>
                      <a:r>
                        <a:rPr lang="en-GB" sz="2400" b="1">
                          <a:latin typeface="Arial"/>
                        </a:rPr>
                        <a:t> </a:t>
                      </a:r>
                      <a:r>
                        <a:rPr lang="en-GB" sz="2400" b="1" err="1">
                          <a:latin typeface="Arial"/>
                        </a:rPr>
                        <a:t>yn</a:t>
                      </a:r>
                      <a:r>
                        <a:rPr lang="en-GB" sz="2400" b="1">
                          <a:latin typeface="Arial"/>
                        </a:rPr>
                        <a:t> </a:t>
                      </a:r>
                      <a:r>
                        <a:rPr lang="en-GB" sz="2400" b="1" err="1">
                          <a:latin typeface="Arial"/>
                        </a:rPr>
                        <a:t>chwarae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1551998"/>
                  </a:ext>
                </a:extLst>
              </a:tr>
            </a:tbl>
          </a:graphicData>
        </a:graphic>
      </p:graphicFrame>
      <p:pic>
        <p:nvPicPr>
          <p:cNvPr id="10" name="Graphic 9" descr="Tick with solid fill">
            <a:extLst>
              <a:ext uri="{FF2B5EF4-FFF2-40B4-BE49-F238E27FC236}">
                <a16:creationId xmlns:a16="http://schemas.microsoft.com/office/drawing/2014/main" id="{7A18B510-68F0-BCB6-732E-F0F317A10A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-480000">
            <a:off x="3421460" y="4012024"/>
            <a:ext cx="325789" cy="307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772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35FC-FED0-464E-9370-3D7EF7138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283" y="648075"/>
            <a:ext cx="7627434" cy="496346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Pan roeddwn i'n blentyn...</a:t>
            </a:r>
            <a:br>
              <a:rPr lang="cy-GB" b="1">
                <a:latin typeface="Arial"/>
                <a:cs typeface="Arial"/>
              </a:rPr>
            </a:br>
            <a:r>
              <a:rPr lang="cy-GB" sz="4000" i="1" err="1">
                <a:latin typeface="Arial"/>
                <a:cs typeface="Arial"/>
              </a:rPr>
              <a:t>When</a:t>
            </a:r>
            <a:r>
              <a:rPr lang="cy-GB" sz="4000" i="1">
                <a:latin typeface="Arial"/>
                <a:cs typeface="Arial"/>
              </a:rPr>
              <a:t> I was a </a:t>
            </a:r>
            <a:r>
              <a:rPr lang="cy-GB" sz="4000" i="1" err="1">
                <a:latin typeface="Arial"/>
                <a:cs typeface="Arial"/>
              </a:rPr>
              <a:t>child</a:t>
            </a:r>
            <a:r>
              <a:rPr lang="cy-GB" sz="4000" i="1">
                <a:latin typeface="Arial"/>
                <a:cs typeface="Arial"/>
              </a:rPr>
              <a:t>...</a:t>
            </a:r>
            <a:endParaRPr lang="cy-GB" sz="4000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F39E32-3A81-2C5D-FCC6-D17D52A41FA4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D953F33-2337-733A-0AE3-5599868DE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pic>
        <p:nvPicPr>
          <p:cNvPr id="6" name="Graphic 5" descr="Tick with solid fill">
            <a:extLst>
              <a:ext uri="{FF2B5EF4-FFF2-40B4-BE49-F238E27FC236}">
                <a16:creationId xmlns:a16="http://schemas.microsoft.com/office/drawing/2014/main" id="{B77D0C2F-67B9-8F7D-1DD0-58610D3424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-480000">
            <a:off x="3421460" y="1634767"/>
            <a:ext cx="325789" cy="307537"/>
          </a:xfrm>
          <a:prstGeom prst="rect">
            <a:avLst/>
          </a:prstGeom>
        </p:spPr>
      </p:pic>
      <p:pic>
        <p:nvPicPr>
          <p:cNvPr id="10" name="Graphic 9" descr="Tick with solid fill">
            <a:extLst>
              <a:ext uri="{FF2B5EF4-FFF2-40B4-BE49-F238E27FC236}">
                <a16:creationId xmlns:a16="http://schemas.microsoft.com/office/drawing/2014/main" id="{7A18B510-68F0-BCB6-732E-F0F317A10A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-480000">
            <a:off x="3421460" y="4012024"/>
            <a:ext cx="325789" cy="307537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E7B0F59-D9C3-C77B-BA4A-24BF0FA14ECD}"/>
              </a:ext>
            </a:extLst>
          </p:cNvPr>
          <p:cNvSpPr txBox="1">
            <a:spLocks/>
          </p:cNvSpPr>
          <p:nvPr/>
        </p:nvSpPr>
        <p:spPr>
          <a:xfrm>
            <a:off x="276916" y="1788152"/>
            <a:ext cx="11643281" cy="4031330"/>
          </a:xfrm>
          <a:prstGeom prst="rect">
            <a:avLst/>
          </a:prstGeom>
          <a:noFill/>
          <a:ln>
            <a:noFill/>
          </a:ln>
        </p:spPr>
        <p:txBody>
          <a:bodyPr vert="horz" lIns="68580" tIns="34290" rIns="68580" bIns="34290" rtlCol="0" anchor="t"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Pan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roeddwn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i'n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blentyn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,      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roeddwn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i'n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          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hoffi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nofio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yn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y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pwll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nofio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                                                                             </a:t>
            </a:r>
            <a:r>
              <a:rPr lang="en-GB" sz="12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canu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yn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yr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eisteddfod.</a:t>
            </a:r>
          </a:p>
          <a:p>
            <a:pPr>
              <a:lnSpc>
                <a:spcPct val="150000"/>
              </a:lnSpc>
            </a:pP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                                                                              </a:t>
            </a:r>
            <a:r>
              <a:rPr lang="en-GB" sz="12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chwarae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tennis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yn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yr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haf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                                                                              </a:t>
            </a:r>
            <a:r>
              <a:rPr lang="en-GB" sz="12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mwynhau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tynnu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llun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2400" b="1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                                              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doeddwn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i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ddim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yn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    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bwyta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brocoli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     </a:t>
            </a:r>
          </a:p>
          <a:p>
            <a:pPr>
              <a:lnSpc>
                <a:spcPct val="150000"/>
              </a:lnSpc>
            </a:pP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                                                                                      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hoffi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gwneud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gwaith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cartref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                                                                                      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gallu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2400" b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jyglo</a:t>
            </a:r>
            <a:r>
              <a:rPr lang="en-GB" sz="2400" b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</a:t>
            </a:r>
          </a:p>
          <a:p>
            <a:endParaRPr lang="cy-GB" sz="40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0C2EBD4-6832-E221-2A4C-64ADE58E422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93239" y="157667"/>
            <a:ext cx="1246244" cy="128937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35849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5550A-4BF0-4646-AC52-E5872AEC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535" y="216187"/>
            <a:ext cx="11598442" cy="659100"/>
          </a:xfrm>
        </p:spPr>
        <p:txBody>
          <a:bodyPr>
            <a:noAutofit/>
          </a:bodyPr>
          <a:lstStyle/>
          <a:p>
            <a:pPr algn="ctr"/>
            <a:r>
              <a:rPr lang="cy-GB" b="1">
                <a:latin typeface="Arial"/>
                <a:cs typeface="Arial"/>
              </a:rPr>
              <a:t>Y Gadair Goch!</a:t>
            </a: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purple square with black border&#10;&#10;Description automatically generated">
            <a:extLst>
              <a:ext uri="{FF2B5EF4-FFF2-40B4-BE49-F238E27FC236}">
                <a16:creationId xmlns:a16="http://schemas.microsoft.com/office/drawing/2014/main" id="{9D50DB38-C5D5-6577-D6A9-2E14E7CB3F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93499"/>
            <a:ext cx="12192000" cy="466361"/>
          </a:xfrm>
          <a:prstGeom prst="rect">
            <a:avLst/>
          </a:prstGeom>
        </p:spPr>
      </p:pic>
      <p:pic>
        <p:nvPicPr>
          <p:cNvPr id="5" name="Picture 4" descr="A group of people in a circle&#10;&#10;Description automatically generated">
            <a:extLst>
              <a:ext uri="{FF2B5EF4-FFF2-40B4-BE49-F238E27FC236}">
                <a16:creationId xmlns:a16="http://schemas.microsoft.com/office/drawing/2014/main" id="{8B757A21-8644-C41C-0942-DCDBD623AF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02724" y="200415"/>
            <a:ext cx="1540424" cy="13511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3" name="Picture 12" descr="If I had been on the hot seat...">
            <a:extLst>
              <a:ext uri="{FF2B5EF4-FFF2-40B4-BE49-F238E27FC236}">
                <a16:creationId xmlns:a16="http://schemas.microsoft.com/office/drawing/2014/main" id="{968664D7-7933-4CAB-84ED-E69E340816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8687" y="2554754"/>
            <a:ext cx="3660337" cy="3623834"/>
          </a:xfrm>
          <a:prstGeom prst="rect">
            <a:avLst/>
          </a:prstGeom>
        </p:spPr>
      </p:pic>
      <p:pic>
        <p:nvPicPr>
          <p:cNvPr id="14" name="Graphic 15" descr="Speech outline">
            <a:extLst>
              <a:ext uri="{FF2B5EF4-FFF2-40B4-BE49-F238E27FC236}">
                <a16:creationId xmlns:a16="http://schemas.microsoft.com/office/drawing/2014/main" id="{0CCBB2E4-9C51-EF20-4DD8-9F4BF892412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009855" y="462221"/>
            <a:ext cx="5157870" cy="431830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7CA4872-C70A-3A34-E87B-E72BE13C7B6B}"/>
              </a:ext>
            </a:extLst>
          </p:cNvPr>
          <p:cNvSpPr txBox="1"/>
          <p:nvPr/>
        </p:nvSpPr>
        <p:spPr>
          <a:xfrm>
            <a:off x="1231976" y="1359736"/>
            <a:ext cx="2496805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Arial"/>
              </a:rPr>
              <a:t>Pan </a:t>
            </a:r>
            <a:r>
              <a:rPr lang="en-GB" sz="2800" b="1" err="1">
                <a:latin typeface="Arial"/>
                <a:cs typeface="Arial"/>
              </a:rPr>
              <a:t>oeddet</a:t>
            </a:r>
            <a:r>
              <a:rPr lang="en-GB" sz="2800" b="1">
                <a:latin typeface="Arial"/>
                <a:cs typeface="Arial"/>
              </a:rPr>
              <a:t> </a:t>
            </a:r>
            <a:r>
              <a:rPr lang="en-GB" sz="2800" b="1" err="1">
                <a:latin typeface="Arial"/>
                <a:cs typeface="Arial"/>
              </a:rPr>
              <a:t>ti</a:t>
            </a:r>
            <a:r>
              <a:rPr lang="en-GB" sz="2800" b="1">
                <a:latin typeface="Arial"/>
                <a:cs typeface="Arial"/>
              </a:rPr>
              <a:t> </a:t>
            </a:r>
            <a:r>
              <a:rPr lang="en-GB" sz="2800" b="1" err="1">
                <a:latin typeface="Arial"/>
                <a:cs typeface="Arial"/>
              </a:rPr>
              <a:t>yn</a:t>
            </a:r>
            <a:r>
              <a:rPr lang="en-GB" sz="2800" b="1">
                <a:latin typeface="Arial"/>
                <a:cs typeface="Arial"/>
              </a:rPr>
              <a:t> </a:t>
            </a:r>
            <a:r>
              <a:rPr lang="en-GB" sz="2800" b="1" err="1">
                <a:latin typeface="Arial"/>
                <a:cs typeface="Arial"/>
              </a:rPr>
              <a:t>yr</a:t>
            </a:r>
            <a:r>
              <a:rPr lang="en-GB" sz="2800" b="1">
                <a:latin typeface="Arial"/>
                <a:cs typeface="Arial"/>
              </a:rPr>
              <a:t> </a:t>
            </a:r>
            <a:r>
              <a:rPr lang="en-GB" sz="2800" b="1" err="1">
                <a:latin typeface="Arial"/>
                <a:cs typeface="Arial"/>
              </a:rPr>
              <a:t>ysgol</a:t>
            </a:r>
            <a:r>
              <a:rPr lang="en-GB" sz="2800" b="1">
                <a:latin typeface="Arial"/>
                <a:cs typeface="Arial"/>
              </a:rPr>
              <a:t>, </a:t>
            </a:r>
            <a:r>
              <a:rPr lang="en-GB" sz="2800" b="1" err="1">
                <a:latin typeface="Arial"/>
                <a:cs typeface="Arial"/>
              </a:rPr>
              <a:t>oeddet</a:t>
            </a:r>
            <a:r>
              <a:rPr lang="en-GB" sz="2800" b="1">
                <a:latin typeface="Arial"/>
                <a:cs typeface="Arial"/>
              </a:rPr>
              <a:t> </a:t>
            </a:r>
            <a:r>
              <a:rPr lang="en-GB" sz="2800" b="1" err="1">
                <a:latin typeface="Arial"/>
                <a:cs typeface="Arial"/>
              </a:rPr>
              <a:t>ti'n</a:t>
            </a:r>
            <a:r>
              <a:rPr lang="en-GB" sz="2800" b="1">
                <a:latin typeface="Arial"/>
                <a:cs typeface="Arial"/>
              </a:rPr>
              <a:t>...</a:t>
            </a:r>
          </a:p>
        </p:txBody>
      </p:sp>
      <p:pic>
        <p:nvPicPr>
          <p:cNvPr id="17" name="Graphic 15" descr="Speech outline">
            <a:extLst>
              <a:ext uri="{FF2B5EF4-FFF2-40B4-BE49-F238E27FC236}">
                <a16:creationId xmlns:a16="http://schemas.microsoft.com/office/drawing/2014/main" id="{98F0144C-75DA-81C6-0C9E-CFA5630540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368680" y="621921"/>
            <a:ext cx="4227045" cy="354717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47BC472-5564-6508-CF23-3F8266AEC9C6}"/>
              </a:ext>
            </a:extLst>
          </p:cNvPr>
          <p:cNvSpPr txBox="1"/>
          <p:nvPr/>
        </p:nvSpPr>
        <p:spPr>
          <a:xfrm>
            <a:off x="4987221" y="1359736"/>
            <a:ext cx="3336373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err="1">
                <a:latin typeface="Arial"/>
                <a:cs typeface="Arial"/>
              </a:rPr>
              <a:t>Oeddwn</a:t>
            </a:r>
            <a:r>
              <a:rPr lang="en-GB" sz="2400" b="1">
                <a:latin typeface="Arial"/>
                <a:cs typeface="Arial"/>
              </a:rPr>
              <a:t>, </a:t>
            </a:r>
            <a:r>
              <a:rPr lang="en-GB" sz="2400" b="1" err="1">
                <a:latin typeface="Arial"/>
                <a:cs typeface="Arial"/>
              </a:rPr>
              <a:t>roeddwn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i'n</a:t>
            </a:r>
            <a:r>
              <a:rPr lang="en-GB" sz="2400" b="1">
                <a:latin typeface="Arial"/>
                <a:cs typeface="Arial"/>
              </a:rPr>
              <a:t>...</a:t>
            </a:r>
          </a:p>
          <a:p>
            <a:endParaRPr lang="en-GB" sz="2400" b="1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Nac </a:t>
            </a:r>
            <a:r>
              <a:rPr lang="en-GB" sz="2400" b="1" err="1">
                <a:latin typeface="Arial"/>
                <a:cs typeface="Arial"/>
              </a:rPr>
              <a:t>oeddwn</a:t>
            </a:r>
            <a:r>
              <a:rPr lang="en-GB" sz="2400" b="1">
                <a:latin typeface="Arial"/>
                <a:cs typeface="Arial"/>
              </a:rPr>
              <a:t>, </a:t>
            </a:r>
            <a:r>
              <a:rPr lang="en-GB" sz="2400" b="1" err="1">
                <a:latin typeface="Arial"/>
                <a:cs typeface="Arial"/>
              </a:rPr>
              <a:t>doeddwn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i</a:t>
            </a:r>
            <a:r>
              <a:rPr lang="en-GB" sz="2400" b="1">
                <a:latin typeface="Arial"/>
                <a:cs typeface="Arial"/>
              </a:rPr>
              <a:t> </a:t>
            </a:r>
            <a:r>
              <a:rPr lang="en-GB" sz="2400" b="1" err="1">
                <a:latin typeface="Arial"/>
                <a:cs typeface="Arial"/>
              </a:rPr>
              <a:t>ddim</a:t>
            </a:r>
            <a:r>
              <a:rPr lang="en-GB" sz="2400" b="1">
                <a:latin typeface="Arial"/>
                <a:cs typeface="Arial"/>
              </a:rPr>
              <a:t> </a:t>
            </a:r>
            <a:r>
              <a:rPr lang="en-GB" sz="2400" b="1" err="1">
                <a:latin typeface="Arial"/>
                <a:cs typeface="Arial"/>
              </a:rPr>
              <a:t>yn</a:t>
            </a:r>
            <a:r>
              <a:rPr lang="en-GB" sz="2400" b="1">
                <a:latin typeface="Arial"/>
                <a:cs typeface="Arial"/>
              </a:rPr>
              <a:t>...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60A764A-8FAB-1918-B25D-CCB851175B1F}"/>
              </a:ext>
            </a:extLst>
          </p:cNvPr>
          <p:cNvSpPr txBox="1"/>
          <p:nvPr/>
        </p:nvSpPr>
        <p:spPr>
          <a:xfrm>
            <a:off x="921700" y="4019891"/>
            <a:ext cx="6722025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err="1">
                <a:latin typeface="Arial"/>
                <a:cs typeface="Arial"/>
              </a:rPr>
              <a:t>e.e.</a:t>
            </a:r>
            <a:endParaRPr lang="en-US" err="1"/>
          </a:p>
          <a:p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… </a:t>
            </a:r>
            <a:r>
              <a:rPr lang="en-GB" sz="2000" err="1">
                <a:latin typeface="Arial"/>
                <a:cs typeface="Arial"/>
              </a:rPr>
              <a:t>hoffi</a:t>
            </a:r>
            <a:r>
              <a:rPr lang="en-GB" sz="2000">
                <a:latin typeface="Arial"/>
                <a:cs typeface="Arial"/>
              </a:rPr>
              <a:t> </a:t>
            </a:r>
            <a:r>
              <a:rPr lang="en-GB" sz="2000" err="1">
                <a:latin typeface="Arial"/>
                <a:cs typeface="Arial"/>
              </a:rPr>
              <a:t>chwarae</a:t>
            </a:r>
            <a:r>
              <a:rPr lang="en-GB" sz="2000">
                <a:latin typeface="Arial"/>
                <a:cs typeface="Arial"/>
              </a:rPr>
              <a:t> </a:t>
            </a:r>
            <a:r>
              <a:rPr lang="en-GB" sz="2000" err="1">
                <a:latin typeface="Arial"/>
                <a:cs typeface="Arial"/>
              </a:rPr>
              <a:t>hoci</a:t>
            </a:r>
            <a:r>
              <a:rPr lang="en-GB" sz="2000">
                <a:latin typeface="Arial"/>
                <a:cs typeface="Arial"/>
              </a:rPr>
              <a:t> / </a:t>
            </a:r>
            <a:r>
              <a:rPr lang="en-GB" sz="2000" err="1">
                <a:latin typeface="Arial"/>
                <a:cs typeface="Arial"/>
              </a:rPr>
              <a:t>pêl-rwyd</a:t>
            </a:r>
            <a:r>
              <a:rPr lang="en-GB" sz="2000">
                <a:latin typeface="Arial"/>
                <a:cs typeface="Arial"/>
              </a:rPr>
              <a:t> / </a:t>
            </a:r>
            <a:r>
              <a:rPr lang="en-GB" sz="2000" err="1">
                <a:latin typeface="Arial"/>
                <a:cs typeface="Arial"/>
              </a:rPr>
              <a:t>rygbi</a:t>
            </a:r>
            <a:r>
              <a:rPr lang="en-GB" sz="2000">
                <a:latin typeface="Arial"/>
                <a:cs typeface="Arial"/>
              </a:rPr>
              <a:t> / </a:t>
            </a:r>
            <a:r>
              <a:rPr lang="en-GB" sz="2000" err="1">
                <a:latin typeface="Arial"/>
                <a:cs typeface="Arial"/>
              </a:rPr>
              <a:t>rownderi</a:t>
            </a:r>
            <a:r>
              <a:rPr lang="en-GB" sz="2000">
                <a:latin typeface="Arial"/>
                <a:cs typeface="Arial"/>
              </a:rPr>
              <a:t>?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… </a:t>
            </a:r>
            <a:r>
              <a:rPr lang="en-GB" sz="2000" err="1">
                <a:latin typeface="Arial"/>
                <a:cs typeface="Arial"/>
              </a:rPr>
              <a:t>mwynhau</a:t>
            </a:r>
            <a:r>
              <a:rPr lang="en-GB" sz="2000">
                <a:latin typeface="Arial"/>
                <a:cs typeface="Arial"/>
              </a:rPr>
              <a:t> Hanes / </a:t>
            </a:r>
            <a:r>
              <a:rPr lang="en-GB" sz="2000" err="1">
                <a:latin typeface="Arial"/>
                <a:cs typeface="Arial"/>
              </a:rPr>
              <a:t>Celf</a:t>
            </a:r>
            <a:r>
              <a:rPr lang="en-GB" sz="2000">
                <a:latin typeface="Arial"/>
                <a:cs typeface="Arial"/>
              </a:rPr>
              <a:t> / </a:t>
            </a:r>
            <a:r>
              <a:rPr lang="en-GB" sz="2000" err="1">
                <a:latin typeface="Arial"/>
                <a:cs typeface="Arial"/>
              </a:rPr>
              <a:t>Gwyddoniaeth</a:t>
            </a:r>
            <a:r>
              <a:rPr lang="en-GB" sz="2000">
                <a:latin typeface="Arial"/>
                <a:cs typeface="Arial"/>
              </a:rPr>
              <a:t>?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… </a:t>
            </a:r>
            <a:r>
              <a:rPr lang="en-GB" sz="2000" err="1">
                <a:latin typeface="Arial"/>
                <a:cs typeface="Arial"/>
              </a:rPr>
              <a:t>cael</a:t>
            </a:r>
            <a:r>
              <a:rPr lang="en-GB" sz="2000">
                <a:latin typeface="Arial"/>
                <a:cs typeface="Arial"/>
              </a:rPr>
              <a:t> </a:t>
            </a:r>
            <a:r>
              <a:rPr lang="en-GB" sz="2000" err="1">
                <a:latin typeface="Arial"/>
                <a:cs typeface="Arial"/>
              </a:rPr>
              <a:t>cinio</a:t>
            </a:r>
            <a:r>
              <a:rPr lang="en-GB" sz="2000">
                <a:latin typeface="Arial"/>
                <a:cs typeface="Arial"/>
              </a:rPr>
              <a:t> </a:t>
            </a:r>
            <a:r>
              <a:rPr lang="en-GB" sz="2000" err="1">
                <a:latin typeface="Arial"/>
                <a:cs typeface="Arial"/>
              </a:rPr>
              <a:t>ysgol</a:t>
            </a:r>
            <a:r>
              <a:rPr lang="en-GB" sz="2000">
                <a:latin typeface="Arial"/>
                <a:cs typeface="Arial"/>
              </a:rPr>
              <a:t> / </a:t>
            </a:r>
            <a:r>
              <a:rPr lang="en-GB" sz="2000" err="1">
                <a:latin typeface="Arial"/>
                <a:cs typeface="Arial"/>
              </a:rPr>
              <a:t>brechdanau</a:t>
            </a:r>
            <a:r>
              <a:rPr lang="en-GB" sz="2000">
                <a:latin typeface="Arial"/>
                <a:cs typeface="Arial"/>
              </a:rPr>
              <a:t>?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… </a:t>
            </a:r>
            <a:r>
              <a:rPr lang="en-GB" sz="2000" err="1">
                <a:latin typeface="Arial"/>
                <a:cs typeface="Arial"/>
              </a:rPr>
              <a:t>gwisgo</a:t>
            </a:r>
            <a:r>
              <a:rPr lang="en-GB" sz="2000">
                <a:latin typeface="Arial"/>
                <a:cs typeface="Arial"/>
              </a:rPr>
              <a:t> </a:t>
            </a:r>
            <a:r>
              <a:rPr lang="en-GB" sz="2000" err="1">
                <a:latin typeface="Arial"/>
                <a:cs typeface="Arial"/>
              </a:rPr>
              <a:t>gwisg</a:t>
            </a:r>
            <a:r>
              <a:rPr lang="en-GB" sz="2000">
                <a:latin typeface="Arial"/>
                <a:cs typeface="Arial"/>
              </a:rPr>
              <a:t> </a:t>
            </a:r>
            <a:r>
              <a:rPr lang="en-GB" sz="2000" err="1">
                <a:latin typeface="Arial"/>
                <a:cs typeface="Arial"/>
              </a:rPr>
              <a:t>ysgol</a:t>
            </a:r>
            <a:r>
              <a:rPr lang="en-GB" sz="2000">
                <a:latin typeface="Arial"/>
                <a:cs typeface="Arial"/>
              </a:rPr>
              <a:t>?</a:t>
            </a:r>
          </a:p>
          <a:p>
            <a:endParaRPr lang="en-GB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336432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E0BEAB-EFB5-B509-F726-266B94D46D37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B3055-3626-CE8E-DD26-1A936B060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838200" y="97"/>
            <a:ext cx="10515600" cy="8038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>
                <a:latin typeface="Arial"/>
                <a:cs typeface="Arial"/>
              </a:rPr>
              <a:t>Siarad am berson arall</a:t>
            </a:r>
            <a:endParaRPr lang="cy-GB" sz="4000">
              <a:latin typeface="Arial"/>
              <a:cs typeface="Arial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121B4D7-23EE-266D-6023-152F5046EF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3336297"/>
              </p:ext>
            </p:extLst>
          </p:nvPr>
        </p:nvGraphicFramePr>
        <p:xfrm>
          <a:off x="551337" y="2016703"/>
          <a:ext cx="9054279" cy="413575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432384">
                  <a:extLst>
                    <a:ext uri="{9D8B030D-6E8A-4147-A177-3AD203B41FA5}">
                      <a16:colId xmlns:a16="http://schemas.microsoft.com/office/drawing/2014/main" val="3810093215"/>
                    </a:ext>
                  </a:extLst>
                </a:gridCol>
                <a:gridCol w="7621895">
                  <a:extLst>
                    <a:ext uri="{9D8B030D-6E8A-4147-A177-3AD203B41FA5}">
                      <a16:colId xmlns:a16="http://schemas.microsoft.com/office/drawing/2014/main" val="538813405"/>
                    </a:ext>
                  </a:extLst>
                </a:gridCol>
              </a:tblGrid>
              <a:tr h="529293">
                <a:tc>
                  <a:txBody>
                    <a:bodyPr/>
                    <a:lstStyle/>
                    <a:p>
                      <a:pPr fontAlgn="base"/>
                      <a:r>
                        <a:rPr lang="en-US" sz="2400" b="0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Athro</a:t>
                      </a:r>
                      <a:r>
                        <a:rPr lang="en-US" sz="2400" b="0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:</a:t>
                      </a:r>
                      <a:endParaRPr lang="en-US" b="1">
                        <a:solidFill>
                          <a:srgbClr val="FFFFFF"/>
                        </a:solidFill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Beth </a:t>
                      </a:r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rydych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chi'n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u="sng" err="1">
                          <a:solidFill>
                            <a:srgbClr val="FF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w</a:t>
                      </a:r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ybod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am Florence Nightingale, </a:t>
                      </a:r>
                      <a:r>
                        <a:rPr lang="en-US" sz="2400" b="1" u="sng" err="1">
                          <a:solidFill>
                            <a:srgbClr val="FF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b</a:t>
                      </a:r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lant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?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7577950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Tom:</a:t>
                      </a:r>
                      <a:endParaRPr lang="en-US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hi'n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nyrs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.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0311390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Athro</a:t>
                      </a:r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:</a:t>
                      </a:r>
                      <a:endParaRPr lang="en-US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,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 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hi'n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nyrs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.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hi'n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dod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o Florence.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1094468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fontAlgn="base"/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Huw:</a:t>
                      </a:r>
                      <a:endParaRPr lang="en-US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hi'n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nyrsio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yn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Rhyfel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 Crimea.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Rhyfel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Crimea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rhwng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1853 ac 1856.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551253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fontAlgn="base"/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Alys:</a:t>
                      </a:r>
                      <a:endParaRPr lang="en-US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hi'n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helpu'r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dynion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yn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yr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ysbyty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.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hi'n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cario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lamp.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7759128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Athro</a:t>
                      </a:r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:</a:t>
                      </a:r>
                    </a:p>
                  </a:txBody>
                  <a:tcPr>
                    <a:lnL w="28575">
                      <a:solidFill>
                        <a:srgbClr val="7030A0"/>
                      </a:solidFill>
                    </a:lnL>
                    <a:lnR w="0">
                      <a:noFill/>
                    </a:lnR>
                    <a:lnT w="0">
                      <a:noFill/>
                    </a:lnT>
                    <a:lnB w="28575">
                      <a:solidFill>
                        <a:srgbClr val="7030A0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Arbennig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wir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, </a:t>
                      </a:r>
                      <a:r>
                        <a:rPr lang="en-US" sz="2400" b="1" u="sng" err="1">
                          <a:solidFill>
                            <a:srgbClr val="FF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b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lant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!</a:t>
                      </a:r>
                    </a:p>
                  </a:txBody>
                  <a:tcPr>
                    <a:lnL w="0">
                      <a:noFill/>
                    </a:lnL>
                    <a:lnR w="28575">
                      <a:solidFill>
                        <a:srgbClr val="7030A0"/>
                      </a:solidFill>
                    </a:lnR>
                    <a:lnT w="0">
                      <a:noFill/>
                    </a:lnT>
                    <a:lnB w="28575">
                      <a:solidFill>
                        <a:srgbClr val="7030A0"/>
                      </a:solidFill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2954455"/>
                  </a:ext>
                </a:extLst>
              </a:tr>
            </a:tbl>
          </a:graphicData>
        </a:graphic>
      </p:graphicFrame>
      <p:pic>
        <p:nvPicPr>
          <p:cNvPr id="5" name="Picture 4" descr="A black and white image of two heads talking&#10;&#10;Description automatically generated">
            <a:extLst>
              <a:ext uri="{FF2B5EF4-FFF2-40B4-BE49-F238E27FC236}">
                <a16:creationId xmlns:a16="http://schemas.microsoft.com/office/drawing/2014/main" id="{B4BD53F8-7357-A9D5-F809-ACBFEA98783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81" t="19882" r="16045" b="22248"/>
          <a:stretch/>
        </p:blipFill>
        <p:spPr>
          <a:xfrm>
            <a:off x="10559382" y="175612"/>
            <a:ext cx="1461131" cy="133985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Picture 5" descr="A person with a white bonnet&#10;&#10;Description automatically generated">
            <a:extLst>
              <a:ext uri="{FF2B5EF4-FFF2-40B4-BE49-F238E27FC236}">
                <a16:creationId xmlns:a16="http://schemas.microsoft.com/office/drawing/2014/main" id="{6F222770-E0E8-AE33-5F13-0972A75662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76170" y="2747962"/>
            <a:ext cx="2076450" cy="28860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2445CC8-B4AD-0CF1-2E91-A90FD135301C}"/>
              </a:ext>
            </a:extLst>
          </p:cNvPr>
          <p:cNvSpPr txBox="1"/>
          <p:nvPr/>
        </p:nvSpPr>
        <p:spPr>
          <a:xfrm>
            <a:off x="460849" y="803066"/>
            <a:ext cx="914491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err="1">
                <a:latin typeface="Arial"/>
                <a:cs typeface="Arial"/>
              </a:rPr>
              <a:t>Darllenwch</a:t>
            </a:r>
            <a:r>
              <a:rPr lang="en-GB" sz="2400">
                <a:latin typeface="Arial"/>
                <a:cs typeface="Arial"/>
              </a:rPr>
              <a:t> y </a:t>
            </a:r>
            <a:r>
              <a:rPr lang="en-GB" sz="2400" err="1">
                <a:latin typeface="Arial"/>
                <a:cs typeface="Arial"/>
              </a:rPr>
              <a:t>sgyrsiau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yn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uchel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gyda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phartner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i</a:t>
            </a:r>
            <a:r>
              <a:rPr lang="en-GB" sz="2400">
                <a:latin typeface="Arial"/>
                <a:cs typeface="Arial"/>
              </a:rPr>
              <a:t> </a:t>
            </a:r>
            <a:r>
              <a:rPr lang="en-GB" sz="2400" err="1">
                <a:latin typeface="Arial"/>
                <a:cs typeface="Arial"/>
              </a:rPr>
              <a:t>ymarfer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ynganiad</a:t>
            </a:r>
            <a:r>
              <a:rPr lang="en-GB" sz="2400">
                <a:latin typeface="Arial"/>
                <a:cs typeface="Arial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D07E69-F2AA-85BA-4DC1-F7D1686FE378}"/>
              </a:ext>
            </a:extLst>
          </p:cNvPr>
          <p:cNvSpPr txBox="1"/>
          <p:nvPr/>
        </p:nvSpPr>
        <p:spPr>
          <a:xfrm>
            <a:off x="552107" y="1409929"/>
            <a:ext cx="1356086" cy="461665"/>
          </a:xfrm>
          <a:prstGeom prst="rect">
            <a:avLst/>
          </a:prstGeom>
          <a:solidFill>
            <a:srgbClr val="FFF2CC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err="1">
                <a:latin typeface="Arial"/>
                <a:cs typeface="Arial"/>
              </a:rPr>
              <a:t>Sgwrs</a:t>
            </a:r>
            <a:r>
              <a:rPr lang="en-GB" sz="2400" b="1">
                <a:latin typeface="Arial"/>
                <a:cs typeface="Arial"/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1121057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E0BEAB-EFB5-B509-F726-266B94D46D37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B3055-3626-CE8E-DD26-1A936B060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838200" y="-255424"/>
            <a:ext cx="10515600" cy="1506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>
                <a:latin typeface="Arial"/>
                <a:cs typeface="Arial"/>
              </a:rPr>
              <a:t>Siarad am berson arall</a:t>
            </a:r>
            <a:endParaRPr lang="cy-GB" sz="4000">
              <a:latin typeface="Arial"/>
              <a:cs typeface="Arial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121B4D7-23EE-266D-6023-152F5046EF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6799295"/>
              </p:ext>
            </p:extLst>
          </p:nvPr>
        </p:nvGraphicFramePr>
        <p:xfrm>
          <a:off x="583277" y="1400716"/>
          <a:ext cx="8159945" cy="485584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53475">
                  <a:extLst>
                    <a:ext uri="{9D8B030D-6E8A-4147-A177-3AD203B41FA5}">
                      <a16:colId xmlns:a16="http://schemas.microsoft.com/office/drawing/2014/main" val="3810093215"/>
                    </a:ext>
                  </a:extLst>
                </a:gridCol>
                <a:gridCol w="7006470">
                  <a:extLst>
                    <a:ext uri="{9D8B030D-6E8A-4147-A177-3AD203B41FA5}">
                      <a16:colId xmlns:a16="http://schemas.microsoft.com/office/drawing/2014/main" val="538813405"/>
                    </a:ext>
                  </a:extLst>
                </a:gridCol>
              </a:tblGrid>
              <a:tr h="529293">
                <a:tc>
                  <a:txBody>
                    <a:bodyPr/>
                    <a:lstStyle/>
                    <a:p>
                      <a:pPr fontAlgn="base"/>
                      <a:r>
                        <a:rPr lang="en-US" sz="2400" b="0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Athro</a:t>
                      </a:r>
                      <a:r>
                        <a:rPr lang="en-US" sz="2400" b="0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:</a:t>
                      </a:r>
                      <a:endParaRPr lang="en-US" b="1">
                        <a:solidFill>
                          <a:srgbClr val="FFFFFF"/>
                        </a:solidFill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Atebwch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y </a:t>
                      </a:r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cwestiynau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yma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, </a:t>
                      </a:r>
                      <a:r>
                        <a:rPr lang="en-US" sz="2400" b="1" u="sng" err="1">
                          <a:solidFill>
                            <a:srgbClr val="FF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b</a:t>
                      </a:r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lant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. </a:t>
                      </a:r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Oedd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Florence Nightingale </a:t>
                      </a:r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yn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u="sng" err="1">
                          <a:solidFill>
                            <a:srgbClr val="FF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dd</a:t>
                      </a:r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octor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?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7577950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Tom:</a:t>
                      </a:r>
                      <a:endParaRPr lang="en-US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Nac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.  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hi'n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nyrs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.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0311390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Athro</a:t>
                      </a:r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:</a:t>
                      </a:r>
                      <a:endParaRPr lang="en-US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Cywir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.  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hi'n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dod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o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Ffrainc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?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1094468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fontAlgn="base"/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Huw:</a:t>
                      </a:r>
                      <a:endParaRPr lang="en-US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Nac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.  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hi'n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dod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o'r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Eidal.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551253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Athro</a:t>
                      </a:r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:</a:t>
                      </a:r>
                    </a:p>
                  </a:txBody>
                  <a:tcPr>
                    <a:lnL w="28575">
                      <a:solidFill>
                        <a:srgbClr val="7030A0"/>
                      </a:solidFill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Cywir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.  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hi'n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nyrsio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yn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Rhyfel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y Crimea?</a:t>
                      </a:r>
                    </a:p>
                  </a:txBody>
                  <a:tcPr>
                    <a:lnL w="0">
                      <a:noFill/>
                    </a:lnL>
                    <a:lnR w="28575">
                      <a:solidFill>
                        <a:srgbClr val="7030A0"/>
                      </a:solidFill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1585261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fontAlgn="base"/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Alys:</a:t>
                      </a:r>
                      <a:endParaRPr lang="en-US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.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7759128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Athro</a:t>
                      </a:r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:</a:t>
                      </a:r>
                    </a:p>
                  </a:txBody>
                  <a:tcPr>
                    <a:lnL w="28575">
                      <a:solidFill>
                        <a:srgbClr val="7030A0"/>
                      </a:solidFill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Rhyfel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Crimea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rhwng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1853 ac 1857?</a:t>
                      </a:r>
                    </a:p>
                  </a:txBody>
                  <a:tcPr>
                    <a:lnL w="0">
                      <a:noFill/>
                    </a:lnL>
                    <a:lnR w="28575">
                      <a:solidFill>
                        <a:srgbClr val="7030A0"/>
                      </a:solidFill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0732211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Sam:</a:t>
                      </a:r>
                    </a:p>
                  </a:txBody>
                  <a:tcPr>
                    <a:lnL w="28575">
                      <a:solidFill>
                        <a:srgbClr val="7030A0"/>
                      </a:solidFill>
                    </a:lnL>
                    <a:lnR w="0">
                      <a:noFill/>
                    </a:lnR>
                    <a:lnT w="0">
                      <a:noFill/>
                    </a:lnT>
                    <a:lnB w="28575">
                      <a:solidFill>
                        <a:srgbClr val="7030A0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Nac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.  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Rhyfel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Crimea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rhwng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1853 ac 1856.</a:t>
                      </a:r>
                    </a:p>
                  </a:txBody>
                  <a:tcPr>
                    <a:lnL w="0">
                      <a:noFill/>
                    </a:lnL>
                    <a:lnR w="28575">
                      <a:solidFill>
                        <a:srgbClr val="7030A0"/>
                      </a:solidFill>
                    </a:lnR>
                    <a:lnT w="0">
                      <a:noFill/>
                    </a:lnT>
                    <a:lnB w="28575">
                      <a:solidFill>
                        <a:srgbClr val="7030A0"/>
                      </a:solidFill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2954455"/>
                  </a:ext>
                </a:extLst>
              </a:tr>
            </a:tbl>
          </a:graphicData>
        </a:graphic>
      </p:graphicFrame>
      <p:pic>
        <p:nvPicPr>
          <p:cNvPr id="5" name="Picture 4" descr="A black and white image of two heads talking&#10;&#10;Description automatically generated">
            <a:extLst>
              <a:ext uri="{FF2B5EF4-FFF2-40B4-BE49-F238E27FC236}">
                <a16:creationId xmlns:a16="http://schemas.microsoft.com/office/drawing/2014/main" id="{B4BD53F8-7357-A9D5-F809-ACBFEA98783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581" t="19882" r="16045" b="22248"/>
          <a:stretch/>
        </p:blipFill>
        <p:spPr>
          <a:xfrm>
            <a:off x="10559382" y="175612"/>
            <a:ext cx="1461131" cy="133985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1" name="Picture 10" descr="A person with a white bonnet&#10;&#10;Description automatically generated">
            <a:extLst>
              <a:ext uri="{FF2B5EF4-FFF2-40B4-BE49-F238E27FC236}">
                <a16:creationId xmlns:a16="http://schemas.microsoft.com/office/drawing/2014/main" id="{72381488-5D6F-6734-81CB-01681E0F68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33571" y="2382932"/>
            <a:ext cx="2076450" cy="288607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4DDB432-6609-0DE0-4C6E-8154AE920D7E}"/>
              </a:ext>
            </a:extLst>
          </p:cNvPr>
          <p:cNvSpPr txBox="1"/>
          <p:nvPr/>
        </p:nvSpPr>
        <p:spPr>
          <a:xfrm>
            <a:off x="584047" y="789377"/>
            <a:ext cx="1356086" cy="461665"/>
          </a:xfrm>
          <a:prstGeom prst="rect">
            <a:avLst/>
          </a:prstGeom>
          <a:solidFill>
            <a:srgbClr val="FFF2CC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err="1">
                <a:latin typeface="Arial"/>
                <a:cs typeface="Arial"/>
              </a:rPr>
              <a:t>Sgwrs</a:t>
            </a:r>
            <a:r>
              <a:rPr lang="en-GB" sz="2400" b="1">
                <a:latin typeface="Arial"/>
                <a:cs typeface="Arial"/>
              </a:rPr>
              <a:t> 2</a:t>
            </a:r>
          </a:p>
        </p:txBody>
      </p:sp>
    </p:spTree>
    <p:extLst>
      <p:ext uri="{BB962C8B-B14F-4D97-AF65-F5344CB8AC3E}">
        <p14:creationId xmlns:p14="http://schemas.microsoft.com/office/powerpoint/2010/main" val="253598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E0BEAB-EFB5-B509-F726-266B94D46D37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B3055-3626-CE8E-DD26-1A936B060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838200" y="-255424"/>
            <a:ext cx="10515600" cy="1506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>
                <a:latin typeface="Arial"/>
                <a:cs typeface="Arial"/>
              </a:rPr>
              <a:t>Betsi Cadwaladr</a:t>
            </a:r>
          </a:p>
        </p:txBody>
      </p:sp>
      <p:pic>
        <p:nvPicPr>
          <p:cNvPr id="2" name="Picture 1" descr="A person wearing a bonnet&#10;&#10;Description automatically generated">
            <a:extLst>
              <a:ext uri="{FF2B5EF4-FFF2-40B4-BE49-F238E27FC236}">
                <a16:creationId xmlns:a16="http://schemas.microsoft.com/office/drawing/2014/main" id="{018D9367-C390-7466-B32A-D5DCA33991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12941" y="1246320"/>
            <a:ext cx="3673114" cy="470301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 descr="A hand holding a pen&#10;&#10;Description automatically generated">
            <a:extLst>
              <a:ext uri="{FF2B5EF4-FFF2-40B4-BE49-F238E27FC236}">
                <a16:creationId xmlns:a16="http://schemas.microsoft.com/office/drawing/2014/main" id="{25FEFB5C-E3C8-9CFA-CCE0-086C093845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88649" y="182395"/>
            <a:ext cx="1147158" cy="106145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3F18152-D446-1D8D-8634-09A55898CF62}"/>
              </a:ext>
            </a:extLst>
          </p:cNvPr>
          <p:cNvSpPr txBox="1"/>
          <p:nvPr/>
        </p:nvSpPr>
        <p:spPr>
          <a:xfrm>
            <a:off x="4471616" y="1423616"/>
            <a:ext cx="7283258" cy="4524315"/>
          </a:xfrm>
          <a:prstGeom prst="rect">
            <a:avLst/>
          </a:prstGeom>
          <a:solidFill>
            <a:srgbClr val="FFF2CC"/>
          </a:solidFill>
          <a:ln>
            <a:solidFill>
              <a:srgbClr val="7030A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 err="1">
                <a:latin typeface="Arial"/>
                <a:cs typeface="Arial"/>
              </a:rPr>
              <a:t>dod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o'r</a:t>
            </a:r>
            <a:r>
              <a:rPr lang="en-GB" sz="2400">
                <a:latin typeface="Arial"/>
                <a:cs typeface="Arial"/>
              </a:rPr>
              <a:t> Bala</a:t>
            </a:r>
          </a:p>
          <a:p>
            <a:pPr marL="285750" indent="-285750">
              <a:buFont typeface="Arial"/>
              <a:buChar char="•"/>
            </a:pPr>
            <a:r>
              <a:rPr lang="en-GB" sz="2400" b="1" err="1">
                <a:latin typeface="Arial"/>
                <a:cs typeface="Arial"/>
              </a:rPr>
              <a:t>siarad</a:t>
            </a:r>
            <a:r>
              <a:rPr lang="en-GB" sz="2400">
                <a:latin typeface="Arial"/>
                <a:cs typeface="Arial"/>
              </a:rPr>
              <a:t> Cymraeg</a:t>
            </a:r>
          </a:p>
          <a:p>
            <a:pPr marL="285750" indent="-285750">
              <a:buFont typeface="Arial"/>
              <a:buChar char="•"/>
            </a:pPr>
            <a:r>
              <a:rPr lang="en-GB" sz="2400" b="1" err="1">
                <a:latin typeface="Arial"/>
                <a:cs typeface="Arial"/>
              </a:rPr>
              <a:t>gweithio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fel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morwyn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i="1">
                <a:latin typeface="Arial"/>
                <a:cs typeface="Arial"/>
              </a:rPr>
              <a:t>(maid)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yn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Lerpwl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i="1">
                <a:latin typeface="Arial"/>
                <a:cs typeface="Arial"/>
              </a:rPr>
              <a:t>(Liverpool)</a:t>
            </a:r>
          </a:p>
          <a:p>
            <a:pPr marL="285750" indent="-285750">
              <a:buFont typeface="Arial"/>
              <a:buChar char="•"/>
            </a:pPr>
            <a:r>
              <a:rPr lang="en-GB" sz="2400" b="1" err="1">
                <a:latin typeface="Arial"/>
                <a:cs typeface="Arial"/>
              </a:rPr>
              <a:t>dysgu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Saesneg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yn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Lerpwl</a:t>
            </a:r>
          </a:p>
          <a:p>
            <a:pPr marL="285750" indent="-285750">
              <a:buFont typeface="Arial"/>
              <a:buChar char="•"/>
            </a:pPr>
            <a:r>
              <a:rPr lang="en-GB" sz="2400" b="1" err="1">
                <a:latin typeface="Arial"/>
                <a:cs typeface="Arial"/>
              </a:rPr>
              <a:t>hoffi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teithio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i="1">
                <a:latin typeface="Arial"/>
                <a:cs typeface="Arial"/>
              </a:rPr>
              <a:t>(to travel)</a:t>
            </a:r>
          </a:p>
          <a:p>
            <a:pPr marL="285750" indent="-28575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1835 – </a:t>
            </a:r>
            <a:r>
              <a:rPr lang="en-GB" sz="2400" b="1" err="1">
                <a:latin typeface="Arial"/>
                <a:cs typeface="Arial"/>
              </a:rPr>
              <a:t>dysgu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sut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i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fod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yn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nyrs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yn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ysbyty</a:t>
            </a:r>
            <a:r>
              <a:rPr lang="en-GB" sz="2400">
                <a:latin typeface="Arial"/>
                <a:cs typeface="Arial"/>
              </a:rPr>
              <a:t> Guy </a:t>
            </a:r>
            <a:r>
              <a:rPr lang="en-GB" sz="2400" err="1">
                <a:latin typeface="Arial"/>
                <a:cs typeface="Arial"/>
              </a:rPr>
              <a:t>Llundain</a:t>
            </a:r>
            <a:endParaRPr lang="en-GB" sz="2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1854 – </a:t>
            </a:r>
            <a:r>
              <a:rPr lang="en-GB" sz="2400" b="1" err="1">
                <a:latin typeface="Arial"/>
                <a:cs typeface="Arial"/>
              </a:rPr>
              <a:t>gweithio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fel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nyrs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yn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Rhyfel</a:t>
            </a:r>
            <a:r>
              <a:rPr lang="en-GB" sz="2400">
                <a:latin typeface="Arial"/>
                <a:cs typeface="Arial"/>
              </a:rPr>
              <a:t> Crimea - </a:t>
            </a:r>
            <a:r>
              <a:rPr lang="en-GB" sz="2400" err="1">
                <a:latin typeface="Arial"/>
                <a:cs typeface="Arial"/>
              </a:rPr>
              <a:t>ond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doedd</a:t>
            </a:r>
            <a:r>
              <a:rPr lang="en-GB" sz="2400">
                <a:latin typeface="Arial"/>
                <a:cs typeface="Arial"/>
              </a:rPr>
              <a:t> Florence Nightingale </a:t>
            </a:r>
            <a:r>
              <a:rPr lang="en-GB" sz="2400" err="1">
                <a:latin typeface="Arial"/>
                <a:cs typeface="Arial"/>
              </a:rPr>
              <a:t>ddim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yn</a:t>
            </a:r>
            <a:r>
              <a:rPr lang="en-GB" sz="2400">
                <a:latin typeface="Arial"/>
                <a:cs typeface="Arial"/>
              </a:rPr>
              <a:t> hapus </a:t>
            </a:r>
            <a:r>
              <a:rPr lang="en-GB" sz="2400" err="1">
                <a:latin typeface="Arial"/>
                <a:cs typeface="Arial"/>
              </a:rPr>
              <a:t>iddi</a:t>
            </a:r>
            <a:r>
              <a:rPr lang="en-GB" sz="2400">
                <a:latin typeface="Arial"/>
                <a:cs typeface="Arial"/>
              </a:rPr>
              <a:t> hi </a:t>
            </a:r>
            <a:r>
              <a:rPr lang="en-GB" sz="2400" err="1">
                <a:latin typeface="Arial"/>
                <a:cs typeface="Arial"/>
              </a:rPr>
              <a:t>weithio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fel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nyrs</a:t>
            </a:r>
            <a:r>
              <a:rPr lang="en-GB" sz="2400">
                <a:latin typeface="Arial"/>
                <a:cs typeface="Arial"/>
              </a:rPr>
              <a:t>, felly </a:t>
            </a:r>
            <a:r>
              <a:rPr lang="en-GB" sz="2400" err="1">
                <a:latin typeface="Arial"/>
                <a:cs typeface="Arial"/>
              </a:rPr>
              <a:t>roedd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hi'n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trwsio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i="1">
                <a:latin typeface="Arial"/>
                <a:cs typeface="Arial"/>
              </a:rPr>
              <a:t>(to mend)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dillad</a:t>
            </a:r>
            <a:r>
              <a:rPr lang="en-GB" sz="2400">
                <a:latin typeface="Arial"/>
                <a:cs typeface="Arial"/>
              </a:rPr>
              <a:t> a </a:t>
            </a:r>
            <a:r>
              <a:rPr lang="en-GB" sz="2400" err="1">
                <a:latin typeface="Arial"/>
                <a:cs typeface="Arial"/>
              </a:rPr>
              <a:t>glanhau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i="1">
                <a:latin typeface="Arial"/>
                <a:cs typeface="Arial"/>
              </a:rPr>
              <a:t>(to clean)</a:t>
            </a:r>
          </a:p>
          <a:p>
            <a:pPr marL="285750" indent="-285750">
              <a:buFont typeface="Arial"/>
              <a:buChar char="•"/>
            </a:pPr>
            <a:r>
              <a:rPr lang="en-GB" sz="2400" err="1">
                <a:latin typeface="Arial"/>
                <a:cs typeface="Arial"/>
              </a:rPr>
              <a:t>Symydodd</a:t>
            </a:r>
            <a:r>
              <a:rPr lang="en-GB" sz="2400">
                <a:latin typeface="Arial"/>
                <a:cs typeface="Arial"/>
              </a:rPr>
              <a:t> hi </a:t>
            </a:r>
            <a:r>
              <a:rPr lang="en-GB" sz="2400" err="1">
                <a:latin typeface="Arial"/>
                <a:cs typeface="Arial"/>
              </a:rPr>
              <a:t>i</a:t>
            </a:r>
            <a:r>
              <a:rPr lang="en-GB" sz="2400">
                <a:latin typeface="Arial"/>
                <a:cs typeface="Arial"/>
              </a:rPr>
              <a:t> Balaclava ac </a:t>
            </a:r>
            <a:r>
              <a:rPr lang="en-GB" sz="2400" err="1">
                <a:latin typeface="Arial"/>
                <a:cs typeface="Arial"/>
              </a:rPr>
              <a:t>yno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b="1" err="1">
                <a:latin typeface="Arial"/>
                <a:cs typeface="Arial"/>
              </a:rPr>
              <a:t>gweithio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fel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nyrs</a:t>
            </a:r>
            <a:endParaRPr lang="en-GB" sz="2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99630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E0BEAB-EFB5-B509-F726-266B94D46D37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B3055-3626-CE8E-DD26-1A936B060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838200" y="97"/>
            <a:ext cx="10515600" cy="9590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>
                <a:latin typeface="Arial"/>
                <a:cs typeface="Arial"/>
              </a:rPr>
              <a:t>Siarad am bobl eraill</a:t>
            </a:r>
            <a:endParaRPr lang="cy-GB" sz="4000">
              <a:latin typeface="Arial"/>
              <a:cs typeface="Arial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121B4D7-23EE-266D-6023-152F5046EF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6051904"/>
              </p:ext>
            </p:extLst>
          </p:nvPr>
        </p:nvGraphicFramePr>
        <p:xfrm>
          <a:off x="537648" y="1888943"/>
          <a:ext cx="8333334" cy="425356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04074">
                  <a:extLst>
                    <a:ext uri="{9D8B030D-6E8A-4147-A177-3AD203B41FA5}">
                      <a16:colId xmlns:a16="http://schemas.microsoft.com/office/drawing/2014/main" val="3810093215"/>
                    </a:ext>
                  </a:extLst>
                </a:gridCol>
                <a:gridCol w="7129260">
                  <a:extLst>
                    <a:ext uri="{9D8B030D-6E8A-4147-A177-3AD203B41FA5}">
                      <a16:colId xmlns:a16="http://schemas.microsoft.com/office/drawing/2014/main" val="538813405"/>
                    </a:ext>
                  </a:extLst>
                </a:gridCol>
              </a:tblGrid>
              <a:tr h="529293">
                <a:tc>
                  <a:txBody>
                    <a:bodyPr/>
                    <a:lstStyle/>
                    <a:p>
                      <a:pPr fontAlgn="base"/>
                      <a:r>
                        <a:rPr lang="en-US" sz="2400" b="0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Athro</a:t>
                      </a:r>
                      <a:r>
                        <a:rPr lang="en-US" sz="2400" b="0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:</a:t>
                      </a:r>
                      <a:endParaRPr lang="en-US" b="1">
                        <a:solidFill>
                          <a:srgbClr val="FFFFFF"/>
                        </a:solidFill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Beth </a:t>
                      </a:r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rydych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chi'n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u="sng" err="1">
                          <a:solidFill>
                            <a:srgbClr val="FF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w</a:t>
                      </a:r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ybod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am y </a:t>
                      </a:r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Tuduriaid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, </a:t>
                      </a:r>
                      <a:r>
                        <a:rPr lang="en-US" sz="2400" b="1" u="sng" err="1">
                          <a:solidFill>
                            <a:srgbClr val="FF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b</a:t>
                      </a:r>
                      <a:r>
                        <a:rPr lang="en-US" sz="2400" b="1" err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lant</a:t>
                      </a:r>
                      <a:r>
                        <a:rPr lang="en-US" sz="2400" b="1">
                          <a:solidFill>
                            <a:srgbClr val="00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?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7577950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Eleri:</a:t>
                      </a:r>
                      <a:endParaRPr lang="en-US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Roedden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nhw'n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byw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rhwng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1485 ac 1603.</a:t>
                      </a:r>
                      <a:endParaRPr lang="en-US" sz="2400" b="1" err="1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0311390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Athro</a:t>
                      </a:r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:</a:t>
                      </a:r>
                      <a:endParaRPr lang="en-US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Da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iawn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, Eleri.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1094468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Haf</a:t>
                      </a:r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:</a:t>
                      </a:r>
                      <a:endParaRPr lang="en-US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Roedden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nhw'n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bwyta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cig.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551253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fontAlgn="base"/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Cai:</a:t>
                      </a:r>
                      <a:endParaRPr lang="en-US">
                        <a:effectLst/>
                        <a:highlight>
                          <a:srgbClr val="FFF2CC"/>
                        </a:highlight>
                        <a:latin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Doedden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nhw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ddim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yn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yfed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llawer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o </a:t>
                      </a:r>
                      <a:r>
                        <a:rPr lang="en-US" sz="2400" b="1" u="sng" err="1">
                          <a:solidFill>
                            <a:srgbClr val="FF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dd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ŵr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.</a:t>
                      </a:r>
                    </a:p>
                  </a:txBody>
                  <a:tcPr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7759128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Athro</a:t>
                      </a:r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:</a:t>
                      </a:r>
                    </a:p>
                  </a:txBody>
                  <a:tcPr>
                    <a:lnL w="28575">
                      <a:solidFill>
                        <a:srgbClr val="7030A0"/>
                      </a:solidFill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Pam?</a:t>
                      </a:r>
                    </a:p>
                  </a:txBody>
                  <a:tcPr>
                    <a:lnL w="0">
                      <a:noFill/>
                    </a:lnL>
                    <a:lnR w="28575">
                      <a:solidFill>
                        <a:srgbClr val="7030A0"/>
                      </a:solidFill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2954455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Cai:</a:t>
                      </a:r>
                    </a:p>
                  </a:txBody>
                  <a:tcPr>
                    <a:lnL w="28575">
                      <a:solidFill>
                        <a:srgbClr val="7030A0"/>
                      </a:solidFill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Achos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roedd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y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dŵr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yn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 </a:t>
                      </a:r>
                      <a:r>
                        <a:rPr lang="en-US" sz="2400" b="1" u="sng" err="1">
                          <a:solidFill>
                            <a:srgbClr val="FF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f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rwnt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!</a:t>
                      </a:r>
                    </a:p>
                  </a:txBody>
                  <a:tcPr>
                    <a:lnL w="0">
                      <a:noFill/>
                    </a:lnL>
                    <a:lnR w="28575">
                      <a:solidFill>
                        <a:srgbClr val="7030A0"/>
                      </a:solidFill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5938360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Athro</a:t>
                      </a:r>
                      <a:r>
                        <a:rPr lang="en-US" sz="2400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:</a:t>
                      </a:r>
                    </a:p>
                  </a:txBody>
                  <a:tcPr>
                    <a:lnL w="28575">
                      <a:solidFill>
                        <a:srgbClr val="7030A0"/>
                      </a:solidFill>
                    </a:lnL>
                    <a:lnR w="0">
                      <a:noFill/>
                    </a:lnR>
                    <a:lnT w="0">
                      <a:noFill/>
                    </a:lnT>
                    <a:lnB w="28575">
                      <a:solidFill>
                        <a:srgbClr val="7030A0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Gwaith 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gwych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, </a:t>
                      </a:r>
                      <a:r>
                        <a:rPr lang="en-US" sz="2400" b="1" u="sng" err="1">
                          <a:solidFill>
                            <a:srgbClr val="FF0000"/>
                          </a:solidFill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b</a:t>
                      </a:r>
                      <a:r>
                        <a:rPr lang="en-US" sz="2400" b="1" err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lant</a:t>
                      </a:r>
                      <a:r>
                        <a:rPr lang="en-US" sz="2400" b="1">
                          <a:effectLst/>
                          <a:highlight>
                            <a:srgbClr val="FFF2CC"/>
                          </a:highlight>
                          <a:latin typeface="Arial"/>
                        </a:rPr>
                        <a:t>! </a:t>
                      </a:r>
                    </a:p>
                  </a:txBody>
                  <a:tcPr>
                    <a:lnL w="0">
                      <a:noFill/>
                    </a:lnL>
                    <a:lnR w="28575">
                      <a:solidFill>
                        <a:srgbClr val="7030A0"/>
                      </a:solidFill>
                    </a:lnR>
                    <a:lnT w="0">
                      <a:noFill/>
                    </a:lnT>
                    <a:lnB w="28575">
                      <a:solidFill>
                        <a:srgbClr val="7030A0"/>
                      </a:solidFill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0292194"/>
                  </a:ext>
                </a:extLst>
              </a:tr>
            </a:tbl>
          </a:graphicData>
        </a:graphic>
      </p:graphicFrame>
      <p:pic>
        <p:nvPicPr>
          <p:cNvPr id="4" name="Picture 3" descr="A black and white pictogram of a person reading a book&#10;&#10;Description automatically generated">
            <a:extLst>
              <a:ext uri="{FF2B5EF4-FFF2-40B4-BE49-F238E27FC236}">
                <a16:creationId xmlns:a16="http://schemas.microsoft.com/office/drawing/2014/main" id="{CE2993D8-EDAD-6A90-CF21-B4779B9302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76128" y="177065"/>
            <a:ext cx="1345930" cy="126570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Picture 5" descr="A painting of two people in historical clothing&#10;&#10;Description automatically generated">
            <a:extLst>
              <a:ext uri="{FF2B5EF4-FFF2-40B4-BE49-F238E27FC236}">
                <a16:creationId xmlns:a16="http://schemas.microsoft.com/office/drawing/2014/main" id="{F9FCCC11-0BF8-12CE-9809-5A3BAF0237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151982" y="2916360"/>
            <a:ext cx="2794766" cy="220249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FA5C41B-91C0-7012-7689-357786DC3C63}"/>
              </a:ext>
            </a:extLst>
          </p:cNvPr>
          <p:cNvSpPr txBox="1"/>
          <p:nvPr/>
        </p:nvSpPr>
        <p:spPr>
          <a:xfrm>
            <a:off x="469975" y="885198"/>
            <a:ext cx="988409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Y </a:t>
            </a:r>
            <a:r>
              <a:rPr lang="en-GB" sz="2400" err="1">
                <a:latin typeface="Arial"/>
                <a:cs typeface="Arial"/>
              </a:rPr>
              <a:t>tro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hwn</a:t>
            </a:r>
            <a:r>
              <a:rPr lang="en-GB" sz="2400">
                <a:latin typeface="Arial"/>
                <a:cs typeface="Arial"/>
              </a:rPr>
              <a:t>, </a:t>
            </a:r>
            <a:r>
              <a:rPr lang="en-GB" sz="2400" err="1">
                <a:latin typeface="Arial"/>
                <a:cs typeface="Arial"/>
              </a:rPr>
              <a:t>darllenwch</a:t>
            </a:r>
            <a:r>
              <a:rPr lang="en-GB" sz="2400">
                <a:latin typeface="Arial"/>
                <a:cs typeface="Arial"/>
              </a:rPr>
              <a:t> y </a:t>
            </a:r>
            <a:r>
              <a:rPr lang="en-GB" sz="2400" err="1">
                <a:latin typeface="Arial"/>
                <a:cs typeface="Arial"/>
              </a:rPr>
              <a:t>sgwrs</a:t>
            </a:r>
            <a:r>
              <a:rPr lang="en-GB" sz="2400">
                <a:latin typeface="Arial"/>
                <a:cs typeface="Arial"/>
              </a:rPr>
              <a:t>, </a:t>
            </a:r>
            <a:r>
              <a:rPr lang="en-GB" sz="2400" err="1">
                <a:latin typeface="Arial"/>
                <a:cs typeface="Arial"/>
              </a:rPr>
              <a:t>wedyn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atebwch</a:t>
            </a:r>
            <a:r>
              <a:rPr lang="en-GB" sz="2400">
                <a:latin typeface="Arial"/>
                <a:cs typeface="Arial"/>
              </a:rPr>
              <a:t> (</a:t>
            </a:r>
            <a:r>
              <a:rPr lang="en-GB" sz="2400" err="1">
                <a:latin typeface="Arial"/>
                <a:cs typeface="Arial"/>
              </a:rPr>
              <a:t>yn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llawn</a:t>
            </a:r>
            <a:r>
              <a:rPr lang="en-GB" sz="2400">
                <a:latin typeface="Arial"/>
                <a:cs typeface="Arial"/>
              </a:rPr>
              <a:t>) y </a:t>
            </a:r>
            <a:r>
              <a:rPr lang="en-GB" sz="2400" err="1">
                <a:latin typeface="Arial"/>
                <a:cs typeface="Arial"/>
              </a:rPr>
              <a:t>cwestiynau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ar</a:t>
            </a:r>
            <a:r>
              <a:rPr lang="en-GB" sz="2400">
                <a:latin typeface="Arial"/>
                <a:cs typeface="Arial"/>
              </a:rPr>
              <a:t> y </a:t>
            </a:r>
            <a:r>
              <a:rPr lang="en-GB" sz="2400" err="1">
                <a:latin typeface="Arial"/>
                <a:cs typeface="Arial"/>
              </a:rPr>
              <a:t>sleid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err="1">
                <a:latin typeface="Arial"/>
                <a:cs typeface="Arial"/>
              </a:rPr>
              <a:t>nesaf</a:t>
            </a:r>
            <a:r>
              <a:rPr lang="en-GB" sz="2400"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128286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E0BEAB-EFB5-B509-F726-266B94D46D37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B3055-3626-CE8E-DD26-1A936B060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838200" y="97"/>
            <a:ext cx="10515600" cy="9590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>
                <a:latin typeface="Arial"/>
                <a:cs typeface="Arial"/>
              </a:rPr>
              <a:t>Siarad am bobl eraill</a:t>
            </a:r>
            <a:endParaRPr lang="cy-GB" sz="4000">
              <a:latin typeface="Arial"/>
              <a:cs typeface="Arial"/>
            </a:endParaRPr>
          </a:p>
        </p:txBody>
      </p:sp>
      <p:pic>
        <p:nvPicPr>
          <p:cNvPr id="6" name="Picture 5" descr="A painting of two people in historical clothing&#10;&#10;Description automatically generated">
            <a:extLst>
              <a:ext uri="{FF2B5EF4-FFF2-40B4-BE49-F238E27FC236}">
                <a16:creationId xmlns:a16="http://schemas.microsoft.com/office/drawing/2014/main" id="{F9FCCC11-0BF8-12CE-9809-5A3BAF0237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526868" y="3427401"/>
            <a:ext cx="3251053" cy="255840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FA5C41B-91C0-7012-7689-357786DC3C63}"/>
              </a:ext>
            </a:extLst>
          </p:cNvPr>
          <p:cNvSpPr txBox="1"/>
          <p:nvPr/>
        </p:nvSpPr>
        <p:spPr>
          <a:xfrm>
            <a:off x="634239" y="1204599"/>
            <a:ext cx="9884098" cy="25577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>
                <a:latin typeface="Arial"/>
                <a:cs typeface="Arial"/>
              </a:rPr>
              <a:t>1. </a:t>
            </a:r>
            <a:r>
              <a:rPr lang="en-GB" sz="2800" err="1">
                <a:latin typeface="Arial"/>
                <a:cs typeface="Arial"/>
              </a:rPr>
              <a:t>Oedd</a:t>
            </a:r>
            <a:r>
              <a:rPr lang="en-GB" sz="2800">
                <a:latin typeface="Arial"/>
                <a:cs typeface="Arial"/>
              </a:rPr>
              <a:t> y </a:t>
            </a:r>
            <a:r>
              <a:rPr lang="en-GB" sz="2800" err="1">
                <a:latin typeface="Arial"/>
                <a:cs typeface="Arial"/>
              </a:rPr>
              <a:t>Tuduriaid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yn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byw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rhwng</a:t>
            </a:r>
            <a:r>
              <a:rPr lang="en-GB" sz="2800">
                <a:latin typeface="Arial"/>
                <a:cs typeface="Arial"/>
              </a:rPr>
              <a:t> 1585 ac 1703?</a:t>
            </a:r>
            <a:endParaRPr lang="en-US"/>
          </a:p>
          <a:p>
            <a:pPr>
              <a:lnSpc>
                <a:spcPct val="200000"/>
              </a:lnSpc>
            </a:pPr>
            <a:r>
              <a:rPr lang="en-GB" sz="2800">
                <a:latin typeface="Arial"/>
                <a:cs typeface="Arial"/>
              </a:rPr>
              <a:t>2. </a:t>
            </a:r>
            <a:r>
              <a:rPr lang="en-GB" sz="2800" err="1">
                <a:latin typeface="Arial"/>
                <a:cs typeface="Arial"/>
              </a:rPr>
              <a:t>Oedden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nhw'n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bwyta</a:t>
            </a:r>
            <a:r>
              <a:rPr lang="en-GB" sz="2800">
                <a:latin typeface="Arial"/>
                <a:cs typeface="Arial"/>
              </a:rPr>
              <a:t> cig?</a:t>
            </a:r>
          </a:p>
          <a:p>
            <a:pPr>
              <a:lnSpc>
                <a:spcPct val="200000"/>
              </a:lnSpc>
            </a:pPr>
            <a:r>
              <a:rPr lang="en-GB" sz="2800">
                <a:latin typeface="Arial"/>
                <a:cs typeface="Arial"/>
              </a:rPr>
              <a:t>3. </a:t>
            </a:r>
            <a:r>
              <a:rPr lang="en-GB" sz="2800" err="1">
                <a:latin typeface="Arial"/>
                <a:cs typeface="Arial"/>
              </a:rPr>
              <a:t>Oedden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nhw'n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yfed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llawer</a:t>
            </a:r>
            <a:r>
              <a:rPr lang="en-GB" sz="2800">
                <a:latin typeface="Arial"/>
                <a:cs typeface="Arial"/>
              </a:rPr>
              <a:t> o </a:t>
            </a:r>
            <a:r>
              <a:rPr lang="en-GB" sz="2800" err="1">
                <a:latin typeface="Arial"/>
                <a:cs typeface="Arial"/>
              </a:rPr>
              <a:t>ddŵr</a:t>
            </a:r>
            <a:r>
              <a:rPr lang="en-GB" sz="2800">
                <a:latin typeface="Arial"/>
                <a:cs typeface="Arial"/>
              </a:rPr>
              <a:t>? Pam?</a:t>
            </a:r>
            <a:endParaRPr lang="en-GB" sz="2800"/>
          </a:p>
        </p:txBody>
      </p:sp>
      <p:pic>
        <p:nvPicPr>
          <p:cNvPr id="5" name="Picture 4" descr="A hand holding a pen&#10;&#10;Description automatically generated">
            <a:extLst>
              <a:ext uri="{FF2B5EF4-FFF2-40B4-BE49-F238E27FC236}">
                <a16:creationId xmlns:a16="http://schemas.microsoft.com/office/drawing/2014/main" id="{6AEF28EB-63C0-AECC-00C0-1DA0907511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60505" y="182395"/>
            <a:ext cx="1375302" cy="126222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7882718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E0BEAB-EFB5-B509-F726-266B94D46D37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B3055-3626-CE8E-DD26-1A936B060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838200" y="97"/>
            <a:ext cx="10515600" cy="9590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>
                <a:latin typeface="Arial"/>
                <a:cs typeface="Arial"/>
              </a:rPr>
              <a:t>Atebion!</a:t>
            </a:r>
          </a:p>
        </p:txBody>
      </p:sp>
      <p:pic>
        <p:nvPicPr>
          <p:cNvPr id="6" name="Picture 5" descr="A painting of two people in historical clothing&#10;&#10;Description automatically generated">
            <a:extLst>
              <a:ext uri="{FF2B5EF4-FFF2-40B4-BE49-F238E27FC236}">
                <a16:creationId xmlns:a16="http://schemas.microsoft.com/office/drawing/2014/main" id="{F9FCCC11-0BF8-12CE-9809-5A3BAF0237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608999" y="3518658"/>
            <a:ext cx="3168922" cy="246714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FA5C41B-91C0-7012-7689-357786DC3C63}"/>
              </a:ext>
            </a:extLst>
          </p:cNvPr>
          <p:cNvSpPr txBox="1"/>
          <p:nvPr/>
        </p:nvSpPr>
        <p:spPr>
          <a:xfrm>
            <a:off x="442598" y="958204"/>
            <a:ext cx="10974624" cy="51831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>
                <a:latin typeface="Arial"/>
                <a:cs typeface="Arial"/>
              </a:rPr>
              <a:t>1. </a:t>
            </a:r>
            <a:r>
              <a:rPr lang="en-GB" sz="2800" err="1">
                <a:latin typeface="Arial"/>
                <a:cs typeface="Arial"/>
              </a:rPr>
              <a:t>Oedd</a:t>
            </a:r>
            <a:r>
              <a:rPr lang="en-GB" sz="2800">
                <a:latin typeface="Arial"/>
                <a:cs typeface="Arial"/>
              </a:rPr>
              <a:t> y </a:t>
            </a:r>
            <a:r>
              <a:rPr lang="en-GB" sz="2800" err="1">
                <a:latin typeface="Arial"/>
                <a:cs typeface="Arial"/>
              </a:rPr>
              <a:t>Tuduriaid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yn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byw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rhwng</a:t>
            </a:r>
            <a:r>
              <a:rPr lang="en-GB" sz="2800">
                <a:latin typeface="Arial"/>
                <a:cs typeface="Arial"/>
              </a:rPr>
              <a:t> 1585 ac 1703?</a:t>
            </a:r>
            <a:endParaRPr lang="en-US"/>
          </a:p>
          <a:p>
            <a:pPr>
              <a:lnSpc>
                <a:spcPct val="150000"/>
              </a:lnSpc>
            </a:pPr>
            <a:r>
              <a:rPr lang="en-GB" sz="2800">
                <a:latin typeface="Arial"/>
                <a:cs typeface="Arial"/>
              </a:rPr>
              <a:t>    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Nac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oedd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.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Roedd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y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Tuduriaid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yn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byw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rhwng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1485 ac 1603.  </a:t>
            </a:r>
          </a:p>
          <a:p>
            <a:pPr>
              <a:lnSpc>
                <a:spcPct val="150000"/>
              </a:lnSpc>
            </a:pPr>
            <a:r>
              <a:rPr lang="en-GB" sz="2800" b="1">
                <a:latin typeface="Arial"/>
                <a:cs typeface="Arial"/>
              </a:rPr>
              <a:t>    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Nac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oedd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.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Roedden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nhw'n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byw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 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rhwng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 1485 ac 1603.</a:t>
            </a:r>
            <a:endParaRPr lang="en-GB" sz="2800">
              <a:highlight>
                <a:srgbClr val="FFFF00"/>
              </a:highlight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800">
                <a:latin typeface="Arial"/>
                <a:cs typeface="Arial"/>
              </a:rPr>
              <a:t>2. </a:t>
            </a:r>
            <a:r>
              <a:rPr lang="en-GB" sz="2800" err="1">
                <a:latin typeface="Arial"/>
                <a:cs typeface="Arial"/>
              </a:rPr>
              <a:t>Oedden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nhw'n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bwyta</a:t>
            </a:r>
            <a:r>
              <a:rPr lang="en-GB" sz="2800">
                <a:latin typeface="Arial"/>
                <a:cs typeface="Arial"/>
              </a:rPr>
              <a:t> cig?</a:t>
            </a:r>
          </a:p>
          <a:p>
            <a:pPr>
              <a:lnSpc>
                <a:spcPct val="150000"/>
              </a:lnSpc>
            </a:pPr>
            <a:r>
              <a:rPr lang="en-GB" sz="2800">
                <a:latin typeface="Arial"/>
                <a:cs typeface="Arial"/>
              </a:rPr>
              <a:t>   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Oedden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,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roedden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nhw'n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bwyta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cig.</a:t>
            </a:r>
          </a:p>
          <a:p>
            <a:pPr>
              <a:lnSpc>
                <a:spcPct val="150000"/>
              </a:lnSpc>
            </a:pPr>
            <a:r>
              <a:rPr lang="en-GB" sz="2800">
                <a:latin typeface="Arial"/>
                <a:cs typeface="Arial"/>
              </a:rPr>
              <a:t>3. </a:t>
            </a:r>
            <a:r>
              <a:rPr lang="en-GB" sz="2800" err="1">
                <a:latin typeface="Arial"/>
                <a:cs typeface="Arial"/>
              </a:rPr>
              <a:t>Oedden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nhw'n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yfed</a:t>
            </a:r>
            <a:r>
              <a:rPr lang="en-GB" sz="2800">
                <a:latin typeface="Arial"/>
                <a:cs typeface="Arial"/>
              </a:rPr>
              <a:t> </a:t>
            </a:r>
            <a:r>
              <a:rPr lang="en-GB" sz="2800" err="1">
                <a:latin typeface="Arial"/>
                <a:cs typeface="Arial"/>
              </a:rPr>
              <a:t>llawer</a:t>
            </a:r>
            <a:r>
              <a:rPr lang="en-GB" sz="2800">
                <a:latin typeface="Arial"/>
                <a:cs typeface="Arial"/>
              </a:rPr>
              <a:t> o </a:t>
            </a:r>
            <a:r>
              <a:rPr lang="en-GB" sz="2800" err="1">
                <a:latin typeface="Arial"/>
                <a:cs typeface="Arial"/>
              </a:rPr>
              <a:t>ddŵr</a:t>
            </a:r>
            <a:r>
              <a:rPr lang="en-GB" sz="2800">
                <a:latin typeface="Arial"/>
                <a:cs typeface="Arial"/>
              </a:rPr>
              <a:t>? Pam?</a:t>
            </a:r>
          </a:p>
          <a:p>
            <a:pPr>
              <a:lnSpc>
                <a:spcPct val="150000"/>
              </a:lnSpc>
            </a:pPr>
            <a:r>
              <a:rPr lang="en-GB" sz="2800">
                <a:latin typeface="Arial"/>
                <a:cs typeface="Arial"/>
              </a:rPr>
              <a:t>    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Nac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oedden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,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doedden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nhw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ddim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yn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yfed</a:t>
            </a:r>
            <a:endParaRPr lang="en-GB" sz="2800" b="1">
              <a:highlight>
                <a:srgbClr val="FFFF00"/>
              </a:highlight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800" b="1">
                <a:latin typeface="Arial"/>
                <a:cs typeface="Arial"/>
              </a:rPr>
              <a:t>   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llawer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o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ddŵr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,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achos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roedd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y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dŵr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yn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lang="en-GB" sz="2800" b="1" err="1">
                <a:highlight>
                  <a:srgbClr val="FFFF00"/>
                </a:highlight>
                <a:latin typeface="Arial"/>
                <a:cs typeface="Arial"/>
              </a:rPr>
              <a:t>frwnt</a:t>
            </a:r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.</a:t>
            </a:r>
          </a:p>
        </p:txBody>
      </p:sp>
      <p:pic>
        <p:nvPicPr>
          <p:cNvPr id="5" name="Picture 4" descr="A hand holding a pen&#10;&#10;Description automatically generated">
            <a:extLst>
              <a:ext uri="{FF2B5EF4-FFF2-40B4-BE49-F238E27FC236}">
                <a16:creationId xmlns:a16="http://schemas.microsoft.com/office/drawing/2014/main" id="{6AEF28EB-63C0-AECC-00C0-1DA0907511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60505" y="182395"/>
            <a:ext cx="1375302" cy="126222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1558123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E0BEAB-EFB5-B509-F726-266B94D46D37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B3055-3626-CE8E-DD26-1A936B060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838200" y="97"/>
            <a:ext cx="10515600" cy="9590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>
                <a:latin typeface="Arial"/>
                <a:cs typeface="Arial"/>
              </a:rPr>
              <a:t>Gêm - Pwy oeddwn i?!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30F26E9-AF2A-3BFD-DE4B-A24E07E77356}"/>
              </a:ext>
            </a:extLst>
          </p:cNvPr>
          <p:cNvSpPr/>
          <p:nvPr/>
        </p:nvSpPr>
        <p:spPr>
          <a:xfrm>
            <a:off x="6273951" y="1993977"/>
            <a:ext cx="5320312" cy="143274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Roedd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gwallt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coch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gyda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fi.</a:t>
            </a:r>
          </a:p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Roedd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coron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aur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gyda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fi.</a:t>
            </a:r>
          </a:p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Roedd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bola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mawr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mawr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gyda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fi!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0D8A63E-AD28-31AF-3455-1529A5BF0CD9}"/>
              </a:ext>
            </a:extLst>
          </p:cNvPr>
          <p:cNvSpPr/>
          <p:nvPr/>
        </p:nvSpPr>
        <p:spPr>
          <a:xfrm>
            <a:off x="593172" y="1277605"/>
            <a:ext cx="5320312" cy="87607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byw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Lloegr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B5F7C31-BA97-1096-67A1-B9BF012F6DD1}"/>
              </a:ext>
            </a:extLst>
          </p:cNvPr>
          <p:cNvSpPr/>
          <p:nvPr/>
        </p:nvSpPr>
        <p:spPr>
          <a:xfrm>
            <a:off x="593172" y="2714909"/>
            <a:ext cx="5320312" cy="143274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hoffi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bwyta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cig,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priodi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a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lladd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llawer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o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bobl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!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D44CECC-7ABF-0BD7-3342-7656924F3A74}"/>
              </a:ext>
            </a:extLst>
          </p:cNvPr>
          <p:cNvSpPr/>
          <p:nvPr/>
        </p:nvSpPr>
        <p:spPr>
          <a:xfrm>
            <a:off x="593172" y="4722574"/>
            <a:ext cx="5320312" cy="119547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Doeddwn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ddim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hoffi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Pabyddion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!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158A4D7-67B8-1DAC-4899-4C9143C52996}"/>
              </a:ext>
            </a:extLst>
          </p:cNvPr>
          <p:cNvSpPr/>
          <p:nvPr/>
        </p:nvSpPr>
        <p:spPr>
          <a:xfrm>
            <a:off x="6273950" y="4147653"/>
            <a:ext cx="5320312" cy="119547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enwog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am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fod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frenin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7DA997E-81D5-44A8-5F3B-07D57B1104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1341" y="165497"/>
            <a:ext cx="1380225" cy="132969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331553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E0BEAB-EFB5-B509-F726-266B94D46D37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B3055-3626-CE8E-DD26-1A936B060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838200" y="97"/>
            <a:ext cx="10515600" cy="9590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>
                <a:latin typeface="Arial"/>
                <a:cs typeface="Arial"/>
              </a:rPr>
              <a:t>Gêm - Pwy oeddwn i?!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30F26E9-AF2A-3BFD-DE4B-A24E07E77356}"/>
              </a:ext>
            </a:extLst>
          </p:cNvPr>
          <p:cNvSpPr/>
          <p:nvPr/>
        </p:nvSpPr>
        <p:spPr>
          <a:xfrm>
            <a:off x="6273951" y="1993977"/>
            <a:ext cx="5320312" cy="143274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Roedd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gen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wallt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coch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.</a:t>
            </a:r>
          </a:p>
          <a:p>
            <a:pPr algn="ctr"/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Roedd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gen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goron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aur.</a:t>
            </a:r>
          </a:p>
          <a:p>
            <a:pPr algn="ctr"/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Roedd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gen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fola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mawr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mawr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!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0D8A63E-AD28-31AF-3455-1529A5BF0CD9}"/>
              </a:ext>
            </a:extLst>
          </p:cNvPr>
          <p:cNvSpPr/>
          <p:nvPr/>
        </p:nvSpPr>
        <p:spPr>
          <a:xfrm>
            <a:off x="593172" y="1277605"/>
            <a:ext cx="5320312" cy="87607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byw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Lloegr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B5F7C31-BA97-1096-67A1-B9BF012F6DD1}"/>
              </a:ext>
            </a:extLst>
          </p:cNvPr>
          <p:cNvSpPr/>
          <p:nvPr/>
        </p:nvSpPr>
        <p:spPr>
          <a:xfrm>
            <a:off x="593172" y="2714909"/>
            <a:ext cx="5320312" cy="143274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hoffi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/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licio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bwyta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cig,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priodi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a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lladd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llawer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 o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bobl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!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D44CECC-7ABF-0BD7-3342-7656924F3A74}"/>
              </a:ext>
            </a:extLst>
          </p:cNvPr>
          <p:cNvSpPr/>
          <p:nvPr/>
        </p:nvSpPr>
        <p:spPr>
          <a:xfrm>
            <a:off x="593172" y="4722574"/>
            <a:ext cx="5320312" cy="119547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Doeddwn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ddim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hoffi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Pabyddion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!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158A4D7-67B8-1DAC-4899-4C9143C52996}"/>
              </a:ext>
            </a:extLst>
          </p:cNvPr>
          <p:cNvSpPr/>
          <p:nvPr/>
        </p:nvSpPr>
        <p:spPr>
          <a:xfrm>
            <a:off x="6273950" y="4147653"/>
            <a:ext cx="5320312" cy="119547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enwog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am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fod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frenin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7DA997E-81D5-44A8-5F3B-07D57B1104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1341" y="165497"/>
            <a:ext cx="1380225" cy="132969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5202214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E0BEAB-EFB5-B509-F726-266B94D46D37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B3055-3626-CE8E-DD26-1A936B060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838200" y="97"/>
            <a:ext cx="10515600" cy="9590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 err="1">
                <a:latin typeface="Arial"/>
                <a:cs typeface="Arial"/>
              </a:rPr>
              <a:t>Harri'r</a:t>
            </a:r>
            <a:r>
              <a:rPr lang="cy-GB" sz="4000" b="1">
                <a:latin typeface="Arial"/>
                <a:cs typeface="Arial"/>
              </a:rPr>
              <a:t> Wythfed oeddwn i!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30F26E9-AF2A-3BFD-DE4B-A24E07E77356}"/>
              </a:ext>
            </a:extLst>
          </p:cNvPr>
          <p:cNvSpPr/>
          <p:nvPr/>
        </p:nvSpPr>
        <p:spPr>
          <a:xfrm>
            <a:off x="593173" y="2112611"/>
            <a:ext cx="5320312" cy="116809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Roedd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gwallt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coch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gyda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fi.</a:t>
            </a:r>
          </a:p>
          <a:p>
            <a:pPr algn="ctr"/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Roedd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coron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aur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gyda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fi.</a:t>
            </a:r>
          </a:p>
          <a:p>
            <a:pPr algn="ctr"/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Roedd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bola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mawr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mawr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gyda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fi!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0D8A63E-AD28-31AF-3455-1529A5BF0CD9}"/>
              </a:ext>
            </a:extLst>
          </p:cNvPr>
          <p:cNvSpPr/>
          <p:nvPr/>
        </p:nvSpPr>
        <p:spPr>
          <a:xfrm>
            <a:off x="593172" y="1496622"/>
            <a:ext cx="5320312" cy="41978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byw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Lloegr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B5F7C31-BA97-1096-67A1-B9BF012F6DD1}"/>
              </a:ext>
            </a:extLst>
          </p:cNvPr>
          <p:cNvSpPr/>
          <p:nvPr/>
        </p:nvSpPr>
        <p:spPr>
          <a:xfrm>
            <a:off x="593172" y="3527100"/>
            <a:ext cx="5320312" cy="87607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hoffi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bwyta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cig,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priodi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a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lladd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llawer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 o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bobl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!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D44CECC-7ABF-0BD7-3342-7656924F3A74}"/>
              </a:ext>
            </a:extLst>
          </p:cNvPr>
          <p:cNvSpPr/>
          <p:nvPr/>
        </p:nvSpPr>
        <p:spPr>
          <a:xfrm>
            <a:off x="593172" y="4599378"/>
            <a:ext cx="5320312" cy="47453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Doeddwn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ddim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hoffi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Pabyddion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!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158A4D7-67B8-1DAC-4899-4C9143C52996}"/>
              </a:ext>
            </a:extLst>
          </p:cNvPr>
          <p:cNvSpPr/>
          <p:nvPr/>
        </p:nvSpPr>
        <p:spPr>
          <a:xfrm>
            <a:off x="593172" y="5270119"/>
            <a:ext cx="5320312" cy="45172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enwog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am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fod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frenin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.</a:t>
            </a:r>
          </a:p>
        </p:txBody>
      </p:sp>
      <p:pic>
        <p:nvPicPr>
          <p:cNvPr id="17" name="Picture 16" descr="A painting of a person in a hat&#10;&#10;Description automatically generated">
            <a:extLst>
              <a:ext uri="{FF2B5EF4-FFF2-40B4-BE49-F238E27FC236}">
                <a16:creationId xmlns:a16="http://schemas.microsoft.com/office/drawing/2014/main" id="{EAE72532-A80C-71E5-4D7C-6FE8706BD5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82457" y="1497080"/>
            <a:ext cx="3755026" cy="4297315"/>
          </a:xfrm>
          <a:prstGeom prst="rect">
            <a:avLst/>
          </a:prstGeom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23120908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E0BEAB-EFB5-B509-F726-266B94D46D37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B3055-3626-CE8E-DD26-1A936B060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838200" y="97"/>
            <a:ext cx="10515600" cy="9590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 err="1">
                <a:latin typeface="Arial"/>
                <a:cs typeface="Arial"/>
              </a:rPr>
              <a:t>Harri'r</a:t>
            </a:r>
            <a:r>
              <a:rPr lang="cy-GB" sz="4000" b="1">
                <a:latin typeface="Arial"/>
                <a:cs typeface="Arial"/>
              </a:rPr>
              <a:t> Wythfed oeddwn i!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30F26E9-AF2A-3BFD-DE4B-A24E07E77356}"/>
              </a:ext>
            </a:extLst>
          </p:cNvPr>
          <p:cNvSpPr/>
          <p:nvPr/>
        </p:nvSpPr>
        <p:spPr>
          <a:xfrm>
            <a:off x="593173" y="2112611"/>
            <a:ext cx="5320312" cy="116809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Roedd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gen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wallt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coch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.</a:t>
            </a:r>
          </a:p>
          <a:p>
            <a:pPr algn="ctr"/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Roedd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gen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goron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aur.</a:t>
            </a:r>
          </a:p>
          <a:p>
            <a:pPr algn="ctr"/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Roedd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gen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fola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mawr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mawr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!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0D8A63E-AD28-31AF-3455-1529A5BF0CD9}"/>
              </a:ext>
            </a:extLst>
          </p:cNvPr>
          <p:cNvSpPr/>
          <p:nvPr/>
        </p:nvSpPr>
        <p:spPr>
          <a:xfrm>
            <a:off x="593172" y="1496622"/>
            <a:ext cx="5320312" cy="41978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byw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Lloegr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B5F7C31-BA97-1096-67A1-B9BF012F6DD1}"/>
              </a:ext>
            </a:extLst>
          </p:cNvPr>
          <p:cNvSpPr/>
          <p:nvPr/>
        </p:nvSpPr>
        <p:spPr>
          <a:xfrm>
            <a:off x="593172" y="3527100"/>
            <a:ext cx="5320312" cy="87607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hoffi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/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licio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bwyta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cig,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priodi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a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lladd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llawer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 o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bobl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!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D44CECC-7ABF-0BD7-3342-7656924F3A74}"/>
              </a:ext>
            </a:extLst>
          </p:cNvPr>
          <p:cNvSpPr/>
          <p:nvPr/>
        </p:nvSpPr>
        <p:spPr>
          <a:xfrm>
            <a:off x="593172" y="4599378"/>
            <a:ext cx="5320312" cy="47453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Doeddwn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ddim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hoffi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Pabyddion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!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158A4D7-67B8-1DAC-4899-4C9143C52996}"/>
              </a:ext>
            </a:extLst>
          </p:cNvPr>
          <p:cNvSpPr/>
          <p:nvPr/>
        </p:nvSpPr>
        <p:spPr>
          <a:xfrm>
            <a:off x="593172" y="5270119"/>
            <a:ext cx="5320312" cy="45172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enwog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am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fod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Arial"/>
                <a:cs typeface="Arial"/>
              </a:rPr>
              <a:t>frenin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.</a:t>
            </a:r>
          </a:p>
        </p:txBody>
      </p:sp>
      <p:pic>
        <p:nvPicPr>
          <p:cNvPr id="17" name="Picture 16" descr="A painting of a person in a hat&#10;&#10;Description automatically generated">
            <a:extLst>
              <a:ext uri="{FF2B5EF4-FFF2-40B4-BE49-F238E27FC236}">
                <a16:creationId xmlns:a16="http://schemas.microsoft.com/office/drawing/2014/main" id="{EAE72532-A80C-71E5-4D7C-6FE8706BD5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82457" y="1497080"/>
            <a:ext cx="3755026" cy="4297315"/>
          </a:xfrm>
          <a:prstGeom prst="rect">
            <a:avLst/>
          </a:prstGeom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19679195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E0BEAB-EFB5-B509-F726-266B94D46D37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B3055-3626-CE8E-DD26-1A936B060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838200" y="97"/>
            <a:ext cx="10515600" cy="9590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>
                <a:latin typeface="Arial"/>
                <a:cs typeface="Arial"/>
              </a:rPr>
              <a:t>Gêm - Pwy oeddwn i?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30F26E9-AF2A-3BFD-DE4B-A24E07E77356}"/>
              </a:ext>
            </a:extLst>
          </p:cNvPr>
          <p:cNvSpPr/>
          <p:nvPr/>
        </p:nvSpPr>
        <p:spPr>
          <a:xfrm>
            <a:off x="593173" y="2313378"/>
            <a:ext cx="5320312" cy="56579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Roedd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…..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gyda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fi.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0D8A63E-AD28-31AF-3455-1529A5BF0CD9}"/>
              </a:ext>
            </a:extLst>
          </p:cNvPr>
          <p:cNvSpPr/>
          <p:nvPr/>
        </p:nvSpPr>
        <p:spPr>
          <a:xfrm>
            <a:off x="593172" y="1368862"/>
            <a:ext cx="5320312" cy="56123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byw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…..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B5F7C31-BA97-1096-67A1-B9BF012F6DD1}"/>
              </a:ext>
            </a:extLst>
          </p:cNvPr>
          <p:cNvSpPr/>
          <p:nvPr/>
        </p:nvSpPr>
        <p:spPr>
          <a:xfrm>
            <a:off x="593172" y="3285267"/>
            <a:ext cx="5320312" cy="56579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hoffi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…..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D44CECC-7ABF-0BD7-3342-7656924F3A74}"/>
              </a:ext>
            </a:extLst>
          </p:cNvPr>
          <p:cNvSpPr/>
          <p:nvPr/>
        </p:nvSpPr>
        <p:spPr>
          <a:xfrm>
            <a:off x="593172" y="4234347"/>
            <a:ext cx="5320312" cy="56579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Doeddwn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ddim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hoffi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…..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158A4D7-67B8-1DAC-4899-4C9143C52996}"/>
              </a:ext>
            </a:extLst>
          </p:cNvPr>
          <p:cNvSpPr/>
          <p:nvPr/>
        </p:nvSpPr>
        <p:spPr>
          <a:xfrm>
            <a:off x="593172" y="5183425"/>
            <a:ext cx="5320312" cy="56579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enwog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am …..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8210FE-E1AF-5C99-778B-E6B6350AB762}"/>
              </a:ext>
            </a:extLst>
          </p:cNvPr>
          <p:cNvSpPr txBox="1"/>
          <p:nvPr/>
        </p:nvSpPr>
        <p:spPr>
          <a:xfrm>
            <a:off x="6598248" y="1993204"/>
            <a:ext cx="4997496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cy-GB" sz="2400">
                <a:latin typeface="Arial"/>
                <a:ea typeface="Arial Unicode MS"/>
                <a:cs typeface="Arial Unicode MS"/>
              </a:rPr>
              <a:t>Meddyliwch am berson mewn hanes </a:t>
            </a:r>
            <a:r>
              <a:rPr lang="cy-GB" sz="2400" i="1">
                <a:latin typeface="Arial"/>
                <a:ea typeface="Arial Unicode MS"/>
                <a:cs typeface="Arial Unicode MS"/>
              </a:rPr>
              <a:t>(</a:t>
            </a:r>
            <a:r>
              <a:rPr lang="cy-GB" sz="2400" i="1" err="1">
                <a:latin typeface="Arial"/>
                <a:ea typeface="Arial Unicode MS"/>
                <a:cs typeface="Arial Unicode MS"/>
              </a:rPr>
              <a:t>someone</a:t>
            </a:r>
            <a:r>
              <a:rPr lang="cy-GB" sz="2400" i="1">
                <a:latin typeface="Arial"/>
                <a:ea typeface="Arial Unicode MS"/>
                <a:cs typeface="Arial Unicode MS"/>
              </a:rPr>
              <a:t> </a:t>
            </a:r>
            <a:r>
              <a:rPr lang="cy-GB" sz="2400" i="1" err="1">
                <a:latin typeface="Arial"/>
                <a:ea typeface="Arial Unicode MS"/>
                <a:cs typeface="Arial Unicode MS"/>
              </a:rPr>
              <a:t>from</a:t>
            </a:r>
            <a:r>
              <a:rPr lang="cy-GB" sz="2400" i="1">
                <a:latin typeface="Arial"/>
                <a:ea typeface="Arial Unicode MS"/>
                <a:cs typeface="Arial Unicode MS"/>
              </a:rPr>
              <a:t> </a:t>
            </a:r>
            <a:r>
              <a:rPr lang="cy-GB" sz="2400" i="1" err="1">
                <a:latin typeface="Arial"/>
                <a:ea typeface="Arial Unicode MS"/>
                <a:cs typeface="Arial Unicode MS"/>
              </a:rPr>
              <a:t>history</a:t>
            </a:r>
            <a:r>
              <a:rPr lang="cy-GB" sz="2400" i="1">
                <a:latin typeface="Arial"/>
                <a:ea typeface="Arial Unicode MS"/>
                <a:cs typeface="Arial Unicode MS"/>
              </a:rPr>
              <a:t>)</a:t>
            </a:r>
            <a:endParaRPr lang="en-US" sz="2400" i="1">
              <a:latin typeface="Arial"/>
              <a:ea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cy-GB" sz="2400">
                <a:latin typeface="Arial"/>
                <a:ea typeface="Arial Unicode MS"/>
                <a:cs typeface="Arial Unicode MS"/>
              </a:rPr>
              <a:t>Ffeindiwch lun o’r person ar eich ffôn</a:t>
            </a:r>
            <a:endParaRPr lang="cy-GB" sz="2400">
              <a:latin typeface="Arial"/>
              <a:ea typeface="Calibri" panose="020F0502020204030204"/>
              <a:cs typeface="Calibri" panose="020F0502020204030204"/>
            </a:endParaRPr>
          </a:p>
          <a:p>
            <a:pPr marL="457200" indent="-457200">
              <a:buFont typeface="Arial"/>
              <a:buChar char="•"/>
            </a:pPr>
            <a:r>
              <a:rPr lang="cy-GB" sz="2400">
                <a:latin typeface="Arial"/>
                <a:ea typeface="Arial Unicode MS"/>
                <a:cs typeface="Arial Unicode MS"/>
              </a:rPr>
              <a:t>Disgrifiwch y </a:t>
            </a:r>
            <a:r>
              <a:rPr lang="cy-GB" sz="2400">
                <a:latin typeface="Arial"/>
                <a:ea typeface="+mn-lt"/>
                <a:cs typeface="+mn-lt"/>
              </a:rPr>
              <a:t>person gan ddefnyddio'r patrymau amherffaith</a:t>
            </a:r>
            <a:endParaRPr lang="cy-GB" sz="2400">
              <a:latin typeface="Arial"/>
              <a:ea typeface="Arial Unicode MS"/>
              <a:cs typeface="Arial Unicode MS"/>
            </a:endParaRPr>
          </a:p>
          <a:p>
            <a:pPr marL="457200" indent="-457200">
              <a:buFont typeface="Arial"/>
              <a:buChar char="•"/>
            </a:pPr>
            <a:r>
              <a:rPr lang="cy-GB" sz="2400">
                <a:latin typeface="Arial"/>
                <a:ea typeface="Arial Unicode MS"/>
                <a:cs typeface="Arial Unicode MS"/>
              </a:rPr>
              <a:t>Rhaid i’r grŵp ddyfalu (</a:t>
            </a:r>
            <a:r>
              <a:rPr lang="cy-GB" sz="2400" i="1" err="1">
                <a:latin typeface="Arial"/>
                <a:ea typeface="Arial Unicode MS"/>
                <a:cs typeface="Arial Unicode MS"/>
              </a:rPr>
              <a:t>guess</a:t>
            </a:r>
            <a:r>
              <a:rPr lang="cy-GB" sz="2400" i="1">
                <a:latin typeface="Arial"/>
                <a:ea typeface="Arial Unicode MS"/>
                <a:cs typeface="Arial Unicode MS"/>
              </a:rPr>
              <a:t>) </a:t>
            </a:r>
            <a:r>
              <a:rPr lang="cy-GB" sz="2400">
                <a:latin typeface="Arial"/>
                <a:ea typeface="Arial Unicode MS"/>
                <a:cs typeface="Arial Unicode MS"/>
              </a:rPr>
              <a:t>pwy ydy’r person!</a:t>
            </a:r>
            <a:endParaRPr lang="cy-GB" sz="2400">
              <a:latin typeface="Arial"/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13" name="Picture 12" descr="A black and white image of people&#10;&#10;Description automatically generated">
            <a:extLst>
              <a:ext uri="{FF2B5EF4-FFF2-40B4-BE49-F238E27FC236}">
                <a16:creationId xmlns:a16="http://schemas.microsoft.com/office/drawing/2014/main" id="{B9B24295-84E6-507F-E9CB-70A8ACDB52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50332" y="208710"/>
            <a:ext cx="1399620" cy="134473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3697837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E0BEAB-EFB5-B509-F726-266B94D46D37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B3055-3626-CE8E-DD26-1A936B060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838200" y="97"/>
            <a:ext cx="10515600" cy="9590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>
                <a:latin typeface="Arial"/>
                <a:cs typeface="Arial"/>
              </a:rPr>
              <a:t>Gêm - Pwy oeddwn i?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30F26E9-AF2A-3BFD-DE4B-A24E07E77356}"/>
              </a:ext>
            </a:extLst>
          </p:cNvPr>
          <p:cNvSpPr/>
          <p:nvPr/>
        </p:nvSpPr>
        <p:spPr>
          <a:xfrm>
            <a:off x="593173" y="2313378"/>
            <a:ext cx="5320312" cy="56579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Roedd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 gen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 …..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0D8A63E-AD28-31AF-3455-1529A5BF0CD9}"/>
              </a:ext>
            </a:extLst>
          </p:cNvPr>
          <p:cNvSpPr/>
          <p:nvPr/>
        </p:nvSpPr>
        <p:spPr>
          <a:xfrm>
            <a:off x="593172" y="1368862"/>
            <a:ext cx="5320312" cy="56123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byw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…..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B5F7C31-BA97-1096-67A1-B9BF012F6DD1}"/>
              </a:ext>
            </a:extLst>
          </p:cNvPr>
          <p:cNvSpPr/>
          <p:nvPr/>
        </p:nvSpPr>
        <p:spPr>
          <a:xfrm>
            <a:off x="593172" y="3285267"/>
            <a:ext cx="5320312" cy="56579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hoffi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/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licio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 …..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D44CECC-7ABF-0BD7-3342-7656924F3A74}"/>
              </a:ext>
            </a:extLst>
          </p:cNvPr>
          <p:cNvSpPr/>
          <p:nvPr/>
        </p:nvSpPr>
        <p:spPr>
          <a:xfrm>
            <a:off x="593172" y="4234347"/>
            <a:ext cx="5320312" cy="56579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Doeddwn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ddim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hoffi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/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cs typeface="Arial"/>
              </a:rPr>
              <a:t>licio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 …..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158A4D7-67B8-1DAC-4899-4C9143C52996}"/>
              </a:ext>
            </a:extLst>
          </p:cNvPr>
          <p:cNvSpPr/>
          <p:nvPr/>
        </p:nvSpPr>
        <p:spPr>
          <a:xfrm>
            <a:off x="593172" y="5183425"/>
            <a:ext cx="5320312" cy="56579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Roeddwn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i'n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sz="2400" b="1" err="1">
                <a:solidFill>
                  <a:schemeClr val="tx1"/>
                </a:solidFill>
                <a:latin typeface="Arial"/>
                <a:cs typeface="Arial"/>
              </a:rPr>
              <a:t>enwog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 am …..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8210FE-E1AF-5C99-778B-E6B6350AB762}"/>
              </a:ext>
            </a:extLst>
          </p:cNvPr>
          <p:cNvSpPr txBox="1"/>
          <p:nvPr/>
        </p:nvSpPr>
        <p:spPr>
          <a:xfrm>
            <a:off x="6598248" y="1993204"/>
            <a:ext cx="4997496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cy-GB" sz="2400">
                <a:latin typeface="Arial"/>
                <a:ea typeface="Arial Unicode MS"/>
                <a:cs typeface="Arial Unicode MS"/>
              </a:rPr>
              <a:t>Meddyliwch am berson mewn hanes </a:t>
            </a:r>
            <a:r>
              <a:rPr lang="cy-GB" sz="2400" i="1">
                <a:latin typeface="Arial"/>
                <a:ea typeface="Arial Unicode MS"/>
                <a:cs typeface="Arial Unicode MS"/>
              </a:rPr>
              <a:t>(</a:t>
            </a:r>
            <a:r>
              <a:rPr lang="cy-GB" sz="2400" i="1" err="1">
                <a:latin typeface="Arial"/>
                <a:ea typeface="Arial Unicode MS"/>
                <a:cs typeface="Arial Unicode MS"/>
              </a:rPr>
              <a:t>someone</a:t>
            </a:r>
            <a:r>
              <a:rPr lang="cy-GB" sz="2400" i="1">
                <a:latin typeface="Arial"/>
                <a:ea typeface="Arial Unicode MS"/>
                <a:cs typeface="Arial Unicode MS"/>
              </a:rPr>
              <a:t> </a:t>
            </a:r>
            <a:r>
              <a:rPr lang="cy-GB" sz="2400" i="1" err="1">
                <a:latin typeface="Arial"/>
                <a:ea typeface="Arial Unicode MS"/>
                <a:cs typeface="Arial Unicode MS"/>
              </a:rPr>
              <a:t>from</a:t>
            </a:r>
            <a:r>
              <a:rPr lang="cy-GB" sz="2400" i="1">
                <a:latin typeface="Arial"/>
                <a:ea typeface="Arial Unicode MS"/>
                <a:cs typeface="Arial Unicode MS"/>
              </a:rPr>
              <a:t> </a:t>
            </a:r>
            <a:r>
              <a:rPr lang="cy-GB" sz="2400" i="1" err="1">
                <a:latin typeface="Arial"/>
                <a:ea typeface="Arial Unicode MS"/>
                <a:cs typeface="Arial Unicode MS"/>
              </a:rPr>
              <a:t>history</a:t>
            </a:r>
            <a:r>
              <a:rPr lang="cy-GB" sz="2400" i="1">
                <a:latin typeface="Arial"/>
                <a:ea typeface="Arial Unicode MS"/>
                <a:cs typeface="Arial Unicode MS"/>
              </a:rPr>
              <a:t>)</a:t>
            </a:r>
            <a:endParaRPr lang="en-US" sz="2400" i="1">
              <a:latin typeface="Arial"/>
              <a:ea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cy-GB" sz="2400">
                <a:latin typeface="Arial"/>
                <a:ea typeface="Arial Unicode MS"/>
                <a:cs typeface="Arial Unicode MS"/>
              </a:rPr>
              <a:t>Ffeindiwch lun o’r person ar eich ffôn</a:t>
            </a:r>
            <a:endParaRPr lang="cy-GB" sz="2400">
              <a:latin typeface="Arial"/>
              <a:ea typeface="Calibri" panose="020F0502020204030204"/>
              <a:cs typeface="Calibri" panose="020F0502020204030204"/>
            </a:endParaRPr>
          </a:p>
          <a:p>
            <a:pPr marL="457200" indent="-457200">
              <a:buFont typeface="Arial"/>
              <a:buChar char="•"/>
            </a:pPr>
            <a:r>
              <a:rPr lang="cy-GB" sz="2400">
                <a:latin typeface="Arial"/>
                <a:ea typeface="Arial Unicode MS"/>
                <a:cs typeface="Arial Unicode MS"/>
              </a:rPr>
              <a:t>Disgrifiwch y </a:t>
            </a:r>
            <a:r>
              <a:rPr lang="cy-GB" sz="2400">
                <a:latin typeface="Arial"/>
                <a:ea typeface="+mn-lt"/>
                <a:cs typeface="+mn-lt"/>
              </a:rPr>
              <a:t>person gan ddefnyddio'r patrymau amherffaith</a:t>
            </a:r>
            <a:endParaRPr lang="cy-GB" sz="2400">
              <a:latin typeface="Arial"/>
              <a:ea typeface="Arial Unicode MS"/>
              <a:cs typeface="Arial Unicode MS"/>
            </a:endParaRPr>
          </a:p>
          <a:p>
            <a:pPr marL="457200" indent="-457200">
              <a:buFont typeface="Arial"/>
              <a:buChar char="•"/>
            </a:pPr>
            <a:r>
              <a:rPr lang="cy-GB" sz="2400">
                <a:latin typeface="Arial"/>
                <a:ea typeface="Arial Unicode MS"/>
                <a:cs typeface="Arial Unicode MS"/>
              </a:rPr>
              <a:t>Rhaid i’r grŵp ddyfalu (</a:t>
            </a:r>
            <a:r>
              <a:rPr lang="cy-GB" sz="2400" i="1" err="1">
                <a:latin typeface="Arial"/>
                <a:ea typeface="Arial Unicode MS"/>
                <a:cs typeface="Arial Unicode MS"/>
              </a:rPr>
              <a:t>guess</a:t>
            </a:r>
            <a:r>
              <a:rPr lang="cy-GB" sz="2400" i="1">
                <a:latin typeface="Arial"/>
                <a:ea typeface="Arial Unicode MS"/>
                <a:cs typeface="Arial Unicode MS"/>
              </a:rPr>
              <a:t>) </a:t>
            </a:r>
            <a:r>
              <a:rPr lang="cy-GB" sz="2400">
                <a:latin typeface="Arial"/>
                <a:ea typeface="Arial Unicode MS"/>
                <a:cs typeface="Arial Unicode MS"/>
              </a:rPr>
              <a:t>pwy ydy’r person!</a:t>
            </a:r>
            <a:endParaRPr lang="cy-GB" sz="2400">
              <a:latin typeface="Arial"/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13" name="Picture 12" descr="A black and white image of people&#10;&#10;Description automatically generated">
            <a:extLst>
              <a:ext uri="{FF2B5EF4-FFF2-40B4-BE49-F238E27FC236}">
                <a16:creationId xmlns:a16="http://schemas.microsoft.com/office/drawing/2014/main" id="{B9B24295-84E6-507F-E9CB-70A8ACDB52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50332" y="208710"/>
            <a:ext cx="1399620" cy="1344733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681029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E0BEAB-EFB5-B509-F726-266B94D46D37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B3055-3626-CE8E-DD26-1A936B060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838200" y="-255424"/>
            <a:ext cx="10515600" cy="1506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>
                <a:latin typeface="Arial"/>
                <a:cs typeface="Arial"/>
              </a:rPr>
              <a:t>Yr Amser Amherffaith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5A6072-5775-883A-7C49-AC1BF04559B8}"/>
              </a:ext>
            </a:extLst>
          </p:cNvPr>
          <p:cNvSpPr txBox="1"/>
          <p:nvPr/>
        </p:nvSpPr>
        <p:spPr>
          <a:xfrm>
            <a:off x="1569628" y="1250227"/>
            <a:ext cx="9053654" cy="48474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err="1">
                <a:ea typeface="+mn-lt"/>
                <a:cs typeface="+mn-lt"/>
              </a:rPr>
              <a:t>Cardarnhaol</a:t>
            </a:r>
            <a:r>
              <a:rPr lang="en-US" sz="2400" b="1">
                <a:ea typeface="+mn-lt"/>
                <a:cs typeface="+mn-lt"/>
              </a:rPr>
              <a:t> </a:t>
            </a:r>
            <a:r>
              <a:rPr lang="en-US" sz="2400" b="1">
                <a:solidFill>
                  <a:srgbClr val="FF0000"/>
                </a:solidFill>
                <a:ea typeface="+mn-lt"/>
                <a:cs typeface="+mn-lt"/>
              </a:rPr>
              <a:t>+</a:t>
            </a:r>
            <a:r>
              <a:rPr lang="en-US" sz="2400" b="1">
                <a:ea typeface="+mn-lt"/>
                <a:cs typeface="+mn-lt"/>
              </a:rPr>
              <a:t>                    </a:t>
            </a:r>
            <a:r>
              <a:rPr lang="en-US" sz="2400" b="1" err="1">
                <a:ea typeface="+mn-lt"/>
                <a:cs typeface="+mn-lt"/>
              </a:rPr>
              <a:t>Cwestiwn</a:t>
            </a:r>
            <a:r>
              <a:rPr lang="en-US" sz="2400" b="1">
                <a:ea typeface="+mn-lt"/>
                <a:cs typeface="+mn-lt"/>
              </a:rPr>
              <a:t> </a:t>
            </a:r>
            <a:r>
              <a:rPr lang="en-US" sz="2400" b="1">
                <a:solidFill>
                  <a:srgbClr val="FF0000"/>
                </a:solidFill>
                <a:ea typeface="+mn-lt"/>
                <a:cs typeface="+mn-lt"/>
              </a:rPr>
              <a:t>?</a:t>
            </a:r>
            <a:r>
              <a:rPr lang="en-US" sz="2400" b="1">
                <a:ea typeface="+mn-lt"/>
                <a:cs typeface="+mn-lt"/>
              </a:rPr>
              <a:t>                    </a:t>
            </a:r>
            <a:r>
              <a:rPr lang="en-US" sz="2400" b="1" err="1">
                <a:ea typeface="+mn-lt"/>
                <a:cs typeface="+mn-lt"/>
              </a:rPr>
              <a:t>Negyddol</a:t>
            </a:r>
            <a:r>
              <a:rPr lang="en-US" sz="2400" b="1">
                <a:ea typeface="+mn-lt"/>
                <a:cs typeface="+mn-lt"/>
              </a:rPr>
              <a:t> </a:t>
            </a:r>
            <a:r>
              <a:rPr lang="en-US" sz="2400" b="1">
                <a:solidFill>
                  <a:srgbClr val="FF0000"/>
                </a:solidFill>
                <a:ea typeface="+mn-lt"/>
                <a:cs typeface="+mn-lt"/>
              </a:rPr>
              <a:t>-</a:t>
            </a:r>
            <a:endParaRPr lang="en-US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40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err="1">
                <a:latin typeface="Arial"/>
                <a:ea typeface="+mn-lt"/>
                <a:cs typeface="+mn-lt"/>
              </a:rPr>
              <a:t>Roeddwn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r>
              <a:rPr lang="en-US" sz="2400" err="1">
                <a:latin typeface="Arial"/>
                <a:ea typeface="+mn-lt"/>
                <a:cs typeface="+mn-lt"/>
              </a:rPr>
              <a:t>i</a:t>
            </a:r>
            <a:r>
              <a:rPr lang="en-US" sz="2400">
                <a:latin typeface="Arial"/>
                <a:ea typeface="+mn-lt"/>
                <a:cs typeface="+mn-lt"/>
              </a:rPr>
              <a:t>                     </a:t>
            </a:r>
            <a:r>
              <a:rPr lang="en-US" sz="2400" err="1">
                <a:latin typeface="Arial"/>
                <a:ea typeface="+mn-lt"/>
                <a:cs typeface="+mn-lt"/>
              </a:rPr>
              <a:t>Oeddwn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r>
              <a:rPr lang="en-US" sz="2400" err="1">
                <a:latin typeface="Arial"/>
                <a:ea typeface="+mn-lt"/>
                <a:cs typeface="+mn-lt"/>
              </a:rPr>
              <a:t>i</a:t>
            </a:r>
            <a:r>
              <a:rPr lang="en-US" sz="2400">
                <a:latin typeface="Arial"/>
                <a:ea typeface="+mn-lt"/>
                <a:cs typeface="+mn-lt"/>
              </a:rPr>
              <a:t>?                </a:t>
            </a:r>
            <a:r>
              <a:rPr lang="en-US" sz="2400" err="1">
                <a:latin typeface="Arial"/>
                <a:ea typeface="+mn-lt"/>
                <a:cs typeface="+mn-lt"/>
              </a:rPr>
              <a:t>Doeddwn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r>
              <a:rPr lang="en-US" sz="2400" err="1">
                <a:latin typeface="Arial"/>
                <a:ea typeface="+mn-lt"/>
                <a:cs typeface="+mn-lt"/>
              </a:rPr>
              <a:t>i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r>
              <a:rPr lang="en-US" sz="2400" err="1">
                <a:latin typeface="Arial"/>
                <a:ea typeface="+mn-lt"/>
                <a:cs typeface="+mn-lt"/>
              </a:rPr>
              <a:t>ddim</a:t>
            </a:r>
            <a:endParaRPr lang="en-US" sz="2400" b="1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err="1">
                <a:latin typeface="Arial"/>
                <a:ea typeface="+mn-lt"/>
                <a:cs typeface="+mn-lt"/>
              </a:rPr>
              <a:t>Roeddet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r>
              <a:rPr lang="en-US" sz="2400" err="1">
                <a:latin typeface="Arial"/>
                <a:ea typeface="+mn-lt"/>
                <a:cs typeface="+mn-lt"/>
              </a:rPr>
              <a:t>ti</a:t>
            </a:r>
            <a:r>
              <a:rPr lang="en-US" sz="2400">
                <a:latin typeface="Arial"/>
                <a:ea typeface="+mn-lt"/>
                <a:cs typeface="+mn-lt"/>
              </a:rPr>
              <a:t>                      </a:t>
            </a:r>
            <a:r>
              <a:rPr lang="en-US" sz="2400" err="1">
                <a:latin typeface="Arial"/>
                <a:ea typeface="+mn-lt"/>
                <a:cs typeface="+mn-lt"/>
              </a:rPr>
              <a:t>Oeddet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r>
              <a:rPr lang="en-US" sz="2400" err="1">
                <a:latin typeface="Arial"/>
                <a:ea typeface="+mn-lt"/>
                <a:cs typeface="+mn-lt"/>
              </a:rPr>
              <a:t>ti</a:t>
            </a:r>
            <a:r>
              <a:rPr lang="en-US" sz="2400">
                <a:latin typeface="Arial"/>
                <a:ea typeface="+mn-lt"/>
                <a:cs typeface="+mn-lt"/>
              </a:rPr>
              <a:t>?                </a:t>
            </a:r>
            <a:r>
              <a:rPr lang="en-US" sz="800">
                <a:latin typeface="Arial"/>
                <a:ea typeface="+mn-lt"/>
                <a:cs typeface="+mn-lt"/>
              </a:rPr>
              <a:t> </a:t>
            </a:r>
            <a:r>
              <a:rPr lang="en-US" sz="2400" err="1">
                <a:latin typeface="Arial"/>
                <a:ea typeface="+mn-lt"/>
                <a:cs typeface="+mn-lt"/>
              </a:rPr>
              <a:t>Doeddet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r>
              <a:rPr lang="en-US" sz="2400" err="1">
                <a:latin typeface="Arial"/>
                <a:ea typeface="+mn-lt"/>
                <a:cs typeface="+mn-lt"/>
              </a:rPr>
              <a:t>ti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r>
              <a:rPr lang="en-US" sz="2400" err="1">
                <a:latin typeface="Arial"/>
                <a:ea typeface="+mn-lt"/>
                <a:cs typeface="+mn-lt"/>
              </a:rPr>
              <a:t>ddim</a:t>
            </a:r>
            <a:endParaRPr lang="en-US" sz="2400" b="1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err="1">
                <a:latin typeface="Arial"/>
                <a:ea typeface="+mn-lt"/>
                <a:cs typeface="+mn-lt"/>
              </a:rPr>
              <a:t>Roedd</a:t>
            </a:r>
            <a:r>
              <a:rPr lang="en-US" sz="2400">
                <a:latin typeface="Arial"/>
                <a:ea typeface="+mn-lt"/>
                <a:cs typeface="+mn-lt"/>
              </a:rPr>
              <a:t> e                         </a:t>
            </a:r>
            <a:r>
              <a:rPr lang="en-US" sz="2400" err="1">
                <a:latin typeface="Arial"/>
                <a:ea typeface="+mn-lt"/>
                <a:cs typeface="+mn-lt"/>
              </a:rPr>
              <a:t>Oedd</a:t>
            </a:r>
            <a:r>
              <a:rPr lang="en-US" sz="2400">
                <a:latin typeface="Arial"/>
                <a:ea typeface="+mn-lt"/>
                <a:cs typeface="+mn-lt"/>
              </a:rPr>
              <a:t> e?                   </a:t>
            </a:r>
            <a:r>
              <a:rPr lang="en-US" sz="2400" err="1">
                <a:latin typeface="Arial"/>
                <a:ea typeface="+mn-lt"/>
                <a:cs typeface="+mn-lt"/>
              </a:rPr>
              <a:t>Doedd</a:t>
            </a:r>
            <a:r>
              <a:rPr lang="en-US" sz="2400">
                <a:latin typeface="Arial"/>
                <a:ea typeface="+mn-lt"/>
                <a:cs typeface="+mn-lt"/>
              </a:rPr>
              <a:t> e </a:t>
            </a:r>
            <a:r>
              <a:rPr lang="en-US" sz="2400" err="1">
                <a:latin typeface="Arial"/>
                <a:ea typeface="+mn-lt"/>
                <a:cs typeface="+mn-lt"/>
              </a:rPr>
              <a:t>ddim</a:t>
            </a:r>
            <a:endParaRPr lang="en-US" sz="2400" b="1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>
                <a:latin typeface="Arial"/>
                <a:ea typeface="+mn-lt"/>
                <a:cs typeface="+mn-lt"/>
              </a:rPr>
              <a:t>Roedd hi                        </a:t>
            </a:r>
            <a:r>
              <a:rPr lang="en-US" sz="800">
                <a:latin typeface="Arial"/>
                <a:ea typeface="+mn-lt"/>
                <a:cs typeface="+mn-lt"/>
              </a:rPr>
              <a:t> </a:t>
            </a:r>
            <a:r>
              <a:rPr lang="en-US" sz="2400" err="1">
                <a:latin typeface="Arial"/>
                <a:ea typeface="+mn-lt"/>
                <a:cs typeface="+mn-lt"/>
              </a:rPr>
              <a:t>Oedd</a:t>
            </a:r>
            <a:r>
              <a:rPr lang="en-US" sz="2400">
                <a:latin typeface="Arial"/>
                <a:ea typeface="+mn-lt"/>
                <a:cs typeface="+mn-lt"/>
              </a:rPr>
              <a:t> hi?                  </a:t>
            </a:r>
            <a:r>
              <a:rPr lang="en-US" sz="2400" err="1">
                <a:latin typeface="Arial"/>
                <a:ea typeface="+mn-lt"/>
                <a:cs typeface="+mn-lt"/>
              </a:rPr>
              <a:t>Doedd</a:t>
            </a:r>
            <a:r>
              <a:rPr lang="en-US" sz="2400">
                <a:latin typeface="Arial"/>
                <a:ea typeface="+mn-lt"/>
                <a:cs typeface="+mn-lt"/>
              </a:rPr>
              <a:t> hi </a:t>
            </a:r>
            <a:r>
              <a:rPr lang="en-US" sz="2400" err="1">
                <a:latin typeface="Arial"/>
                <a:ea typeface="+mn-lt"/>
                <a:cs typeface="+mn-lt"/>
              </a:rPr>
              <a:t>ddim</a:t>
            </a:r>
            <a:endParaRPr lang="en-US" sz="2400" b="1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>
                <a:latin typeface="Arial"/>
                <a:ea typeface="+mn-lt"/>
                <a:cs typeface="+mn-lt"/>
              </a:rPr>
              <a:t>Roedd Tom                   </a:t>
            </a:r>
            <a:r>
              <a:rPr lang="en-US" sz="800">
                <a:latin typeface="Arial"/>
                <a:ea typeface="+mn-lt"/>
                <a:cs typeface="+mn-lt"/>
              </a:rPr>
              <a:t> </a:t>
            </a:r>
            <a:r>
              <a:rPr lang="en-US" sz="2400">
                <a:latin typeface="Arial"/>
                <a:ea typeface="+mn-lt"/>
                <a:cs typeface="+mn-lt"/>
              </a:rPr>
              <a:t> </a:t>
            </a:r>
            <a:r>
              <a:rPr lang="en-US" sz="2400" err="1">
                <a:latin typeface="Arial"/>
                <a:ea typeface="+mn-lt"/>
                <a:cs typeface="+mn-lt"/>
              </a:rPr>
              <a:t>Oedd</a:t>
            </a:r>
            <a:r>
              <a:rPr lang="en-US" sz="2400">
                <a:latin typeface="Arial"/>
                <a:ea typeface="+mn-lt"/>
                <a:cs typeface="+mn-lt"/>
              </a:rPr>
              <a:t> Tom?              </a:t>
            </a:r>
            <a:r>
              <a:rPr lang="en-US" sz="2400" err="1">
                <a:latin typeface="Arial"/>
                <a:ea typeface="+mn-lt"/>
                <a:cs typeface="+mn-lt"/>
              </a:rPr>
              <a:t>Doedd</a:t>
            </a:r>
            <a:r>
              <a:rPr lang="en-US" sz="2400">
                <a:latin typeface="Arial"/>
                <a:ea typeface="+mn-lt"/>
                <a:cs typeface="+mn-lt"/>
              </a:rPr>
              <a:t> Tom </a:t>
            </a:r>
            <a:r>
              <a:rPr lang="en-US" sz="2400" err="1">
                <a:latin typeface="Arial"/>
                <a:ea typeface="+mn-lt"/>
                <a:cs typeface="+mn-lt"/>
              </a:rPr>
              <a:t>ddim</a:t>
            </a:r>
            <a:endParaRPr lang="en-US" sz="2400" b="1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>
                <a:latin typeface="Arial"/>
                <a:ea typeface="+mn-lt"/>
                <a:cs typeface="+mn-lt"/>
              </a:rPr>
              <a:t>Roedden ni                   </a:t>
            </a:r>
            <a:r>
              <a:rPr lang="en-US" sz="800">
                <a:latin typeface="Arial"/>
                <a:ea typeface="+mn-lt"/>
                <a:cs typeface="+mn-lt"/>
              </a:rPr>
              <a:t> </a:t>
            </a:r>
            <a:r>
              <a:rPr lang="en-US" sz="2400">
                <a:latin typeface="Arial"/>
                <a:ea typeface="+mn-lt"/>
                <a:cs typeface="+mn-lt"/>
              </a:rPr>
              <a:t> </a:t>
            </a:r>
            <a:r>
              <a:rPr lang="en-US" sz="2400" err="1">
                <a:latin typeface="Arial"/>
                <a:ea typeface="+mn-lt"/>
                <a:cs typeface="+mn-lt"/>
              </a:rPr>
              <a:t>Oedden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r>
              <a:rPr lang="en-US" sz="2400" err="1">
                <a:latin typeface="Arial"/>
                <a:ea typeface="+mn-lt"/>
                <a:cs typeface="+mn-lt"/>
              </a:rPr>
              <a:t>ni</a:t>
            </a:r>
            <a:r>
              <a:rPr lang="en-US" sz="2400">
                <a:latin typeface="Arial"/>
                <a:ea typeface="+mn-lt"/>
                <a:cs typeface="+mn-lt"/>
              </a:rPr>
              <a:t>?              </a:t>
            </a:r>
            <a:r>
              <a:rPr lang="en-US" sz="2400" err="1">
                <a:latin typeface="Arial"/>
                <a:ea typeface="+mn-lt"/>
                <a:cs typeface="+mn-lt"/>
              </a:rPr>
              <a:t>Doedden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r>
              <a:rPr lang="en-US" sz="2400" err="1">
                <a:latin typeface="Arial"/>
                <a:ea typeface="+mn-lt"/>
                <a:cs typeface="+mn-lt"/>
              </a:rPr>
              <a:t>ni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r>
              <a:rPr lang="en-US" sz="2400" err="1">
                <a:latin typeface="Arial"/>
                <a:ea typeface="+mn-lt"/>
                <a:cs typeface="+mn-lt"/>
              </a:rPr>
              <a:t>ddim</a:t>
            </a:r>
            <a:endParaRPr lang="en-US" sz="2400" b="1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err="1">
                <a:latin typeface="Arial"/>
                <a:ea typeface="+mn-lt"/>
                <a:cs typeface="+mn-lt"/>
              </a:rPr>
              <a:t>Roeddech</a:t>
            </a:r>
            <a:r>
              <a:rPr lang="en-US" sz="2400">
                <a:latin typeface="Arial"/>
                <a:ea typeface="+mn-lt"/>
                <a:cs typeface="+mn-lt"/>
              </a:rPr>
              <a:t> chi                 </a:t>
            </a:r>
            <a:r>
              <a:rPr lang="en-US" sz="2400" err="1">
                <a:latin typeface="Arial"/>
                <a:ea typeface="+mn-lt"/>
                <a:cs typeface="+mn-lt"/>
              </a:rPr>
              <a:t>Oeddech</a:t>
            </a:r>
            <a:r>
              <a:rPr lang="en-US" sz="2400">
                <a:latin typeface="Arial"/>
                <a:ea typeface="+mn-lt"/>
                <a:cs typeface="+mn-lt"/>
              </a:rPr>
              <a:t> chi?          </a:t>
            </a:r>
            <a:r>
              <a:rPr lang="en-US" sz="800">
                <a:latin typeface="Arial"/>
                <a:ea typeface="+mn-lt"/>
                <a:cs typeface="+mn-lt"/>
              </a:rPr>
              <a:t> </a:t>
            </a:r>
            <a:r>
              <a:rPr lang="en-US" sz="2400" err="1">
                <a:latin typeface="Arial"/>
                <a:ea typeface="+mn-lt"/>
                <a:cs typeface="+mn-lt"/>
              </a:rPr>
              <a:t>Doeddech</a:t>
            </a:r>
            <a:r>
              <a:rPr lang="en-US" sz="2400">
                <a:latin typeface="Arial"/>
                <a:ea typeface="+mn-lt"/>
                <a:cs typeface="+mn-lt"/>
              </a:rPr>
              <a:t> chi </a:t>
            </a:r>
            <a:r>
              <a:rPr lang="en-US" sz="2400" err="1">
                <a:latin typeface="Arial"/>
                <a:ea typeface="+mn-lt"/>
                <a:cs typeface="+mn-lt"/>
              </a:rPr>
              <a:t>ddim</a:t>
            </a:r>
            <a:endParaRPr lang="en-US" sz="2400" b="1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err="1">
                <a:latin typeface="Arial"/>
                <a:ea typeface="+mn-lt"/>
                <a:cs typeface="+mn-lt"/>
              </a:rPr>
              <a:t>Roedden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r>
              <a:rPr lang="en-US" sz="2400" err="1">
                <a:latin typeface="Arial"/>
                <a:ea typeface="+mn-lt"/>
                <a:cs typeface="+mn-lt"/>
              </a:rPr>
              <a:t>nhw</a:t>
            </a:r>
            <a:r>
              <a:rPr lang="en-US" sz="2400">
                <a:latin typeface="Arial"/>
                <a:ea typeface="+mn-lt"/>
                <a:cs typeface="+mn-lt"/>
              </a:rPr>
              <a:t>                 </a:t>
            </a:r>
            <a:r>
              <a:rPr lang="en-US" sz="2400" err="1">
                <a:latin typeface="Arial"/>
                <a:ea typeface="+mn-lt"/>
                <a:cs typeface="+mn-lt"/>
              </a:rPr>
              <a:t>Oedden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r>
              <a:rPr lang="en-US" sz="2400" err="1">
                <a:latin typeface="Arial"/>
                <a:ea typeface="+mn-lt"/>
                <a:cs typeface="+mn-lt"/>
              </a:rPr>
              <a:t>nhw</a:t>
            </a:r>
            <a:r>
              <a:rPr lang="en-US" sz="2400">
                <a:latin typeface="Arial"/>
                <a:ea typeface="+mn-lt"/>
                <a:cs typeface="+mn-lt"/>
              </a:rPr>
              <a:t>?          </a:t>
            </a:r>
            <a:r>
              <a:rPr lang="en-US" sz="2400" err="1">
                <a:latin typeface="Arial"/>
                <a:ea typeface="+mn-lt"/>
                <a:cs typeface="+mn-lt"/>
              </a:rPr>
              <a:t>Doedden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r>
              <a:rPr lang="en-US" sz="2400" err="1">
                <a:latin typeface="Arial"/>
                <a:ea typeface="+mn-lt"/>
                <a:cs typeface="+mn-lt"/>
              </a:rPr>
              <a:t>nhw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r>
              <a:rPr lang="en-US" sz="2400" err="1">
                <a:latin typeface="Arial"/>
                <a:ea typeface="+mn-lt"/>
                <a:cs typeface="+mn-lt"/>
              </a:rPr>
              <a:t>ddim</a:t>
            </a:r>
            <a:endParaRPr lang="en-US" sz="2400" b="1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00041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E0BEAB-EFB5-B509-F726-266B94D46D37}"/>
              </a:ext>
            </a:extLst>
          </p:cNvPr>
          <p:cNvSpPr/>
          <p:nvPr/>
        </p:nvSpPr>
        <p:spPr>
          <a:xfrm>
            <a:off x="0" y="6408738"/>
            <a:ext cx="12192000" cy="442912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defRPr/>
            </a:pPr>
            <a:r>
              <a:rPr lang="en-GB" altLang="en-US" err="1">
                <a:solidFill>
                  <a:srgbClr val="FFFFFF"/>
                </a:solidFill>
                <a:cs typeface="Calibri"/>
              </a:rPr>
              <a:t>Hyfforddiant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Cychwynnol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Athrawon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: </a:t>
            </a:r>
            <a:r>
              <a:rPr lang="en-GB" altLang="en-US" err="1">
                <a:solidFill>
                  <a:srgbClr val="FFFFFF"/>
                </a:solidFill>
                <a:cs typeface="Calibri"/>
              </a:rPr>
              <a:t>Lefel</a:t>
            </a:r>
            <a:r>
              <a:rPr lang="en-GB" altLang="en-US">
                <a:solidFill>
                  <a:srgbClr val="FFFFFF"/>
                </a:solidFill>
                <a:cs typeface="Calibri"/>
              </a:rPr>
              <a:t> Sylfaen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AB3055-3626-CE8E-DD26-1A936B060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4646" y="6416449"/>
            <a:ext cx="514350" cy="4476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365BE49-36B1-5630-6D8E-83CF0B61DB2F}"/>
              </a:ext>
            </a:extLst>
          </p:cNvPr>
          <p:cNvSpPr txBox="1">
            <a:spLocks/>
          </p:cNvSpPr>
          <p:nvPr/>
        </p:nvSpPr>
        <p:spPr>
          <a:xfrm>
            <a:off x="838200" y="-255424"/>
            <a:ext cx="10515600" cy="1506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>
                <a:latin typeface="Arial"/>
                <a:cs typeface="Arial"/>
              </a:rPr>
              <a:t>Yr Amser Amherffaith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5A6072-5775-883A-7C49-AC1BF04559B8}"/>
              </a:ext>
            </a:extLst>
          </p:cNvPr>
          <p:cNvSpPr txBox="1"/>
          <p:nvPr/>
        </p:nvSpPr>
        <p:spPr>
          <a:xfrm>
            <a:off x="1569628" y="1250227"/>
            <a:ext cx="9053654" cy="48474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dirty="0" err="1">
                <a:ea typeface="+mn-lt"/>
                <a:cs typeface="+mn-lt"/>
              </a:rPr>
              <a:t>Cardarnhaol</a:t>
            </a:r>
            <a:r>
              <a:rPr lang="en-US" sz="2400" b="1" dirty="0">
                <a:ea typeface="+mn-lt"/>
                <a:cs typeface="+mn-lt"/>
              </a:rPr>
              <a:t> 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+</a:t>
            </a:r>
            <a:r>
              <a:rPr lang="en-US" sz="2400" b="1" dirty="0">
                <a:ea typeface="+mn-lt"/>
                <a:cs typeface="+mn-lt"/>
              </a:rPr>
              <a:t>                    </a:t>
            </a:r>
            <a:r>
              <a:rPr lang="en-US" sz="2400" b="1" dirty="0" err="1">
                <a:ea typeface="+mn-lt"/>
                <a:cs typeface="+mn-lt"/>
              </a:rPr>
              <a:t>Cwestiwn</a:t>
            </a:r>
            <a:r>
              <a:rPr lang="en-US" sz="2400" b="1" dirty="0">
                <a:ea typeface="+mn-lt"/>
                <a:cs typeface="+mn-lt"/>
              </a:rPr>
              <a:t> 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?</a:t>
            </a:r>
            <a:r>
              <a:rPr lang="en-US" sz="2400" b="1" dirty="0">
                <a:ea typeface="+mn-lt"/>
                <a:cs typeface="+mn-lt"/>
              </a:rPr>
              <a:t>                    </a:t>
            </a:r>
            <a:r>
              <a:rPr lang="en-US" sz="2400" b="1" dirty="0" err="1">
                <a:ea typeface="+mn-lt"/>
                <a:cs typeface="+mn-lt"/>
              </a:rPr>
              <a:t>Negyddol</a:t>
            </a:r>
            <a:r>
              <a:rPr lang="en-US" sz="2400" b="1" dirty="0">
                <a:ea typeface="+mn-lt"/>
                <a:cs typeface="+mn-lt"/>
              </a:rPr>
              <a:t> 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-</a:t>
            </a:r>
            <a:endParaRPr lang="en-US" sz="2400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40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Roeddwn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i</a:t>
            </a:r>
            <a:r>
              <a:rPr lang="en-US" sz="2400" dirty="0">
                <a:latin typeface="Arial"/>
                <a:ea typeface="+mn-lt"/>
                <a:cs typeface="+mn-lt"/>
              </a:rPr>
              <a:t>                     </a:t>
            </a:r>
            <a:r>
              <a:rPr lang="en-US" sz="2400" dirty="0" err="1">
                <a:latin typeface="Arial"/>
                <a:ea typeface="+mn-lt"/>
                <a:cs typeface="+mn-lt"/>
              </a:rPr>
              <a:t>Oeddwn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i</a:t>
            </a:r>
            <a:r>
              <a:rPr lang="en-US" sz="2400" dirty="0">
                <a:latin typeface="Arial"/>
                <a:ea typeface="+mn-lt"/>
                <a:cs typeface="+mn-lt"/>
              </a:rPr>
              <a:t>?                </a:t>
            </a:r>
            <a:r>
              <a:rPr lang="en-US" sz="2400" dirty="0" err="1">
                <a:latin typeface="Arial"/>
                <a:ea typeface="+mn-lt"/>
                <a:cs typeface="+mn-lt"/>
              </a:rPr>
              <a:t>Doeddwn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i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Roeddet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ti</a:t>
            </a:r>
            <a:r>
              <a:rPr lang="en-US" sz="2400" dirty="0">
                <a:latin typeface="Arial"/>
                <a:ea typeface="+mn-lt"/>
                <a:cs typeface="+mn-lt"/>
              </a:rPr>
              <a:t>                      </a:t>
            </a:r>
            <a:r>
              <a:rPr lang="en-US" sz="2400" dirty="0" err="1">
                <a:latin typeface="Arial"/>
                <a:ea typeface="+mn-lt"/>
                <a:cs typeface="+mn-lt"/>
              </a:rPr>
              <a:t>Oeddet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ti</a:t>
            </a:r>
            <a:r>
              <a:rPr lang="en-US" sz="2400" dirty="0">
                <a:latin typeface="Arial"/>
                <a:ea typeface="+mn-lt"/>
                <a:cs typeface="+mn-lt"/>
              </a:rPr>
              <a:t>?                </a:t>
            </a:r>
            <a:r>
              <a:rPr lang="en-US" sz="800" dirty="0">
                <a:latin typeface="Arial"/>
                <a:ea typeface="+mn-lt"/>
                <a:cs typeface="+mn-lt"/>
              </a:rPr>
              <a:t> </a:t>
            </a:r>
            <a:r>
              <a:rPr lang="en-US" sz="2400" dirty="0" err="1">
                <a:latin typeface="Arial"/>
                <a:ea typeface="+mn-lt"/>
                <a:cs typeface="+mn-lt"/>
              </a:rPr>
              <a:t>Doeddet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ti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Roedd</a:t>
            </a:r>
            <a:r>
              <a:rPr lang="en-US" sz="2400" dirty="0">
                <a:latin typeface="Arial"/>
                <a:ea typeface="+mn-lt"/>
                <a:cs typeface="+mn-lt"/>
              </a:rPr>
              <a:t> o                         </a:t>
            </a:r>
            <a:r>
              <a:rPr lang="en-US" sz="2400" dirty="0" err="1">
                <a:latin typeface="Arial"/>
                <a:ea typeface="+mn-lt"/>
                <a:cs typeface="+mn-lt"/>
              </a:rPr>
              <a:t>Oedd</a:t>
            </a:r>
            <a:r>
              <a:rPr lang="en-US" sz="2400" dirty="0">
                <a:latin typeface="Arial"/>
                <a:ea typeface="+mn-lt"/>
                <a:cs typeface="+mn-lt"/>
              </a:rPr>
              <a:t> o?                  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Doedd</a:t>
            </a:r>
            <a:r>
              <a:rPr lang="en-US" sz="2400" dirty="0">
                <a:latin typeface="Arial"/>
                <a:ea typeface="+mn-lt"/>
                <a:cs typeface="+mn-lt"/>
              </a:rPr>
              <a:t> o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Roedd</a:t>
            </a:r>
            <a:r>
              <a:rPr lang="en-US" sz="2400" dirty="0">
                <a:latin typeface="Arial"/>
                <a:ea typeface="+mn-lt"/>
                <a:cs typeface="+mn-lt"/>
              </a:rPr>
              <a:t> hi                        </a:t>
            </a:r>
            <a:r>
              <a:rPr lang="en-US" sz="800" dirty="0">
                <a:latin typeface="Arial"/>
                <a:ea typeface="+mn-lt"/>
                <a:cs typeface="+mn-lt"/>
              </a:rPr>
              <a:t> </a:t>
            </a:r>
            <a:r>
              <a:rPr lang="en-US" sz="2400" dirty="0" err="1">
                <a:latin typeface="Arial"/>
                <a:ea typeface="+mn-lt"/>
                <a:cs typeface="+mn-lt"/>
              </a:rPr>
              <a:t>Oedd</a:t>
            </a:r>
            <a:r>
              <a:rPr lang="en-US" sz="2400" dirty="0">
                <a:latin typeface="Arial"/>
                <a:ea typeface="+mn-lt"/>
                <a:cs typeface="+mn-lt"/>
              </a:rPr>
              <a:t> hi?                  </a:t>
            </a:r>
            <a:r>
              <a:rPr lang="en-US" sz="2400" dirty="0" err="1">
                <a:latin typeface="Arial"/>
                <a:ea typeface="+mn-lt"/>
                <a:cs typeface="+mn-lt"/>
              </a:rPr>
              <a:t>Doedd</a:t>
            </a:r>
            <a:r>
              <a:rPr lang="en-US" sz="2400" dirty="0">
                <a:latin typeface="Arial"/>
                <a:ea typeface="+mn-lt"/>
                <a:cs typeface="+mn-lt"/>
              </a:rPr>
              <a:t> hi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Roedd</a:t>
            </a:r>
            <a:r>
              <a:rPr lang="en-US" sz="2400" dirty="0">
                <a:latin typeface="Arial"/>
                <a:ea typeface="+mn-lt"/>
                <a:cs typeface="+mn-lt"/>
              </a:rPr>
              <a:t> Tom                   </a:t>
            </a:r>
            <a:r>
              <a:rPr lang="en-US" sz="8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>
                <a:latin typeface="Arial"/>
                <a:ea typeface="+mn-lt"/>
                <a:cs typeface="+mn-lt"/>
              </a:rPr>
              <a:t> </a:t>
            </a:r>
            <a:r>
              <a:rPr lang="en-US" sz="2400" dirty="0" err="1">
                <a:latin typeface="Arial"/>
                <a:ea typeface="+mn-lt"/>
                <a:cs typeface="+mn-lt"/>
              </a:rPr>
              <a:t>Oedd</a:t>
            </a:r>
            <a:r>
              <a:rPr lang="en-US" sz="2400" dirty="0">
                <a:latin typeface="Arial"/>
                <a:ea typeface="+mn-lt"/>
                <a:cs typeface="+mn-lt"/>
              </a:rPr>
              <a:t> Tom?              </a:t>
            </a:r>
            <a:r>
              <a:rPr lang="en-US" sz="2400" dirty="0" err="1">
                <a:latin typeface="Arial"/>
                <a:ea typeface="+mn-lt"/>
                <a:cs typeface="+mn-lt"/>
              </a:rPr>
              <a:t>Doedd</a:t>
            </a:r>
            <a:r>
              <a:rPr lang="en-US" sz="2400" dirty="0">
                <a:latin typeface="Arial"/>
                <a:ea typeface="+mn-lt"/>
                <a:cs typeface="+mn-lt"/>
              </a:rPr>
              <a:t> Tom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Roedden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ni</a:t>
            </a:r>
            <a:r>
              <a:rPr lang="en-US" sz="2400" dirty="0">
                <a:latin typeface="Arial"/>
                <a:ea typeface="+mn-lt"/>
                <a:cs typeface="+mn-lt"/>
              </a:rPr>
              <a:t>                   </a:t>
            </a:r>
            <a:r>
              <a:rPr lang="en-US" sz="8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>
                <a:latin typeface="Arial"/>
                <a:ea typeface="+mn-lt"/>
                <a:cs typeface="+mn-lt"/>
              </a:rPr>
              <a:t> </a:t>
            </a:r>
            <a:r>
              <a:rPr lang="en-US" sz="2400" dirty="0" err="1">
                <a:latin typeface="Arial"/>
                <a:ea typeface="+mn-lt"/>
                <a:cs typeface="+mn-lt"/>
              </a:rPr>
              <a:t>Oedden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ni</a:t>
            </a:r>
            <a:r>
              <a:rPr lang="en-US" sz="2400" dirty="0">
                <a:latin typeface="Arial"/>
                <a:ea typeface="+mn-lt"/>
                <a:cs typeface="+mn-lt"/>
              </a:rPr>
              <a:t>?              </a:t>
            </a:r>
            <a:r>
              <a:rPr lang="en-US" sz="2400" dirty="0" err="1">
                <a:latin typeface="Arial"/>
                <a:ea typeface="+mn-lt"/>
                <a:cs typeface="+mn-lt"/>
              </a:rPr>
              <a:t>Doedden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ni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Roeddech</a:t>
            </a:r>
            <a:r>
              <a:rPr lang="en-US" sz="2400" dirty="0">
                <a:latin typeface="Arial"/>
                <a:ea typeface="+mn-lt"/>
                <a:cs typeface="+mn-lt"/>
              </a:rPr>
              <a:t> chi                 </a:t>
            </a:r>
            <a:r>
              <a:rPr lang="en-US" sz="2400" dirty="0" err="1">
                <a:latin typeface="Arial"/>
                <a:ea typeface="+mn-lt"/>
                <a:cs typeface="+mn-lt"/>
              </a:rPr>
              <a:t>Oeddech</a:t>
            </a:r>
            <a:r>
              <a:rPr lang="en-US" sz="2400" dirty="0">
                <a:latin typeface="Arial"/>
                <a:ea typeface="+mn-lt"/>
                <a:cs typeface="+mn-lt"/>
              </a:rPr>
              <a:t> chi?          </a:t>
            </a:r>
            <a:r>
              <a:rPr lang="en-US" sz="800" dirty="0">
                <a:latin typeface="Arial"/>
                <a:ea typeface="+mn-lt"/>
                <a:cs typeface="+mn-lt"/>
              </a:rPr>
              <a:t> </a:t>
            </a:r>
            <a:r>
              <a:rPr lang="en-US" sz="2400" dirty="0" err="1">
                <a:latin typeface="Arial"/>
                <a:ea typeface="+mn-lt"/>
                <a:cs typeface="+mn-lt"/>
              </a:rPr>
              <a:t>Doeddech</a:t>
            </a:r>
            <a:r>
              <a:rPr lang="en-US" sz="2400" dirty="0">
                <a:latin typeface="Arial"/>
                <a:ea typeface="+mn-lt"/>
                <a:cs typeface="+mn-lt"/>
              </a:rPr>
              <a:t> chi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 err="1">
                <a:latin typeface="Arial"/>
                <a:ea typeface="+mn-lt"/>
                <a:cs typeface="+mn-lt"/>
              </a:rPr>
              <a:t>Roedden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nhw</a:t>
            </a:r>
            <a:r>
              <a:rPr lang="en-US" sz="2400" dirty="0">
                <a:latin typeface="Arial"/>
                <a:ea typeface="+mn-lt"/>
                <a:cs typeface="+mn-lt"/>
              </a:rPr>
              <a:t>                 </a:t>
            </a:r>
            <a:r>
              <a:rPr lang="en-US" sz="2400" dirty="0" err="1">
                <a:latin typeface="Arial"/>
                <a:ea typeface="+mn-lt"/>
                <a:cs typeface="+mn-lt"/>
              </a:rPr>
              <a:t>Oedden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nhw</a:t>
            </a:r>
            <a:r>
              <a:rPr lang="en-US" sz="2400" dirty="0">
                <a:latin typeface="Arial"/>
                <a:ea typeface="+mn-lt"/>
                <a:cs typeface="+mn-lt"/>
              </a:rPr>
              <a:t>?          </a:t>
            </a:r>
            <a:r>
              <a:rPr lang="en-US" sz="2400" dirty="0" err="1">
                <a:latin typeface="Arial"/>
                <a:ea typeface="+mn-lt"/>
                <a:cs typeface="+mn-lt"/>
              </a:rPr>
              <a:t>Doedden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nhw</a:t>
            </a:r>
            <a:r>
              <a:rPr lang="en-US" sz="2400" dirty="0">
                <a:latin typeface="Arial"/>
                <a:ea typeface="+mn-lt"/>
                <a:cs typeface="+mn-lt"/>
              </a:rPr>
              <a:t> </a:t>
            </a:r>
            <a:r>
              <a:rPr lang="en-US" sz="2400" dirty="0" err="1">
                <a:latin typeface="Arial"/>
                <a:ea typeface="+mn-lt"/>
                <a:cs typeface="+mn-lt"/>
              </a:rPr>
              <a:t>ddim</a:t>
            </a:r>
            <a:endParaRPr lang="en-US" sz="2400" b="1" dirty="0" err="1">
              <a:solidFill>
                <a:srgbClr val="FF0000"/>
              </a:solidFill>
              <a:latin typeface="Aptos" panose="020B0004020202020204"/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14548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1407</Words>
  <Application>Microsoft Macintosh PowerPoint</Application>
  <PresentationFormat>Widescreen</PresentationFormat>
  <Paragraphs>254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Aptos Display</vt:lpstr>
      <vt:lpstr>Arial</vt:lpstr>
      <vt:lpstr>Calibri</vt:lpstr>
      <vt:lpstr>office theme</vt:lpstr>
      <vt:lpstr>Cwestiynau</vt:lpstr>
      <vt:lpstr>Cwestiynau</vt:lpstr>
      <vt:lpstr>Ateb cwestiynau'n llawn</vt:lpstr>
      <vt:lpstr>Pan roeddwn i'n blentyn... When I was a child...</vt:lpstr>
      <vt:lpstr>Y Gadair Goch!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Catrin Evans-Thomas</cp:lastModifiedBy>
  <cp:revision>121</cp:revision>
  <dcterms:created xsi:type="dcterms:W3CDTF">2024-04-15T13:13:33Z</dcterms:created>
  <dcterms:modified xsi:type="dcterms:W3CDTF">2026-01-22T10:11:31Z</dcterms:modified>
</cp:coreProperties>
</file>