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8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Modifiability (0–10)</c:v>
                </c:pt>
              </c:strCache>
            </c:strRef>
          </c:tx>
          <c:spPr>
            <a:solidFill>
              <a:srgbClr val="5B95A0"/>
            </a:solidFill>
            <a:effectLst/>
          </c:spPr>
          <c:invertIfNegative val="0"/>
          <c:dLbls>
            <c:numFmt formatCode="#,##0" sourceLinked="0"/>
            <c:spPr>
              <a:noFill/>
              <a:ln>
                <a:noFill/>
              </a:ln>
              <a:effectLst/>
            </c:spPr>
            <c:txPr>
              <a:bodyPr/>
              <a:lstStyle/>
              <a:p>
                <a:pPr>
                  <a:defRPr sz="1100" b="0" i="0" u="none" strike="noStrike">
                    <a:solidFill>
                      <a:srgbClr val="274B55"/>
                    </a:solidFill>
                    <a:latin typeface="Calibri"/>
                  </a:defRPr>
                </a:pPr>
                <a:endParaRPr lang="en-P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Diet</c:v>
                </c:pt>
                <c:pt idx="1">
                  <c:v>Inactivity</c:v>
                </c:pt>
                <c:pt idx="2">
                  <c:v>Obesity</c:v>
                </c:pt>
                <c:pt idx="3">
                  <c:v>Age</c:v>
                </c:pt>
                <c:pt idx="4">
                  <c:v>Family History</c:v>
                </c:pt>
              </c:strCache>
            </c:strRef>
          </c:cat>
          <c:val>
            <c:numRef>
              <c:f>Sheet1!$B$2:$B$6</c:f>
              <c:numCache>
                <c:formatCode>General</c:formatCode>
                <c:ptCount val="5"/>
                <c:pt idx="0">
                  <c:v>8</c:v>
                </c:pt>
                <c:pt idx="1">
                  <c:v>7</c:v>
                </c:pt>
                <c:pt idx="2">
                  <c:v>7</c:v>
                </c:pt>
                <c:pt idx="3">
                  <c:v>3</c:v>
                </c:pt>
                <c:pt idx="4">
                  <c:v>2</c:v>
                </c:pt>
              </c:numCache>
            </c:numRef>
          </c:val>
          <c:extLst>
            <c:ext xmlns:c16="http://schemas.microsoft.com/office/drawing/2014/chart" uri="{C3380CC4-5D6E-409C-BE32-E72D297353CC}">
              <c16:uniqueId val="{00000000-89C5-425E-9AA8-66C9FBED5D4F}"/>
            </c:ext>
          </c:extLst>
        </c:ser>
        <c:dLbls>
          <c:showLegendKey val="0"/>
          <c:showVal val="1"/>
          <c:showCatName val="0"/>
          <c:showSerName val="0"/>
          <c:showPercent val="0"/>
          <c:showBubbleSize val="0"/>
        </c:dLbls>
        <c:gapWidth val="45"/>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150" b="0" i="0" u="none" strike="noStrike">
                <a:solidFill>
                  <a:srgbClr val="37474D"/>
                </a:solidFill>
                <a:latin typeface="Calibri"/>
              </a:defRPr>
            </a:pPr>
            <a:endParaRPr lang="en-US"/>
          </a:p>
        </c:txPr>
        <c:crossAx val="2094734552"/>
        <c:crosses val="autoZero"/>
        <c:auto val="1"/>
        <c:lblAlgn val="ctr"/>
        <c:lblOffset val="100"/>
        <c:noMultiLvlLbl val="1"/>
      </c:catAx>
      <c:valAx>
        <c:axId val="2094734552"/>
        <c:scaling>
          <c:orientation val="minMax"/>
          <c:max val="1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62.13592" units="1/cm"/>
          <inkml:channelProperty channel="Y" name="resolution" value="62.42775" units="1/cm"/>
          <inkml:channelProperty channel="T" name="resolution" value="1" units="1/dev"/>
        </inkml:channelProperties>
      </inkml:inkSource>
      <inkml:timestamp xml:id="ts0" timeString="2026-08-06T19:01:20.313"/>
    </inkml:context>
    <inkml:brush xml:id="br0">
      <inkml:brushProperty name="width" value="0.05292" units="cm"/>
      <inkml:brushProperty name="height" value="0.05292" units="cm"/>
      <inkml:brushProperty name="color" value="#FFFFFF"/>
    </inkml:brush>
  </inkml:definitions>
  <inkml:trace contextRef="#ctx0" brushRef="#br0">6634 11231 0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3451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customXml" Target="../ink/ink1.xml"/><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xml"/><Relationship Id="rId7" Type="http://schemas.openxmlformats.org/officeDocument/2006/relationships/chart" Target="../charts/char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74B55"/>
        </a:solidFill>
        <a:effectLst/>
      </p:bgPr>
    </p:bg>
    <p:spTree>
      <p:nvGrpSpPr>
        <p:cNvPr id="1" name=""/>
        <p:cNvGrpSpPr/>
        <p:nvPr/>
      </p:nvGrpSpPr>
      <p:grpSpPr>
        <a:xfrm>
          <a:off x="0" y="0"/>
          <a:ext cx="0" cy="0"/>
          <a:chOff x="0" y="0"/>
          <a:chExt cx="0" cy="0"/>
        </a:xfrm>
      </p:grpSpPr>
      <p:sp>
        <p:nvSpPr>
          <p:cNvPr id="2" name="Shape 0"/>
          <p:cNvSpPr/>
          <p:nvPr/>
        </p:nvSpPr>
        <p:spPr>
          <a:xfrm>
            <a:off x="8756583" y="3538324"/>
            <a:ext cx="5943600" cy="5943600"/>
          </a:xfrm>
          <a:prstGeom prst="ellipse">
            <a:avLst/>
          </a:prstGeom>
          <a:solidFill>
            <a:srgbClr val="1D3940"/>
          </a:solidFill>
          <a:ln/>
        </p:spPr>
        <p:txBody>
          <a:bodyPr/>
          <a:lstStyle/>
          <a:p>
            <a:endParaRPr lang="en-GB"/>
          </a:p>
        </p:txBody>
      </p:sp>
      <p:sp>
        <p:nvSpPr>
          <p:cNvPr id="3" name="Shape 1"/>
          <p:cNvSpPr/>
          <p:nvPr/>
        </p:nvSpPr>
        <p:spPr>
          <a:xfrm>
            <a:off x="-755493" y="-2744524"/>
            <a:ext cx="5190333" cy="4871587"/>
          </a:xfrm>
          <a:prstGeom prst="ellipse">
            <a:avLst/>
          </a:prstGeom>
          <a:solidFill>
            <a:schemeClr val="accent1">
              <a:lumMod val="20000"/>
              <a:lumOff val="80000"/>
              <a:alpha val="22000"/>
            </a:schemeClr>
          </a:solidFill>
          <a:ln/>
        </p:spPr>
        <p:txBody>
          <a:bodyPr/>
          <a:lstStyle/>
          <a:p>
            <a:endParaRPr lang="en-GB"/>
          </a:p>
        </p:txBody>
      </p:sp>
      <p:sp>
        <p:nvSpPr>
          <p:cNvPr id="4" name="Text 2"/>
          <p:cNvSpPr/>
          <p:nvPr/>
        </p:nvSpPr>
        <p:spPr>
          <a:xfrm>
            <a:off x="777240" y="2217310"/>
            <a:ext cx="5486400" cy="365760"/>
          </a:xfrm>
          <a:prstGeom prst="rect">
            <a:avLst/>
          </a:prstGeom>
          <a:noFill/>
          <a:ln/>
        </p:spPr>
        <p:txBody>
          <a:bodyPr wrap="square" rtlCol="0" anchor="ctr"/>
          <a:lstStyle/>
          <a:p>
            <a:pPr marL="0" indent="0">
              <a:buNone/>
            </a:pPr>
            <a:endParaRPr lang="en-US" sz="1300" dirty="0"/>
          </a:p>
        </p:txBody>
      </p:sp>
      <p:sp>
        <p:nvSpPr>
          <p:cNvPr id="5" name="Text 3"/>
          <p:cNvSpPr/>
          <p:nvPr/>
        </p:nvSpPr>
        <p:spPr>
          <a:xfrm>
            <a:off x="1397642" y="105771"/>
            <a:ext cx="10166885" cy="287457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rPr>
              <a:t>A CASE STUDY OF DIABETIC PATIENT </a:t>
            </a:r>
            <a:endParaRPr lang="en-US" sz="4400" dirty="0"/>
          </a:p>
        </p:txBody>
      </p:sp>
      <p:sp>
        <p:nvSpPr>
          <p:cNvPr id="6" name="Text 4"/>
          <p:cNvSpPr/>
          <p:nvPr/>
        </p:nvSpPr>
        <p:spPr>
          <a:xfrm>
            <a:off x="3154680" y="2224021"/>
            <a:ext cx="9509760" cy="1307592"/>
          </a:xfrm>
          <a:prstGeom prst="rect">
            <a:avLst/>
          </a:prstGeom>
          <a:noFill/>
          <a:ln/>
        </p:spPr>
        <p:txBody>
          <a:bodyPr wrap="square" rtlCol="0" anchor="ctr"/>
          <a:lstStyle/>
          <a:p>
            <a:pPr marL="0" indent="0">
              <a:buNone/>
            </a:pPr>
            <a:r>
              <a:rPr lang="en-US" sz="3200" b="1" i="1" dirty="0">
                <a:solidFill>
                  <a:srgbClr val="E9F1F2"/>
                </a:solidFill>
                <a:latin typeface="Calibri" pitchFamily="34" charset="0"/>
                <a:ea typeface="Calibri" pitchFamily="34" charset="-122"/>
                <a:cs typeface="Calibri" pitchFamily="34" charset="-120"/>
              </a:rPr>
              <a:t> Type 2 Diabetes Mellitus (T2DM)</a:t>
            </a:r>
            <a:endParaRPr lang="en-US" sz="3200" b="1" dirty="0"/>
          </a:p>
        </p:txBody>
      </p:sp>
      <p:sp>
        <p:nvSpPr>
          <p:cNvPr id="7" name="Shape 5"/>
          <p:cNvSpPr/>
          <p:nvPr/>
        </p:nvSpPr>
        <p:spPr>
          <a:xfrm>
            <a:off x="3807725" y="3429000"/>
            <a:ext cx="4408227" cy="0"/>
          </a:xfrm>
          <a:prstGeom prst="line">
            <a:avLst/>
          </a:prstGeom>
          <a:noFill/>
          <a:ln w="25400">
            <a:solidFill>
              <a:srgbClr val="D6B583"/>
            </a:solidFill>
            <a:prstDash val="solid"/>
          </a:ln>
        </p:spPr>
        <p:txBody>
          <a:bodyPr/>
          <a:lstStyle/>
          <a:p>
            <a:endParaRPr lang="en-GB"/>
          </a:p>
        </p:txBody>
      </p:sp>
      <p:sp>
        <p:nvSpPr>
          <p:cNvPr id="10" name="Text 8"/>
          <p:cNvSpPr/>
          <p:nvPr/>
        </p:nvSpPr>
        <p:spPr>
          <a:xfrm>
            <a:off x="777240" y="5226400"/>
            <a:ext cx="4759960" cy="420020"/>
          </a:xfrm>
          <a:prstGeom prst="rect">
            <a:avLst/>
          </a:prstGeom>
          <a:noFill/>
          <a:ln/>
        </p:spPr>
        <p:txBody>
          <a:bodyPr wrap="square" rtlCol="0" anchor="ctr"/>
          <a:lstStyle/>
          <a:p>
            <a:pPr marL="0" indent="0">
              <a:buNone/>
            </a:pPr>
            <a:r>
              <a:rPr lang="en-US" sz="1300" b="1" dirty="0">
                <a:solidFill>
                  <a:srgbClr val="9FB3B6"/>
                </a:solidFill>
                <a:latin typeface="Calibri" pitchFamily="34" charset="0"/>
                <a:ea typeface="Calibri" pitchFamily="34" charset="-122"/>
                <a:cs typeface="Calibri" pitchFamily="34" charset="-120"/>
              </a:rPr>
              <a:t>Student name: Antonio Mario Arsenio </a:t>
            </a:r>
            <a:r>
              <a:rPr lang="en-US" sz="1300" b="1" dirty="0" err="1">
                <a:solidFill>
                  <a:srgbClr val="9FB3B6"/>
                </a:solidFill>
                <a:latin typeface="Calibri" pitchFamily="34" charset="0"/>
                <a:ea typeface="Calibri" pitchFamily="34" charset="-122"/>
                <a:cs typeface="Calibri" pitchFamily="34" charset="-120"/>
              </a:rPr>
              <a:t>fernandes</a:t>
            </a:r>
            <a:endParaRPr lang="en-US" sz="1300" b="1" dirty="0">
              <a:solidFill>
                <a:srgbClr val="9FB3B6"/>
              </a:solidFill>
              <a:latin typeface="Calibri" pitchFamily="34" charset="0"/>
              <a:ea typeface="Calibri" pitchFamily="34" charset="-122"/>
              <a:cs typeface="Calibri" pitchFamily="34" charset="-120"/>
            </a:endParaRPr>
          </a:p>
          <a:p>
            <a:pPr marL="0" indent="0">
              <a:buNone/>
            </a:pPr>
            <a:endParaRPr lang="en-US" sz="1300" b="1" dirty="0">
              <a:solidFill>
                <a:srgbClr val="9FB3B6"/>
              </a:solidFill>
              <a:latin typeface="Calibri" pitchFamily="34" charset="0"/>
              <a:cs typeface="Calibri" pitchFamily="34" charset="-120"/>
            </a:endParaRPr>
          </a:p>
          <a:p>
            <a:pPr marL="0" indent="0">
              <a:buNone/>
            </a:pPr>
            <a:r>
              <a:rPr lang="en-US" sz="1300" b="1" dirty="0">
                <a:solidFill>
                  <a:srgbClr val="9FB3B6"/>
                </a:solidFill>
                <a:latin typeface="Calibri" pitchFamily="34" charset="0"/>
                <a:cs typeface="Calibri" pitchFamily="34" charset="-120"/>
              </a:rPr>
              <a:t>Student ID. 2440649</a:t>
            </a:r>
          </a:p>
          <a:p>
            <a:pPr marL="0" indent="0">
              <a:buNone/>
            </a:pPr>
            <a:endParaRPr lang="en-US" sz="1300" b="1" dirty="0">
              <a:solidFill>
                <a:srgbClr val="9FB3B6"/>
              </a:solidFill>
              <a:latin typeface="Calibri" pitchFamily="34" charset="0"/>
              <a:cs typeface="Calibri" pitchFamily="34" charset="-120"/>
            </a:endParaRPr>
          </a:p>
          <a:p>
            <a:pPr marL="0" indent="0">
              <a:buNone/>
            </a:pPr>
            <a:endParaRPr lang="en-US" sz="1300" dirty="0"/>
          </a:p>
        </p:txBody>
      </p:sp>
      <p:sp>
        <p:nvSpPr>
          <p:cNvPr id="12" name="Text 10"/>
          <p:cNvSpPr/>
          <p:nvPr/>
        </p:nvSpPr>
        <p:spPr>
          <a:xfrm>
            <a:off x="777240" y="5783580"/>
            <a:ext cx="2377440" cy="365760"/>
          </a:xfrm>
          <a:prstGeom prst="rect">
            <a:avLst/>
          </a:prstGeom>
          <a:noFill/>
          <a:ln/>
        </p:spPr>
        <p:txBody>
          <a:bodyPr wrap="square" rtlCol="0" anchor="ctr"/>
          <a:lstStyle/>
          <a:p>
            <a:pPr marL="0" indent="0">
              <a:buNone/>
            </a:pPr>
            <a:r>
              <a:rPr lang="en-US" sz="1300" b="1" dirty="0">
                <a:solidFill>
                  <a:srgbClr val="9FB3B6"/>
                </a:solidFill>
                <a:latin typeface="Calibri" pitchFamily="34" charset="0"/>
                <a:ea typeface="Calibri" pitchFamily="34" charset="-122"/>
                <a:cs typeface="Calibri" pitchFamily="34" charset="-120"/>
              </a:rPr>
              <a:t>Lecturer name: </a:t>
            </a:r>
            <a:r>
              <a:rPr lang="en-US" sz="1300" b="1" dirty="0" err="1">
                <a:solidFill>
                  <a:srgbClr val="9FB3B6"/>
                </a:solidFill>
                <a:latin typeface="Calibri" pitchFamily="34" charset="0"/>
                <a:ea typeface="Calibri" pitchFamily="34" charset="-122"/>
                <a:cs typeface="Calibri" pitchFamily="34" charset="-120"/>
              </a:rPr>
              <a:t>Shailla</a:t>
            </a:r>
            <a:r>
              <a:rPr lang="en-US" sz="1300" b="1" dirty="0">
                <a:solidFill>
                  <a:srgbClr val="9FB3B6"/>
                </a:solidFill>
                <a:latin typeface="Calibri" pitchFamily="34" charset="0"/>
                <a:ea typeface="Calibri" pitchFamily="34" charset="-122"/>
                <a:cs typeface="Calibri" pitchFamily="34" charset="-120"/>
              </a:rPr>
              <a:t> Hussain</a:t>
            </a:r>
          </a:p>
          <a:p>
            <a:pPr marL="0" indent="0">
              <a:buNone/>
            </a:pPr>
            <a:endParaRPr lang="en-US" sz="1300" b="1" dirty="0">
              <a:solidFill>
                <a:srgbClr val="9FB3B6"/>
              </a:solidFill>
              <a:latin typeface="Calibri" pitchFamily="34" charset="0"/>
              <a:cs typeface="Calibri" pitchFamily="34" charset="-120"/>
            </a:endParaRPr>
          </a:p>
          <a:p>
            <a:pPr marL="0" indent="0">
              <a:buNone/>
            </a:pPr>
            <a:endParaRPr lang="en-US" sz="1300" dirty="0"/>
          </a:p>
        </p:txBody>
      </p:sp>
      <p:pic>
        <p:nvPicPr>
          <p:cNvPr id="23" name="Audio 22">
            <a:hlinkClick r:id="" action="ppaction://media"/>
            <a:extLst>
              <a:ext uri="{FF2B5EF4-FFF2-40B4-BE49-F238E27FC236}">
                <a16:creationId xmlns:a16="http://schemas.microsoft.com/office/drawing/2014/main" id="{EDFC6E99-4152-37FA-BB3E-94C28DE199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FB8128B-901C-81E7-FE87-ECF09C8FCE84}"/>
                  </a:ext>
                </a:extLst>
              </p14:cNvPr>
              <p14:cNvContentPartPr/>
              <p14:nvPr/>
            </p14:nvContentPartPr>
            <p14:xfrm>
              <a:off x="2388240" y="4043160"/>
              <a:ext cx="360" cy="360"/>
            </p14:xfrm>
          </p:contentPart>
        </mc:Choice>
        <mc:Fallback xmlns="">
          <p:pic>
            <p:nvPicPr>
              <p:cNvPr id="13" name="Ink 12">
                <a:extLst>
                  <a:ext uri="{FF2B5EF4-FFF2-40B4-BE49-F238E27FC236}">
                    <a16:creationId xmlns:a16="http://schemas.microsoft.com/office/drawing/2014/main" id="{6FB8128B-901C-81E7-FE87-ECF09C8FCE84}"/>
                  </a:ext>
                </a:extLst>
              </p:cNvPr>
              <p:cNvPicPr/>
              <p:nvPr/>
            </p:nvPicPr>
            <p:blipFill>
              <a:blip r:embed="rId7"/>
              <a:stretch>
                <a:fillRect/>
              </a:stretch>
            </p:blipFill>
            <p:spPr>
              <a:xfrm>
                <a:off x="2378880" y="4033800"/>
                <a:ext cx="19080" cy="19080"/>
              </a:xfrm>
              <a:prstGeom prst="rect">
                <a:avLst/>
              </a:prstGeom>
            </p:spPr>
          </p:pic>
        </mc:Fallback>
      </mc:AlternateContent>
    </p:spTree>
  </p:cSld>
  <p:clrMapOvr>
    <a:masterClrMapping/>
  </p:clrMapOvr>
  <mc:AlternateContent xmlns:mc="http://schemas.openxmlformats.org/markup-compatibility/2006" xmlns:p14="http://schemas.microsoft.com/office/powerpoint/2010/main">
    <mc:Choice Requires="p14">
      <p:transition spd="slow" p14:dur="2000" advTm="33974"/>
    </mc:Choice>
    <mc:Fallback xmlns="">
      <p:transition spd="slow" advTm="33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patient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4000" b="1" dirty="0">
                <a:solidFill>
                  <a:srgbClr val="274B55"/>
                </a:solidFill>
                <a:latin typeface="Cambria" pitchFamily="34" charset="0"/>
                <a:ea typeface="Cambria" pitchFamily="34" charset="-122"/>
                <a:cs typeface="Cambria" pitchFamily="34" charset="-120"/>
              </a:rPr>
              <a:t>Introduction</a:t>
            </a:r>
            <a:endParaRPr lang="en-US" sz="4000" dirty="0"/>
          </a:p>
        </p:txBody>
      </p:sp>
      <p:sp>
        <p:nvSpPr>
          <p:cNvPr id="5" name="Text 2"/>
          <p:cNvSpPr/>
          <p:nvPr/>
        </p:nvSpPr>
        <p:spPr>
          <a:xfrm>
            <a:off x="457200" y="1371600"/>
            <a:ext cx="6492240" cy="4480560"/>
          </a:xfrm>
          <a:prstGeom prst="rect">
            <a:avLst/>
          </a:prstGeom>
          <a:noFill/>
          <a:ln/>
        </p:spPr>
        <p:txBody>
          <a:bodyPr wrap="square" rtlCol="0" anchor="ctr"/>
          <a:lstStyle/>
          <a:p>
            <a:pPr marL="0" indent="0">
              <a:lnSpc>
                <a:spcPct val="125000"/>
              </a:lnSpc>
              <a:buNone/>
            </a:pPr>
            <a:r>
              <a:rPr lang="en-US" sz="2400" b="1" dirty="0">
                <a:latin typeface="Calibri" pitchFamily="34" charset="0"/>
                <a:ea typeface="Calibri" pitchFamily="34" charset="-122"/>
                <a:cs typeface="Calibri" pitchFamily="34" charset="-120"/>
              </a:rPr>
              <a:t>Robert Hughes</a:t>
            </a:r>
            <a:r>
              <a:rPr lang="en-US" sz="2000" dirty="0">
                <a:solidFill>
                  <a:srgbClr val="37474D"/>
                </a:solidFill>
                <a:latin typeface="Calibri" pitchFamily="34" charset="0"/>
                <a:ea typeface="Calibri" pitchFamily="34" charset="-122"/>
                <a:cs typeface="Calibri" pitchFamily="34" charset="-120"/>
              </a:rPr>
              <a:t> </a:t>
            </a:r>
          </a:p>
          <a:p>
            <a:pPr marL="0" indent="0">
              <a:lnSpc>
                <a:spcPct val="125000"/>
              </a:lnSpc>
              <a:buNone/>
            </a:pPr>
            <a:r>
              <a:rPr lang="en-US" sz="2000" dirty="0">
                <a:solidFill>
                  <a:srgbClr val="37474D"/>
                </a:solidFill>
                <a:latin typeface="Calibri" pitchFamily="34" charset="0"/>
                <a:ea typeface="Calibri" pitchFamily="34" charset="-122"/>
                <a:cs typeface="Calibri" pitchFamily="34" charset="-120"/>
              </a:rPr>
              <a:t>Fictional 58-year-old man.</a:t>
            </a:r>
            <a:endParaRPr lang="en-US" sz="2000" dirty="0"/>
          </a:p>
          <a:p>
            <a:pPr marL="0" indent="0">
              <a:lnSpc>
                <a:spcPct val="125000"/>
              </a:lnSpc>
              <a:buNone/>
            </a:pPr>
            <a:endParaRPr lang="en-US" sz="2000" dirty="0"/>
          </a:p>
          <a:p>
            <a:pPr marL="0" indent="0">
              <a:lnSpc>
                <a:spcPct val="125000"/>
              </a:lnSpc>
              <a:buNone/>
            </a:pPr>
            <a:r>
              <a:rPr lang="en-US" sz="2000" dirty="0">
                <a:solidFill>
                  <a:srgbClr val="37474D"/>
                </a:solidFill>
                <a:latin typeface="Calibri" pitchFamily="34" charset="0"/>
                <a:ea typeface="Calibri" pitchFamily="34" charset="-122"/>
                <a:cs typeface="Calibri" pitchFamily="34" charset="-120"/>
              </a:rPr>
              <a:t>He was diagnosed with Type 2 Diabetes Mellitus three years ago.</a:t>
            </a:r>
          </a:p>
          <a:p>
            <a:pPr marL="0" indent="0">
              <a:lnSpc>
                <a:spcPct val="125000"/>
              </a:lnSpc>
              <a:buNone/>
            </a:pPr>
            <a:endParaRPr lang="en-US" sz="2000" dirty="0"/>
          </a:p>
          <a:p>
            <a:pPr marL="0" indent="0">
              <a:lnSpc>
                <a:spcPct val="125000"/>
              </a:lnSpc>
              <a:buNone/>
            </a:pPr>
            <a:r>
              <a:rPr lang="en-US" sz="2000" dirty="0">
                <a:solidFill>
                  <a:srgbClr val="37474D"/>
                </a:solidFill>
                <a:latin typeface="Calibri" pitchFamily="34" charset="0"/>
                <a:ea typeface="Calibri" pitchFamily="34" charset="-122"/>
                <a:cs typeface="Calibri" pitchFamily="34" charset="-120"/>
              </a:rPr>
              <a:t>Type two diabetes mellitus is a chronic metabolic disease where the body cannot effectively produce or use insulin, leading to chronically raised blood glucose levels.</a:t>
            </a:r>
            <a:endParaRPr lang="en-US" sz="2000" dirty="0"/>
          </a:p>
        </p:txBody>
      </p:sp>
      <p:sp>
        <p:nvSpPr>
          <p:cNvPr id="6" name="Shape 3"/>
          <p:cNvSpPr/>
          <p:nvPr/>
        </p:nvSpPr>
        <p:spPr>
          <a:xfrm>
            <a:off x="7383780" y="1600200"/>
            <a:ext cx="4343400" cy="4480560"/>
          </a:xfrm>
          <a:prstGeom prst="roundRect">
            <a:avLst>
              <a:gd name="adj" fmla="val 1684"/>
            </a:avLst>
          </a:prstGeom>
          <a:solidFill>
            <a:srgbClr val="F7F9F9"/>
          </a:solidFill>
          <a:ln/>
          <a:effectLst>
            <a:outerShdw blurRad="101600" dist="38100" dir="5400000" algn="bl" rotWithShape="0">
              <a:srgbClr val="1F2D30">
                <a:alpha val="12000"/>
              </a:srgbClr>
            </a:outerShdw>
          </a:effectLst>
        </p:spPr>
        <p:txBody>
          <a:bodyPr/>
          <a:lstStyle/>
          <a:p>
            <a:endParaRPr lang="en-PK" dirty="0"/>
          </a:p>
        </p:txBody>
      </p:sp>
      <p:sp>
        <p:nvSpPr>
          <p:cNvPr id="7" name="Text 4"/>
          <p:cNvSpPr/>
          <p:nvPr/>
        </p:nvSpPr>
        <p:spPr>
          <a:xfrm>
            <a:off x="7635240" y="1600200"/>
            <a:ext cx="3840480" cy="457200"/>
          </a:xfrm>
          <a:prstGeom prst="rect">
            <a:avLst/>
          </a:prstGeom>
          <a:noFill/>
          <a:ln/>
        </p:spPr>
        <p:txBody>
          <a:bodyPr wrap="square" rtlCol="0" anchor="ctr"/>
          <a:lstStyle/>
          <a:p>
            <a:pPr marL="0" indent="0">
              <a:buNone/>
            </a:pPr>
            <a:r>
              <a:rPr lang="en-US" b="1" dirty="0">
                <a:solidFill>
                  <a:srgbClr val="274B55"/>
                </a:solidFill>
                <a:latin typeface="Cambria" pitchFamily="34" charset="0"/>
                <a:ea typeface="Cambria" pitchFamily="34" charset="-122"/>
                <a:cs typeface="Cambria" pitchFamily="34" charset="-120"/>
              </a:rPr>
              <a:t>Why this condition matters</a:t>
            </a:r>
            <a:endParaRPr lang="en-US" dirty="0"/>
          </a:p>
        </p:txBody>
      </p:sp>
      <p:sp>
        <p:nvSpPr>
          <p:cNvPr id="8" name="Text 5"/>
          <p:cNvSpPr/>
          <p:nvPr/>
        </p:nvSpPr>
        <p:spPr>
          <a:xfrm>
            <a:off x="7635240" y="2148840"/>
            <a:ext cx="3840480" cy="685800"/>
          </a:xfrm>
          <a:prstGeom prst="rect">
            <a:avLst/>
          </a:prstGeom>
          <a:noFill/>
          <a:ln/>
        </p:spPr>
        <p:txBody>
          <a:bodyPr wrap="square" rtlCol="0" anchor="ctr"/>
          <a:lstStyle/>
          <a:p>
            <a:pPr marL="0" indent="0">
              <a:buNone/>
            </a:pPr>
            <a:r>
              <a:rPr lang="en-US" sz="2400" b="1" dirty="0">
                <a:latin typeface="Cambria" pitchFamily="34" charset="0"/>
                <a:ea typeface="Cambria" pitchFamily="34" charset="-122"/>
                <a:cs typeface="Cambria" pitchFamily="34" charset="-120"/>
              </a:rPr>
              <a:t>4.6M</a:t>
            </a:r>
            <a:endParaRPr lang="en-US" sz="2400" dirty="0"/>
          </a:p>
        </p:txBody>
      </p:sp>
      <p:sp>
        <p:nvSpPr>
          <p:cNvPr id="9" name="Text 6"/>
          <p:cNvSpPr/>
          <p:nvPr/>
        </p:nvSpPr>
        <p:spPr>
          <a:xfrm>
            <a:off x="7635240" y="2340864"/>
            <a:ext cx="3840480" cy="1225296"/>
          </a:xfrm>
          <a:prstGeom prst="rect">
            <a:avLst/>
          </a:prstGeom>
          <a:noFill/>
          <a:ln/>
        </p:spPr>
        <p:txBody>
          <a:bodyPr wrap="square" rtlCol="0" anchor="ctr"/>
          <a:lstStyle/>
          <a:p>
            <a:pPr marL="0" indent="0">
              <a:buNone/>
            </a:pPr>
            <a:r>
              <a:rPr lang="en-US" dirty="0">
                <a:latin typeface="Calibri" pitchFamily="34" charset="0"/>
                <a:ea typeface="Calibri" pitchFamily="34" charset="-122"/>
                <a:cs typeface="Calibri" pitchFamily="34" charset="-120"/>
              </a:rPr>
              <a:t>people are living with diabetes in the UK and over 90%of them have Type 2</a:t>
            </a:r>
            <a:endParaRPr lang="en-US" dirty="0"/>
          </a:p>
        </p:txBody>
      </p:sp>
      <p:sp>
        <p:nvSpPr>
          <p:cNvPr id="10" name="Text 7"/>
          <p:cNvSpPr/>
          <p:nvPr/>
        </p:nvSpPr>
        <p:spPr>
          <a:xfrm>
            <a:off x="7635240" y="3429000"/>
            <a:ext cx="3840480" cy="274320"/>
          </a:xfrm>
          <a:prstGeom prst="rect">
            <a:avLst/>
          </a:prstGeom>
          <a:noFill/>
          <a:ln/>
        </p:spPr>
        <p:txBody>
          <a:bodyPr wrap="square" rtlCol="0" anchor="ctr"/>
          <a:lstStyle/>
          <a:p>
            <a:pPr marL="0" indent="0">
              <a:buNone/>
            </a:pPr>
            <a:r>
              <a:rPr lang="en-US" sz="1600" dirty="0">
                <a:latin typeface="Calibri" pitchFamily="34" charset="0"/>
                <a:ea typeface="Calibri" pitchFamily="34" charset="-122"/>
                <a:cs typeface="Calibri" pitchFamily="34" charset="-120"/>
              </a:rPr>
              <a:t>(Diabetes UK, 2024</a:t>
            </a:r>
            <a:r>
              <a:rPr lang="en-US" sz="1600" i="1" dirty="0">
                <a:latin typeface="Calibri" pitchFamily="34" charset="0"/>
                <a:ea typeface="Calibri" pitchFamily="34" charset="-122"/>
                <a:cs typeface="Calibri" pitchFamily="34" charset="-120"/>
              </a:rPr>
              <a:t>)</a:t>
            </a:r>
            <a:endParaRPr lang="en-US" sz="1600" i="1" dirty="0"/>
          </a:p>
        </p:txBody>
      </p:sp>
      <p:sp>
        <p:nvSpPr>
          <p:cNvPr id="11" name="Shape 8"/>
          <p:cNvSpPr/>
          <p:nvPr/>
        </p:nvSpPr>
        <p:spPr>
          <a:xfrm>
            <a:off x="7635240" y="3886200"/>
            <a:ext cx="3794760" cy="0"/>
          </a:xfrm>
          <a:prstGeom prst="line">
            <a:avLst/>
          </a:prstGeom>
          <a:noFill/>
          <a:ln w="12700">
            <a:solidFill>
              <a:srgbClr val="D7DEDE"/>
            </a:solidFill>
            <a:prstDash val="solid"/>
          </a:ln>
        </p:spPr>
        <p:txBody>
          <a:bodyPr/>
          <a:lstStyle/>
          <a:p>
            <a:endParaRPr lang="en-GB"/>
          </a:p>
        </p:txBody>
      </p:sp>
      <p:sp>
        <p:nvSpPr>
          <p:cNvPr id="12" name="Text 9"/>
          <p:cNvSpPr/>
          <p:nvPr/>
        </p:nvSpPr>
        <p:spPr>
          <a:xfrm>
            <a:off x="7635240" y="4069080"/>
            <a:ext cx="3840480" cy="1371600"/>
          </a:xfrm>
          <a:prstGeom prst="rect">
            <a:avLst/>
          </a:prstGeom>
          <a:noFill/>
          <a:ln/>
        </p:spPr>
        <p:txBody>
          <a:bodyPr wrap="square" rtlCol="0" anchor="ctr"/>
          <a:lstStyle/>
          <a:p>
            <a:pPr marL="0" indent="0">
              <a:lnSpc>
                <a:spcPct val="120000"/>
              </a:lnSpc>
              <a:buNone/>
            </a:pPr>
            <a:r>
              <a:rPr lang="en-US" sz="1400" dirty="0">
                <a:latin typeface="Calibri" pitchFamily="34" charset="0"/>
                <a:ea typeface="Calibri" pitchFamily="34" charset="-122"/>
                <a:cs typeface="Calibri" pitchFamily="34" charset="-120"/>
              </a:rPr>
              <a:t>A leading cause of cardiovascular disease, kidney failure and ophthalmic problems which makes prevention and management a major NHS priority.</a:t>
            </a:r>
            <a:endParaRPr lang="en-US" sz="1400" dirty="0"/>
          </a:p>
        </p:txBody>
      </p:sp>
      <p:sp>
        <p:nvSpPr>
          <p:cNvPr id="13" name="Text 10"/>
          <p:cNvSpPr/>
          <p:nvPr/>
        </p:nvSpPr>
        <p:spPr>
          <a:xfrm>
            <a:off x="7635240" y="5394960"/>
            <a:ext cx="3840480" cy="274320"/>
          </a:xfrm>
          <a:prstGeom prst="rect">
            <a:avLst/>
          </a:prstGeom>
          <a:noFill/>
          <a:ln/>
        </p:spPr>
        <p:txBody>
          <a:bodyPr wrap="square" rtlCol="0" anchor="ctr"/>
          <a:lstStyle/>
          <a:p>
            <a:pPr marL="0" indent="0">
              <a:buNone/>
            </a:pPr>
            <a:r>
              <a:rPr lang="en-US" sz="1400" dirty="0">
                <a:latin typeface="Calibri" pitchFamily="34" charset="0"/>
                <a:ea typeface="Calibri" pitchFamily="34" charset="-122"/>
                <a:cs typeface="Calibri" pitchFamily="34" charset="-120"/>
              </a:rPr>
              <a:t>(WHO, 2024)</a:t>
            </a:r>
            <a:endParaRPr lang="en-US" sz="1400" dirty="0"/>
          </a:p>
        </p:txBody>
      </p:sp>
      <p:sp>
        <p:nvSpPr>
          <p:cNvPr id="14" name="Text 11"/>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2</a:t>
            </a:r>
            <a:endParaRPr lang="en-US" sz="1000" dirty="0"/>
          </a:p>
        </p:txBody>
      </p:sp>
      <p:pic>
        <p:nvPicPr>
          <p:cNvPr id="23" name="Audio 22">
            <a:hlinkClick r:id="" action="ppaction://media"/>
            <a:extLst>
              <a:ext uri="{FF2B5EF4-FFF2-40B4-BE49-F238E27FC236}">
                <a16:creationId xmlns:a16="http://schemas.microsoft.com/office/drawing/2014/main" id="{D9D036BC-8753-0356-4A10-20D6E170F56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9677400" y="5052060"/>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662"/>
    </mc:Choice>
    <mc:Fallback xmlns="">
      <p:transition spd="slow" advTm="7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home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Biodata of the Person</a:t>
            </a:r>
            <a:endParaRPr lang="en-US" sz="3000" dirty="0"/>
          </a:p>
        </p:txBody>
      </p:sp>
      <p:sp>
        <p:nvSpPr>
          <p:cNvPr id="5" name="Text 2"/>
          <p:cNvSpPr/>
          <p:nvPr/>
        </p:nvSpPr>
        <p:spPr>
          <a:xfrm>
            <a:off x="457200" y="1417320"/>
            <a:ext cx="5120640" cy="365760"/>
          </a:xfrm>
          <a:prstGeom prst="rect">
            <a:avLst/>
          </a:prstGeom>
          <a:noFill/>
          <a:ln/>
        </p:spPr>
        <p:txBody>
          <a:bodyPr wrap="square" rtlCol="0" anchor="ctr"/>
          <a:lstStyle/>
          <a:p>
            <a:pPr marL="0" indent="0">
              <a:buNone/>
            </a:pPr>
            <a:r>
              <a:rPr lang="en-US" sz="2000" b="1" dirty="0">
                <a:solidFill>
                  <a:srgbClr val="274B55"/>
                </a:solidFill>
                <a:latin typeface="Cambria" pitchFamily="34" charset="0"/>
                <a:ea typeface="Cambria" pitchFamily="34" charset="-122"/>
                <a:cs typeface="Cambria" pitchFamily="34" charset="-120"/>
              </a:rPr>
              <a:t>Demographics</a:t>
            </a:r>
            <a:endParaRPr lang="en-US" sz="2000" dirty="0"/>
          </a:p>
        </p:txBody>
      </p:sp>
      <p:sp>
        <p:nvSpPr>
          <p:cNvPr id="6" name="Text 3"/>
          <p:cNvSpPr/>
          <p:nvPr/>
        </p:nvSpPr>
        <p:spPr>
          <a:xfrm>
            <a:off x="457200" y="1874520"/>
            <a:ext cx="5120640" cy="2011680"/>
          </a:xfrm>
          <a:prstGeom prst="rect">
            <a:avLst/>
          </a:prstGeom>
          <a:noFill/>
          <a:ln/>
        </p:spPr>
        <p:txBody>
          <a:bodyPr wrap="square" rtlCol="0" anchor="ctr"/>
          <a:lstStyle/>
          <a:p>
            <a:pPr marL="0" indent="0">
              <a:lnSpc>
                <a:spcPct val="125000"/>
              </a:lnSpc>
              <a:buNone/>
            </a:pPr>
            <a:r>
              <a:rPr lang="en-US" sz="1600" b="1" dirty="0">
                <a:solidFill>
                  <a:srgbClr val="37474D"/>
                </a:solidFill>
                <a:latin typeface="Calibri" pitchFamily="34" charset="0"/>
                <a:ea typeface="Calibri" pitchFamily="34" charset="-122"/>
                <a:cs typeface="Calibri" pitchFamily="34" charset="-120"/>
              </a:rPr>
              <a:t>AGE:                                            </a:t>
            </a:r>
            <a:r>
              <a:rPr lang="en-US" sz="1600" dirty="0">
                <a:solidFill>
                  <a:srgbClr val="37474D"/>
                </a:solidFill>
                <a:latin typeface="Calibri" pitchFamily="34" charset="0"/>
                <a:ea typeface="Calibri" pitchFamily="34" charset="-122"/>
                <a:cs typeface="Calibri" pitchFamily="34" charset="-120"/>
              </a:rPr>
              <a:t>58-year-old male</a:t>
            </a:r>
          </a:p>
          <a:p>
            <a:pPr marL="0" indent="0">
              <a:lnSpc>
                <a:spcPct val="125000"/>
              </a:lnSpc>
              <a:buNone/>
            </a:pPr>
            <a:r>
              <a:rPr lang="en-US" sz="1600" b="1" dirty="0">
                <a:solidFill>
                  <a:srgbClr val="37474D"/>
                </a:solidFill>
                <a:latin typeface="Calibri" pitchFamily="34" charset="0"/>
                <a:ea typeface="Calibri" pitchFamily="34" charset="-122"/>
                <a:cs typeface="Calibri" pitchFamily="34" charset="-120"/>
              </a:rPr>
              <a:t>GENDER:                                            </a:t>
            </a:r>
            <a:r>
              <a:rPr lang="en-US" sz="1600" dirty="0">
                <a:solidFill>
                  <a:srgbClr val="37474D"/>
                </a:solidFill>
                <a:latin typeface="Calibri" pitchFamily="34" charset="0"/>
                <a:ea typeface="Calibri" pitchFamily="34" charset="-122"/>
                <a:cs typeface="Calibri" pitchFamily="34" charset="-120"/>
              </a:rPr>
              <a:t>Male</a:t>
            </a:r>
          </a:p>
          <a:p>
            <a:pPr marL="0" indent="0">
              <a:lnSpc>
                <a:spcPct val="125000"/>
              </a:lnSpc>
              <a:buNone/>
            </a:pPr>
            <a:r>
              <a:rPr lang="en-US" sz="1600" b="1" dirty="0">
                <a:solidFill>
                  <a:srgbClr val="37474D"/>
                </a:solidFill>
                <a:latin typeface="Calibri" pitchFamily="34" charset="0"/>
                <a:ea typeface="Calibri" pitchFamily="34" charset="-122"/>
                <a:cs typeface="Calibri" pitchFamily="34" charset="-120"/>
              </a:rPr>
              <a:t>OCCUPATION:                        </a:t>
            </a:r>
            <a:r>
              <a:rPr lang="en-US" sz="1600" dirty="0">
                <a:solidFill>
                  <a:srgbClr val="37474D"/>
                </a:solidFill>
                <a:latin typeface="Calibri" pitchFamily="34" charset="0"/>
                <a:ea typeface="Calibri" pitchFamily="34" charset="-122"/>
                <a:cs typeface="Calibri" pitchFamily="34" charset="-120"/>
              </a:rPr>
              <a:t>Retired postal worker</a:t>
            </a:r>
          </a:p>
          <a:p>
            <a:pPr marL="0" indent="0">
              <a:lnSpc>
                <a:spcPct val="125000"/>
              </a:lnSpc>
              <a:buNone/>
            </a:pPr>
            <a:r>
              <a:rPr lang="en-US" sz="1600" b="1" dirty="0">
                <a:solidFill>
                  <a:srgbClr val="37474D"/>
                </a:solidFill>
                <a:latin typeface="Calibri" pitchFamily="34" charset="0"/>
                <a:ea typeface="Calibri" pitchFamily="34" charset="-122"/>
                <a:cs typeface="Calibri" pitchFamily="34" charset="-120"/>
              </a:rPr>
              <a:t>LIVING SITUATION:              </a:t>
            </a:r>
            <a:r>
              <a:rPr lang="en-US" sz="1600" dirty="0">
                <a:solidFill>
                  <a:srgbClr val="37474D"/>
                </a:solidFill>
                <a:latin typeface="Calibri" pitchFamily="34" charset="0"/>
                <a:ea typeface="Calibri" pitchFamily="34" charset="-122"/>
                <a:cs typeface="Calibri" pitchFamily="34" charset="-120"/>
              </a:rPr>
              <a:t>Lives with his wife in a </a:t>
            </a:r>
          </a:p>
          <a:p>
            <a:pPr marL="0" indent="0">
              <a:lnSpc>
                <a:spcPct val="125000"/>
              </a:lnSpc>
              <a:buNone/>
            </a:pPr>
            <a:r>
              <a:rPr lang="en-US" sz="1600" dirty="0">
                <a:solidFill>
                  <a:srgbClr val="37474D"/>
                </a:solidFill>
                <a:latin typeface="Calibri" pitchFamily="34" charset="0"/>
                <a:ea typeface="Calibri" pitchFamily="34" charset="-122"/>
                <a:cs typeface="Calibri" pitchFamily="34" charset="-120"/>
              </a:rPr>
              <a:t>                                                  semi-detached house</a:t>
            </a:r>
            <a:endParaRPr lang="en-US" sz="1600" dirty="0"/>
          </a:p>
        </p:txBody>
      </p:sp>
      <p:sp>
        <p:nvSpPr>
          <p:cNvPr id="7" name="Shape 4"/>
          <p:cNvSpPr/>
          <p:nvPr/>
        </p:nvSpPr>
        <p:spPr>
          <a:xfrm>
            <a:off x="441960" y="4411981"/>
            <a:ext cx="5120640" cy="1691640"/>
          </a:xfrm>
          <a:prstGeom prst="roundRect">
            <a:avLst>
              <a:gd name="adj" fmla="val 4324"/>
            </a:avLst>
          </a:prstGeom>
          <a:solidFill>
            <a:srgbClr val="F7F9F9"/>
          </a:solidFill>
          <a:ln/>
        </p:spPr>
        <p:txBody>
          <a:bodyPr/>
          <a:lstStyle/>
          <a:p>
            <a:r>
              <a:rPr lang="en-US" sz="1600" b="1" dirty="0"/>
              <a:t>LIFESTYLE REVIEW</a:t>
            </a:r>
            <a:endParaRPr lang="en-PK" sz="1600" b="1" dirty="0"/>
          </a:p>
        </p:txBody>
      </p:sp>
      <p:sp>
        <p:nvSpPr>
          <p:cNvPr id="9" name="Text 5"/>
          <p:cNvSpPr/>
          <p:nvPr/>
        </p:nvSpPr>
        <p:spPr>
          <a:xfrm>
            <a:off x="723330" y="4594861"/>
            <a:ext cx="4374449" cy="1325880"/>
          </a:xfrm>
          <a:prstGeom prst="rect">
            <a:avLst/>
          </a:prstGeom>
          <a:noFill/>
          <a:ln/>
        </p:spPr>
        <p:txBody>
          <a:bodyPr wrap="square" rtlCol="0" anchor="ctr"/>
          <a:lstStyle/>
          <a:p>
            <a:pPr marL="0" indent="0">
              <a:buNone/>
            </a:pPr>
            <a:r>
              <a:rPr lang="en-US" dirty="0">
                <a:latin typeface="Calibri" pitchFamily="34" charset="0"/>
                <a:ea typeface="Calibri" pitchFamily="34" charset="-122"/>
                <a:cs typeface="Calibri" pitchFamily="34" charset="-120"/>
              </a:rPr>
              <a:t>Independent with daily living, but energy and mobility have declined over the past 12 months which is an early flag for lifestyle review.</a:t>
            </a:r>
            <a:endParaRPr lang="en-US" dirty="0"/>
          </a:p>
        </p:txBody>
      </p:sp>
      <p:sp>
        <p:nvSpPr>
          <p:cNvPr id="10" name="Text 6"/>
          <p:cNvSpPr/>
          <p:nvPr/>
        </p:nvSpPr>
        <p:spPr>
          <a:xfrm>
            <a:off x="5989320" y="1417320"/>
            <a:ext cx="5760720" cy="365760"/>
          </a:xfrm>
          <a:prstGeom prst="rect">
            <a:avLst/>
          </a:prstGeom>
          <a:noFill/>
          <a:ln/>
        </p:spPr>
        <p:txBody>
          <a:bodyPr wrap="square" rtlCol="0" anchor="ctr"/>
          <a:lstStyle/>
          <a:p>
            <a:pPr marL="0" indent="0">
              <a:buNone/>
            </a:pPr>
            <a:r>
              <a:rPr lang="en-US" sz="2000" b="1" dirty="0">
                <a:solidFill>
                  <a:srgbClr val="274B55"/>
                </a:solidFill>
                <a:latin typeface="Cambria" pitchFamily="34" charset="0"/>
                <a:ea typeface="Cambria" pitchFamily="34" charset="-122"/>
              </a:rPr>
              <a:t>VITALS</a:t>
            </a:r>
            <a:endParaRPr lang="en-US" sz="2000" dirty="0"/>
          </a:p>
        </p:txBody>
      </p:sp>
      <p:graphicFrame>
        <p:nvGraphicFramePr>
          <p:cNvPr id="11" name="Table 0"/>
          <p:cNvGraphicFramePr>
            <a:graphicFrameLocks noGrp="1"/>
          </p:cNvGraphicFramePr>
          <p:nvPr>
            <p:extLst>
              <p:ext uri="{D42A27DB-BD31-4B8C-83A1-F6EECF244321}">
                <p14:modId xmlns:p14="http://schemas.microsoft.com/office/powerpoint/2010/main" val="1402667215"/>
              </p:ext>
            </p:extLst>
          </p:nvPr>
        </p:nvGraphicFramePr>
        <p:xfrm>
          <a:off x="5989320" y="1920240"/>
          <a:ext cx="5760720" cy="2615184"/>
        </p:xfrm>
        <a:graphic>
          <a:graphicData uri="http://schemas.openxmlformats.org/drawingml/2006/table">
            <a:tbl>
              <a:tblPr/>
              <a:tblGrid>
                <a:gridCol w="2011680">
                  <a:extLst>
                    <a:ext uri="{9D8B030D-6E8A-4147-A177-3AD203B41FA5}">
                      <a16:colId xmlns:a16="http://schemas.microsoft.com/office/drawing/2014/main" val="20000"/>
                    </a:ext>
                  </a:extLst>
                </a:gridCol>
                <a:gridCol w="192024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tblGrid>
              <a:tr h="438912">
                <a:tc>
                  <a:txBody>
                    <a:bodyPr/>
                    <a:lstStyle/>
                    <a:p>
                      <a:pPr marL="0" indent="0">
                        <a:buNone/>
                      </a:pPr>
                      <a:r>
                        <a:rPr lang="en-US" sz="1600" b="1" dirty="0">
                          <a:solidFill>
                            <a:srgbClr val="FFFFFF"/>
                          </a:solidFill>
                        </a:rPr>
                        <a:t>Measurement</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274B55"/>
                    </a:solidFill>
                  </a:tcPr>
                </a:tc>
                <a:tc>
                  <a:txBody>
                    <a:bodyPr/>
                    <a:lstStyle/>
                    <a:p>
                      <a:pPr marL="0" indent="0">
                        <a:buNone/>
                      </a:pPr>
                      <a:r>
                        <a:rPr lang="en-US" sz="1600" b="1" dirty="0">
                          <a:solidFill>
                            <a:srgbClr val="FFFFFF"/>
                          </a:solidFill>
                        </a:rPr>
                        <a:t>Robert's Reading</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274B55"/>
                    </a:solidFill>
                  </a:tcPr>
                </a:tc>
                <a:tc>
                  <a:txBody>
                    <a:bodyPr/>
                    <a:lstStyle/>
                    <a:p>
                      <a:pPr marL="0" indent="0">
                        <a:buNone/>
                      </a:pPr>
                      <a:r>
                        <a:rPr lang="en-US" sz="1600" b="1" dirty="0">
                          <a:solidFill>
                            <a:srgbClr val="FFFFFF"/>
                          </a:solidFill>
                        </a:rPr>
                        <a:t>Healthy Adult Range</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274B55"/>
                    </a:solidFill>
                  </a:tcPr>
                </a:tc>
                <a:extLst>
                  <a:ext uri="{0D108BD9-81ED-4DB2-BD59-A6C34878D82A}">
                    <a16:rowId xmlns:a16="http://schemas.microsoft.com/office/drawing/2014/main" val="10000"/>
                  </a:ext>
                </a:extLst>
              </a:tr>
              <a:tr h="438912">
                <a:tc>
                  <a:txBody>
                    <a:bodyPr/>
                    <a:lstStyle/>
                    <a:p>
                      <a:pPr marL="0" indent="0">
                        <a:buNone/>
                      </a:pPr>
                      <a:r>
                        <a:rPr lang="en-US" sz="1600" dirty="0">
                          <a:solidFill>
                            <a:srgbClr val="37474D"/>
                          </a:solidFill>
                        </a:rPr>
                        <a:t>Blood pressure</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tc>
                  <a:txBody>
                    <a:bodyPr/>
                    <a:lstStyle/>
                    <a:p>
                      <a:pPr marL="0" indent="0">
                        <a:buNone/>
                      </a:pPr>
                      <a:r>
                        <a:rPr lang="en-US" sz="1600" b="1" dirty="0">
                          <a:solidFill>
                            <a:srgbClr val="5B95A0"/>
                          </a:solidFill>
                        </a:rPr>
                        <a:t>148/92 mmHg</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tc>
                  <a:txBody>
                    <a:bodyPr/>
                    <a:lstStyle/>
                    <a:p>
                      <a:pPr marL="0" indent="0">
                        <a:buNone/>
                      </a:pPr>
                      <a:r>
                        <a:rPr lang="en-US" sz="1600" dirty="0">
                          <a:solidFill>
                            <a:srgbClr val="37474D"/>
                          </a:solidFill>
                        </a:rPr>
                        <a:t>Under 120/80 mmHg</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38912">
                <a:tc>
                  <a:txBody>
                    <a:bodyPr/>
                    <a:lstStyle/>
                    <a:p>
                      <a:pPr marL="0" indent="0">
                        <a:buNone/>
                      </a:pPr>
                      <a:r>
                        <a:rPr lang="en-US" sz="1600" dirty="0">
                          <a:solidFill>
                            <a:srgbClr val="37474D"/>
                          </a:solidFill>
                        </a:rPr>
                        <a:t>BMI</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tc>
                  <a:txBody>
                    <a:bodyPr/>
                    <a:lstStyle/>
                    <a:p>
                      <a:pPr marL="0" indent="0">
                        <a:buNone/>
                      </a:pPr>
                      <a:r>
                        <a:rPr lang="en-US" sz="1600" b="1" dirty="0">
                          <a:solidFill>
                            <a:srgbClr val="5B95A0"/>
                          </a:solidFill>
                        </a:rPr>
                        <a:t>31.4 kg/m² (obese)</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tc>
                  <a:txBody>
                    <a:bodyPr/>
                    <a:lstStyle/>
                    <a:p>
                      <a:pPr marL="0" indent="0">
                        <a:buNone/>
                      </a:pPr>
                      <a:r>
                        <a:rPr lang="en-US" sz="1600" dirty="0">
                          <a:solidFill>
                            <a:srgbClr val="37474D"/>
                          </a:solidFill>
                        </a:rPr>
                        <a:t>18.5–24.9 kg/m²</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extLst>
                  <a:ext uri="{0D108BD9-81ED-4DB2-BD59-A6C34878D82A}">
                    <a16:rowId xmlns:a16="http://schemas.microsoft.com/office/drawing/2014/main" val="10002"/>
                  </a:ext>
                </a:extLst>
              </a:tr>
              <a:tr h="438912">
                <a:tc>
                  <a:txBody>
                    <a:bodyPr/>
                    <a:lstStyle/>
                    <a:p>
                      <a:pPr marL="0" indent="0">
                        <a:buNone/>
                      </a:pPr>
                      <a:r>
                        <a:rPr lang="en-US" sz="1600" dirty="0">
                          <a:solidFill>
                            <a:srgbClr val="37474D"/>
                          </a:solidFill>
                        </a:rPr>
                        <a:t>HbA1c</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tc>
                  <a:txBody>
                    <a:bodyPr/>
                    <a:lstStyle/>
                    <a:p>
                      <a:pPr marL="0" indent="0">
                        <a:buNone/>
                      </a:pPr>
                      <a:r>
                        <a:rPr lang="en-US" sz="1600" b="1" dirty="0">
                          <a:solidFill>
                            <a:srgbClr val="5B95A0"/>
                          </a:solidFill>
                        </a:rPr>
                        <a:t>58 mmol/mol (7.5%)</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tc>
                  <a:txBody>
                    <a:bodyPr/>
                    <a:lstStyle/>
                    <a:p>
                      <a:pPr marL="0" indent="0">
                        <a:buNone/>
                      </a:pPr>
                      <a:r>
                        <a:rPr lang="en-US" sz="1600" dirty="0">
                          <a:solidFill>
                            <a:srgbClr val="37474D"/>
                          </a:solidFill>
                        </a:rPr>
                        <a:t>Under 42 mmol/mol (6.0%)</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38912">
                <a:tc>
                  <a:txBody>
                    <a:bodyPr/>
                    <a:lstStyle/>
                    <a:p>
                      <a:pPr marL="0" indent="0">
                        <a:buNone/>
                      </a:pPr>
                      <a:r>
                        <a:rPr lang="en-US" sz="1600" dirty="0">
                          <a:solidFill>
                            <a:srgbClr val="37474D"/>
                          </a:solidFill>
                        </a:rPr>
                        <a:t>Fasting blood glucose</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tc>
                  <a:txBody>
                    <a:bodyPr/>
                    <a:lstStyle/>
                    <a:p>
                      <a:pPr marL="0" indent="0">
                        <a:buNone/>
                      </a:pPr>
                      <a:r>
                        <a:rPr lang="en-US" sz="1600" b="1" dirty="0">
                          <a:solidFill>
                            <a:srgbClr val="5B95A0"/>
                          </a:solidFill>
                        </a:rPr>
                        <a:t>8.9 mmol/L</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tc>
                  <a:txBody>
                    <a:bodyPr/>
                    <a:lstStyle/>
                    <a:p>
                      <a:pPr marL="0" indent="0">
                        <a:buNone/>
                      </a:pPr>
                      <a:r>
                        <a:rPr lang="en-US" sz="1600" dirty="0">
                          <a:solidFill>
                            <a:srgbClr val="37474D"/>
                          </a:solidFill>
                        </a:rPr>
                        <a:t>4.0–5.9 mmol/L</a:t>
                      </a:r>
                      <a:endParaRPr lang="en-US" sz="1600" dirty="0"/>
                    </a:p>
                  </a:txBody>
                  <a:tcPr anchor="ctr">
                    <a:lnL w="9525" cap="flat" cmpd="sng" algn="ctr">
                      <a:solidFill>
                        <a:srgbClr val="E4E9E9"/>
                      </a:solidFill>
                      <a:prstDash val="solid"/>
                      <a:round/>
                      <a:headEnd type="none" w="med" len="med"/>
                      <a:tailEnd type="none" w="med" len="med"/>
                    </a:lnL>
                    <a:lnR w="9525" cap="flat" cmpd="sng" algn="ctr">
                      <a:solidFill>
                        <a:srgbClr val="E4E9E9"/>
                      </a:solidFill>
                      <a:prstDash val="solid"/>
                      <a:round/>
                      <a:headEnd type="none" w="med" len="med"/>
                      <a:tailEnd type="none" w="med" len="med"/>
                    </a:lnR>
                    <a:lnT w="9525" cap="flat" cmpd="sng" algn="ctr">
                      <a:solidFill>
                        <a:srgbClr val="E4E9E9"/>
                      </a:solidFill>
                      <a:prstDash val="solid"/>
                      <a:round/>
                      <a:headEnd type="none" w="med" len="med"/>
                      <a:tailEnd type="none" w="med" len="med"/>
                    </a:lnT>
                    <a:lnB w="9525" cap="flat" cmpd="sng" algn="ctr">
                      <a:solidFill>
                        <a:srgbClr val="E4E9E9"/>
                      </a:solidFill>
                      <a:prstDash val="solid"/>
                      <a:round/>
                      <a:headEnd type="none" w="med" len="med"/>
                      <a:tailEnd type="none" w="med" len="med"/>
                    </a:lnB>
                    <a:solidFill>
                      <a:srgbClr val="F7F9F9"/>
                    </a:solidFill>
                  </a:tcPr>
                </a:tc>
                <a:extLst>
                  <a:ext uri="{0D108BD9-81ED-4DB2-BD59-A6C34878D82A}">
                    <a16:rowId xmlns:a16="http://schemas.microsoft.com/office/drawing/2014/main" val="10004"/>
                  </a:ext>
                </a:extLst>
              </a:tr>
            </a:tbl>
          </a:graphicData>
        </a:graphic>
      </p:graphicFrame>
      <p:sp>
        <p:nvSpPr>
          <p:cNvPr id="12" name="Text 7"/>
          <p:cNvSpPr/>
          <p:nvPr/>
        </p:nvSpPr>
        <p:spPr>
          <a:xfrm>
            <a:off x="6172200" y="4581213"/>
            <a:ext cx="5760720" cy="320040"/>
          </a:xfrm>
          <a:prstGeom prst="rect">
            <a:avLst/>
          </a:prstGeom>
          <a:noFill/>
          <a:ln/>
        </p:spPr>
        <p:txBody>
          <a:bodyPr wrap="square" rtlCol="0" anchor="ctr"/>
          <a:lstStyle/>
          <a:p>
            <a:pPr marL="0" indent="0">
              <a:buNone/>
            </a:pPr>
            <a:r>
              <a:rPr lang="en-US" sz="1400" dirty="0">
                <a:latin typeface="Calibri" pitchFamily="34" charset="0"/>
                <a:ea typeface="Calibri" pitchFamily="34" charset="-122"/>
                <a:cs typeface="Calibri" pitchFamily="34" charset="-120"/>
              </a:rPr>
              <a:t>Normal ranges adapted from NHS (2023) and NICE (2026, NG28).</a:t>
            </a:r>
            <a:endParaRPr lang="en-US" sz="1400" dirty="0"/>
          </a:p>
        </p:txBody>
      </p:sp>
      <p:sp>
        <p:nvSpPr>
          <p:cNvPr id="13" name="Text 8"/>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3</a:t>
            </a:r>
            <a:endParaRPr lang="en-US" sz="1000" dirty="0"/>
          </a:p>
        </p:txBody>
      </p:sp>
      <p:pic>
        <p:nvPicPr>
          <p:cNvPr id="20" name="Audio 19">
            <a:hlinkClick r:id="" action="ppaction://media"/>
            <a:extLst>
              <a:ext uri="{FF2B5EF4-FFF2-40B4-BE49-F238E27FC236}">
                <a16:creationId xmlns:a16="http://schemas.microsoft.com/office/drawing/2014/main" id="{DF0243F9-2C29-78F7-1C20-25D7743795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775"/>
    </mc:Choice>
    <mc:Fallback xmlns="">
      <p:transition spd="slow" advTm="68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heartbeat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Anatomy and Physiology</a:t>
            </a:r>
            <a:endParaRPr lang="en-US" sz="3000" dirty="0"/>
          </a:p>
        </p:txBody>
      </p:sp>
      <p:sp>
        <p:nvSpPr>
          <p:cNvPr id="5" name="Text 2"/>
          <p:cNvSpPr/>
          <p:nvPr/>
        </p:nvSpPr>
        <p:spPr>
          <a:xfrm>
            <a:off x="365760" y="1058862"/>
            <a:ext cx="5852160" cy="4709160"/>
          </a:xfrm>
          <a:prstGeom prst="rect">
            <a:avLst/>
          </a:prstGeom>
          <a:noFill/>
          <a:ln/>
        </p:spPr>
        <p:txBody>
          <a:bodyPr wrap="square" rtlCol="0" anchor="ctr"/>
          <a:lstStyle/>
          <a:p>
            <a:pPr marL="0" indent="0">
              <a:lnSpc>
                <a:spcPct val="120000"/>
              </a:lnSpc>
              <a:buNone/>
            </a:pPr>
            <a:r>
              <a:rPr lang="en-US" sz="1600" dirty="0">
                <a:latin typeface="Calibri" pitchFamily="34" charset="0"/>
                <a:ea typeface="Calibri" pitchFamily="34" charset="-122"/>
                <a:cs typeface="Calibri" pitchFamily="34" charset="-120"/>
              </a:rPr>
              <a:t>T2DM affects the endocrine system especially the pancreas.
The pancreas contains clusters of hormone-producing cells called the islets of Langerhans.
</a:t>
            </a:r>
            <a:r>
              <a:rPr lang="en-US" sz="1600" b="1" dirty="0">
                <a:latin typeface="Calibri" pitchFamily="34" charset="0"/>
                <a:ea typeface="Calibri" pitchFamily="34" charset="-122"/>
                <a:cs typeface="Calibri" pitchFamily="34" charset="-120"/>
              </a:rPr>
              <a:t>Beta cells</a:t>
            </a:r>
            <a:r>
              <a:rPr lang="en-US" sz="1600" dirty="0">
                <a:latin typeface="Calibri" pitchFamily="34" charset="0"/>
                <a:ea typeface="Calibri" pitchFamily="34" charset="-122"/>
                <a:cs typeface="Calibri" pitchFamily="34" charset="-120"/>
              </a:rPr>
              <a:t> secrete insulin, a hormone which move glucose from the blood into muscle, fat and liver cells. </a:t>
            </a:r>
            <a:r>
              <a:rPr lang="en-US" sz="1600" b="1" dirty="0">
                <a:latin typeface="Calibri" pitchFamily="34" charset="0"/>
                <a:ea typeface="Calibri" pitchFamily="34" charset="-122"/>
                <a:cs typeface="Calibri" pitchFamily="34" charset="-120"/>
              </a:rPr>
              <a:t>Alpha cells</a:t>
            </a:r>
            <a:r>
              <a:rPr lang="en-US" sz="1600" dirty="0">
                <a:latin typeface="Calibri" pitchFamily="34" charset="0"/>
                <a:ea typeface="Calibri" pitchFamily="34" charset="-122"/>
                <a:cs typeface="Calibri" pitchFamily="34" charset="-120"/>
              </a:rPr>
              <a:t> secrete glucagon, which raises blood glucose when levels fall too low.
In T2DM, two changes occur: insulin resistance, and progressive beta cell dysfunction; resulting in persistent hyperglycaemia that damages blood vessels and nerves over time.</a:t>
            </a:r>
            <a:endParaRPr lang="en-US" sz="1600" dirty="0"/>
          </a:p>
        </p:txBody>
      </p:sp>
      <p:sp>
        <p:nvSpPr>
          <p:cNvPr id="6" name="Text 3"/>
          <p:cNvSpPr/>
          <p:nvPr/>
        </p:nvSpPr>
        <p:spPr>
          <a:xfrm>
            <a:off x="457200" y="5569651"/>
            <a:ext cx="4572000" cy="274320"/>
          </a:xfrm>
          <a:prstGeom prst="rect">
            <a:avLst/>
          </a:prstGeom>
          <a:noFill/>
          <a:ln/>
        </p:spPr>
        <p:txBody>
          <a:bodyPr wrap="square" rtlCol="0" anchor="ctr"/>
          <a:lstStyle/>
          <a:p>
            <a:pPr marL="0" indent="0">
              <a:buNone/>
            </a:pPr>
            <a:r>
              <a:rPr lang="en-US" sz="1600" dirty="0">
                <a:latin typeface="Calibri" pitchFamily="34" charset="0"/>
                <a:ea typeface="Calibri" pitchFamily="34" charset="-122"/>
                <a:cs typeface="Calibri" pitchFamily="34" charset="-120"/>
              </a:rPr>
              <a:t>(Tortora and Derrickson, 2020)</a:t>
            </a:r>
            <a:endParaRPr lang="en-US" sz="1600" dirty="0"/>
          </a:p>
        </p:txBody>
      </p:sp>
      <p:sp>
        <p:nvSpPr>
          <p:cNvPr id="7" name="Shape 4"/>
          <p:cNvSpPr/>
          <p:nvPr/>
        </p:nvSpPr>
        <p:spPr>
          <a:xfrm>
            <a:off x="6629400" y="1371600"/>
            <a:ext cx="5074920" cy="4709160"/>
          </a:xfrm>
          <a:prstGeom prst="roundRect">
            <a:avLst>
              <a:gd name="adj" fmla="val 1553"/>
            </a:avLst>
          </a:prstGeom>
          <a:solidFill>
            <a:srgbClr val="F7F9F9"/>
          </a:solidFill>
          <a:ln/>
        </p:spPr>
        <p:txBody>
          <a:bodyPr/>
          <a:lstStyle/>
          <a:p>
            <a:endParaRPr lang="en-GB"/>
          </a:p>
        </p:txBody>
      </p:sp>
      <p:sp>
        <p:nvSpPr>
          <p:cNvPr id="8" name="Text 5"/>
          <p:cNvSpPr/>
          <p:nvPr/>
        </p:nvSpPr>
        <p:spPr>
          <a:xfrm>
            <a:off x="6903720" y="1554480"/>
            <a:ext cx="4572000" cy="365760"/>
          </a:xfrm>
          <a:prstGeom prst="rect">
            <a:avLst/>
          </a:prstGeom>
          <a:noFill/>
          <a:ln/>
        </p:spPr>
        <p:txBody>
          <a:bodyPr wrap="square" rtlCol="0" anchor="ctr"/>
          <a:lstStyle/>
          <a:p>
            <a:pPr marL="0" indent="0">
              <a:buNone/>
            </a:pPr>
            <a:r>
              <a:rPr lang="en-US" sz="1500" b="1" dirty="0">
                <a:solidFill>
                  <a:srgbClr val="274B55"/>
                </a:solidFill>
                <a:latin typeface="Cambria" pitchFamily="34" charset="0"/>
                <a:ea typeface="Cambria" pitchFamily="34" charset="-122"/>
                <a:cs typeface="Cambria" pitchFamily="34" charset="-120"/>
              </a:rPr>
              <a:t>The Pancreas</a:t>
            </a:r>
            <a:endParaRPr lang="en-US" sz="1500" dirty="0"/>
          </a:p>
        </p:txBody>
      </p:sp>
      <p:sp>
        <p:nvSpPr>
          <p:cNvPr id="9" name="Shape 6"/>
          <p:cNvSpPr/>
          <p:nvPr/>
        </p:nvSpPr>
        <p:spPr>
          <a:xfrm>
            <a:off x="7406640" y="2148840"/>
            <a:ext cx="3474720" cy="1417320"/>
          </a:xfrm>
          <a:prstGeom prst="ellipse">
            <a:avLst/>
          </a:prstGeom>
          <a:solidFill>
            <a:srgbClr val="E9B98C"/>
          </a:solidFill>
          <a:ln w="12700">
            <a:solidFill>
              <a:srgbClr val="C98F5C"/>
            </a:solidFill>
            <a:prstDash val="solid"/>
          </a:ln>
        </p:spPr>
        <p:txBody>
          <a:bodyPr/>
          <a:lstStyle/>
          <a:p>
            <a:endParaRPr lang="en-GB"/>
          </a:p>
        </p:txBody>
      </p:sp>
      <p:sp>
        <p:nvSpPr>
          <p:cNvPr id="10" name="Shape 7"/>
          <p:cNvSpPr/>
          <p:nvPr/>
        </p:nvSpPr>
        <p:spPr>
          <a:xfrm>
            <a:off x="8275320" y="2514600"/>
            <a:ext cx="502920" cy="502920"/>
          </a:xfrm>
          <a:prstGeom prst="ellipse">
            <a:avLst/>
          </a:prstGeom>
          <a:solidFill>
            <a:srgbClr val="5B95A0"/>
          </a:solidFill>
          <a:ln w="19050">
            <a:solidFill>
              <a:srgbClr val="FFFFFF"/>
            </a:solidFill>
            <a:prstDash val="solid"/>
          </a:ln>
        </p:spPr>
        <p:txBody>
          <a:bodyPr/>
          <a:lstStyle/>
          <a:p>
            <a:endParaRPr lang="en-GB"/>
          </a:p>
        </p:txBody>
      </p:sp>
      <p:sp>
        <p:nvSpPr>
          <p:cNvPr id="11" name="Shape 8"/>
          <p:cNvSpPr/>
          <p:nvPr/>
        </p:nvSpPr>
        <p:spPr>
          <a:xfrm>
            <a:off x="8915400" y="2743200"/>
            <a:ext cx="365760" cy="365760"/>
          </a:xfrm>
          <a:prstGeom prst="ellipse">
            <a:avLst/>
          </a:prstGeom>
          <a:solidFill>
            <a:srgbClr val="D6B583"/>
          </a:solidFill>
          <a:ln w="19050">
            <a:solidFill>
              <a:srgbClr val="FFFFFF"/>
            </a:solidFill>
            <a:prstDash val="solid"/>
          </a:ln>
        </p:spPr>
        <p:txBody>
          <a:bodyPr/>
          <a:lstStyle/>
          <a:p>
            <a:endParaRPr lang="en-GB"/>
          </a:p>
        </p:txBody>
      </p:sp>
      <p:sp>
        <p:nvSpPr>
          <p:cNvPr id="12" name="Shape 9"/>
          <p:cNvSpPr/>
          <p:nvPr/>
        </p:nvSpPr>
        <p:spPr>
          <a:xfrm>
            <a:off x="7818120" y="2880360"/>
            <a:ext cx="292608" cy="292608"/>
          </a:xfrm>
          <a:prstGeom prst="ellipse">
            <a:avLst/>
          </a:prstGeom>
          <a:solidFill>
            <a:srgbClr val="D6B583"/>
          </a:solidFill>
          <a:ln w="19050">
            <a:solidFill>
              <a:srgbClr val="FFFFFF"/>
            </a:solidFill>
            <a:prstDash val="solid"/>
          </a:ln>
        </p:spPr>
        <p:txBody>
          <a:bodyPr/>
          <a:lstStyle/>
          <a:p>
            <a:endParaRPr lang="en-GB"/>
          </a:p>
        </p:txBody>
      </p:sp>
      <p:sp>
        <p:nvSpPr>
          <p:cNvPr id="13" name="Text 10"/>
          <p:cNvSpPr/>
          <p:nvPr/>
        </p:nvSpPr>
        <p:spPr>
          <a:xfrm>
            <a:off x="6903720" y="3703320"/>
            <a:ext cx="4572000" cy="274320"/>
          </a:xfrm>
          <a:prstGeom prst="rect">
            <a:avLst/>
          </a:prstGeom>
          <a:noFill/>
          <a:ln/>
        </p:spPr>
        <p:txBody>
          <a:bodyPr wrap="square" rtlCol="0" anchor="ctr"/>
          <a:lstStyle/>
          <a:p>
            <a:pPr marL="0" indent="0">
              <a:buNone/>
            </a:pPr>
            <a:r>
              <a:rPr lang="en-US" sz="1100" dirty="0">
                <a:latin typeface="Calibri" pitchFamily="34" charset="0"/>
                <a:ea typeface="Calibri" pitchFamily="34" charset="-122"/>
                <a:cs typeface="Calibri" pitchFamily="34" charset="-120"/>
              </a:rPr>
              <a:t>Islet of Langerhans</a:t>
            </a:r>
            <a:endParaRPr lang="en-US" sz="1100" dirty="0"/>
          </a:p>
        </p:txBody>
      </p:sp>
      <p:sp>
        <p:nvSpPr>
          <p:cNvPr id="14" name="Shape 11"/>
          <p:cNvSpPr/>
          <p:nvPr/>
        </p:nvSpPr>
        <p:spPr>
          <a:xfrm>
            <a:off x="6949440" y="4160520"/>
            <a:ext cx="219456" cy="219456"/>
          </a:xfrm>
          <a:prstGeom prst="ellipse">
            <a:avLst/>
          </a:prstGeom>
          <a:solidFill>
            <a:srgbClr val="5B95A0"/>
          </a:solidFill>
          <a:ln/>
        </p:spPr>
        <p:txBody>
          <a:bodyPr/>
          <a:lstStyle/>
          <a:p>
            <a:endParaRPr lang="en-GB"/>
          </a:p>
        </p:txBody>
      </p:sp>
      <p:sp>
        <p:nvSpPr>
          <p:cNvPr id="15" name="Text 12"/>
          <p:cNvSpPr/>
          <p:nvPr/>
        </p:nvSpPr>
        <p:spPr>
          <a:xfrm>
            <a:off x="7269480" y="4114800"/>
            <a:ext cx="4206240" cy="292608"/>
          </a:xfrm>
          <a:prstGeom prst="rect">
            <a:avLst/>
          </a:prstGeom>
          <a:noFill/>
          <a:ln/>
        </p:spPr>
        <p:txBody>
          <a:bodyPr wrap="square" rtlCol="0" anchor="ctr"/>
          <a:lstStyle/>
          <a:p>
            <a:pPr marL="0" indent="0">
              <a:buNone/>
            </a:pPr>
            <a:r>
              <a:rPr lang="en-US" sz="1200" dirty="0">
                <a:solidFill>
                  <a:srgbClr val="37474D"/>
                </a:solidFill>
                <a:latin typeface="Calibri" pitchFamily="34" charset="0"/>
                <a:ea typeface="Calibri" pitchFamily="34" charset="-122"/>
                <a:cs typeface="Calibri" pitchFamily="34" charset="-120"/>
              </a:rPr>
              <a:t>Beta cells → insulin</a:t>
            </a:r>
            <a:endParaRPr lang="en-US" sz="1200" dirty="0"/>
          </a:p>
        </p:txBody>
      </p:sp>
      <p:sp>
        <p:nvSpPr>
          <p:cNvPr id="16" name="Shape 13"/>
          <p:cNvSpPr/>
          <p:nvPr/>
        </p:nvSpPr>
        <p:spPr>
          <a:xfrm>
            <a:off x="6949440" y="4526280"/>
            <a:ext cx="219456" cy="219456"/>
          </a:xfrm>
          <a:prstGeom prst="ellipse">
            <a:avLst/>
          </a:prstGeom>
          <a:solidFill>
            <a:srgbClr val="D6B583"/>
          </a:solidFill>
          <a:ln/>
        </p:spPr>
        <p:txBody>
          <a:bodyPr/>
          <a:lstStyle/>
          <a:p>
            <a:endParaRPr lang="en-GB"/>
          </a:p>
        </p:txBody>
      </p:sp>
      <p:sp>
        <p:nvSpPr>
          <p:cNvPr id="17" name="Text 14"/>
          <p:cNvSpPr/>
          <p:nvPr/>
        </p:nvSpPr>
        <p:spPr>
          <a:xfrm>
            <a:off x="7269480" y="4480560"/>
            <a:ext cx="4206240" cy="292608"/>
          </a:xfrm>
          <a:prstGeom prst="rect">
            <a:avLst/>
          </a:prstGeom>
          <a:noFill/>
          <a:ln/>
        </p:spPr>
        <p:txBody>
          <a:bodyPr wrap="square" rtlCol="0" anchor="ctr"/>
          <a:lstStyle/>
          <a:p>
            <a:pPr marL="0" indent="0">
              <a:buNone/>
            </a:pPr>
            <a:r>
              <a:rPr lang="en-US" sz="1200" dirty="0">
                <a:solidFill>
                  <a:srgbClr val="37474D"/>
                </a:solidFill>
                <a:latin typeface="Calibri" pitchFamily="34" charset="0"/>
                <a:ea typeface="Calibri" pitchFamily="34" charset="-122"/>
                <a:cs typeface="Calibri" pitchFamily="34" charset="-120"/>
              </a:rPr>
              <a:t>Alpha cells → glucagon</a:t>
            </a:r>
            <a:endParaRPr lang="en-US" sz="1200" dirty="0"/>
          </a:p>
        </p:txBody>
      </p:sp>
      <p:sp>
        <p:nvSpPr>
          <p:cNvPr id="18" name="Shape 15"/>
          <p:cNvSpPr/>
          <p:nvPr/>
        </p:nvSpPr>
        <p:spPr>
          <a:xfrm>
            <a:off x="6903720" y="4983480"/>
            <a:ext cx="4526280" cy="0"/>
          </a:xfrm>
          <a:prstGeom prst="line">
            <a:avLst/>
          </a:prstGeom>
          <a:noFill/>
          <a:ln w="12700">
            <a:solidFill>
              <a:srgbClr val="D7DEDE"/>
            </a:solidFill>
            <a:prstDash val="solid"/>
          </a:ln>
        </p:spPr>
        <p:txBody>
          <a:bodyPr/>
          <a:lstStyle/>
          <a:p>
            <a:endParaRPr lang="en-GB"/>
          </a:p>
        </p:txBody>
      </p:sp>
      <p:sp>
        <p:nvSpPr>
          <p:cNvPr id="19" name="Text 16"/>
          <p:cNvSpPr/>
          <p:nvPr/>
        </p:nvSpPr>
        <p:spPr>
          <a:xfrm>
            <a:off x="6903720" y="5120640"/>
            <a:ext cx="4526280" cy="457200"/>
          </a:xfrm>
          <a:prstGeom prst="rect">
            <a:avLst/>
          </a:prstGeom>
          <a:noFill/>
          <a:ln/>
        </p:spPr>
        <p:txBody>
          <a:bodyPr wrap="square" rtlCol="0" anchor="ctr"/>
          <a:lstStyle/>
          <a:p>
            <a:pPr marL="0" indent="0">
              <a:buNone/>
            </a:pPr>
            <a:r>
              <a:rPr lang="en-US" sz="1400" b="1" dirty="0">
                <a:latin typeface="Calibri" pitchFamily="34" charset="0"/>
                <a:ea typeface="Calibri" pitchFamily="34" charset="-122"/>
                <a:cs typeface="Calibri" pitchFamily="34" charset="-120"/>
              </a:rPr>
              <a:t>In T2DM: insulin resistance + reduced insulin secretion</a:t>
            </a:r>
            <a:endParaRPr lang="en-US" sz="1400" dirty="0"/>
          </a:p>
        </p:txBody>
      </p:sp>
      <p:sp>
        <p:nvSpPr>
          <p:cNvPr id="20" name="Text 17"/>
          <p:cNvSpPr/>
          <p:nvPr/>
        </p:nvSpPr>
        <p:spPr>
          <a:xfrm>
            <a:off x="6903720" y="5623560"/>
            <a:ext cx="4526280" cy="320040"/>
          </a:xfrm>
          <a:prstGeom prst="rect">
            <a:avLst/>
          </a:prstGeom>
          <a:noFill/>
          <a:ln/>
        </p:spPr>
        <p:txBody>
          <a:bodyPr wrap="square" rtlCol="0" anchor="ctr"/>
          <a:lstStyle/>
          <a:p>
            <a:pPr marL="0" indent="0">
              <a:buNone/>
            </a:pPr>
            <a:r>
              <a:rPr lang="en-US" sz="1400" dirty="0">
                <a:latin typeface="Calibri" pitchFamily="34" charset="0"/>
                <a:ea typeface="Calibri" pitchFamily="34" charset="-122"/>
                <a:cs typeface="Calibri" pitchFamily="34" charset="-120"/>
              </a:rPr>
              <a:t>Figure 1: adapted from Marieb and Hoehn (2022)</a:t>
            </a:r>
            <a:endParaRPr lang="en-US" sz="1400" dirty="0"/>
          </a:p>
        </p:txBody>
      </p:sp>
      <p:sp>
        <p:nvSpPr>
          <p:cNvPr id="21" name="Text 18"/>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4</a:t>
            </a:r>
            <a:endParaRPr lang="en-US" sz="1000" dirty="0"/>
          </a:p>
        </p:txBody>
      </p:sp>
      <p:pic>
        <p:nvPicPr>
          <p:cNvPr id="29" name="Audio 28">
            <a:hlinkClick r:id="" action="ppaction://media"/>
            <a:extLst>
              <a:ext uri="{FF2B5EF4-FFF2-40B4-BE49-F238E27FC236}">
                <a16:creationId xmlns:a16="http://schemas.microsoft.com/office/drawing/2014/main" id="{BEC4A2BA-0FEC-D702-2C2F-65962B6A3D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4746"/>
    </mc:Choice>
    <mc:Fallback xmlns="">
      <p:transition spd="slow" advTm="74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food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Care Plan (1 / 3) — Lifestyle and Health Behaviour</a:t>
            </a:r>
            <a:endParaRPr lang="en-US" sz="3000" dirty="0"/>
          </a:p>
        </p:txBody>
      </p:sp>
      <p:sp>
        <p:nvSpPr>
          <p:cNvPr id="5" name="Shape 2"/>
          <p:cNvSpPr/>
          <p:nvPr/>
        </p:nvSpPr>
        <p:spPr>
          <a:xfrm>
            <a:off x="457200" y="1508760"/>
            <a:ext cx="2103120" cy="3108960"/>
          </a:xfrm>
          <a:prstGeom prst="roundRect">
            <a:avLst>
              <a:gd name="adj" fmla="val 3478"/>
            </a:avLst>
          </a:prstGeom>
          <a:solidFill>
            <a:srgbClr val="F7F9F9"/>
          </a:solidFill>
          <a:ln/>
        </p:spPr>
        <p:txBody>
          <a:bodyPr/>
          <a:lstStyle/>
          <a:p>
            <a:endParaRPr lang="en-PK" dirty="0"/>
          </a:p>
        </p:txBody>
      </p:sp>
      <p:sp>
        <p:nvSpPr>
          <p:cNvPr id="6" name="Shape 3"/>
          <p:cNvSpPr/>
          <p:nvPr/>
        </p:nvSpPr>
        <p:spPr>
          <a:xfrm>
            <a:off x="1025766" y="1778508"/>
            <a:ext cx="940194" cy="585216"/>
          </a:xfrm>
          <a:prstGeom prst="ellipse">
            <a:avLst/>
          </a:prstGeom>
          <a:solidFill>
            <a:srgbClr val="5B95A0"/>
          </a:solidFill>
          <a:ln/>
        </p:spPr>
        <p:txBody>
          <a:bodyPr/>
          <a:lstStyle/>
          <a:p>
            <a:r>
              <a:rPr lang="en-US" b="1" dirty="0">
                <a:latin typeface="Cambria" pitchFamily="34" charset="0"/>
                <a:ea typeface="Cambria" pitchFamily="34" charset="-122"/>
                <a:cs typeface="Cambria" pitchFamily="34" charset="-120"/>
              </a:rPr>
              <a:t>Diet</a:t>
            </a:r>
            <a:endParaRPr lang="en-US" dirty="0"/>
          </a:p>
          <a:p>
            <a:endParaRPr lang="en-PK" dirty="0"/>
          </a:p>
        </p:txBody>
      </p:sp>
      <p:sp>
        <p:nvSpPr>
          <p:cNvPr id="8" name="Text 4"/>
          <p:cNvSpPr/>
          <p:nvPr/>
        </p:nvSpPr>
        <p:spPr>
          <a:xfrm>
            <a:off x="566928" y="2514600"/>
            <a:ext cx="1883664" cy="365760"/>
          </a:xfrm>
          <a:prstGeom prst="rect">
            <a:avLst/>
          </a:prstGeom>
          <a:noFill/>
          <a:ln/>
        </p:spPr>
        <p:txBody>
          <a:bodyPr wrap="square" rtlCol="0" anchor="ctr"/>
          <a:lstStyle/>
          <a:p>
            <a:pPr marL="0" indent="0" algn="ctr">
              <a:buNone/>
            </a:pPr>
            <a:endParaRPr lang="en-US" sz="1500" dirty="0"/>
          </a:p>
        </p:txBody>
      </p:sp>
      <p:sp>
        <p:nvSpPr>
          <p:cNvPr id="9" name="Text 5"/>
          <p:cNvSpPr/>
          <p:nvPr/>
        </p:nvSpPr>
        <p:spPr>
          <a:xfrm>
            <a:off x="664282" y="2619756"/>
            <a:ext cx="1773936" cy="1600200"/>
          </a:xfrm>
          <a:prstGeom prst="rect">
            <a:avLst/>
          </a:prstGeom>
          <a:noFill/>
          <a:ln/>
        </p:spPr>
        <p:txBody>
          <a:bodyPr wrap="square" rtlCol="0" anchor="ctr"/>
          <a:lstStyle/>
          <a:p>
            <a:pPr marL="0" indent="0" algn="ctr">
              <a:lnSpc>
                <a:spcPct val="115000"/>
              </a:lnSpc>
              <a:buNone/>
            </a:pPr>
            <a:r>
              <a:rPr lang="en-US" sz="1600" dirty="0">
                <a:solidFill>
                  <a:srgbClr val="37474D"/>
                </a:solidFill>
                <a:latin typeface="Calibri" pitchFamily="34" charset="0"/>
                <a:ea typeface="Calibri" pitchFamily="34" charset="-122"/>
                <a:cs typeface="Calibri" pitchFamily="34" charset="-120"/>
              </a:rPr>
              <a:t>Relies on convenience food; high in refined carbohydrates and saturated fat, low in fibre.</a:t>
            </a:r>
            <a:endParaRPr lang="en-US" sz="1600" dirty="0"/>
          </a:p>
        </p:txBody>
      </p:sp>
      <p:sp>
        <p:nvSpPr>
          <p:cNvPr id="10" name="Shape 6"/>
          <p:cNvSpPr/>
          <p:nvPr/>
        </p:nvSpPr>
        <p:spPr>
          <a:xfrm>
            <a:off x="2779776" y="1508760"/>
            <a:ext cx="2103120" cy="3108960"/>
          </a:xfrm>
          <a:prstGeom prst="roundRect">
            <a:avLst>
              <a:gd name="adj" fmla="val 3478"/>
            </a:avLst>
          </a:prstGeom>
          <a:solidFill>
            <a:srgbClr val="F7F9F9"/>
          </a:solidFill>
          <a:ln/>
        </p:spPr>
        <p:txBody>
          <a:bodyPr/>
          <a:lstStyle/>
          <a:p>
            <a:endParaRPr lang="en-GB"/>
          </a:p>
        </p:txBody>
      </p:sp>
      <p:sp>
        <p:nvSpPr>
          <p:cNvPr id="11" name="Shape 7"/>
          <p:cNvSpPr/>
          <p:nvPr/>
        </p:nvSpPr>
        <p:spPr>
          <a:xfrm>
            <a:off x="3128886" y="1783080"/>
            <a:ext cx="1534554" cy="585216"/>
          </a:xfrm>
          <a:prstGeom prst="ellipse">
            <a:avLst/>
          </a:prstGeom>
          <a:solidFill>
            <a:srgbClr val="5B95A0"/>
          </a:solidFill>
          <a:ln/>
        </p:spPr>
        <p:txBody>
          <a:bodyPr/>
          <a:lstStyle/>
          <a:p>
            <a:r>
              <a:rPr lang="en-US" b="1" dirty="0">
                <a:latin typeface="Cambria" pitchFamily="34" charset="0"/>
                <a:ea typeface="Cambria" pitchFamily="34" charset="-122"/>
              </a:rPr>
              <a:t>Exercise</a:t>
            </a:r>
            <a:endParaRPr lang="en-US" dirty="0"/>
          </a:p>
          <a:p>
            <a:endParaRPr lang="en-PK" sz="1400" dirty="0"/>
          </a:p>
        </p:txBody>
      </p:sp>
      <p:sp>
        <p:nvSpPr>
          <p:cNvPr id="13" name="Text 8"/>
          <p:cNvSpPr/>
          <p:nvPr/>
        </p:nvSpPr>
        <p:spPr>
          <a:xfrm>
            <a:off x="2834640" y="2514600"/>
            <a:ext cx="1883664" cy="365760"/>
          </a:xfrm>
          <a:prstGeom prst="rect">
            <a:avLst/>
          </a:prstGeom>
          <a:noFill/>
          <a:ln/>
        </p:spPr>
        <p:txBody>
          <a:bodyPr wrap="square" rtlCol="0" anchor="ctr"/>
          <a:lstStyle/>
          <a:p>
            <a:pPr marL="0" indent="0" algn="ctr">
              <a:buNone/>
            </a:pPr>
            <a:endParaRPr lang="en-US" sz="1500" dirty="0"/>
          </a:p>
        </p:txBody>
      </p:sp>
      <p:sp>
        <p:nvSpPr>
          <p:cNvPr id="14" name="Text 9"/>
          <p:cNvSpPr/>
          <p:nvPr/>
        </p:nvSpPr>
        <p:spPr>
          <a:xfrm>
            <a:off x="2889504" y="1901952"/>
            <a:ext cx="1773936" cy="2624328"/>
          </a:xfrm>
          <a:prstGeom prst="rect">
            <a:avLst/>
          </a:prstGeom>
          <a:noFill/>
          <a:ln/>
        </p:spPr>
        <p:txBody>
          <a:bodyPr wrap="square" rtlCol="0" anchor="ctr"/>
          <a:lstStyle/>
          <a:p>
            <a:pPr marL="0" indent="0" algn="ctr">
              <a:lnSpc>
                <a:spcPct val="115000"/>
              </a:lnSpc>
              <a:buNone/>
            </a:pPr>
            <a:r>
              <a:rPr lang="en-US" sz="1600" dirty="0">
                <a:solidFill>
                  <a:srgbClr val="37474D"/>
                </a:solidFill>
                <a:latin typeface="Calibri" pitchFamily="34" charset="0"/>
                <a:ea typeface="Calibri" pitchFamily="34" charset="-122"/>
                <a:cs typeface="Calibri" pitchFamily="34" charset="-120"/>
              </a:rPr>
              <a:t>Mostly sedentary since retiring; occasional short walks with his dog.</a:t>
            </a:r>
            <a:endParaRPr lang="en-US" sz="1600" dirty="0"/>
          </a:p>
        </p:txBody>
      </p:sp>
      <p:sp>
        <p:nvSpPr>
          <p:cNvPr id="15" name="Shape 10"/>
          <p:cNvSpPr/>
          <p:nvPr/>
        </p:nvSpPr>
        <p:spPr>
          <a:xfrm>
            <a:off x="4992624" y="1508760"/>
            <a:ext cx="2103120" cy="3108960"/>
          </a:xfrm>
          <a:prstGeom prst="roundRect">
            <a:avLst>
              <a:gd name="adj" fmla="val 3478"/>
            </a:avLst>
          </a:prstGeom>
          <a:solidFill>
            <a:srgbClr val="F7F9F9"/>
          </a:solidFill>
          <a:ln/>
        </p:spPr>
        <p:txBody>
          <a:bodyPr/>
          <a:lstStyle/>
          <a:p>
            <a:endParaRPr lang="en-GB"/>
          </a:p>
        </p:txBody>
      </p:sp>
      <p:sp>
        <p:nvSpPr>
          <p:cNvPr id="16" name="Shape 11"/>
          <p:cNvSpPr/>
          <p:nvPr/>
        </p:nvSpPr>
        <p:spPr>
          <a:xfrm>
            <a:off x="5314188" y="1801914"/>
            <a:ext cx="1563623" cy="585216"/>
          </a:xfrm>
          <a:prstGeom prst="ellipse">
            <a:avLst/>
          </a:prstGeom>
          <a:solidFill>
            <a:srgbClr val="5B95A0"/>
          </a:solidFill>
          <a:ln/>
        </p:spPr>
        <p:txBody>
          <a:bodyPr/>
          <a:lstStyle/>
          <a:p>
            <a:r>
              <a:rPr lang="en-US" b="1" dirty="0"/>
              <a:t>Smoking</a:t>
            </a:r>
            <a:endParaRPr lang="en-PK" b="1" dirty="0"/>
          </a:p>
        </p:txBody>
      </p:sp>
      <p:sp>
        <p:nvSpPr>
          <p:cNvPr id="18" name="Text 12"/>
          <p:cNvSpPr/>
          <p:nvPr/>
        </p:nvSpPr>
        <p:spPr>
          <a:xfrm>
            <a:off x="5102352" y="2514600"/>
            <a:ext cx="1883664" cy="365760"/>
          </a:xfrm>
          <a:prstGeom prst="rect">
            <a:avLst/>
          </a:prstGeom>
          <a:noFill/>
          <a:ln/>
        </p:spPr>
        <p:txBody>
          <a:bodyPr wrap="square" rtlCol="0" anchor="ctr"/>
          <a:lstStyle/>
          <a:p>
            <a:pPr marL="0" indent="0" algn="ctr">
              <a:buNone/>
            </a:pPr>
            <a:endParaRPr lang="en-US" sz="1500" dirty="0"/>
          </a:p>
        </p:txBody>
      </p:sp>
      <p:sp>
        <p:nvSpPr>
          <p:cNvPr id="19" name="Text 13"/>
          <p:cNvSpPr/>
          <p:nvPr/>
        </p:nvSpPr>
        <p:spPr>
          <a:xfrm>
            <a:off x="5157216" y="2360380"/>
            <a:ext cx="1773936" cy="2165900"/>
          </a:xfrm>
          <a:prstGeom prst="rect">
            <a:avLst/>
          </a:prstGeom>
          <a:noFill/>
          <a:ln/>
        </p:spPr>
        <p:txBody>
          <a:bodyPr wrap="square" rtlCol="0" anchor="ctr"/>
          <a:lstStyle/>
          <a:p>
            <a:pPr marL="0" indent="0" algn="ctr">
              <a:lnSpc>
                <a:spcPct val="115000"/>
              </a:lnSpc>
              <a:buNone/>
            </a:pPr>
            <a:r>
              <a:rPr lang="en-US" sz="1600" dirty="0">
                <a:solidFill>
                  <a:srgbClr val="37474D"/>
                </a:solidFill>
                <a:latin typeface="Calibri" pitchFamily="34" charset="0"/>
                <a:ea typeface="Calibri" pitchFamily="34" charset="-122"/>
                <a:cs typeface="Calibri" pitchFamily="34" charset="-120"/>
              </a:rPr>
              <a:t>Ex-smoker, stopped 10 years ago after a 20-year, 15-a-day habit.</a:t>
            </a:r>
            <a:endParaRPr lang="en-US" sz="1600" dirty="0"/>
          </a:p>
        </p:txBody>
      </p:sp>
      <p:sp>
        <p:nvSpPr>
          <p:cNvPr id="20" name="Shape 14"/>
          <p:cNvSpPr/>
          <p:nvPr/>
        </p:nvSpPr>
        <p:spPr>
          <a:xfrm>
            <a:off x="7260336" y="1508760"/>
            <a:ext cx="2103120" cy="3108960"/>
          </a:xfrm>
          <a:prstGeom prst="roundRect">
            <a:avLst>
              <a:gd name="adj" fmla="val 3478"/>
            </a:avLst>
          </a:prstGeom>
          <a:solidFill>
            <a:srgbClr val="F7F9F9"/>
          </a:solidFill>
          <a:ln/>
        </p:spPr>
        <p:txBody>
          <a:bodyPr/>
          <a:lstStyle/>
          <a:p>
            <a:endParaRPr lang="en-GB"/>
          </a:p>
        </p:txBody>
      </p:sp>
      <p:sp>
        <p:nvSpPr>
          <p:cNvPr id="21" name="Shape 15"/>
          <p:cNvSpPr/>
          <p:nvPr/>
        </p:nvSpPr>
        <p:spPr>
          <a:xfrm>
            <a:off x="7424928" y="1775164"/>
            <a:ext cx="1773936" cy="585216"/>
          </a:xfrm>
          <a:prstGeom prst="ellipse">
            <a:avLst/>
          </a:prstGeom>
          <a:solidFill>
            <a:srgbClr val="5B95A0"/>
          </a:solidFill>
          <a:ln/>
        </p:spPr>
        <p:txBody>
          <a:bodyPr/>
          <a:lstStyle/>
          <a:p>
            <a:r>
              <a:rPr lang="en-US" b="1" dirty="0"/>
              <a:t>   Alcohol</a:t>
            </a:r>
            <a:endParaRPr lang="en-PK" b="1" dirty="0"/>
          </a:p>
        </p:txBody>
      </p:sp>
      <p:sp>
        <p:nvSpPr>
          <p:cNvPr id="23" name="Text 16"/>
          <p:cNvSpPr/>
          <p:nvPr/>
        </p:nvSpPr>
        <p:spPr>
          <a:xfrm>
            <a:off x="7370064" y="2514600"/>
            <a:ext cx="1883664" cy="365760"/>
          </a:xfrm>
          <a:prstGeom prst="rect">
            <a:avLst/>
          </a:prstGeom>
          <a:noFill/>
          <a:ln/>
        </p:spPr>
        <p:txBody>
          <a:bodyPr wrap="square" rtlCol="0" anchor="ctr"/>
          <a:lstStyle/>
          <a:p>
            <a:pPr marL="0" indent="0" algn="ctr">
              <a:buNone/>
            </a:pPr>
            <a:endParaRPr lang="en-US" sz="1500" dirty="0"/>
          </a:p>
        </p:txBody>
      </p:sp>
      <p:sp>
        <p:nvSpPr>
          <p:cNvPr id="24" name="Text 17"/>
          <p:cNvSpPr/>
          <p:nvPr/>
        </p:nvSpPr>
        <p:spPr>
          <a:xfrm>
            <a:off x="7424928" y="2497540"/>
            <a:ext cx="1773936" cy="1600200"/>
          </a:xfrm>
          <a:prstGeom prst="rect">
            <a:avLst/>
          </a:prstGeom>
          <a:noFill/>
          <a:ln/>
        </p:spPr>
        <p:txBody>
          <a:bodyPr wrap="square" rtlCol="0" anchor="ctr"/>
          <a:lstStyle/>
          <a:p>
            <a:pPr marL="0" indent="0" algn="ctr">
              <a:lnSpc>
                <a:spcPct val="115000"/>
              </a:lnSpc>
              <a:buNone/>
            </a:pPr>
            <a:r>
              <a:rPr lang="en-US" sz="1600" dirty="0">
                <a:solidFill>
                  <a:srgbClr val="37474D"/>
                </a:solidFill>
                <a:latin typeface="Calibri" pitchFamily="34" charset="0"/>
                <a:ea typeface="Calibri" pitchFamily="34" charset="-122"/>
                <a:cs typeface="Calibri" pitchFamily="34" charset="-120"/>
              </a:rPr>
              <a:t>Drinks roughly 10–14 units per week, mainly beer at weekends.</a:t>
            </a:r>
            <a:endParaRPr lang="en-US" sz="1600" dirty="0"/>
          </a:p>
        </p:txBody>
      </p:sp>
      <p:sp>
        <p:nvSpPr>
          <p:cNvPr id="25" name="Shape 18"/>
          <p:cNvSpPr/>
          <p:nvPr/>
        </p:nvSpPr>
        <p:spPr>
          <a:xfrm>
            <a:off x="9521952" y="1417320"/>
            <a:ext cx="2103120" cy="3108960"/>
          </a:xfrm>
          <a:prstGeom prst="roundRect">
            <a:avLst>
              <a:gd name="adj" fmla="val 3478"/>
            </a:avLst>
          </a:prstGeom>
          <a:solidFill>
            <a:srgbClr val="F7F9F9"/>
          </a:solidFill>
          <a:ln/>
        </p:spPr>
        <p:txBody>
          <a:bodyPr/>
          <a:lstStyle/>
          <a:p>
            <a:endParaRPr lang="en-GB"/>
          </a:p>
        </p:txBody>
      </p:sp>
      <p:sp>
        <p:nvSpPr>
          <p:cNvPr id="26" name="Shape 19"/>
          <p:cNvSpPr/>
          <p:nvPr/>
        </p:nvSpPr>
        <p:spPr>
          <a:xfrm>
            <a:off x="10003809" y="1783080"/>
            <a:ext cx="1162425" cy="585216"/>
          </a:xfrm>
          <a:prstGeom prst="ellipse">
            <a:avLst/>
          </a:prstGeom>
          <a:solidFill>
            <a:srgbClr val="5B95A0"/>
          </a:solidFill>
          <a:ln/>
        </p:spPr>
        <p:txBody>
          <a:bodyPr/>
          <a:lstStyle/>
          <a:p>
            <a:r>
              <a:rPr lang="en-US" b="1" dirty="0"/>
              <a:t>Sleep</a:t>
            </a:r>
            <a:endParaRPr lang="en-PK" b="1" dirty="0"/>
          </a:p>
        </p:txBody>
      </p:sp>
      <p:sp>
        <p:nvSpPr>
          <p:cNvPr id="28" name="Text 20"/>
          <p:cNvSpPr/>
          <p:nvPr/>
        </p:nvSpPr>
        <p:spPr>
          <a:xfrm>
            <a:off x="9637776" y="2514600"/>
            <a:ext cx="1883664" cy="365760"/>
          </a:xfrm>
          <a:prstGeom prst="rect">
            <a:avLst/>
          </a:prstGeom>
          <a:noFill/>
          <a:ln/>
        </p:spPr>
        <p:txBody>
          <a:bodyPr wrap="square" rtlCol="0" anchor="ctr"/>
          <a:lstStyle/>
          <a:p>
            <a:pPr marL="0" indent="0" algn="ctr">
              <a:buNone/>
            </a:pPr>
            <a:endParaRPr lang="en-US" sz="1500" dirty="0"/>
          </a:p>
        </p:txBody>
      </p:sp>
      <p:sp>
        <p:nvSpPr>
          <p:cNvPr id="29" name="Text 21"/>
          <p:cNvSpPr/>
          <p:nvPr/>
        </p:nvSpPr>
        <p:spPr>
          <a:xfrm>
            <a:off x="9692640" y="1901952"/>
            <a:ext cx="1773936" cy="2624328"/>
          </a:xfrm>
          <a:prstGeom prst="rect">
            <a:avLst/>
          </a:prstGeom>
          <a:noFill/>
          <a:ln/>
        </p:spPr>
        <p:txBody>
          <a:bodyPr wrap="square" rtlCol="0" anchor="ctr"/>
          <a:lstStyle/>
          <a:p>
            <a:pPr marL="0" indent="0" algn="ctr">
              <a:lnSpc>
                <a:spcPct val="115000"/>
              </a:lnSpc>
              <a:buNone/>
            </a:pPr>
            <a:r>
              <a:rPr lang="en-US" sz="1600" dirty="0">
                <a:solidFill>
                  <a:srgbClr val="37474D"/>
                </a:solidFill>
                <a:latin typeface="Calibri" pitchFamily="34" charset="0"/>
                <a:ea typeface="Calibri" pitchFamily="34" charset="-122"/>
                <a:cs typeface="Calibri" pitchFamily="34" charset="-120"/>
              </a:rPr>
              <a:t>Disrupted by nocturia; averages 5–6 hours a night.</a:t>
            </a:r>
            <a:endParaRPr lang="en-US" sz="1600" dirty="0"/>
          </a:p>
        </p:txBody>
      </p:sp>
      <p:sp>
        <p:nvSpPr>
          <p:cNvPr id="30" name="Shape 22"/>
          <p:cNvSpPr/>
          <p:nvPr/>
        </p:nvSpPr>
        <p:spPr>
          <a:xfrm>
            <a:off x="457200" y="4892040"/>
            <a:ext cx="11247120" cy="1188720"/>
          </a:xfrm>
          <a:prstGeom prst="roundRect">
            <a:avLst>
              <a:gd name="adj" fmla="val 6154"/>
            </a:avLst>
          </a:prstGeom>
          <a:solidFill>
            <a:srgbClr val="274B55"/>
          </a:solidFill>
          <a:ln/>
        </p:spPr>
        <p:txBody>
          <a:bodyPr/>
          <a:lstStyle/>
          <a:p>
            <a:endParaRPr lang="en-PK" dirty="0"/>
          </a:p>
        </p:txBody>
      </p:sp>
      <p:sp>
        <p:nvSpPr>
          <p:cNvPr id="31" name="Text 23"/>
          <p:cNvSpPr/>
          <p:nvPr/>
        </p:nvSpPr>
        <p:spPr>
          <a:xfrm>
            <a:off x="777240" y="5029200"/>
            <a:ext cx="10607040" cy="685800"/>
          </a:xfrm>
          <a:prstGeom prst="rect">
            <a:avLst/>
          </a:prstGeom>
          <a:noFill/>
          <a:ln/>
        </p:spPr>
        <p:txBody>
          <a:bodyPr wrap="square" rtlCol="0" anchor="ctr"/>
          <a:lstStyle/>
          <a:p>
            <a:pPr marL="0" indent="0">
              <a:lnSpc>
                <a:spcPct val="115000"/>
              </a:lnSpc>
              <a:buNone/>
            </a:pPr>
            <a:r>
              <a:rPr lang="en-US" sz="1350" b="1" dirty="0">
                <a:solidFill>
                  <a:srgbClr val="FFFFFF"/>
                </a:solidFill>
                <a:latin typeface="Calibri" pitchFamily="34" charset="0"/>
                <a:ea typeface="Calibri" pitchFamily="34" charset="-122"/>
                <a:cs typeface="Calibri" pitchFamily="34" charset="-120"/>
              </a:rPr>
              <a:t>A low-fibre, high-fat diet combined with inactivity worsens insulin resistance</a:t>
            </a:r>
            <a:r>
              <a:rPr lang="en-US" sz="1350" dirty="0">
                <a:solidFill>
                  <a:srgbClr val="E9F1F2"/>
                </a:solidFill>
                <a:latin typeface="Calibri" pitchFamily="34" charset="0"/>
                <a:ea typeface="Calibri" pitchFamily="34" charset="-122"/>
                <a:cs typeface="Calibri" pitchFamily="34" charset="-120"/>
              </a:rPr>
              <a:t>, while poor sleep further raises blood glucose and appetite hormones.</a:t>
            </a:r>
            <a:endParaRPr lang="en-US" sz="1350" dirty="0"/>
          </a:p>
        </p:txBody>
      </p:sp>
      <p:sp>
        <p:nvSpPr>
          <p:cNvPr id="32" name="Text 24"/>
          <p:cNvSpPr/>
          <p:nvPr/>
        </p:nvSpPr>
        <p:spPr>
          <a:xfrm>
            <a:off x="777240" y="5483056"/>
            <a:ext cx="3657600" cy="274320"/>
          </a:xfrm>
          <a:prstGeom prst="rect">
            <a:avLst/>
          </a:prstGeom>
          <a:noFill/>
          <a:ln/>
        </p:spPr>
        <p:txBody>
          <a:bodyPr wrap="square" rtlCol="0" anchor="ctr"/>
          <a:lstStyle/>
          <a:p>
            <a:pPr marL="0" indent="0">
              <a:buNone/>
            </a:pPr>
            <a:r>
              <a:rPr lang="en-US" sz="1400" dirty="0">
                <a:solidFill>
                  <a:schemeClr val="bg1"/>
                </a:solidFill>
                <a:latin typeface="Calibri" pitchFamily="34" charset="0"/>
                <a:ea typeface="Calibri" pitchFamily="34" charset="-122"/>
                <a:cs typeface="Calibri" pitchFamily="34" charset="-120"/>
              </a:rPr>
              <a:t>(NICE, 2026)</a:t>
            </a:r>
            <a:endParaRPr lang="en-US" sz="1400" dirty="0">
              <a:solidFill>
                <a:schemeClr val="bg1"/>
              </a:solidFill>
            </a:endParaRPr>
          </a:p>
        </p:txBody>
      </p:sp>
      <p:sp>
        <p:nvSpPr>
          <p:cNvPr id="33" name="Text 25"/>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5</a:t>
            </a:r>
            <a:endParaRPr lang="en-US" sz="1000" dirty="0"/>
          </a:p>
        </p:txBody>
      </p:sp>
      <p:pic>
        <p:nvPicPr>
          <p:cNvPr id="36" name="Audio 35">
            <a:hlinkClick r:id="" action="ppaction://media"/>
            <a:extLst>
              <a:ext uri="{FF2B5EF4-FFF2-40B4-BE49-F238E27FC236}">
                <a16:creationId xmlns:a16="http://schemas.microsoft.com/office/drawing/2014/main" id="{4DEF7221-C342-931B-4644-29EF9DC1A5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1701"/>
    </mc:Choice>
    <mc:Fallback xmlns="">
      <p:transition spd="slow" advTm="81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calendar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Care Plan (2 / 3) — Everyday Routine</a:t>
            </a:r>
            <a:endParaRPr lang="en-US" sz="3000" dirty="0"/>
          </a:p>
        </p:txBody>
      </p:sp>
      <p:sp>
        <p:nvSpPr>
          <p:cNvPr id="5" name="Text 2"/>
          <p:cNvSpPr/>
          <p:nvPr/>
        </p:nvSpPr>
        <p:spPr>
          <a:xfrm>
            <a:off x="457200" y="1417320"/>
            <a:ext cx="5760720" cy="365760"/>
          </a:xfrm>
          <a:prstGeom prst="rect">
            <a:avLst/>
          </a:prstGeom>
          <a:noFill/>
          <a:ln/>
        </p:spPr>
        <p:txBody>
          <a:bodyPr wrap="square" rtlCol="0" anchor="ctr"/>
          <a:lstStyle/>
          <a:p>
            <a:pPr marL="0" indent="0">
              <a:buNone/>
            </a:pPr>
            <a:r>
              <a:rPr lang="en-US" b="1" dirty="0">
                <a:solidFill>
                  <a:srgbClr val="274B55"/>
                </a:solidFill>
                <a:latin typeface="Cambria" pitchFamily="34" charset="0"/>
                <a:ea typeface="Cambria" pitchFamily="34" charset="-122"/>
                <a:cs typeface="Cambria" pitchFamily="34" charset="-120"/>
              </a:rPr>
              <a:t>Typical Day &amp; Reviews</a:t>
            </a:r>
            <a:endParaRPr lang="en-US" dirty="0"/>
          </a:p>
        </p:txBody>
      </p:sp>
      <p:sp>
        <p:nvSpPr>
          <p:cNvPr id="6" name="Shape 3"/>
          <p:cNvSpPr/>
          <p:nvPr/>
        </p:nvSpPr>
        <p:spPr>
          <a:xfrm>
            <a:off x="388620" y="2411286"/>
            <a:ext cx="402336" cy="402336"/>
          </a:xfrm>
          <a:prstGeom prst="ellipse">
            <a:avLst/>
          </a:prstGeom>
          <a:solidFill>
            <a:srgbClr val="5B95A0"/>
          </a:solidFill>
          <a:ln/>
        </p:spPr>
        <p:txBody>
          <a:bodyPr/>
          <a:lstStyle/>
          <a:p>
            <a:endParaRPr lang="en-GB"/>
          </a:p>
        </p:txBody>
      </p:sp>
      <p:sp>
        <p:nvSpPr>
          <p:cNvPr id="8" name="Text 4"/>
          <p:cNvSpPr/>
          <p:nvPr/>
        </p:nvSpPr>
        <p:spPr>
          <a:xfrm>
            <a:off x="1024128" y="2217420"/>
            <a:ext cx="5120640" cy="777240"/>
          </a:xfrm>
          <a:prstGeom prst="rect">
            <a:avLst/>
          </a:prstGeom>
          <a:noFill/>
          <a:ln/>
        </p:spPr>
        <p:txBody>
          <a:bodyPr wrap="square" rtlCol="0" anchor="ctr"/>
          <a:lstStyle/>
          <a:p>
            <a:pPr marL="0" indent="0">
              <a:lnSpc>
                <a:spcPct val="115000"/>
              </a:lnSpc>
              <a:buNone/>
            </a:pPr>
            <a:r>
              <a:rPr lang="en-US" dirty="0">
                <a:solidFill>
                  <a:srgbClr val="37474D"/>
                </a:solidFill>
                <a:latin typeface="Calibri" pitchFamily="34" charset="0"/>
                <a:ea typeface="Calibri" pitchFamily="34" charset="-122"/>
                <a:cs typeface="Calibri" pitchFamily="34" charset="-120"/>
              </a:rPr>
              <a:t>Takes metformin 500mg with breakfast and evening meal; checks blood glucose most mornings.</a:t>
            </a:r>
            <a:endParaRPr lang="en-US" dirty="0"/>
          </a:p>
        </p:txBody>
      </p:sp>
      <p:sp>
        <p:nvSpPr>
          <p:cNvPr id="9" name="Shape 5"/>
          <p:cNvSpPr/>
          <p:nvPr/>
        </p:nvSpPr>
        <p:spPr>
          <a:xfrm>
            <a:off x="423672" y="3627438"/>
            <a:ext cx="402336" cy="402336"/>
          </a:xfrm>
          <a:prstGeom prst="ellipse">
            <a:avLst/>
          </a:prstGeom>
          <a:solidFill>
            <a:srgbClr val="5B95A0"/>
          </a:solidFill>
          <a:ln/>
        </p:spPr>
        <p:txBody>
          <a:bodyPr/>
          <a:lstStyle/>
          <a:p>
            <a:endParaRPr lang="en-GB"/>
          </a:p>
        </p:txBody>
      </p:sp>
      <p:sp>
        <p:nvSpPr>
          <p:cNvPr id="11" name="Text 6"/>
          <p:cNvSpPr/>
          <p:nvPr/>
        </p:nvSpPr>
        <p:spPr>
          <a:xfrm>
            <a:off x="1050195" y="3607308"/>
            <a:ext cx="5120640" cy="777240"/>
          </a:xfrm>
          <a:prstGeom prst="rect">
            <a:avLst/>
          </a:prstGeom>
          <a:noFill/>
          <a:ln/>
        </p:spPr>
        <p:txBody>
          <a:bodyPr wrap="square" rtlCol="0" anchor="ctr"/>
          <a:lstStyle/>
          <a:p>
            <a:pPr marL="0" indent="0">
              <a:lnSpc>
                <a:spcPct val="115000"/>
              </a:lnSpc>
              <a:buNone/>
            </a:pPr>
            <a:r>
              <a:rPr lang="en-US" dirty="0">
                <a:solidFill>
                  <a:srgbClr val="37474D"/>
                </a:solidFill>
                <a:latin typeface="Calibri" pitchFamily="34" charset="0"/>
                <a:ea typeface="Calibri" pitchFamily="34" charset="-122"/>
                <a:cs typeface="Calibri" pitchFamily="34" charset="-120"/>
              </a:rPr>
              <a:t>Attends the GP surgery every 6 months for HbA1c review, plus annual diabetic foot and eye screening.</a:t>
            </a:r>
            <a:endParaRPr lang="en-US" dirty="0"/>
          </a:p>
        </p:txBody>
      </p:sp>
      <p:sp>
        <p:nvSpPr>
          <p:cNvPr id="12" name="Shape 7"/>
          <p:cNvSpPr/>
          <p:nvPr/>
        </p:nvSpPr>
        <p:spPr>
          <a:xfrm>
            <a:off x="388620" y="5005452"/>
            <a:ext cx="402336" cy="402336"/>
          </a:xfrm>
          <a:prstGeom prst="ellipse">
            <a:avLst/>
          </a:prstGeom>
          <a:solidFill>
            <a:srgbClr val="5B95A0"/>
          </a:solidFill>
          <a:ln/>
        </p:spPr>
        <p:txBody>
          <a:bodyPr/>
          <a:lstStyle/>
          <a:p>
            <a:endParaRPr lang="en-GB"/>
          </a:p>
        </p:txBody>
      </p:sp>
      <p:sp>
        <p:nvSpPr>
          <p:cNvPr id="14" name="Text 8"/>
          <p:cNvSpPr/>
          <p:nvPr/>
        </p:nvSpPr>
        <p:spPr>
          <a:xfrm>
            <a:off x="1065276" y="4832263"/>
            <a:ext cx="5120640" cy="777240"/>
          </a:xfrm>
          <a:prstGeom prst="rect">
            <a:avLst/>
          </a:prstGeom>
          <a:noFill/>
          <a:ln/>
        </p:spPr>
        <p:txBody>
          <a:bodyPr wrap="square" rtlCol="0" anchor="ctr"/>
          <a:lstStyle/>
          <a:p>
            <a:pPr marL="0" indent="0">
              <a:lnSpc>
                <a:spcPct val="115000"/>
              </a:lnSpc>
              <a:buNone/>
            </a:pPr>
            <a:r>
              <a:rPr lang="en-US" dirty="0">
                <a:solidFill>
                  <a:srgbClr val="37474D"/>
                </a:solidFill>
                <a:latin typeface="Calibri" pitchFamily="34" charset="0"/>
                <a:ea typeface="Calibri" pitchFamily="34" charset="-122"/>
                <a:cs typeface="Calibri" pitchFamily="34" charset="-120"/>
              </a:rPr>
              <a:t>Fatigue, increased thirst and occasional blurred vision limit longer walks, reading and hobbies.</a:t>
            </a:r>
            <a:endParaRPr lang="en-US" dirty="0"/>
          </a:p>
        </p:txBody>
      </p:sp>
      <p:sp>
        <p:nvSpPr>
          <p:cNvPr id="15" name="Text 9"/>
          <p:cNvSpPr/>
          <p:nvPr/>
        </p:nvSpPr>
        <p:spPr>
          <a:xfrm>
            <a:off x="1173481" y="5562418"/>
            <a:ext cx="4572000" cy="274320"/>
          </a:xfrm>
          <a:prstGeom prst="rect">
            <a:avLst/>
          </a:prstGeom>
          <a:noFill/>
          <a:ln/>
        </p:spPr>
        <p:txBody>
          <a:bodyPr wrap="square" rtlCol="0" anchor="ctr"/>
          <a:lstStyle/>
          <a:p>
            <a:pPr marL="0" indent="0">
              <a:buNone/>
            </a:pPr>
            <a:r>
              <a:rPr lang="en-US" sz="1400" dirty="0">
                <a:latin typeface="Calibri" pitchFamily="34" charset="0"/>
                <a:ea typeface="Calibri" pitchFamily="34" charset="-122"/>
                <a:cs typeface="Calibri" pitchFamily="34" charset="-120"/>
              </a:rPr>
              <a:t>(Diabetes UK, 2024)</a:t>
            </a:r>
            <a:endParaRPr lang="en-US" sz="1400" dirty="0"/>
          </a:p>
        </p:txBody>
      </p:sp>
      <p:sp>
        <p:nvSpPr>
          <p:cNvPr id="16" name="Shape 10"/>
          <p:cNvSpPr/>
          <p:nvPr/>
        </p:nvSpPr>
        <p:spPr>
          <a:xfrm>
            <a:off x="6446520" y="1371600"/>
            <a:ext cx="5257800" cy="4709160"/>
          </a:xfrm>
          <a:prstGeom prst="roundRect">
            <a:avLst>
              <a:gd name="adj" fmla="val 1553"/>
            </a:avLst>
          </a:prstGeom>
          <a:solidFill>
            <a:srgbClr val="F7F9F9"/>
          </a:solidFill>
          <a:ln/>
        </p:spPr>
        <p:txBody>
          <a:bodyPr/>
          <a:lstStyle/>
          <a:p>
            <a:endParaRPr lang="en-GB"/>
          </a:p>
        </p:txBody>
      </p:sp>
      <p:sp>
        <p:nvSpPr>
          <p:cNvPr id="17" name="Text 11"/>
          <p:cNvSpPr/>
          <p:nvPr/>
        </p:nvSpPr>
        <p:spPr>
          <a:xfrm>
            <a:off x="6720840" y="1572768"/>
            <a:ext cx="4572000" cy="365760"/>
          </a:xfrm>
          <a:prstGeom prst="rect">
            <a:avLst/>
          </a:prstGeom>
          <a:noFill/>
          <a:ln/>
        </p:spPr>
        <p:txBody>
          <a:bodyPr wrap="square" rtlCol="0" anchor="ctr"/>
          <a:lstStyle/>
          <a:p>
            <a:pPr marL="0" indent="0">
              <a:buNone/>
            </a:pPr>
            <a:r>
              <a:rPr lang="en-US" b="1" dirty="0">
                <a:solidFill>
                  <a:srgbClr val="274B55"/>
                </a:solidFill>
                <a:latin typeface="Cambria" pitchFamily="34" charset="0"/>
                <a:ea typeface="Cambria" pitchFamily="34" charset="-122"/>
                <a:cs typeface="Cambria" pitchFamily="34" charset="-120"/>
              </a:rPr>
              <a:t>Support in Place</a:t>
            </a:r>
            <a:endParaRPr lang="en-US" dirty="0"/>
          </a:p>
        </p:txBody>
      </p:sp>
      <p:sp>
        <p:nvSpPr>
          <p:cNvPr id="18" name="Shape 12"/>
          <p:cNvSpPr/>
          <p:nvPr/>
        </p:nvSpPr>
        <p:spPr>
          <a:xfrm>
            <a:off x="6720840" y="2148840"/>
            <a:ext cx="457200" cy="457200"/>
          </a:xfrm>
          <a:prstGeom prst="ellipse">
            <a:avLst/>
          </a:prstGeom>
          <a:solidFill>
            <a:srgbClr val="FFFFFF"/>
          </a:solidFill>
          <a:ln w="19050">
            <a:solidFill>
              <a:srgbClr val="5B95A0"/>
            </a:solidFill>
            <a:prstDash val="solid"/>
          </a:ln>
        </p:spPr>
        <p:txBody>
          <a:bodyPr/>
          <a:lstStyle/>
          <a:p>
            <a:endParaRPr lang="en-GB"/>
          </a:p>
        </p:txBody>
      </p:sp>
      <p:sp>
        <p:nvSpPr>
          <p:cNvPr id="20" name="Text 13"/>
          <p:cNvSpPr/>
          <p:nvPr/>
        </p:nvSpPr>
        <p:spPr>
          <a:xfrm>
            <a:off x="7360920" y="2103120"/>
            <a:ext cx="4206240" cy="292608"/>
          </a:xfrm>
          <a:prstGeom prst="rect">
            <a:avLst/>
          </a:prstGeom>
          <a:noFill/>
          <a:ln/>
        </p:spPr>
        <p:txBody>
          <a:bodyPr wrap="square" rtlCol="0" anchor="ctr"/>
          <a:lstStyle/>
          <a:p>
            <a:pPr marL="0" indent="0">
              <a:buNone/>
            </a:pPr>
            <a:r>
              <a:rPr lang="en-US" sz="1600" b="1" dirty="0">
                <a:solidFill>
                  <a:srgbClr val="274B55"/>
                </a:solidFill>
                <a:latin typeface="Calibri" pitchFamily="34" charset="0"/>
                <a:ea typeface="Calibri" pitchFamily="34" charset="-122"/>
                <a:cs typeface="Calibri" pitchFamily="34" charset="-120"/>
              </a:rPr>
              <a:t>Family</a:t>
            </a:r>
            <a:endParaRPr lang="en-US" sz="1600" dirty="0"/>
          </a:p>
        </p:txBody>
      </p:sp>
      <p:sp>
        <p:nvSpPr>
          <p:cNvPr id="21" name="Text 14"/>
          <p:cNvSpPr/>
          <p:nvPr/>
        </p:nvSpPr>
        <p:spPr>
          <a:xfrm>
            <a:off x="7360920" y="2395728"/>
            <a:ext cx="4160520" cy="5943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His wife helps him remember medication times and prepares lower-carbohydrate meals.</a:t>
            </a:r>
            <a:endParaRPr lang="en-US" sz="1400" dirty="0"/>
          </a:p>
        </p:txBody>
      </p:sp>
      <p:sp>
        <p:nvSpPr>
          <p:cNvPr id="22" name="Shape 15"/>
          <p:cNvSpPr/>
          <p:nvPr/>
        </p:nvSpPr>
        <p:spPr>
          <a:xfrm>
            <a:off x="6720840" y="3063240"/>
            <a:ext cx="457200" cy="457200"/>
          </a:xfrm>
          <a:prstGeom prst="ellipse">
            <a:avLst/>
          </a:prstGeom>
          <a:solidFill>
            <a:srgbClr val="FFFFFF"/>
          </a:solidFill>
          <a:ln w="19050">
            <a:solidFill>
              <a:srgbClr val="5B95A0"/>
            </a:solidFill>
            <a:prstDash val="solid"/>
          </a:ln>
        </p:spPr>
        <p:txBody>
          <a:bodyPr/>
          <a:lstStyle/>
          <a:p>
            <a:endParaRPr lang="en-GB"/>
          </a:p>
        </p:txBody>
      </p:sp>
      <p:sp>
        <p:nvSpPr>
          <p:cNvPr id="24" name="Text 16"/>
          <p:cNvSpPr/>
          <p:nvPr/>
        </p:nvSpPr>
        <p:spPr>
          <a:xfrm>
            <a:off x="7360920" y="3017520"/>
            <a:ext cx="4206240" cy="292608"/>
          </a:xfrm>
          <a:prstGeom prst="rect">
            <a:avLst/>
          </a:prstGeom>
          <a:noFill/>
          <a:ln/>
        </p:spPr>
        <p:txBody>
          <a:bodyPr wrap="square" rtlCol="0" anchor="ctr"/>
          <a:lstStyle/>
          <a:p>
            <a:pPr marL="0" indent="0">
              <a:buNone/>
            </a:pPr>
            <a:r>
              <a:rPr lang="en-US" sz="1600" b="1" dirty="0">
                <a:solidFill>
                  <a:srgbClr val="274B55"/>
                </a:solidFill>
                <a:latin typeface="Calibri" pitchFamily="34" charset="0"/>
                <a:ea typeface="Calibri" pitchFamily="34" charset="-122"/>
                <a:cs typeface="Calibri" pitchFamily="34" charset="-120"/>
              </a:rPr>
              <a:t>Specialist Nurse</a:t>
            </a:r>
            <a:endParaRPr lang="en-US" sz="1600" dirty="0"/>
          </a:p>
        </p:txBody>
      </p:sp>
      <p:sp>
        <p:nvSpPr>
          <p:cNvPr id="25" name="Text 17"/>
          <p:cNvSpPr/>
          <p:nvPr/>
        </p:nvSpPr>
        <p:spPr>
          <a:xfrm>
            <a:off x="7360920" y="3310128"/>
            <a:ext cx="4160520" cy="5943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A diabetes specialist nurse reviews his self-monitoring diary every clinic visit.</a:t>
            </a:r>
            <a:endParaRPr lang="en-US" sz="1400" dirty="0"/>
          </a:p>
        </p:txBody>
      </p:sp>
      <p:sp>
        <p:nvSpPr>
          <p:cNvPr id="26" name="Shape 18"/>
          <p:cNvSpPr/>
          <p:nvPr/>
        </p:nvSpPr>
        <p:spPr>
          <a:xfrm>
            <a:off x="6720840" y="3977640"/>
            <a:ext cx="457200" cy="457200"/>
          </a:xfrm>
          <a:prstGeom prst="ellipse">
            <a:avLst/>
          </a:prstGeom>
          <a:solidFill>
            <a:srgbClr val="FFFFFF"/>
          </a:solidFill>
          <a:ln w="19050">
            <a:solidFill>
              <a:srgbClr val="5B95A0"/>
            </a:solidFill>
            <a:prstDash val="solid"/>
          </a:ln>
        </p:spPr>
        <p:txBody>
          <a:bodyPr/>
          <a:lstStyle/>
          <a:p>
            <a:endParaRPr lang="en-GB"/>
          </a:p>
        </p:txBody>
      </p:sp>
      <p:sp>
        <p:nvSpPr>
          <p:cNvPr id="28" name="Text 19"/>
          <p:cNvSpPr/>
          <p:nvPr/>
        </p:nvSpPr>
        <p:spPr>
          <a:xfrm>
            <a:off x="7360920" y="3931920"/>
            <a:ext cx="4206240" cy="292608"/>
          </a:xfrm>
          <a:prstGeom prst="rect">
            <a:avLst/>
          </a:prstGeom>
          <a:noFill/>
          <a:ln/>
        </p:spPr>
        <p:txBody>
          <a:bodyPr wrap="square" rtlCol="0" anchor="ctr"/>
          <a:lstStyle/>
          <a:p>
            <a:pPr marL="0" indent="0">
              <a:buNone/>
            </a:pPr>
            <a:r>
              <a:rPr lang="en-US" sz="1600" b="1" dirty="0">
                <a:solidFill>
                  <a:srgbClr val="274B55"/>
                </a:solidFill>
                <a:latin typeface="Calibri" pitchFamily="34" charset="0"/>
                <a:ea typeface="Calibri" pitchFamily="34" charset="-122"/>
                <a:cs typeface="Calibri" pitchFamily="34" charset="-120"/>
              </a:rPr>
              <a:t>Technology</a:t>
            </a:r>
            <a:endParaRPr lang="en-US" sz="1600" dirty="0"/>
          </a:p>
        </p:txBody>
      </p:sp>
      <p:sp>
        <p:nvSpPr>
          <p:cNvPr id="29" name="Text 20"/>
          <p:cNvSpPr/>
          <p:nvPr/>
        </p:nvSpPr>
        <p:spPr>
          <a:xfrm>
            <a:off x="7360920" y="4224528"/>
            <a:ext cx="4160520" cy="5943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A phone reminder app prompts medication and glucose checks</a:t>
            </a:r>
            <a:r>
              <a:rPr lang="en-US" sz="1150" dirty="0">
                <a:solidFill>
                  <a:srgbClr val="37474D"/>
                </a:solidFill>
                <a:latin typeface="Calibri" pitchFamily="34" charset="0"/>
                <a:ea typeface="Calibri" pitchFamily="34" charset="-122"/>
                <a:cs typeface="Calibri" pitchFamily="34" charset="-120"/>
              </a:rPr>
              <a:t>.</a:t>
            </a:r>
            <a:endParaRPr lang="en-US" sz="1150" dirty="0"/>
          </a:p>
        </p:txBody>
      </p:sp>
      <p:sp>
        <p:nvSpPr>
          <p:cNvPr id="30" name="Text 21"/>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6</a:t>
            </a:r>
            <a:endParaRPr lang="en-US" sz="1000" dirty="0"/>
          </a:p>
        </p:txBody>
      </p:sp>
      <p:pic>
        <p:nvPicPr>
          <p:cNvPr id="32" name="Audio 31">
            <a:hlinkClick r:id="" action="ppaction://media"/>
            <a:extLst>
              <a:ext uri="{FF2B5EF4-FFF2-40B4-BE49-F238E27FC236}">
                <a16:creationId xmlns:a16="http://schemas.microsoft.com/office/drawing/2014/main" id="{B5BDCCF2-A00A-C7C1-69B8-EE09D99631B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2603"/>
    </mc:Choice>
    <mc:Fallback xmlns="">
      <p:transition spd="slow" advTm="102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comment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Care Plan (3 / 3) — Communication and Ethics</a:t>
            </a:r>
            <a:endParaRPr lang="en-US" sz="3000" dirty="0"/>
          </a:p>
        </p:txBody>
      </p:sp>
      <p:sp>
        <p:nvSpPr>
          <p:cNvPr id="5" name="Text 2"/>
          <p:cNvSpPr/>
          <p:nvPr/>
        </p:nvSpPr>
        <p:spPr>
          <a:xfrm>
            <a:off x="457200" y="1417320"/>
            <a:ext cx="5120640" cy="365760"/>
          </a:xfrm>
          <a:prstGeom prst="rect">
            <a:avLst/>
          </a:prstGeom>
          <a:noFill/>
          <a:ln/>
        </p:spPr>
        <p:txBody>
          <a:bodyPr wrap="square" rtlCol="0" anchor="ctr"/>
          <a:lstStyle/>
          <a:p>
            <a:pPr marL="0" indent="0">
              <a:buNone/>
            </a:pPr>
            <a:r>
              <a:rPr lang="en-US" sz="1600" b="1" dirty="0">
                <a:solidFill>
                  <a:srgbClr val="274B55"/>
                </a:solidFill>
                <a:latin typeface="Cambria" pitchFamily="34" charset="0"/>
                <a:ea typeface="Cambria" pitchFamily="34" charset="-122"/>
                <a:cs typeface="Cambria" pitchFamily="34" charset="-120"/>
              </a:rPr>
              <a:t>Communication</a:t>
            </a:r>
            <a:endParaRPr lang="en-US" sz="1600" dirty="0"/>
          </a:p>
        </p:txBody>
      </p:sp>
      <p:sp>
        <p:nvSpPr>
          <p:cNvPr id="6" name="Text 3"/>
          <p:cNvSpPr/>
          <p:nvPr/>
        </p:nvSpPr>
        <p:spPr>
          <a:xfrm>
            <a:off x="457200" y="1874520"/>
            <a:ext cx="5120640" cy="2377440"/>
          </a:xfrm>
          <a:prstGeom prst="rect">
            <a:avLst/>
          </a:prstGeom>
          <a:noFill/>
          <a:ln/>
        </p:spPr>
        <p:txBody>
          <a:bodyPr wrap="square" rtlCol="0" anchor="ctr"/>
          <a:lstStyle/>
          <a:p>
            <a:pPr marL="0" indent="0">
              <a:lnSpc>
                <a:spcPct val="125000"/>
              </a:lnSpc>
              <a:buNone/>
            </a:pPr>
            <a:r>
              <a:rPr lang="en-US" sz="1600" dirty="0">
                <a:solidFill>
                  <a:srgbClr val="37474D"/>
                </a:solidFill>
                <a:latin typeface="Calibri" pitchFamily="34" charset="0"/>
                <a:ea typeface="Calibri" pitchFamily="34" charset="-122"/>
                <a:cs typeface="Calibri" pitchFamily="34" charset="-120"/>
              </a:rPr>
              <a:t>Plain, jargon-free language is used, with the teach-back method to check Robert understands his medication and monitoring routine.
His wife is included in discussions only with his consent, respecting his right to confidentiality.</a:t>
            </a:r>
            <a:endParaRPr lang="en-US" sz="1600" dirty="0"/>
          </a:p>
        </p:txBody>
      </p:sp>
      <p:sp>
        <p:nvSpPr>
          <p:cNvPr id="7" name="Shape 4"/>
          <p:cNvSpPr/>
          <p:nvPr/>
        </p:nvSpPr>
        <p:spPr>
          <a:xfrm>
            <a:off x="457200" y="4434840"/>
            <a:ext cx="5120640" cy="1417320"/>
          </a:xfrm>
          <a:prstGeom prst="roundRect">
            <a:avLst>
              <a:gd name="adj" fmla="val 5161"/>
            </a:avLst>
          </a:prstGeom>
          <a:solidFill>
            <a:srgbClr val="274B55"/>
          </a:solidFill>
          <a:ln/>
        </p:spPr>
        <p:txBody>
          <a:bodyPr/>
          <a:lstStyle/>
          <a:p>
            <a:endParaRPr lang="en-GB"/>
          </a:p>
        </p:txBody>
      </p:sp>
      <p:pic>
        <p:nvPicPr>
          <p:cNvPr id="8" name="Image 1" descr="/home/claude/icons/comment_gold.png"/>
          <p:cNvPicPr>
            <a:picLocks noChangeAspect="1"/>
          </p:cNvPicPr>
          <p:nvPr/>
        </p:nvPicPr>
        <p:blipFill>
          <a:blip r:embed="rId6"/>
          <a:stretch>
            <a:fillRect/>
          </a:stretch>
        </p:blipFill>
        <p:spPr>
          <a:xfrm>
            <a:off x="685800" y="4645152"/>
            <a:ext cx="384048" cy="384048"/>
          </a:xfrm>
          <a:prstGeom prst="rect">
            <a:avLst/>
          </a:prstGeom>
        </p:spPr>
      </p:pic>
      <p:sp>
        <p:nvSpPr>
          <p:cNvPr id="9" name="Text 5"/>
          <p:cNvSpPr/>
          <p:nvPr/>
        </p:nvSpPr>
        <p:spPr>
          <a:xfrm>
            <a:off x="1234440" y="4572000"/>
            <a:ext cx="4206240" cy="1097280"/>
          </a:xfrm>
          <a:prstGeom prst="rect">
            <a:avLst/>
          </a:prstGeom>
          <a:noFill/>
          <a:ln/>
        </p:spPr>
        <p:txBody>
          <a:bodyPr wrap="square" rtlCol="0" anchor="ctr"/>
          <a:lstStyle/>
          <a:p>
            <a:pPr marL="0" indent="0">
              <a:lnSpc>
                <a:spcPct val="115000"/>
              </a:lnSpc>
              <a:buNone/>
            </a:pPr>
            <a:r>
              <a:rPr lang="en-US" sz="1400" dirty="0">
                <a:solidFill>
                  <a:srgbClr val="FFFFFF"/>
                </a:solidFill>
                <a:latin typeface="Calibri" pitchFamily="34" charset="0"/>
                <a:ea typeface="Calibri" pitchFamily="34" charset="-122"/>
                <a:cs typeface="Calibri" pitchFamily="34" charset="-120"/>
              </a:rPr>
              <a:t>Teach-back confirms understanding — not just information delivery.</a:t>
            </a:r>
            <a:endParaRPr lang="en-US" sz="1400" dirty="0"/>
          </a:p>
        </p:txBody>
      </p:sp>
      <p:sp>
        <p:nvSpPr>
          <p:cNvPr id="10" name="Text 6"/>
          <p:cNvSpPr/>
          <p:nvPr/>
        </p:nvSpPr>
        <p:spPr>
          <a:xfrm>
            <a:off x="5989320" y="1417320"/>
            <a:ext cx="5760720" cy="365760"/>
          </a:xfrm>
          <a:prstGeom prst="rect">
            <a:avLst/>
          </a:prstGeom>
          <a:noFill/>
          <a:ln/>
        </p:spPr>
        <p:txBody>
          <a:bodyPr wrap="square" rtlCol="0" anchor="ctr"/>
          <a:lstStyle/>
          <a:p>
            <a:pPr marL="0" indent="0">
              <a:buNone/>
            </a:pPr>
            <a:r>
              <a:rPr lang="en-US" sz="1600" b="1" dirty="0">
                <a:solidFill>
                  <a:srgbClr val="274B55"/>
                </a:solidFill>
                <a:latin typeface="Cambria" pitchFamily="34" charset="0"/>
                <a:ea typeface="Cambria" pitchFamily="34" charset="-122"/>
                <a:cs typeface="Cambria" pitchFamily="34" charset="-120"/>
              </a:rPr>
              <a:t>Ethical Considerations</a:t>
            </a:r>
            <a:endParaRPr lang="en-US" sz="1600" dirty="0"/>
          </a:p>
        </p:txBody>
      </p:sp>
      <p:sp>
        <p:nvSpPr>
          <p:cNvPr id="11" name="Shape 7"/>
          <p:cNvSpPr/>
          <p:nvPr/>
        </p:nvSpPr>
        <p:spPr>
          <a:xfrm>
            <a:off x="5989320" y="1920240"/>
            <a:ext cx="2724912" cy="1463040"/>
          </a:xfrm>
          <a:prstGeom prst="roundRect">
            <a:avLst>
              <a:gd name="adj" fmla="val 4375"/>
            </a:avLst>
          </a:prstGeom>
          <a:solidFill>
            <a:srgbClr val="F7F9F9"/>
          </a:solidFill>
          <a:ln/>
        </p:spPr>
        <p:txBody>
          <a:bodyPr/>
          <a:lstStyle/>
          <a:p>
            <a:endParaRPr lang="en-GB"/>
          </a:p>
        </p:txBody>
      </p:sp>
      <p:sp>
        <p:nvSpPr>
          <p:cNvPr id="13" name="Text 8"/>
          <p:cNvSpPr/>
          <p:nvPr/>
        </p:nvSpPr>
        <p:spPr>
          <a:xfrm>
            <a:off x="6583680" y="2048256"/>
            <a:ext cx="1993392" cy="320040"/>
          </a:xfrm>
          <a:prstGeom prst="rect">
            <a:avLst/>
          </a:prstGeom>
          <a:noFill/>
          <a:ln/>
        </p:spPr>
        <p:txBody>
          <a:bodyPr wrap="square" rtlCol="0" anchor="ctr"/>
          <a:lstStyle/>
          <a:p>
            <a:pPr marL="0" indent="0">
              <a:buNone/>
            </a:pPr>
            <a:r>
              <a:rPr lang="en-US" b="1" dirty="0">
                <a:solidFill>
                  <a:srgbClr val="274B55"/>
                </a:solidFill>
                <a:latin typeface="Calibri" pitchFamily="34" charset="0"/>
                <a:ea typeface="Calibri" pitchFamily="34" charset="-122"/>
                <a:cs typeface="Calibri" pitchFamily="34" charset="-120"/>
              </a:rPr>
              <a:t>Consent</a:t>
            </a:r>
            <a:endParaRPr lang="en-US" dirty="0"/>
          </a:p>
        </p:txBody>
      </p:sp>
      <p:sp>
        <p:nvSpPr>
          <p:cNvPr id="14" name="Text 9"/>
          <p:cNvSpPr/>
          <p:nvPr/>
        </p:nvSpPr>
        <p:spPr>
          <a:xfrm>
            <a:off x="6172200" y="2468880"/>
            <a:ext cx="2359152" cy="8229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Robert is given full information before any change to his treatment plan</a:t>
            </a:r>
            <a:r>
              <a:rPr lang="en-US" sz="1080" dirty="0">
                <a:solidFill>
                  <a:srgbClr val="37474D"/>
                </a:solidFill>
                <a:latin typeface="Calibri" pitchFamily="34" charset="0"/>
                <a:ea typeface="Calibri" pitchFamily="34" charset="-122"/>
                <a:cs typeface="Calibri" pitchFamily="34" charset="-120"/>
              </a:rPr>
              <a:t>.</a:t>
            </a:r>
            <a:endParaRPr lang="en-US" sz="1080" dirty="0"/>
          </a:p>
        </p:txBody>
      </p:sp>
      <p:sp>
        <p:nvSpPr>
          <p:cNvPr id="15" name="Shape 10"/>
          <p:cNvSpPr/>
          <p:nvPr/>
        </p:nvSpPr>
        <p:spPr>
          <a:xfrm>
            <a:off x="8860536" y="1920240"/>
            <a:ext cx="2724912" cy="1463040"/>
          </a:xfrm>
          <a:prstGeom prst="roundRect">
            <a:avLst>
              <a:gd name="adj" fmla="val 4375"/>
            </a:avLst>
          </a:prstGeom>
          <a:solidFill>
            <a:srgbClr val="F7F9F9"/>
          </a:solidFill>
          <a:ln/>
        </p:spPr>
        <p:txBody>
          <a:bodyPr/>
          <a:lstStyle/>
          <a:p>
            <a:endParaRPr lang="en-GB"/>
          </a:p>
        </p:txBody>
      </p:sp>
      <p:sp>
        <p:nvSpPr>
          <p:cNvPr id="17" name="Text 11"/>
          <p:cNvSpPr/>
          <p:nvPr/>
        </p:nvSpPr>
        <p:spPr>
          <a:xfrm>
            <a:off x="9454896" y="2048256"/>
            <a:ext cx="1993392" cy="320040"/>
          </a:xfrm>
          <a:prstGeom prst="rect">
            <a:avLst/>
          </a:prstGeom>
          <a:noFill/>
          <a:ln/>
        </p:spPr>
        <p:txBody>
          <a:bodyPr wrap="square" rtlCol="0" anchor="ctr"/>
          <a:lstStyle/>
          <a:p>
            <a:pPr marL="0" indent="0">
              <a:buNone/>
            </a:pPr>
            <a:r>
              <a:rPr lang="en-US" b="1" dirty="0">
                <a:solidFill>
                  <a:srgbClr val="274B55"/>
                </a:solidFill>
                <a:latin typeface="Calibri" pitchFamily="34" charset="0"/>
                <a:ea typeface="Calibri" pitchFamily="34" charset="-122"/>
                <a:cs typeface="Calibri" pitchFamily="34" charset="-120"/>
              </a:rPr>
              <a:t>Confidentiality</a:t>
            </a:r>
            <a:endParaRPr lang="en-US" dirty="0"/>
          </a:p>
        </p:txBody>
      </p:sp>
      <p:sp>
        <p:nvSpPr>
          <p:cNvPr id="18" name="Text 12"/>
          <p:cNvSpPr/>
          <p:nvPr/>
        </p:nvSpPr>
        <p:spPr>
          <a:xfrm>
            <a:off x="9043416" y="2468880"/>
            <a:ext cx="2359152" cy="8229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Health records and glucose data are only shared with those directly involved in his care.</a:t>
            </a:r>
            <a:endParaRPr lang="en-US" sz="1400" dirty="0"/>
          </a:p>
        </p:txBody>
      </p:sp>
      <p:sp>
        <p:nvSpPr>
          <p:cNvPr id="19" name="Shape 13"/>
          <p:cNvSpPr/>
          <p:nvPr/>
        </p:nvSpPr>
        <p:spPr>
          <a:xfrm>
            <a:off x="5989320" y="3529584"/>
            <a:ext cx="2724912" cy="1463040"/>
          </a:xfrm>
          <a:prstGeom prst="roundRect">
            <a:avLst>
              <a:gd name="adj" fmla="val 4375"/>
            </a:avLst>
          </a:prstGeom>
          <a:solidFill>
            <a:srgbClr val="F7F9F9"/>
          </a:solidFill>
          <a:ln/>
        </p:spPr>
        <p:txBody>
          <a:bodyPr/>
          <a:lstStyle/>
          <a:p>
            <a:endParaRPr lang="en-PK" dirty="0"/>
          </a:p>
        </p:txBody>
      </p:sp>
      <p:sp>
        <p:nvSpPr>
          <p:cNvPr id="21" name="Text 14"/>
          <p:cNvSpPr/>
          <p:nvPr/>
        </p:nvSpPr>
        <p:spPr>
          <a:xfrm>
            <a:off x="6583680" y="3657600"/>
            <a:ext cx="1993392" cy="320040"/>
          </a:xfrm>
          <a:prstGeom prst="rect">
            <a:avLst/>
          </a:prstGeom>
          <a:noFill/>
          <a:ln/>
        </p:spPr>
        <p:txBody>
          <a:bodyPr wrap="square" rtlCol="0" anchor="ctr"/>
          <a:lstStyle/>
          <a:p>
            <a:pPr marL="0" indent="0">
              <a:buNone/>
            </a:pPr>
            <a:r>
              <a:rPr lang="en-US" b="1" dirty="0">
                <a:solidFill>
                  <a:srgbClr val="274B55"/>
                </a:solidFill>
                <a:latin typeface="Calibri" pitchFamily="34" charset="0"/>
                <a:ea typeface="Calibri" pitchFamily="34" charset="-122"/>
                <a:cs typeface="Calibri" pitchFamily="34" charset="-120"/>
              </a:rPr>
              <a:t>Dignity</a:t>
            </a:r>
            <a:endParaRPr lang="en-US" dirty="0"/>
          </a:p>
        </p:txBody>
      </p:sp>
      <p:sp>
        <p:nvSpPr>
          <p:cNvPr id="22" name="Text 15"/>
          <p:cNvSpPr/>
          <p:nvPr/>
        </p:nvSpPr>
        <p:spPr>
          <a:xfrm>
            <a:off x="6172200" y="4078224"/>
            <a:ext cx="2359152" cy="8229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Privacy is maintained during glucose testing and any physical examination</a:t>
            </a:r>
            <a:r>
              <a:rPr lang="en-US" sz="1080" dirty="0">
                <a:solidFill>
                  <a:srgbClr val="37474D"/>
                </a:solidFill>
                <a:latin typeface="Calibri" pitchFamily="34" charset="0"/>
                <a:ea typeface="Calibri" pitchFamily="34" charset="-122"/>
                <a:cs typeface="Calibri" pitchFamily="34" charset="-120"/>
              </a:rPr>
              <a:t>.</a:t>
            </a:r>
            <a:endParaRPr lang="en-US" sz="1080" dirty="0"/>
          </a:p>
        </p:txBody>
      </p:sp>
      <p:sp>
        <p:nvSpPr>
          <p:cNvPr id="23" name="Shape 16"/>
          <p:cNvSpPr/>
          <p:nvPr/>
        </p:nvSpPr>
        <p:spPr>
          <a:xfrm>
            <a:off x="8860536" y="3529584"/>
            <a:ext cx="2724912" cy="1463040"/>
          </a:xfrm>
          <a:prstGeom prst="roundRect">
            <a:avLst>
              <a:gd name="adj" fmla="val 4375"/>
            </a:avLst>
          </a:prstGeom>
          <a:solidFill>
            <a:srgbClr val="F7F9F9"/>
          </a:solidFill>
          <a:ln/>
        </p:spPr>
        <p:txBody>
          <a:bodyPr/>
          <a:lstStyle/>
          <a:p>
            <a:endParaRPr lang="en-GB"/>
          </a:p>
        </p:txBody>
      </p:sp>
      <p:sp>
        <p:nvSpPr>
          <p:cNvPr id="25" name="Text 17"/>
          <p:cNvSpPr/>
          <p:nvPr/>
        </p:nvSpPr>
        <p:spPr>
          <a:xfrm>
            <a:off x="9454896" y="3657600"/>
            <a:ext cx="1993392" cy="320040"/>
          </a:xfrm>
          <a:prstGeom prst="rect">
            <a:avLst/>
          </a:prstGeom>
          <a:noFill/>
          <a:ln/>
        </p:spPr>
        <p:txBody>
          <a:bodyPr wrap="square" rtlCol="0" anchor="ctr"/>
          <a:lstStyle/>
          <a:p>
            <a:pPr marL="0" indent="0">
              <a:buNone/>
            </a:pPr>
            <a:r>
              <a:rPr lang="en-US" b="1" dirty="0">
                <a:solidFill>
                  <a:srgbClr val="274B55"/>
                </a:solidFill>
                <a:latin typeface="Calibri" pitchFamily="34" charset="0"/>
                <a:ea typeface="Calibri" pitchFamily="34" charset="-122"/>
                <a:cs typeface="Calibri" pitchFamily="34" charset="-120"/>
              </a:rPr>
              <a:t>Autonomy</a:t>
            </a:r>
            <a:endParaRPr lang="en-US" dirty="0"/>
          </a:p>
        </p:txBody>
      </p:sp>
      <p:sp>
        <p:nvSpPr>
          <p:cNvPr id="26" name="Text 18"/>
          <p:cNvSpPr/>
          <p:nvPr/>
        </p:nvSpPr>
        <p:spPr>
          <a:xfrm>
            <a:off x="9043416" y="4078224"/>
            <a:ext cx="2359152" cy="822960"/>
          </a:xfrm>
          <a:prstGeom prst="rect">
            <a:avLst/>
          </a:prstGeom>
          <a:noFill/>
          <a:ln/>
        </p:spPr>
        <p:txBody>
          <a:bodyPr wrap="square" rtlCol="0" anchor="ctr"/>
          <a:lstStyle/>
          <a:p>
            <a:pPr marL="0" indent="0">
              <a:lnSpc>
                <a:spcPct val="110000"/>
              </a:lnSpc>
              <a:buNone/>
            </a:pPr>
            <a:r>
              <a:rPr lang="en-US" sz="1400" dirty="0">
                <a:solidFill>
                  <a:srgbClr val="37474D"/>
                </a:solidFill>
                <a:latin typeface="Calibri" pitchFamily="34" charset="0"/>
                <a:ea typeface="Calibri" pitchFamily="34" charset="-122"/>
                <a:cs typeface="Calibri" pitchFamily="34" charset="-120"/>
              </a:rPr>
              <a:t>His own goals and preferences guide the care plan.</a:t>
            </a:r>
            <a:endParaRPr lang="en-US" sz="1400" dirty="0"/>
          </a:p>
        </p:txBody>
      </p:sp>
      <p:sp>
        <p:nvSpPr>
          <p:cNvPr id="27" name="Text 19"/>
          <p:cNvSpPr/>
          <p:nvPr/>
        </p:nvSpPr>
        <p:spPr>
          <a:xfrm>
            <a:off x="5989320" y="5120640"/>
            <a:ext cx="5760720" cy="365760"/>
          </a:xfrm>
          <a:prstGeom prst="rect">
            <a:avLst/>
          </a:prstGeom>
          <a:noFill/>
          <a:ln/>
        </p:spPr>
        <p:txBody>
          <a:bodyPr wrap="square" rtlCol="0" anchor="ctr"/>
          <a:lstStyle/>
          <a:p>
            <a:pPr marL="0" indent="0">
              <a:buNone/>
            </a:pPr>
            <a:r>
              <a:rPr lang="en-US" sz="1400" dirty="0">
                <a:latin typeface="Calibri" pitchFamily="34" charset="0"/>
                <a:ea typeface="Calibri" pitchFamily="34" charset="-122"/>
                <a:cs typeface="Calibri" pitchFamily="34" charset="-120"/>
              </a:rPr>
              <a:t>In line with NICE (2026) recommendations for individualised, shared decision-making.</a:t>
            </a:r>
            <a:endParaRPr lang="en-US" sz="1400" dirty="0"/>
          </a:p>
        </p:txBody>
      </p:sp>
      <p:sp>
        <p:nvSpPr>
          <p:cNvPr id="28" name="Text 20"/>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7</a:t>
            </a:r>
            <a:endParaRPr lang="en-US" sz="1000" dirty="0"/>
          </a:p>
        </p:txBody>
      </p:sp>
      <p:pic>
        <p:nvPicPr>
          <p:cNvPr id="32" name="Audio 31">
            <a:hlinkClick r:id="" action="ppaction://media"/>
            <a:extLst>
              <a:ext uri="{FF2B5EF4-FFF2-40B4-BE49-F238E27FC236}">
                <a16:creationId xmlns:a16="http://schemas.microsoft.com/office/drawing/2014/main" id="{C77954BE-7E1F-C6EA-1351-6F5DCAA0B97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1204"/>
    </mc:Choice>
    <mc:Fallback xmlns="">
      <p:transition spd="slow" advTm="101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warning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Risk Factors</a:t>
            </a:r>
            <a:endParaRPr lang="en-US" sz="3000" dirty="0"/>
          </a:p>
        </p:txBody>
      </p:sp>
      <p:sp>
        <p:nvSpPr>
          <p:cNvPr id="5" name="Shape 2"/>
          <p:cNvSpPr/>
          <p:nvPr/>
        </p:nvSpPr>
        <p:spPr>
          <a:xfrm>
            <a:off x="457200" y="1417320"/>
            <a:ext cx="3291840" cy="2286000"/>
          </a:xfrm>
          <a:prstGeom prst="roundRect">
            <a:avLst>
              <a:gd name="adj" fmla="val 3200"/>
            </a:avLst>
          </a:prstGeom>
          <a:solidFill>
            <a:srgbClr val="F7F9F9"/>
          </a:solidFill>
          <a:ln/>
        </p:spPr>
        <p:txBody>
          <a:bodyPr/>
          <a:lstStyle/>
          <a:p>
            <a:endParaRPr lang="en-GB"/>
          </a:p>
        </p:txBody>
      </p:sp>
      <p:sp>
        <p:nvSpPr>
          <p:cNvPr id="7" name="Text 3"/>
          <p:cNvSpPr/>
          <p:nvPr/>
        </p:nvSpPr>
        <p:spPr>
          <a:xfrm>
            <a:off x="1143000" y="1572768"/>
            <a:ext cx="2377440" cy="365760"/>
          </a:xfrm>
          <a:prstGeom prst="rect">
            <a:avLst/>
          </a:prstGeom>
          <a:noFill/>
          <a:ln/>
        </p:spPr>
        <p:txBody>
          <a:bodyPr wrap="square" rtlCol="0" anchor="ctr"/>
          <a:lstStyle/>
          <a:p>
            <a:pPr marL="0" indent="0">
              <a:buNone/>
            </a:pPr>
            <a:r>
              <a:rPr lang="en-US" sz="1600" b="1" dirty="0">
                <a:solidFill>
                  <a:srgbClr val="274B55"/>
                </a:solidFill>
                <a:latin typeface="Calibri" pitchFamily="34" charset="0"/>
                <a:ea typeface="Calibri" pitchFamily="34" charset="-122"/>
                <a:cs typeface="Calibri" pitchFamily="34" charset="-120"/>
              </a:rPr>
              <a:t>Lifestyle</a:t>
            </a:r>
            <a:endParaRPr lang="en-US" sz="1600" dirty="0"/>
          </a:p>
        </p:txBody>
      </p:sp>
      <p:sp>
        <p:nvSpPr>
          <p:cNvPr id="8" name="Text 4"/>
          <p:cNvSpPr/>
          <p:nvPr/>
        </p:nvSpPr>
        <p:spPr>
          <a:xfrm>
            <a:off x="731520" y="2103120"/>
            <a:ext cx="2743200" cy="1463040"/>
          </a:xfrm>
          <a:prstGeom prst="rect">
            <a:avLst/>
          </a:prstGeom>
          <a:noFill/>
          <a:ln/>
        </p:spPr>
        <p:txBody>
          <a:bodyPr wrap="square" rtlCol="0" anchor="ctr"/>
          <a:lstStyle/>
          <a:p>
            <a:pPr marL="342900" indent="-342900">
              <a:lnSpc>
                <a:spcPct val="115000"/>
              </a:lnSpc>
              <a:buSzPct val="100000"/>
              <a:buChar char="•"/>
            </a:pPr>
            <a:r>
              <a:rPr lang="en-US" sz="1200" dirty="0">
                <a:solidFill>
                  <a:srgbClr val="37474D"/>
                </a:solidFill>
                <a:latin typeface="Calibri" pitchFamily="34" charset="0"/>
                <a:ea typeface="Calibri" pitchFamily="34" charset="-122"/>
                <a:cs typeface="Calibri" pitchFamily="34" charset="-120"/>
              </a:rPr>
              <a:t>Diet high in refined carbohydrates and saturated fat</a:t>
            </a:r>
            <a:endParaRPr lang="en-US" sz="1200" dirty="0"/>
          </a:p>
          <a:p>
            <a:pPr marL="342900" indent="-342900">
              <a:lnSpc>
                <a:spcPct val="115000"/>
              </a:lnSpc>
              <a:buSzPct val="100000"/>
              <a:buChar char="•"/>
            </a:pPr>
            <a:r>
              <a:rPr lang="en-US" sz="1200" dirty="0">
                <a:solidFill>
                  <a:srgbClr val="37474D"/>
                </a:solidFill>
                <a:latin typeface="Calibri" pitchFamily="34" charset="0"/>
                <a:ea typeface="Calibri" pitchFamily="34" charset="-122"/>
                <a:cs typeface="Calibri" pitchFamily="34" charset="-120"/>
              </a:rPr>
              <a:t>Low physical activity since retirement</a:t>
            </a:r>
            <a:endParaRPr lang="en-US" sz="1200" dirty="0"/>
          </a:p>
          <a:p>
            <a:pPr marL="342900" indent="-342900">
              <a:lnSpc>
                <a:spcPct val="115000"/>
              </a:lnSpc>
              <a:buSzPct val="100000"/>
              <a:buChar char="•"/>
            </a:pPr>
            <a:r>
              <a:rPr lang="en-US" sz="1200" dirty="0">
                <a:solidFill>
                  <a:srgbClr val="37474D"/>
                </a:solidFill>
                <a:latin typeface="Calibri" pitchFamily="34" charset="0"/>
                <a:ea typeface="Calibri" pitchFamily="34" charset="-122"/>
                <a:cs typeface="Calibri" pitchFamily="34" charset="-120"/>
              </a:rPr>
              <a:t>Obesity (BMI 31.4)</a:t>
            </a:r>
            <a:endParaRPr lang="en-US" sz="1200" dirty="0"/>
          </a:p>
        </p:txBody>
      </p:sp>
      <p:sp>
        <p:nvSpPr>
          <p:cNvPr id="9" name="Shape 5"/>
          <p:cNvSpPr/>
          <p:nvPr/>
        </p:nvSpPr>
        <p:spPr>
          <a:xfrm>
            <a:off x="3977640" y="1417320"/>
            <a:ext cx="3291840" cy="2286000"/>
          </a:xfrm>
          <a:prstGeom prst="roundRect">
            <a:avLst>
              <a:gd name="adj" fmla="val 3200"/>
            </a:avLst>
          </a:prstGeom>
          <a:solidFill>
            <a:srgbClr val="F7F9F9"/>
          </a:solidFill>
          <a:ln/>
        </p:spPr>
        <p:txBody>
          <a:bodyPr/>
          <a:lstStyle/>
          <a:p>
            <a:endParaRPr lang="en-GB"/>
          </a:p>
        </p:txBody>
      </p:sp>
      <p:sp>
        <p:nvSpPr>
          <p:cNvPr id="11" name="Text 6"/>
          <p:cNvSpPr/>
          <p:nvPr/>
        </p:nvSpPr>
        <p:spPr>
          <a:xfrm>
            <a:off x="4663440" y="1572768"/>
            <a:ext cx="2377440" cy="365760"/>
          </a:xfrm>
          <a:prstGeom prst="rect">
            <a:avLst/>
          </a:prstGeom>
          <a:noFill/>
          <a:ln/>
        </p:spPr>
        <p:txBody>
          <a:bodyPr wrap="square" rtlCol="0" anchor="ctr"/>
          <a:lstStyle/>
          <a:p>
            <a:pPr marL="0" indent="0">
              <a:buNone/>
            </a:pPr>
            <a:r>
              <a:rPr lang="en-US" sz="1600" b="1" dirty="0">
                <a:solidFill>
                  <a:srgbClr val="274B55"/>
                </a:solidFill>
                <a:latin typeface="Calibri" pitchFamily="34" charset="0"/>
                <a:ea typeface="Calibri" pitchFamily="34" charset="-122"/>
                <a:cs typeface="Calibri" pitchFamily="34" charset="-120"/>
              </a:rPr>
              <a:t>Condition-Related</a:t>
            </a:r>
            <a:endParaRPr lang="en-US" sz="1600" dirty="0"/>
          </a:p>
        </p:txBody>
      </p:sp>
      <p:sp>
        <p:nvSpPr>
          <p:cNvPr id="12" name="Text 7"/>
          <p:cNvSpPr/>
          <p:nvPr/>
        </p:nvSpPr>
        <p:spPr>
          <a:xfrm>
            <a:off x="4251960" y="2103120"/>
            <a:ext cx="2743200" cy="1463040"/>
          </a:xfrm>
          <a:prstGeom prst="rect">
            <a:avLst/>
          </a:prstGeom>
          <a:noFill/>
          <a:ln/>
        </p:spPr>
        <p:txBody>
          <a:bodyPr wrap="square" rtlCol="0" anchor="ctr"/>
          <a:lstStyle/>
          <a:p>
            <a:pPr marL="342900" indent="-342900">
              <a:lnSpc>
                <a:spcPct val="115000"/>
              </a:lnSpc>
              <a:buSzPct val="100000"/>
              <a:buChar char="•"/>
            </a:pPr>
            <a:r>
              <a:rPr lang="en-US" sz="1200" dirty="0">
                <a:solidFill>
                  <a:srgbClr val="37474D"/>
                </a:solidFill>
                <a:latin typeface="Calibri" pitchFamily="34" charset="0"/>
                <a:ea typeface="Calibri" pitchFamily="34" charset="-122"/>
                <a:cs typeface="Calibri" pitchFamily="34" charset="-120"/>
              </a:rPr>
              <a:t>Age — risk rises sharply after 45 (Diabetes UK, 2024)</a:t>
            </a:r>
            <a:endParaRPr lang="en-US" sz="1200" dirty="0"/>
          </a:p>
          <a:p>
            <a:pPr marL="342900" indent="-342900">
              <a:lnSpc>
                <a:spcPct val="115000"/>
              </a:lnSpc>
              <a:buSzPct val="100000"/>
              <a:buChar char="•"/>
            </a:pPr>
            <a:r>
              <a:rPr lang="en-US" sz="1200" dirty="0">
                <a:solidFill>
                  <a:srgbClr val="37474D"/>
                </a:solidFill>
                <a:latin typeface="Calibri" pitchFamily="34" charset="0"/>
                <a:ea typeface="Calibri" pitchFamily="34" charset="-122"/>
                <a:cs typeface="Calibri" pitchFamily="34" charset="-120"/>
              </a:rPr>
              <a:t>Family history — his father also had T2DM (WHO, 2024)</a:t>
            </a:r>
            <a:endParaRPr lang="en-US" sz="1200" dirty="0"/>
          </a:p>
        </p:txBody>
      </p:sp>
      <p:sp>
        <p:nvSpPr>
          <p:cNvPr id="13" name="Shape 8"/>
          <p:cNvSpPr/>
          <p:nvPr/>
        </p:nvSpPr>
        <p:spPr>
          <a:xfrm>
            <a:off x="7086600" y="1417320"/>
            <a:ext cx="4617720" cy="2286000"/>
          </a:xfrm>
          <a:prstGeom prst="roundRect">
            <a:avLst>
              <a:gd name="adj" fmla="val 3200"/>
            </a:avLst>
          </a:prstGeom>
          <a:solidFill>
            <a:srgbClr val="274B55"/>
          </a:solidFill>
          <a:ln/>
        </p:spPr>
        <p:txBody>
          <a:bodyPr/>
          <a:lstStyle/>
          <a:p>
            <a:endParaRPr lang="en-GB"/>
          </a:p>
        </p:txBody>
      </p:sp>
      <p:pic>
        <p:nvPicPr>
          <p:cNvPr id="14" name="Image 3" descr="/home/claude/icons/check_gold.png"/>
          <p:cNvPicPr>
            <a:picLocks noChangeAspect="1"/>
          </p:cNvPicPr>
          <p:nvPr/>
        </p:nvPicPr>
        <p:blipFill>
          <a:blip r:embed="rId6"/>
          <a:stretch>
            <a:fillRect/>
          </a:stretch>
        </p:blipFill>
        <p:spPr>
          <a:xfrm>
            <a:off x="7315200" y="1627632"/>
            <a:ext cx="329184" cy="329184"/>
          </a:xfrm>
          <a:prstGeom prst="rect">
            <a:avLst/>
          </a:prstGeom>
        </p:spPr>
      </p:pic>
      <p:sp>
        <p:nvSpPr>
          <p:cNvPr id="15" name="Text 9"/>
          <p:cNvSpPr/>
          <p:nvPr/>
        </p:nvSpPr>
        <p:spPr>
          <a:xfrm>
            <a:off x="7772400" y="1572768"/>
            <a:ext cx="374904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Modifiable Factors</a:t>
            </a:r>
            <a:endParaRPr lang="en-US" sz="1400" dirty="0"/>
          </a:p>
        </p:txBody>
      </p:sp>
      <p:sp>
        <p:nvSpPr>
          <p:cNvPr id="16" name="Text 10"/>
          <p:cNvSpPr/>
          <p:nvPr/>
        </p:nvSpPr>
        <p:spPr>
          <a:xfrm>
            <a:off x="7315200" y="2103120"/>
            <a:ext cx="4114800" cy="1051560"/>
          </a:xfrm>
          <a:prstGeom prst="rect">
            <a:avLst/>
          </a:prstGeom>
          <a:noFill/>
          <a:ln/>
        </p:spPr>
        <p:txBody>
          <a:bodyPr wrap="square" rtlCol="0" anchor="ctr"/>
          <a:lstStyle/>
          <a:p>
            <a:pPr marL="0" indent="0">
              <a:lnSpc>
                <a:spcPct val="120000"/>
              </a:lnSpc>
              <a:buNone/>
            </a:pPr>
            <a:r>
              <a:rPr lang="en-US" sz="1250" dirty="0">
                <a:solidFill>
                  <a:srgbClr val="E9F1F2"/>
                </a:solidFill>
                <a:latin typeface="Calibri" pitchFamily="34" charset="0"/>
                <a:ea typeface="Calibri" pitchFamily="34" charset="-122"/>
                <a:cs typeface="Calibri" pitchFamily="34" charset="-120"/>
              </a:rPr>
              <a:t>Weight, diet quality and activity levels can all realistically be improved with awareness and structured support.</a:t>
            </a:r>
            <a:endParaRPr lang="en-US" sz="1250" dirty="0"/>
          </a:p>
        </p:txBody>
      </p:sp>
      <p:sp>
        <p:nvSpPr>
          <p:cNvPr id="17" name="Text 11"/>
          <p:cNvSpPr/>
          <p:nvPr/>
        </p:nvSpPr>
        <p:spPr>
          <a:xfrm>
            <a:off x="7315200" y="3246120"/>
            <a:ext cx="3657600" cy="274320"/>
          </a:xfrm>
          <a:prstGeom prst="rect">
            <a:avLst/>
          </a:prstGeom>
          <a:noFill/>
          <a:ln/>
        </p:spPr>
        <p:txBody>
          <a:bodyPr wrap="square" rtlCol="0" anchor="ctr"/>
          <a:lstStyle/>
          <a:p>
            <a:pPr marL="0" indent="0">
              <a:buNone/>
            </a:pPr>
            <a:r>
              <a:rPr lang="en-US" sz="1000" dirty="0">
                <a:solidFill>
                  <a:srgbClr val="9FB3B6"/>
                </a:solidFill>
                <a:latin typeface="Calibri" pitchFamily="34" charset="0"/>
                <a:ea typeface="Calibri" pitchFamily="34" charset="-122"/>
                <a:cs typeface="Calibri" pitchFamily="34" charset="-120"/>
              </a:rPr>
              <a:t>(NICE, 2026)</a:t>
            </a:r>
            <a:endParaRPr lang="en-US" sz="1000" dirty="0"/>
          </a:p>
        </p:txBody>
      </p:sp>
      <p:sp>
        <p:nvSpPr>
          <p:cNvPr id="18" name="Text 12"/>
          <p:cNvSpPr/>
          <p:nvPr/>
        </p:nvSpPr>
        <p:spPr>
          <a:xfrm>
            <a:off x="457200" y="3886200"/>
            <a:ext cx="7315200" cy="365760"/>
          </a:xfrm>
          <a:prstGeom prst="rect">
            <a:avLst/>
          </a:prstGeom>
          <a:noFill/>
          <a:ln/>
        </p:spPr>
        <p:txBody>
          <a:bodyPr wrap="square" rtlCol="0" anchor="ctr"/>
          <a:lstStyle/>
          <a:p>
            <a:pPr marL="0" indent="0">
              <a:buNone/>
            </a:pPr>
            <a:r>
              <a:rPr lang="en-US" b="1" dirty="0">
                <a:latin typeface="Cambria" pitchFamily="34" charset="0"/>
                <a:ea typeface="Cambria" pitchFamily="34" charset="-122"/>
                <a:cs typeface="Cambria" pitchFamily="34" charset="-120"/>
              </a:rPr>
              <a:t>Relative Modifiability of Robert's Risk Factors</a:t>
            </a:r>
            <a:endParaRPr lang="en-US" dirty="0"/>
          </a:p>
        </p:txBody>
      </p:sp>
      <p:graphicFrame>
        <p:nvGraphicFramePr>
          <p:cNvPr id="19" name="Chart 0"/>
          <p:cNvGraphicFramePr/>
          <p:nvPr>
            <p:extLst>
              <p:ext uri="{D42A27DB-BD31-4B8C-83A1-F6EECF244321}">
                <p14:modId xmlns:p14="http://schemas.microsoft.com/office/powerpoint/2010/main" val="1063811156"/>
              </p:ext>
            </p:extLst>
          </p:nvPr>
        </p:nvGraphicFramePr>
        <p:xfrm>
          <a:off x="457200" y="4297680"/>
          <a:ext cx="11247120" cy="2148840"/>
        </p:xfrm>
        <a:graphic>
          <a:graphicData uri="http://schemas.openxmlformats.org/drawingml/2006/chart">
            <c:chart xmlns:c="http://schemas.openxmlformats.org/drawingml/2006/chart" xmlns:r="http://schemas.openxmlformats.org/officeDocument/2006/relationships" r:id="rId7"/>
          </a:graphicData>
        </a:graphic>
      </p:graphicFrame>
      <p:sp>
        <p:nvSpPr>
          <p:cNvPr id="20" name="Text 13"/>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8</a:t>
            </a:r>
            <a:endParaRPr lang="en-US" sz="1000" dirty="0"/>
          </a:p>
        </p:txBody>
      </p:sp>
      <p:pic>
        <p:nvPicPr>
          <p:cNvPr id="26" name="Audio 25">
            <a:hlinkClick r:id="" action="ppaction://media"/>
            <a:extLst>
              <a:ext uri="{FF2B5EF4-FFF2-40B4-BE49-F238E27FC236}">
                <a16:creationId xmlns:a16="http://schemas.microsoft.com/office/drawing/2014/main" id="{90AE9892-0824-E863-5073-534EEC08441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3059"/>
    </mc:Choice>
    <mc:Fallback xmlns="">
      <p:transition spd="slow" advTm="103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clipboard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Recommendations</a:t>
            </a:r>
            <a:endParaRPr lang="en-US" sz="3000" dirty="0"/>
          </a:p>
        </p:txBody>
      </p:sp>
      <p:sp>
        <p:nvSpPr>
          <p:cNvPr id="5" name="Shape 2"/>
          <p:cNvSpPr/>
          <p:nvPr/>
        </p:nvSpPr>
        <p:spPr>
          <a:xfrm>
            <a:off x="457200" y="1508760"/>
            <a:ext cx="5486400" cy="1481328"/>
          </a:xfrm>
          <a:prstGeom prst="roundRect">
            <a:avLst>
              <a:gd name="adj" fmla="val 4938"/>
            </a:avLst>
          </a:prstGeom>
          <a:solidFill>
            <a:srgbClr val="F7F9F9"/>
          </a:solidFill>
          <a:ln/>
        </p:spPr>
        <p:txBody>
          <a:bodyPr/>
          <a:lstStyle/>
          <a:p>
            <a:endParaRPr lang="en-GB"/>
          </a:p>
        </p:txBody>
      </p:sp>
      <p:sp>
        <p:nvSpPr>
          <p:cNvPr id="6" name="Shape 3"/>
          <p:cNvSpPr/>
          <p:nvPr/>
        </p:nvSpPr>
        <p:spPr>
          <a:xfrm>
            <a:off x="685800" y="1737360"/>
            <a:ext cx="502920" cy="502920"/>
          </a:xfrm>
          <a:prstGeom prst="ellipse">
            <a:avLst/>
          </a:prstGeom>
          <a:solidFill>
            <a:srgbClr val="5B95A0"/>
          </a:solidFill>
          <a:ln/>
        </p:spPr>
        <p:txBody>
          <a:bodyPr/>
          <a:lstStyle/>
          <a:p>
            <a:endParaRPr lang="en-GB"/>
          </a:p>
        </p:txBody>
      </p:sp>
      <p:sp>
        <p:nvSpPr>
          <p:cNvPr id="7" name="Text 4"/>
          <p:cNvSpPr/>
          <p:nvPr/>
        </p:nvSpPr>
        <p:spPr>
          <a:xfrm>
            <a:off x="685800" y="173736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9" name="Text 5"/>
          <p:cNvSpPr/>
          <p:nvPr/>
        </p:nvSpPr>
        <p:spPr>
          <a:xfrm>
            <a:off x="1325880" y="1655064"/>
            <a:ext cx="4023360"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Refer to a structured diabetes education programme (e.g. DESMOND) to build self-management skills.</a:t>
            </a:r>
            <a:endParaRPr lang="en-US" sz="1400" dirty="0"/>
          </a:p>
        </p:txBody>
      </p:sp>
      <p:sp>
        <p:nvSpPr>
          <p:cNvPr id="10" name="Shape 6"/>
          <p:cNvSpPr/>
          <p:nvPr/>
        </p:nvSpPr>
        <p:spPr>
          <a:xfrm>
            <a:off x="6096000" y="1380744"/>
            <a:ext cx="5486400" cy="1481328"/>
          </a:xfrm>
          <a:prstGeom prst="roundRect">
            <a:avLst>
              <a:gd name="adj" fmla="val 4938"/>
            </a:avLst>
          </a:prstGeom>
          <a:solidFill>
            <a:srgbClr val="F7F9F9"/>
          </a:solidFill>
          <a:ln/>
        </p:spPr>
        <p:txBody>
          <a:bodyPr/>
          <a:lstStyle/>
          <a:p>
            <a:endParaRPr lang="en-GB"/>
          </a:p>
        </p:txBody>
      </p:sp>
      <p:sp>
        <p:nvSpPr>
          <p:cNvPr id="11" name="Shape 7"/>
          <p:cNvSpPr/>
          <p:nvPr/>
        </p:nvSpPr>
        <p:spPr>
          <a:xfrm>
            <a:off x="6336792" y="1737360"/>
            <a:ext cx="502920" cy="502920"/>
          </a:xfrm>
          <a:prstGeom prst="ellipse">
            <a:avLst/>
          </a:prstGeom>
          <a:solidFill>
            <a:srgbClr val="5B95A0"/>
          </a:solidFill>
          <a:ln/>
        </p:spPr>
        <p:txBody>
          <a:bodyPr/>
          <a:lstStyle/>
          <a:p>
            <a:endParaRPr lang="en-GB"/>
          </a:p>
        </p:txBody>
      </p:sp>
      <p:sp>
        <p:nvSpPr>
          <p:cNvPr id="12" name="Text 8"/>
          <p:cNvSpPr/>
          <p:nvPr/>
        </p:nvSpPr>
        <p:spPr>
          <a:xfrm>
            <a:off x="6336792" y="173736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4" name="Text 9"/>
          <p:cNvSpPr/>
          <p:nvPr/>
        </p:nvSpPr>
        <p:spPr>
          <a:xfrm>
            <a:off x="6976872" y="1655064"/>
            <a:ext cx="3931920"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Continue HbA1c monitoring after every 3 months until stable, then 6-monthly, per NICE (2026, NG28).</a:t>
            </a:r>
            <a:endParaRPr lang="en-US" sz="1400" dirty="0"/>
          </a:p>
        </p:txBody>
      </p:sp>
      <p:sp>
        <p:nvSpPr>
          <p:cNvPr id="15" name="Shape 10"/>
          <p:cNvSpPr/>
          <p:nvPr/>
        </p:nvSpPr>
        <p:spPr>
          <a:xfrm>
            <a:off x="457200" y="3154680"/>
            <a:ext cx="5486400" cy="1481328"/>
          </a:xfrm>
          <a:prstGeom prst="roundRect">
            <a:avLst>
              <a:gd name="adj" fmla="val 4938"/>
            </a:avLst>
          </a:prstGeom>
          <a:solidFill>
            <a:srgbClr val="F7F9F9"/>
          </a:solidFill>
          <a:ln/>
        </p:spPr>
        <p:txBody>
          <a:bodyPr/>
          <a:lstStyle/>
          <a:p>
            <a:endParaRPr lang="en-GB"/>
          </a:p>
        </p:txBody>
      </p:sp>
      <p:sp>
        <p:nvSpPr>
          <p:cNvPr id="16" name="Shape 11"/>
          <p:cNvSpPr/>
          <p:nvPr/>
        </p:nvSpPr>
        <p:spPr>
          <a:xfrm>
            <a:off x="685800" y="3383280"/>
            <a:ext cx="502920" cy="502920"/>
          </a:xfrm>
          <a:prstGeom prst="ellipse">
            <a:avLst/>
          </a:prstGeom>
          <a:solidFill>
            <a:srgbClr val="5B95A0"/>
          </a:solidFill>
          <a:ln/>
        </p:spPr>
        <p:txBody>
          <a:bodyPr/>
          <a:lstStyle/>
          <a:p>
            <a:endParaRPr lang="en-GB"/>
          </a:p>
        </p:txBody>
      </p:sp>
      <p:sp>
        <p:nvSpPr>
          <p:cNvPr id="17" name="Text 12"/>
          <p:cNvSpPr/>
          <p:nvPr/>
        </p:nvSpPr>
        <p:spPr>
          <a:xfrm>
            <a:off x="685800" y="338328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9" name="Text 13"/>
          <p:cNvSpPr/>
          <p:nvPr/>
        </p:nvSpPr>
        <p:spPr>
          <a:xfrm>
            <a:off x="1325880" y="3300984"/>
            <a:ext cx="4096512"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Refer to a dietitian for </a:t>
            </a:r>
            <a:r>
              <a:rPr lang="en-US" sz="1400" dirty="0" err="1">
                <a:solidFill>
                  <a:srgbClr val="37474D"/>
                </a:solidFill>
                <a:latin typeface="Calibri" pitchFamily="34" charset="0"/>
                <a:ea typeface="Calibri" pitchFamily="34" charset="-122"/>
                <a:cs typeface="Calibri" pitchFamily="34" charset="-120"/>
              </a:rPr>
              <a:t>personalised</a:t>
            </a:r>
            <a:r>
              <a:rPr lang="en-US" sz="1400" dirty="0">
                <a:solidFill>
                  <a:srgbClr val="37474D"/>
                </a:solidFill>
                <a:latin typeface="Calibri" pitchFamily="34" charset="0"/>
                <a:ea typeface="Calibri" pitchFamily="34" charset="-122"/>
                <a:cs typeface="Calibri" pitchFamily="34" charset="-120"/>
              </a:rPr>
              <a:t> dietary advice; set a realistic 5–10% weight-loss target.</a:t>
            </a:r>
            <a:endParaRPr lang="en-US" sz="1400" dirty="0"/>
          </a:p>
        </p:txBody>
      </p:sp>
      <p:sp>
        <p:nvSpPr>
          <p:cNvPr id="20" name="Shape 14"/>
          <p:cNvSpPr/>
          <p:nvPr/>
        </p:nvSpPr>
        <p:spPr>
          <a:xfrm>
            <a:off x="6108192" y="3154680"/>
            <a:ext cx="5486400" cy="1481328"/>
          </a:xfrm>
          <a:prstGeom prst="roundRect">
            <a:avLst>
              <a:gd name="adj" fmla="val 4938"/>
            </a:avLst>
          </a:prstGeom>
          <a:solidFill>
            <a:srgbClr val="F7F9F9"/>
          </a:solidFill>
          <a:ln/>
        </p:spPr>
        <p:txBody>
          <a:bodyPr/>
          <a:lstStyle/>
          <a:p>
            <a:endParaRPr lang="en-GB"/>
          </a:p>
        </p:txBody>
      </p:sp>
      <p:sp>
        <p:nvSpPr>
          <p:cNvPr id="21" name="Shape 15"/>
          <p:cNvSpPr/>
          <p:nvPr/>
        </p:nvSpPr>
        <p:spPr>
          <a:xfrm>
            <a:off x="6336792" y="3383280"/>
            <a:ext cx="502920" cy="502920"/>
          </a:xfrm>
          <a:prstGeom prst="ellipse">
            <a:avLst/>
          </a:prstGeom>
          <a:solidFill>
            <a:srgbClr val="5B95A0"/>
          </a:solidFill>
          <a:ln/>
        </p:spPr>
        <p:txBody>
          <a:bodyPr/>
          <a:lstStyle/>
          <a:p>
            <a:endParaRPr lang="en-GB"/>
          </a:p>
        </p:txBody>
      </p:sp>
      <p:sp>
        <p:nvSpPr>
          <p:cNvPr id="22" name="Text 16"/>
          <p:cNvSpPr/>
          <p:nvPr/>
        </p:nvSpPr>
        <p:spPr>
          <a:xfrm>
            <a:off x="6336792" y="338328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4" name="Text 17"/>
          <p:cNvSpPr/>
          <p:nvPr/>
        </p:nvSpPr>
        <p:spPr>
          <a:xfrm>
            <a:off x="6976872" y="3300984"/>
            <a:ext cx="3931920"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Encourage gradual increases in physical activity, starting with short daily walks.</a:t>
            </a:r>
            <a:endParaRPr lang="en-US" sz="1400" dirty="0"/>
          </a:p>
        </p:txBody>
      </p:sp>
      <p:sp>
        <p:nvSpPr>
          <p:cNvPr id="25" name="Shape 18"/>
          <p:cNvSpPr/>
          <p:nvPr/>
        </p:nvSpPr>
        <p:spPr>
          <a:xfrm>
            <a:off x="457200" y="4800600"/>
            <a:ext cx="5486400" cy="1481328"/>
          </a:xfrm>
          <a:prstGeom prst="roundRect">
            <a:avLst>
              <a:gd name="adj" fmla="val 4938"/>
            </a:avLst>
          </a:prstGeom>
          <a:solidFill>
            <a:srgbClr val="F7F9F9"/>
          </a:solidFill>
          <a:ln/>
        </p:spPr>
        <p:txBody>
          <a:bodyPr/>
          <a:lstStyle/>
          <a:p>
            <a:endParaRPr lang="en-GB"/>
          </a:p>
        </p:txBody>
      </p:sp>
      <p:sp>
        <p:nvSpPr>
          <p:cNvPr id="26" name="Shape 19"/>
          <p:cNvSpPr/>
          <p:nvPr/>
        </p:nvSpPr>
        <p:spPr>
          <a:xfrm>
            <a:off x="685800" y="5029200"/>
            <a:ext cx="502920" cy="502920"/>
          </a:xfrm>
          <a:prstGeom prst="ellipse">
            <a:avLst/>
          </a:prstGeom>
          <a:solidFill>
            <a:srgbClr val="5B95A0"/>
          </a:solidFill>
          <a:ln/>
        </p:spPr>
        <p:txBody>
          <a:bodyPr/>
          <a:lstStyle/>
          <a:p>
            <a:endParaRPr lang="en-GB"/>
          </a:p>
        </p:txBody>
      </p:sp>
      <p:sp>
        <p:nvSpPr>
          <p:cNvPr id="27" name="Text 20"/>
          <p:cNvSpPr/>
          <p:nvPr/>
        </p:nvSpPr>
        <p:spPr>
          <a:xfrm>
            <a:off x="685800" y="502920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9" name="Text 21"/>
          <p:cNvSpPr/>
          <p:nvPr/>
        </p:nvSpPr>
        <p:spPr>
          <a:xfrm>
            <a:off x="1325880" y="4946904"/>
            <a:ext cx="4096512"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Continue annual retinal and foot screening to catch complications early.</a:t>
            </a:r>
            <a:endParaRPr lang="en-US" sz="1400" dirty="0"/>
          </a:p>
        </p:txBody>
      </p:sp>
      <p:sp>
        <p:nvSpPr>
          <p:cNvPr id="30" name="Shape 22"/>
          <p:cNvSpPr/>
          <p:nvPr/>
        </p:nvSpPr>
        <p:spPr>
          <a:xfrm>
            <a:off x="6108192" y="4800600"/>
            <a:ext cx="5486400" cy="1481328"/>
          </a:xfrm>
          <a:prstGeom prst="roundRect">
            <a:avLst>
              <a:gd name="adj" fmla="val 4938"/>
            </a:avLst>
          </a:prstGeom>
          <a:solidFill>
            <a:srgbClr val="F7F9F9"/>
          </a:solidFill>
          <a:ln/>
        </p:spPr>
        <p:txBody>
          <a:bodyPr/>
          <a:lstStyle/>
          <a:p>
            <a:endParaRPr lang="en-GB"/>
          </a:p>
        </p:txBody>
      </p:sp>
      <p:sp>
        <p:nvSpPr>
          <p:cNvPr id="31" name="Shape 23"/>
          <p:cNvSpPr/>
          <p:nvPr/>
        </p:nvSpPr>
        <p:spPr>
          <a:xfrm>
            <a:off x="6336792" y="5029200"/>
            <a:ext cx="502920" cy="502920"/>
          </a:xfrm>
          <a:prstGeom prst="ellipse">
            <a:avLst/>
          </a:prstGeom>
          <a:solidFill>
            <a:srgbClr val="5B95A0"/>
          </a:solidFill>
          <a:ln/>
        </p:spPr>
        <p:txBody>
          <a:bodyPr/>
          <a:lstStyle/>
          <a:p>
            <a:endParaRPr lang="en-GB"/>
          </a:p>
        </p:txBody>
      </p:sp>
      <p:sp>
        <p:nvSpPr>
          <p:cNvPr id="32" name="Text 24"/>
          <p:cNvSpPr/>
          <p:nvPr/>
        </p:nvSpPr>
        <p:spPr>
          <a:xfrm>
            <a:off x="6336792" y="502920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6</a:t>
            </a:r>
            <a:endParaRPr lang="en-US" sz="1600" dirty="0"/>
          </a:p>
        </p:txBody>
      </p:sp>
      <p:sp>
        <p:nvSpPr>
          <p:cNvPr id="34" name="Text 25"/>
          <p:cNvSpPr/>
          <p:nvPr/>
        </p:nvSpPr>
        <p:spPr>
          <a:xfrm>
            <a:off x="6976872" y="4946904"/>
            <a:ext cx="3931920" cy="1207008"/>
          </a:xfrm>
          <a:prstGeom prst="rect">
            <a:avLst/>
          </a:prstGeom>
          <a:noFill/>
          <a:ln/>
        </p:spPr>
        <p:txBody>
          <a:bodyPr wrap="square" rtlCol="0" anchor="ctr"/>
          <a:lstStyle/>
          <a:p>
            <a:pPr marL="0" indent="0">
              <a:lnSpc>
                <a:spcPct val="115000"/>
              </a:lnSpc>
              <a:buNone/>
            </a:pPr>
            <a:r>
              <a:rPr lang="en-US" sz="1400" dirty="0">
                <a:solidFill>
                  <a:srgbClr val="37474D"/>
                </a:solidFill>
                <a:latin typeface="Calibri" pitchFamily="34" charset="0"/>
                <a:ea typeface="Calibri" pitchFamily="34" charset="-122"/>
                <a:cs typeface="Calibri" pitchFamily="34" charset="-120"/>
              </a:rPr>
              <a:t>Review medication regularly; NICE (2026) supports adding an SGLT-2 inhibitor if needed.</a:t>
            </a:r>
            <a:endParaRPr lang="en-US" sz="1400" dirty="0"/>
          </a:p>
        </p:txBody>
      </p:sp>
      <p:sp>
        <p:nvSpPr>
          <p:cNvPr id="35" name="Text 26"/>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9</a:t>
            </a:r>
            <a:endParaRPr lang="en-US" sz="1000" dirty="0"/>
          </a:p>
        </p:txBody>
      </p:sp>
      <p:pic>
        <p:nvPicPr>
          <p:cNvPr id="37" name="Audio 36">
            <a:hlinkClick r:id="" action="ppaction://media"/>
            <a:extLst>
              <a:ext uri="{FF2B5EF4-FFF2-40B4-BE49-F238E27FC236}">
                <a16:creationId xmlns:a16="http://schemas.microsoft.com/office/drawing/2014/main" id="{D3B3E32B-88FF-9BE6-E391-EB43961C3D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9682"/>
    </mc:Choice>
    <mc:Fallback xmlns="">
      <p:transition spd="slow" advTm="69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274B55"/>
        </a:solidFill>
        <a:effectLst/>
      </p:bgPr>
    </p:bg>
    <p:spTree>
      <p:nvGrpSpPr>
        <p:cNvPr id="1" name=""/>
        <p:cNvGrpSpPr/>
        <p:nvPr/>
      </p:nvGrpSpPr>
      <p:grpSpPr>
        <a:xfrm>
          <a:off x="0" y="0"/>
          <a:ext cx="0" cy="0"/>
          <a:chOff x="0" y="0"/>
          <a:chExt cx="0" cy="0"/>
        </a:xfrm>
      </p:grpSpPr>
      <p:sp>
        <p:nvSpPr>
          <p:cNvPr id="2" name="Shape 0"/>
          <p:cNvSpPr/>
          <p:nvPr/>
        </p:nvSpPr>
        <p:spPr>
          <a:xfrm>
            <a:off x="-2286000" y="4114800"/>
            <a:ext cx="5486400" cy="5486400"/>
          </a:xfrm>
          <a:prstGeom prst="ellipse">
            <a:avLst/>
          </a:prstGeom>
          <a:solidFill>
            <a:srgbClr val="1D3940"/>
          </a:solidFill>
          <a:ln/>
        </p:spPr>
        <p:txBody>
          <a:bodyPr/>
          <a:lstStyle/>
          <a:p>
            <a:endParaRPr lang="en-GB"/>
          </a:p>
        </p:txBody>
      </p:sp>
      <p:sp>
        <p:nvSpPr>
          <p:cNvPr id="3" name="Shape 1"/>
          <p:cNvSpPr/>
          <p:nvPr/>
        </p:nvSpPr>
        <p:spPr>
          <a:xfrm>
            <a:off x="548640" y="502920"/>
            <a:ext cx="548640" cy="548640"/>
          </a:xfrm>
          <a:prstGeom prst="ellipse">
            <a:avLst/>
          </a:prstGeom>
          <a:solidFill>
            <a:srgbClr val="5B95A0"/>
          </a:solidFill>
          <a:ln/>
        </p:spPr>
        <p:txBody>
          <a:bodyPr/>
          <a:lstStyle/>
          <a:p>
            <a:endParaRPr lang="en-GB"/>
          </a:p>
        </p:txBody>
      </p:sp>
      <p:pic>
        <p:nvPicPr>
          <p:cNvPr id="4" name="Image 0" descr="/home/claude/icons/heart_white.png"/>
          <p:cNvPicPr>
            <a:picLocks noChangeAspect="1"/>
          </p:cNvPicPr>
          <p:nvPr/>
        </p:nvPicPr>
        <p:blipFill>
          <a:blip r:embed="rId5"/>
          <a:stretch>
            <a:fillRect/>
          </a:stretch>
        </p:blipFill>
        <p:spPr>
          <a:xfrm>
            <a:off x="685800" y="640080"/>
            <a:ext cx="274320" cy="274320"/>
          </a:xfrm>
          <a:prstGeom prst="rect">
            <a:avLst/>
          </a:prstGeom>
        </p:spPr>
      </p:pic>
      <p:sp>
        <p:nvSpPr>
          <p:cNvPr id="5" name="Text 2"/>
          <p:cNvSpPr/>
          <p:nvPr/>
        </p:nvSpPr>
        <p:spPr>
          <a:xfrm>
            <a:off x="1234440" y="411480"/>
            <a:ext cx="7315200" cy="5943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6" name="Text 3"/>
          <p:cNvSpPr/>
          <p:nvPr/>
        </p:nvSpPr>
        <p:spPr>
          <a:xfrm>
            <a:off x="640080" y="1417320"/>
            <a:ext cx="6492240" cy="4480560"/>
          </a:xfrm>
          <a:prstGeom prst="rect">
            <a:avLst/>
          </a:prstGeom>
          <a:noFill/>
          <a:ln/>
        </p:spPr>
        <p:txBody>
          <a:bodyPr wrap="square" rtlCol="0" anchor="ctr"/>
          <a:lstStyle/>
          <a:p>
            <a:pPr marL="0" indent="0">
              <a:lnSpc>
                <a:spcPct val="130000"/>
              </a:lnSpc>
              <a:buNone/>
            </a:pPr>
            <a:r>
              <a:rPr lang="en-US" sz="1500" dirty="0">
                <a:solidFill>
                  <a:srgbClr val="E9F1F2"/>
                </a:solidFill>
                <a:latin typeface="Calibri" pitchFamily="34" charset="0"/>
                <a:ea typeface="Calibri" pitchFamily="34" charset="-122"/>
                <a:cs typeface="Calibri" pitchFamily="34" charset="-120"/>
              </a:rPr>
              <a:t>Robert's case shows how insulin resistance and reduced beta cell dysfunction in Type 2 diabetes disrupt normal blood glucose regulation.
Understanding the endocrine physiology behind T2DM explains why lifestyle change, monitoring and medication all form part of his care plan.
This condition affects far more than blood glucose ; it touches his energy, sleep, mood and independence.</a:t>
            </a:r>
            <a:endParaRPr lang="en-US" sz="1500" dirty="0"/>
          </a:p>
        </p:txBody>
      </p:sp>
      <p:sp>
        <p:nvSpPr>
          <p:cNvPr id="7" name="Shape 4"/>
          <p:cNvSpPr/>
          <p:nvPr/>
        </p:nvSpPr>
        <p:spPr>
          <a:xfrm>
            <a:off x="7498080" y="2183642"/>
            <a:ext cx="3977640" cy="3119878"/>
          </a:xfrm>
          <a:prstGeom prst="roundRect">
            <a:avLst>
              <a:gd name="adj" fmla="val 2439"/>
            </a:avLst>
          </a:prstGeom>
          <a:solidFill>
            <a:srgbClr val="1D3940"/>
          </a:solidFill>
          <a:ln w="12700">
            <a:solidFill>
              <a:srgbClr val="5B95A0"/>
            </a:solidFill>
            <a:prstDash val="solid"/>
          </a:ln>
        </p:spPr>
        <p:txBody>
          <a:bodyPr/>
          <a:lstStyle/>
          <a:p>
            <a:endParaRPr lang="en-GB"/>
          </a:p>
        </p:txBody>
      </p:sp>
      <p:sp>
        <p:nvSpPr>
          <p:cNvPr id="8" name="Text 5"/>
          <p:cNvSpPr/>
          <p:nvPr/>
        </p:nvSpPr>
        <p:spPr>
          <a:xfrm>
            <a:off x="7726680" y="1600200"/>
            <a:ext cx="914400" cy="914400"/>
          </a:xfrm>
          <a:prstGeom prst="rect">
            <a:avLst/>
          </a:prstGeom>
          <a:noFill/>
          <a:ln/>
        </p:spPr>
        <p:txBody>
          <a:bodyPr wrap="square" rtlCol="0" anchor="ctr"/>
          <a:lstStyle/>
          <a:p>
            <a:pPr marL="0" indent="0">
              <a:buNone/>
            </a:pPr>
            <a:endParaRPr lang="en-US" sz="6000" dirty="0"/>
          </a:p>
        </p:txBody>
      </p:sp>
      <p:sp>
        <p:nvSpPr>
          <p:cNvPr id="9" name="Text 6"/>
          <p:cNvSpPr/>
          <p:nvPr/>
        </p:nvSpPr>
        <p:spPr>
          <a:xfrm>
            <a:off x="7818120" y="2331720"/>
            <a:ext cx="3520440" cy="2377440"/>
          </a:xfrm>
          <a:prstGeom prst="rect">
            <a:avLst/>
          </a:prstGeom>
          <a:noFill/>
          <a:ln/>
        </p:spPr>
        <p:txBody>
          <a:bodyPr wrap="square" rtlCol="0" anchor="ctr"/>
          <a:lstStyle/>
          <a:p>
            <a:pPr marL="0" indent="0">
              <a:lnSpc>
                <a:spcPct val="130000"/>
              </a:lnSpc>
              <a:buNone/>
            </a:pPr>
            <a:r>
              <a:rPr lang="en-US" sz="1600" dirty="0">
                <a:solidFill>
                  <a:schemeClr val="bg1"/>
                </a:solidFill>
                <a:latin typeface="Cambria" pitchFamily="34" charset="0"/>
                <a:ea typeface="Cambria" pitchFamily="34" charset="-122"/>
                <a:cs typeface="Cambria" pitchFamily="34" charset="-120"/>
              </a:rPr>
              <a:t>A person-centred, evidence-based care plan that respects his autonomy gives Robert the best chance of avoiding long-term complications.</a:t>
            </a:r>
            <a:endParaRPr lang="en-US" sz="1600" dirty="0">
              <a:solidFill>
                <a:schemeClr val="bg1"/>
              </a:solidFill>
            </a:endParaRPr>
          </a:p>
        </p:txBody>
      </p:sp>
      <p:sp>
        <p:nvSpPr>
          <p:cNvPr id="10" name="Text 7"/>
          <p:cNvSpPr/>
          <p:nvPr/>
        </p:nvSpPr>
        <p:spPr>
          <a:xfrm>
            <a:off x="7818120" y="4183381"/>
            <a:ext cx="3520440" cy="320040"/>
          </a:xfrm>
          <a:prstGeom prst="rect">
            <a:avLst/>
          </a:prstGeom>
          <a:noFill/>
          <a:ln/>
        </p:spPr>
        <p:txBody>
          <a:bodyPr wrap="square" rtlCol="0" anchor="ctr"/>
          <a:lstStyle/>
          <a:p>
            <a:pPr marL="0" indent="0">
              <a:buNone/>
            </a:pPr>
            <a:r>
              <a:rPr lang="en-US" sz="1200" b="1" dirty="0">
                <a:solidFill>
                  <a:schemeClr val="bg1"/>
                </a:solidFill>
                <a:latin typeface="Calibri" pitchFamily="34" charset="0"/>
                <a:ea typeface="Calibri" pitchFamily="34" charset="-122"/>
                <a:cs typeface="Calibri" pitchFamily="34" charset="-120"/>
              </a:rPr>
              <a:t>NICE (2026)</a:t>
            </a:r>
            <a:endParaRPr lang="en-US" sz="1200" dirty="0">
              <a:solidFill>
                <a:schemeClr val="bg1"/>
              </a:solidFill>
            </a:endParaRPr>
          </a:p>
        </p:txBody>
      </p:sp>
      <p:sp>
        <p:nvSpPr>
          <p:cNvPr id="11" name="Text 8"/>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9FB3B6"/>
                </a:solidFill>
                <a:latin typeface="Calibri" pitchFamily="34" charset="0"/>
                <a:ea typeface="Calibri" pitchFamily="34" charset="-122"/>
                <a:cs typeface="Calibri" pitchFamily="34" charset="-120"/>
              </a:rPr>
              <a:t>10</a:t>
            </a:r>
            <a:endParaRPr lang="en-US" sz="1000" dirty="0"/>
          </a:p>
        </p:txBody>
      </p:sp>
      <p:pic>
        <p:nvPicPr>
          <p:cNvPr id="19" name="Audio 18">
            <a:hlinkClick r:id="" action="ppaction://media"/>
            <a:extLst>
              <a:ext uri="{FF2B5EF4-FFF2-40B4-BE49-F238E27FC236}">
                <a16:creationId xmlns:a16="http://schemas.microsoft.com/office/drawing/2014/main" id="{F748B993-CDCE-93E2-B979-A96D201CE3A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3136"/>
    </mc:Choice>
    <mc:Fallback xmlns="">
      <p:transition spd="slow" advTm="63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457200" y="457200"/>
            <a:ext cx="512064" cy="512064"/>
          </a:xfrm>
          <a:prstGeom prst="ellipse">
            <a:avLst/>
          </a:prstGeom>
          <a:solidFill>
            <a:srgbClr val="5B95A0"/>
          </a:solidFill>
          <a:ln/>
        </p:spPr>
        <p:txBody>
          <a:bodyPr/>
          <a:lstStyle/>
          <a:p>
            <a:endParaRPr lang="en-GB"/>
          </a:p>
        </p:txBody>
      </p:sp>
      <p:pic>
        <p:nvPicPr>
          <p:cNvPr id="3" name="Image 0" descr="/home/claude/icons/book_white.png"/>
          <p:cNvPicPr>
            <a:picLocks noChangeAspect="1"/>
          </p:cNvPicPr>
          <p:nvPr/>
        </p:nvPicPr>
        <p:blipFill>
          <a:blip r:embed="rId5"/>
          <a:stretch>
            <a:fillRect/>
          </a:stretch>
        </p:blipFill>
        <p:spPr>
          <a:xfrm>
            <a:off x="589788" y="544068"/>
            <a:ext cx="338328" cy="338328"/>
          </a:xfrm>
          <a:prstGeom prst="rect">
            <a:avLst/>
          </a:prstGeom>
        </p:spPr>
      </p:pic>
      <p:sp>
        <p:nvSpPr>
          <p:cNvPr id="4" name="Text 1"/>
          <p:cNvSpPr/>
          <p:nvPr/>
        </p:nvSpPr>
        <p:spPr>
          <a:xfrm>
            <a:off x="1143000" y="411480"/>
            <a:ext cx="10515600" cy="603504"/>
          </a:xfrm>
          <a:prstGeom prst="rect">
            <a:avLst/>
          </a:prstGeom>
          <a:noFill/>
          <a:ln/>
        </p:spPr>
        <p:txBody>
          <a:bodyPr wrap="square" rtlCol="0" anchor="ctr"/>
          <a:lstStyle/>
          <a:p>
            <a:pPr marL="0" indent="0">
              <a:buNone/>
            </a:pPr>
            <a:r>
              <a:rPr lang="en-US" sz="3000" b="1" dirty="0">
                <a:solidFill>
                  <a:srgbClr val="274B55"/>
                </a:solidFill>
                <a:latin typeface="Cambria" pitchFamily="34" charset="0"/>
                <a:ea typeface="Cambria" pitchFamily="34" charset="-122"/>
                <a:cs typeface="Cambria" pitchFamily="34" charset="-120"/>
              </a:rPr>
              <a:t>References</a:t>
            </a:r>
            <a:endParaRPr lang="en-US" sz="3000" dirty="0"/>
          </a:p>
        </p:txBody>
      </p:sp>
      <p:sp>
        <p:nvSpPr>
          <p:cNvPr id="5" name="Text 2"/>
          <p:cNvSpPr/>
          <p:nvPr/>
        </p:nvSpPr>
        <p:spPr>
          <a:xfrm>
            <a:off x="457200" y="1463040"/>
            <a:ext cx="5394960" cy="4846320"/>
          </a:xfrm>
          <a:prstGeom prst="rect">
            <a:avLst/>
          </a:prstGeom>
          <a:noFill/>
          <a:ln/>
        </p:spPr>
        <p:txBody>
          <a:bodyPr wrap="square" rtlCol="0" anchor="ctr"/>
          <a:lstStyle/>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Diabetes UK (2024) Diabetes statistics. Available at: https://www.diabetes.org.uk (Accessed: July 2026).</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Davies, M.J., Aroda, V.R., Collins, B.S. et al. (2022) 'Management of hyperglycaemia in type 2 diabetes: a consensus report', Diabetes Care, 45(11), pp. 2753–2786.</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Marieb, E.N. and Hoehn, K. (2022) Human Anatomy &amp; Physiology. 12th edn. Harlow: Pearson.</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National Institute for Health and Care Excellence (2026) Type 2 diabetes in adults: management. NICE guideline NG28. Available at: https://www.nice.org.uk/guidance/ng28 (Accessed: July 2026).</a:t>
            </a:r>
            <a:endParaRPr lang="en-US" sz="1100" dirty="0"/>
          </a:p>
        </p:txBody>
      </p:sp>
      <p:sp>
        <p:nvSpPr>
          <p:cNvPr id="6" name="Text 3"/>
          <p:cNvSpPr/>
          <p:nvPr/>
        </p:nvSpPr>
        <p:spPr>
          <a:xfrm>
            <a:off x="6080760" y="1463040"/>
            <a:ext cx="5394960" cy="4846320"/>
          </a:xfrm>
          <a:prstGeom prst="rect">
            <a:avLst/>
          </a:prstGeom>
          <a:noFill/>
          <a:ln/>
        </p:spPr>
        <p:txBody>
          <a:bodyPr wrap="square" rtlCol="0" anchor="ctr"/>
          <a:lstStyle/>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NICE Clinical Knowledge Summaries (2026) Diabetes – type 2: diagnosis. Available at: https://cks.nice.org.uk/topics/diabetes-type-2/ (Accessed: July 2026).</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NHS (2023) Type 2 diabetes. Available at: https://www.nhs.uk/conditions/type-2-diabetes/ (Accessed: July 2026).</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Tortora, G.J. and Derrickson, B. (2020) Principles of Anatomy and Physiology. 16th edn. Hoboken, NJ: Wiley.</a:t>
            </a:r>
            <a:endParaRPr lang="en-US" sz="1100" dirty="0"/>
          </a:p>
          <a:p>
            <a:pPr marL="0" indent="0">
              <a:lnSpc>
                <a:spcPct val="120000"/>
              </a:lnSpc>
              <a:spcAft>
                <a:spcPts val="1400"/>
              </a:spcAft>
              <a:buNone/>
            </a:pPr>
            <a:r>
              <a:rPr lang="en-US" sz="1100" dirty="0">
                <a:solidFill>
                  <a:srgbClr val="37474D"/>
                </a:solidFill>
                <a:latin typeface="Calibri" pitchFamily="34" charset="0"/>
                <a:ea typeface="Calibri" pitchFamily="34" charset="-122"/>
                <a:cs typeface="Calibri" pitchFamily="34" charset="-120"/>
              </a:rPr>
              <a:t>World Health Organization (2024) Diabetes fact sheet. Available at: https://www.who.int (Accessed: July 2026).</a:t>
            </a:r>
            <a:endParaRPr lang="en-US" sz="1100" dirty="0"/>
          </a:p>
        </p:txBody>
      </p:sp>
      <p:sp>
        <p:nvSpPr>
          <p:cNvPr id="7" name="Text 4"/>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718385"/>
                </a:solidFill>
                <a:latin typeface="Calibri" pitchFamily="34" charset="0"/>
                <a:ea typeface="Calibri" pitchFamily="34" charset="-122"/>
                <a:cs typeface="Calibri" pitchFamily="34" charset="-120"/>
              </a:rPr>
              <a:t>11</a:t>
            </a:r>
            <a:endParaRPr lang="en-US" sz="1000" dirty="0"/>
          </a:p>
        </p:txBody>
      </p:sp>
      <p:pic>
        <p:nvPicPr>
          <p:cNvPr id="15" name="Audio 14">
            <a:hlinkClick r:id="" action="ppaction://media"/>
            <a:extLst>
              <a:ext uri="{FF2B5EF4-FFF2-40B4-BE49-F238E27FC236}">
                <a16:creationId xmlns:a16="http://schemas.microsoft.com/office/drawing/2014/main" id="{23FAD9A3-5050-A59B-5F20-BE53B2A050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0601"/>
    </mc:Choice>
    <mc:Fallback xmlns="">
      <p:transition spd="slow" advTm="20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74B55"/>
        </a:solidFill>
        <a:effectLst/>
      </p:bgPr>
    </p:bg>
    <p:spTree>
      <p:nvGrpSpPr>
        <p:cNvPr id="1" name=""/>
        <p:cNvGrpSpPr/>
        <p:nvPr/>
      </p:nvGrpSpPr>
      <p:grpSpPr>
        <a:xfrm>
          <a:off x="0" y="0"/>
          <a:ext cx="0" cy="0"/>
          <a:chOff x="0" y="0"/>
          <a:chExt cx="0" cy="0"/>
        </a:xfrm>
      </p:grpSpPr>
      <p:sp>
        <p:nvSpPr>
          <p:cNvPr id="2" name="Shape 0"/>
          <p:cNvSpPr/>
          <p:nvPr/>
        </p:nvSpPr>
        <p:spPr>
          <a:xfrm>
            <a:off x="-2560320" y="-2560320"/>
            <a:ext cx="5943600" cy="5943600"/>
          </a:xfrm>
          <a:prstGeom prst="ellipse">
            <a:avLst/>
          </a:prstGeom>
          <a:solidFill>
            <a:srgbClr val="1D3940"/>
          </a:solidFill>
          <a:ln/>
        </p:spPr>
        <p:txBody>
          <a:bodyPr/>
          <a:lstStyle/>
          <a:p>
            <a:endParaRPr lang="en-GB"/>
          </a:p>
        </p:txBody>
      </p:sp>
      <p:sp>
        <p:nvSpPr>
          <p:cNvPr id="3" name="Shape 1"/>
          <p:cNvSpPr/>
          <p:nvPr/>
        </p:nvSpPr>
        <p:spPr>
          <a:xfrm>
            <a:off x="8961120" y="3474720"/>
            <a:ext cx="5029200" cy="5029200"/>
          </a:xfrm>
          <a:prstGeom prst="ellipse">
            <a:avLst/>
          </a:prstGeom>
          <a:solidFill>
            <a:srgbClr val="5B95A0">
              <a:alpha val="20000"/>
            </a:srgbClr>
          </a:solidFill>
          <a:ln/>
        </p:spPr>
        <p:txBody>
          <a:bodyPr/>
          <a:lstStyle/>
          <a:p>
            <a:endParaRPr lang="en-GB"/>
          </a:p>
        </p:txBody>
      </p:sp>
      <p:sp>
        <p:nvSpPr>
          <p:cNvPr id="4" name="Shape 2"/>
          <p:cNvSpPr/>
          <p:nvPr/>
        </p:nvSpPr>
        <p:spPr>
          <a:xfrm>
            <a:off x="5623560" y="2148840"/>
            <a:ext cx="914400" cy="914400"/>
          </a:xfrm>
          <a:prstGeom prst="ellipse">
            <a:avLst/>
          </a:prstGeom>
          <a:solidFill>
            <a:srgbClr val="5B95A0"/>
          </a:solidFill>
          <a:ln/>
        </p:spPr>
        <p:txBody>
          <a:bodyPr/>
          <a:lstStyle/>
          <a:p>
            <a:endParaRPr lang="en-GB"/>
          </a:p>
        </p:txBody>
      </p:sp>
      <p:pic>
        <p:nvPicPr>
          <p:cNvPr id="5" name="Image 0" descr="/home/claude/icons/check_white.png"/>
          <p:cNvPicPr>
            <a:picLocks noChangeAspect="1"/>
          </p:cNvPicPr>
          <p:nvPr/>
        </p:nvPicPr>
        <p:blipFill>
          <a:blip r:embed="rId5"/>
          <a:stretch>
            <a:fillRect/>
          </a:stretch>
        </p:blipFill>
        <p:spPr>
          <a:xfrm>
            <a:off x="5852160" y="2377440"/>
            <a:ext cx="457200" cy="457200"/>
          </a:xfrm>
          <a:prstGeom prst="rect">
            <a:avLst/>
          </a:prstGeom>
        </p:spPr>
      </p:pic>
      <p:sp>
        <p:nvSpPr>
          <p:cNvPr id="6" name="Text 3"/>
          <p:cNvSpPr/>
          <p:nvPr/>
        </p:nvSpPr>
        <p:spPr>
          <a:xfrm>
            <a:off x="0" y="3200400"/>
            <a:ext cx="12161520" cy="914400"/>
          </a:xfrm>
          <a:prstGeom prst="rect">
            <a:avLst/>
          </a:prstGeom>
          <a:noFill/>
          <a:ln/>
        </p:spPr>
        <p:txBody>
          <a:bodyPr wrap="square" rtlCol="0" anchor="ctr"/>
          <a:lstStyle/>
          <a:p>
            <a:pPr marL="0" indent="0" algn="ctr">
              <a:buNone/>
            </a:pPr>
            <a:r>
              <a:rPr lang="en-US" sz="4600" b="1" dirty="0">
                <a:solidFill>
                  <a:srgbClr val="FFFFFF"/>
                </a:solidFill>
                <a:latin typeface="Cambria" pitchFamily="34" charset="0"/>
                <a:ea typeface="Cambria" pitchFamily="34" charset="-122"/>
                <a:cs typeface="Cambria" pitchFamily="34" charset="-120"/>
              </a:rPr>
              <a:t>Thank You</a:t>
            </a:r>
            <a:endParaRPr lang="en-US" sz="4600" dirty="0"/>
          </a:p>
        </p:txBody>
      </p:sp>
      <p:sp>
        <p:nvSpPr>
          <p:cNvPr id="7" name="Text 4"/>
          <p:cNvSpPr/>
          <p:nvPr/>
        </p:nvSpPr>
        <p:spPr>
          <a:xfrm>
            <a:off x="0" y="4023360"/>
            <a:ext cx="12161520" cy="548640"/>
          </a:xfrm>
          <a:prstGeom prst="rect">
            <a:avLst/>
          </a:prstGeom>
          <a:noFill/>
          <a:ln/>
        </p:spPr>
        <p:txBody>
          <a:bodyPr wrap="square" rtlCol="0" anchor="ctr"/>
          <a:lstStyle/>
          <a:p>
            <a:pPr marL="0" indent="0" algn="ctr">
              <a:buNone/>
            </a:pPr>
            <a:r>
              <a:rPr lang="en-US" sz="1800" i="1" dirty="0">
                <a:solidFill>
                  <a:srgbClr val="E9F1F2"/>
                </a:solidFill>
                <a:latin typeface="Calibri" pitchFamily="34" charset="0"/>
                <a:ea typeface="Calibri" pitchFamily="34" charset="-122"/>
                <a:cs typeface="Calibri" pitchFamily="34" charset="-120"/>
              </a:rPr>
              <a:t>Any questions?</a:t>
            </a:r>
            <a:endParaRPr lang="en-US" sz="1800" dirty="0"/>
          </a:p>
        </p:txBody>
      </p:sp>
      <p:sp>
        <p:nvSpPr>
          <p:cNvPr id="8" name="Text 5"/>
          <p:cNvSpPr/>
          <p:nvPr/>
        </p:nvSpPr>
        <p:spPr>
          <a:xfrm>
            <a:off x="11475720" y="6473952"/>
            <a:ext cx="457200" cy="274320"/>
          </a:xfrm>
          <a:prstGeom prst="rect">
            <a:avLst/>
          </a:prstGeom>
          <a:noFill/>
          <a:ln/>
        </p:spPr>
        <p:txBody>
          <a:bodyPr wrap="square" rtlCol="0" anchor="ctr"/>
          <a:lstStyle/>
          <a:p>
            <a:pPr marL="0" indent="0" algn="r">
              <a:buNone/>
            </a:pPr>
            <a:r>
              <a:rPr lang="en-US" sz="1000" dirty="0">
                <a:solidFill>
                  <a:srgbClr val="9FB3B6"/>
                </a:solidFill>
                <a:latin typeface="Calibri" pitchFamily="34" charset="0"/>
                <a:ea typeface="Calibri" pitchFamily="34" charset="-122"/>
                <a:cs typeface="Calibri" pitchFamily="34" charset="-120"/>
              </a:rPr>
              <a:t>12</a:t>
            </a:r>
            <a:endParaRPr lang="en-US" sz="1000" dirty="0"/>
          </a:p>
        </p:txBody>
      </p:sp>
      <p:pic>
        <p:nvPicPr>
          <p:cNvPr id="16" name="Audio 15">
            <a:hlinkClick r:id="" action="ppaction://media"/>
            <a:extLst>
              <a:ext uri="{FF2B5EF4-FFF2-40B4-BE49-F238E27FC236}">
                <a16:creationId xmlns:a16="http://schemas.microsoft.com/office/drawing/2014/main" id="{28098FDC-DD7D-3E77-330A-0D94207A04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173"/>
    </mc:Choice>
    <mc:Fallback xmlns="">
      <p:transition spd="slow" advTm="8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1308</Words>
  <Application>Microsoft Office PowerPoint</Application>
  <PresentationFormat>Widescreen</PresentationFormat>
  <Paragraphs>157</Paragraphs>
  <Slides>12</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Antonio Mario Arsenio Fernandes (2440649)</cp:lastModifiedBy>
  <cp:revision>8</cp:revision>
  <dcterms:created xsi:type="dcterms:W3CDTF">2026-07-25T16:06:26Z</dcterms:created>
  <dcterms:modified xsi:type="dcterms:W3CDTF">2026-08-12T07:27:55Z</dcterms:modified>
</cp:coreProperties>
</file>