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5"/>
  </p:notesMasterIdLst>
  <p:handoutMasterIdLst>
    <p:handoutMasterId r:id="rId16"/>
  </p:handoutMasterIdLst>
  <p:sldIdLst>
    <p:sldId id="277" r:id="rId2"/>
    <p:sldId id="270" r:id="rId3"/>
    <p:sldId id="326" r:id="rId4"/>
    <p:sldId id="321" r:id="rId5"/>
    <p:sldId id="302" r:id="rId6"/>
    <p:sldId id="324" r:id="rId7"/>
    <p:sldId id="325" r:id="rId8"/>
    <p:sldId id="345" r:id="rId9"/>
    <p:sldId id="283" r:id="rId10"/>
    <p:sldId id="346" r:id="rId11"/>
    <p:sldId id="347" r:id="rId12"/>
    <p:sldId id="301" r:id="rId13"/>
    <p:sldId id="298" r:id="rId1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7868" autoAdjust="0"/>
    <p:restoredTop sz="93372" autoAdjust="0"/>
  </p:normalViewPr>
  <p:slideViewPr>
    <p:cSldViewPr>
      <p:cViewPr varScale="1">
        <p:scale>
          <a:sx n="56" d="100"/>
          <a:sy n="56" d="100"/>
        </p:scale>
        <p:origin x="1492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-60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19/03/2022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19/03/2022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19/03/2022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19/03/2022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19/03/2022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19/03/2022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19/03/2022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19/03/2022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19/03/2022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19/03/2022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19/03/2022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19/03/2022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_HHnEROy_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020752"/>
          </a:xfrm>
        </p:spPr>
        <p:txBody>
          <a:bodyPr/>
          <a:lstStyle/>
          <a:p>
            <a:pPr eaLnBrk="1" hangingPunct="1"/>
            <a:r>
              <a:rPr lang="en-GB" altLang="en-US" sz="2800" dirty="0">
                <a:solidFill>
                  <a:schemeClr val="accent2"/>
                </a:solidFill>
              </a:rPr>
              <a:t>Module Title:  Leadership and Management Theory and Practice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2"/>
            <a:ext cx="7786742" cy="4236502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Module Code: LCBB6003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2</a:t>
            </a:r>
          </a:p>
          <a:p>
            <a:pPr eaLnBrk="1" hangingPunct="1"/>
            <a:endParaRPr lang="en-GB" altLang="en-US" sz="2800" b="1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2800" dirty="0">
                <a:solidFill>
                  <a:schemeClr val="accent2"/>
                </a:solidFill>
              </a:rPr>
              <a:t>Session 1: Leaders and Managers</a:t>
            </a:r>
          </a:p>
          <a:p>
            <a:pPr eaLnBrk="1" hangingPunct="1"/>
            <a:endParaRPr lang="en-GB" altLang="en-US" sz="2800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6DC71-20D9-4006-BA78-BF6C5D90CB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Learning Objectives 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4A1C2D19-9864-4221-A412-7B388C59BB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lIns="182880" tIns="91440"/>
          <a:lstStyle/>
          <a:p>
            <a:pPr eaLnBrk="1" hangingPunct="1">
              <a:spcAft>
                <a:spcPts val="1200"/>
              </a:spcAft>
            </a:pPr>
            <a:r>
              <a:rPr lang="en-GB" altLang="en-US" sz="3140" dirty="0">
                <a:latin typeface="Arial" panose="020B0604020202020204" pitchFamily="34" charset="0"/>
              </a:rPr>
              <a:t>To recap on last week’s session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sz="3140" dirty="0">
                <a:latin typeface="Arial" panose="020B0604020202020204" pitchFamily="34" charset="0"/>
              </a:rPr>
              <a:t>To speculate on the differences between management and </a:t>
            </a:r>
            <a:r>
              <a:rPr lang="en-GB" altLang="en-US" sz="3250" dirty="0">
                <a:latin typeface="Arial" panose="020B0604020202020204" pitchFamily="34" charset="0"/>
              </a:rPr>
              <a:t>leadership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72D85-3DB2-444C-81CB-908EDA214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2708920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sz="3720" dirty="0">
                <a:latin typeface="Arial Rounded MT Bold" pitchFamily="34" charset="0"/>
              </a:rPr>
              <a:t>What did we cover in last week’s session?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2E0C1-CEAF-4AC8-84A7-C3E2D05B21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2780928"/>
            <a:ext cx="8229600" cy="1143000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en-GB" dirty="0">
                <a:latin typeface="Arial Rounded MT Bold" pitchFamily="34" charset="0"/>
              </a:rPr>
              <a:t>So, what is the difference between management and leadership?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dirty="0"/>
              <a:t>Management Vs 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rgbClr val="FF0000"/>
                </a:solidFill>
              </a:rPr>
              <a:t>Activity </a:t>
            </a:r>
          </a:p>
          <a:p>
            <a:pPr marL="0" indent="0">
              <a:buNone/>
            </a:pPr>
            <a:r>
              <a:rPr lang="en-GB" sz="4000" dirty="0"/>
              <a:t>In you view, is there a difference between management and leadership? If yes, what is the difference? (10 minutes discussion)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19/03/2022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377412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>
            <a:extLst>
              <a:ext uri="{FF2B5EF4-FFF2-40B4-BE49-F238E27FC236}">
                <a16:creationId xmlns:a16="http://schemas.microsoft.com/office/drawing/2014/main" id="{4E0EAAB0-A406-479C-A8DD-D10FADE36D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27088" y="1524000"/>
            <a:ext cx="4032250" cy="4713288"/>
          </a:xfrm>
        </p:spPr>
        <p:txBody>
          <a:bodyPr/>
          <a:lstStyle/>
          <a:p>
            <a:r>
              <a:rPr lang="en-GB" altLang="en-US" sz="2000">
                <a:latin typeface="Arial Rounded MT Bold" panose="020F0704030504030204" pitchFamily="34" charset="0"/>
              </a:rPr>
              <a:t>administer</a:t>
            </a:r>
          </a:p>
          <a:p>
            <a:r>
              <a:rPr lang="en-GB" altLang="en-US" sz="2000">
                <a:latin typeface="Arial Rounded MT Bold" panose="020F0704030504030204" pitchFamily="34" charset="0"/>
              </a:rPr>
              <a:t>innovate</a:t>
            </a:r>
          </a:p>
          <a:p>
            <a:r>
              <a:rPr lang="en-GB" altLang="en-US" sz="2000">
                <a:latin typeface="Arial Rounded MT Bold" panose="020F0704030504030204" pitchFamily="34" charset="0"/>
              </a:rPr>
              <a:t>ask how and when</a:t>
            </a:r>
          </a:p>
          <a:p>
            <a:r>
              <a:rPr lang="en-GB" altLang="en-US" sz="2000">
                <a:latin typeface="Arial Rounded MT Bold" panose="020F0704030504030204" pitchFamily="34" charset="0"/>
              </a:rPr>
              <a:t>focus on systems</a:t>
            </a:r>
          </a:p>
          <a:p>
            <a:r>
              <a:rPr lang="en-GB" altLang="en-US" sz="2000">
                <a:latin typeface="Arial Rounded MT Bold" panose="020F0704030504030204" pitchFamily="34" charset="0"/>
              </a:rPr>
              <a:t>ask what and why</a:t>
            </a:r>
          </a:p>
          <a:p>
            <a:r>
              <a:rPr lang="en-GB" altLang="en-US" sz="2000">
                <a:latin typeface="Arial Rounded MT Bold" panose="020F0704030504030204" pitchFamily="34" charset="0"/>
              </a:rPr>
              <a:t>do things right</a:t>
            </a:r>
          </a:p>
          <a:p>
            <a:r>
              <a:rPr lang="en-GB" altLang="en-US" sz="2000">
                <a:latin typeface="Arial Rounded MT Bold" panose="020F0704030504030204" pitchFamily="34" charset="0"/>
              </a:rPr>
              <a:t>maintain</a:t>
            </a:r>
          </a:p>
          <a:p>
            <a:pPr>
              <a:spcBef>
                <a:spcPct val="0"/>
              </a:spcBef>
            </a:pPr>
            <a:r>
              <a:rPr lang="en-GB" altLang="en-US" sz="2000">
                <a:latin typeface="Arial Rounded MT Bold" panose="020F0704030504030204" pitchFamily="34" charset="0"/>
              </a:rPr>
              <a:t>challenge it</a:t>
            </a:r>
          </a:p>
          <a:p>
            <a:r>
              <a:rPr lang="en-GB" altLang="en-US" sz="2000">
                <a:latin typeface="Arial Rounded MT Bold" panose="020F0704030504030204" pitchFamily="34" charset="0"/>
              </a:rPr>
              <a:t>have a shorter term    perspective</a:t>
            </a:r>
          </a:p>
          <a:p>
            <a:endParaRPr lang="en-GB" altLang="en-US" sz="2000"/>
          </a:p>
          <a:p>
            <a:endParaRPr lang="en-GB" altLang="en-US" sz="2000"/>
          </a:p>
          <a:p>
            <a:pPr>
              <a:spcBef>
                <a:spcPct val="0"/>
              </a:spcBef>
            </a:pPr>
            <a:endParaRPr lang="en-GB" altLang="en-US" sz="2000"/>
          </a:p>
          <a:p>
            <a:endParaRPr lang="en-GB" altLang="en-US" sz="2000" u="sng">
              <a:solidFill>
                <a:schemeClr val="accent2"/>
              </a:solidFill>
            </a:endParaRPr>
          </a:p>
        </p:txBody>
      </p:sp>
      <p:sp>
        <p:nvSpPr>
          <p:cNvPr id="14339" name="Text Box 4">
            <a:extLst>
              <a:ext uri="{FF2B5EF4-FFF2-40B4-BE49-F238E27FC236}">
                <a16:creationId xmlns:a16="http://schemas.microsoft.com/office/drawing/2014/main" id="{6E426E66-21B7-40EE-8D59-636F7449B3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59338" y="1524000"/>
            <a:ext cx="4033837" cy="81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5" name="Title 2">
            <a:extLst>
              <a:ext uri="{FF2B5EF4-FFF2-40B4-BE49-F238E27FC236}">
                <a16:creationId xmlns:a16="http://schemas.microsoft.com/office/drawing/2014/main" id="{41D186FB-E565-4E74-BC70-C23A880B4DAF}"/>
              </a:ext>
            </a:extLst>
          </p:cNvPr>
          <p:cNvSpPr txBox="1">
            <a:spLocks/>
          </p:cNvSpPr>
          <p:nvPr/>
        </p:nvSpPr>
        <p:spPr>
          <a:xfrm>
            <a:off x="395536" y="188640"/>
            <a:ext cx="8229600" cy="1143000"/>
          </a:xfrm>
          <a:prstGeom prst="rect">
            <a:avLst/>
          </a:prstGeom>
        </p:spPr>
        <p:txBody>
          <a:bodyPr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>
              <a:spcAft>
                <a:spcPts val="600"/>
              </a:spcAft>
              <a:defRPr/>
            </a:pPr>
            <a:r>
              <a:rPr lang="en-GB" sz="2000" u="sng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Arial Rounded MT Bold" pitchFamily="34" charset="0"/>
                <a:ea typeface="+mj-ea"/>
                <a:cs typeface="+mj-cs"/>
              </a:rPr>
              <a:t>Class exercise: </a:t>
            </a:r>
          </a:p>
          <a:p>
            <a:pPr>
              <a:defRPr/>
            </a:pPr>
            <a:r>
              <a:rPr lang="en-GB" sz="20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Arial Rounded MT Bold" pitchFamily="34" charset="0"/>
                <a:ea typeface="+mj-ea"/>
                <a:cs typeface="+mj-cs"/>
              </a:rPr>
              <a:t>In groups decide which of the following </a:t>
            </a:r>
            <a:r>
              <a:rPr lang="en-GB" sz="2000" dirty="0">
                <a:latin typeface="Arial Rounded MT Bold" pitchFamily="34" charset="0"/>
                <a:cs typeface="Arial" charset="0"/>
              </a:rPr>
              <a:t>terms fit the role of </a:t>
            </a:r>
            <a:r>
              <a:rPr lang="en-GB" sz="2000" i="1" dirty="0">
                <a:latin typeface="Arial Rounded MT Bold" pitchFamily="34" charset="0"/>
                <a:cs typeface="Arial" charset="0"/>
              </a:rPr>
              <a:t>manager</a:t>
            </a:r>
            <a:r>
              <a:rPr lang="en-GB" sz="2000" dirty="0">
                <a:latin typeface="Arial Rounded MT Bold" pitchFamily="34" charset="0"/>
                <a:cs typeface="Arial" charset="0"/>
              </a:rPr>
              <a:t> best and which fit the role of </a:t>
            </a:r>
            <a:r>
              <a:rPr lang="en-GB" sz="2000" i="1" dirty="0">
                <a:latin typeface="Arial Rounded MT Bold" pitchFamily="34" charset="0"/>
                <a:cs typeface="Arial" charset="0"/>
              </a:rPr>
              <a:t>leader</a:t>
            </a:r>
            <a:r>
              <a:rPr lang="en-GB" sz="2000" dirty="0">
                <a:latin typeface="Arial Rounded MT Bold" pitchFamily="34" charset="0"/>
                <a:cs typeface="Arial" charset="0"/>
              </a:rPr>
              <a:t> best</a:t>
            </a:r>
            <a:r>
              <a:rPr lang="en-GB" sz="20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Arial Rounded MT Bold" pitchFamily="34" charset="0"/>
                <a:ea typeface="+mj-ea"/>
                <a:cs typeface="+mj-cs"/>
              </a:rPr>
              <a:t> </a:t>
            </a:r>
          </a:p>
        </p:txBody>
      </p:sp>
      <p:sp>
        <p:nvSpPr>
          <p:cNvPr id="14341" name="Rectangle 3">
            <a:extLst>
              <a:ext uri="{FF2B5EF4-FFF2-40B4-BE49-F238E27FC236}">
                <a16:creationId xmlns:a16="http://schemas.microsoft.com/office/drawing/2014/main" id="{DDF22424-469C-4493-9499-3F23961C6D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00563" y="1524000"/>
            <a:ext cx="4032250" cy="4713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r>
              <a:rPr lang="en-GB" altLang="en-US" sz="2000">
                <a:latin typeface="Arial Rounded MT Bold" panose="020F0704030504030204" pitchFamily="34" charset="0"/>
              </a:rPr>
              <a:t>accept the status- quo</a:t>
            </a:r>
          </a:p>
          <a:p>
            <a:pPr>
              <a:spcBef>
                <a:spcPct val="0"/>
              </a:spcBef>
            </a:pPr>
            <a:r>
              <a:rPr lang="en-GB" altLang="en-US" sz="2000">
                <a:latin typeface="Arial Rounded MT Bold" panose="020F0704030504030204" pitchFamily="34" charset="0"/>
              </a:rPr>
              <a:t>inspire trust</a:t>
            </a:r>
          </a:p>
          <a:p>
            <a:r>
              <a:rPr lang="en-GB" altLang="en-US" sz="2000">
                <a:latin typeface="Arial Rounded MT Bold" panose="020F0704030504030204" pitchFamily="34" charset="0"/>
              </a:rPr>
              <a:t>do the right things</a:t>
            </a:r>
          </a:p>
          <a:p>
            <a:r>
              <a:rPr lang="en-GB" altLang="en-US" sz="2000">
                <a:latin typeface="Arial Rounded MT Bold" panose="020F0704030504030204" pitchFamily="34" charset="0"/>
              </a:rPr>
              <a:t>rely on control</a:t>
            </a:r>
          </a:p>
          <a:p>
            <a:r>
              <a:rPr lang="en-GB" altLang="en-US" sz="2000">
                <a:latin typeface="Arial Rounded MT Bold" panose="020F0704030504030204" pitchFamily="34" charset="0"/>
              </a:rPr>
              <a:t>develop</a:t>
            </a:r>
          </a:p>
          <a:p>
            <a:r>
              <a:rPr lang="en-GB" altLang="en-US" sz="2000">
                <a:latin typeface="Arial Rounded MT Bold" panose="020F0704030504030204" pitchFamily="34" charset="0"/>
              </a:rPr>
              <a:t>have a longer term perspective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GB" altLang="en-US" sz="2000">
                <a:latin typeface="Arial Rounded MT Bold" panose="020F0704030504030204" pitchFamily="34" charset="0"/>
              </a:rPr>
              <a:t>have an eye on the bottom line</a:t>
            </a:r>
          </a:p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en-GB" altLang="en-US" sz="2000">
                <a:latin typeface="Arial Rounded MT Bold" panose="020F0704030504030204" pitchFamily="34" charset="0"/>
              </a:rPr>
              <a:t>have an eye on the horizon</a:t>
            </a:r>
          </a:p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en-GB" altLang="en-US" sz="2000">
                <a:latin typeface="Arial Rounded MT Bold" panose="020F0704030504030204" pitchFamily="34" charset="0"/>
              </a:rPr>
              <a:t>focus on people</a:t>
            </a:r>
          </a:p>
          <a:p>
            <a:pPr>
              <a:lnSpc>
                <a:spcPct val="80000"/>
              </a:lnSpc>
              <a:spcBef>
                <a:spcPct val="20000"/>
              </a:spcBef>
              <a:buFontTx/>
              <a:buNone/>
            </a:pPr>
            <a:endParaRPr lang="en-GB" altLang="en-US" sz="2000">
              <a:latin typeface="Arial Rounded MT Bold" panose="020F0704030504030204" pitchFamily="34" charset="0"/>
            </a:endParaRPr>
          </a:p>
          <a:p>
            <a:pPr>
              <a:spcBef>
                <a:spcPct val="0"/>
              </a:spcBef>
            </a:pPr>
            <a:endParaRPr lang="en-GB" altLang="en-US" sz="2000">
              <a:latin typeface="Arial Rounded MT Bold" panose="020F0704030504030204" pitchFamily="34" charset="0"/>
            </a:endParaRPr>
          </a:p>
          <a:p>
            <a:endParaRPr lang="en-GB" altLang="en-US" sz="2000" u="sng"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FD393841-CD22-4B11-AC5D-2E9BF1EC761E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>
              <a:defRPr/>
            </a:pPr>
            <a:r>
              <a:rPr lang="en-GB" sz="3200" dirty="0">
                <a:latin typeface="Arial Rounded MT Bold" pitchFamily="34" charset="0"/>
              </a:rPr>
              <a:t>Management role or leadership role? </a:t>
            </a:r>
          </a:p>
        </p:txBody>
      </p:sp>
      <p:sp>
        <p:nvSpPr>
          <p:cNvPr id="15363" name="Rectangle 5">
            <a:extLst>
              <a:ext uri="{FF2B5EF4-FFF2-40B4-BE49-F238E27FC236}">
                <a16:creationId xmlns:a16="http://schemas.microsoft.com/office/drawing/2014/main" id="{4EC337D7-101B-4D45-B489-1D4CE86E46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750" y="1412875"/>
            <a:ext cx="3659188" cy="3970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05" tIns="45704" rIns="91405" bIns="45704"/>
          <a:lstStyle>
            <a:lvl1pPr marL="341313" indent="-341313" defTabSz="912813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 defTabSz="912813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 defTabSz="912813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 defTabSz="912813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 defTabSz="912813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defTabSz="912813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defTabSz="912813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defTabSz="912813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defTabSz="912813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</a:pPr>
            <a:r>
              <a:rPr lang="en-GB" altLang="en-US" sz="1800">
                <a:solidFill>
                  <a:srgbClr val="C00000"/>
                </a:solidFill>
                <a:latin typeface="Arial Rounded MT Bold" panose="020F0704030504030204" pitchFamily="34" charset="0"/>
              </a:rPr>
              <a:t>Managers administer</a:t>
            </a:r>
          </a:p>
          <a:p>
            <a:pPr>
              <a:lnSpc>
                <a:spcPct val="8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</a:pPr>
            <a:r>
              <a:rPr lang="en-GB" altLang="en-US" sz="1800">
                <a:solidFill>
                  <a:srgbClr val="C00000"/>
                </a:solidFill>
                <a:latin typeface="Arial Rounded MT Bold" panose="020F0704030504030204" pitchFamily="34" charset="0"/>
              </a:rPr>
              <a:t>Managers ask how and when</a:t>
            </a:r>
          </a:p>
          <a:p>
            <a:pPr>
              <a:lnSpc>
                <a:spcPct val="8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</a:pPr>
            <a:r>
              <a:rPr lang="en-GB" altLang="en-US" sz="1800">
                <a:solidFill>
                  <a:srgbClr val="C00000"/>
                </a:solidFill>
                <a:latin typeface="Arial Rounded MT Bold" panose="020F0704030504030204" pitchFamily="34" charset="0"/>
              </a:rPr>
              <a:t>Managers focus on systems</a:t>
            </a:r>
          </a:p>
          <a:p>
            <a:pPr>
              <a:lnSpc>
                <a:spcPct val="8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</a:pPr>
            <a:r>
              <a:rPr lang="en-GB" altLang="en-US" sz="1800">
                <a:solidFill>
                  <a:srgbClr val="C00000"/>
                </a:solidFill>
                <a:latin typeface="Arial Rounded MT Bold" panose="020F0704030504030204" pitchFamily="34" charset="0"/>
              </a:rPr>
              <a:t>Managers do things right</a:t>
            </a:r>
          </a:p>
          <a:p>
            <a:pPr>
              <a:lnSpc>
                <a:spcPct val="8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</a:pPr>
            <a:r>
              <a:rPr lang="en-GB" altLang="en-US" sz="1800">
                <a:solidFill>
                  <a:srgbClr val="C00000"/>
                </a:solidFill>
                <a:latin typeface="Arial Rounded MT Bold" panose="020F0704030504030204" pitchFamily="34" charset="0"/>
              </a:rPr>
              <a:t>Managers maintain</a:t>
            </a:r>
          </a:p>
          <a:p>
            <a:pPr>
              <a:lnSpc>
                <a:spcPct val="8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</a:pPr>
            <a:r>
              <a:rPr lang="en-GB" altLang="en-US" sz="1800">
                <a:solidFill>
                  <a:srgbClr val="C00000"/>
                </a:solidFill>
                <a:latin typeface="Arial Rounded MT Bold" panose="020F0704030504030204" pitchFamily="34" charset="0"/>
              </a:rPr>
              <a:t>Managers rely on control</a:t>
            </a:r>
          </a:p>
          <a:p>
            <a:pPr>
              <a:lnSpc>
                <a:spcPct val="8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</a:pPr>
            <a:r>
              <a:rPr lang="en-GB" altLang="en-US" sz="1800">
                <a:solidFill>
                  <a:srgbClr val="C00000"/>
                </a:solidFill>
                <a:latin typeface="Arial Rounded MT Bold" panose="020F0704030504030204" pitchFamily="34" charset="0"/>
              </a:rPr>
              <a:t>Managers have a short term perspective</a:t>
            </a:r>
          </a:p>
          <a:p>
            <a:pPr>
              <a:lnSpc>
                <a:spcPct val="8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</a:pPr>
            <a:r>
              <a:rPr lang="en-GB" altLang="en-US" sz="1800">
                <a:solidFill>
                  <a:srgbClr val="C00000"/>
                </a:solidFill>
                <a:latin typeface="Arial Rounded MT Bold" panose="020F0704030504030204" pitchFamily="34" charset="0"/>
              </a:rPr>
              <a:t>Managers accept the status- quo</a:t>
            </a:r>
          </a:p>
          <a:p>
            <a:pPr>
              <a:lnSpc>
                <a:spcPct val="8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</a:pPr>
            <a:r>
              <a:rPr lang="en-GB" altLang="en-US" sz="1800">
                <a:solidFill>
                  <a:srgbClr val="C00000"/>
                </a:solidFill>
                <a:latin typeface="Arial Rounded MT Bold" panose="020F0704030504030204" pitchFamily="34" charset="0"/>
              </a:rPr>
              <a:t>Managers have an eye on the bottom line</a:t>
            </a:r>
          </a:p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Char char="•"/>
            </a:pPr>
            <a:endParaRPr lang="en-GB" altLang="en-US" sz="2100">
              <a:latin typeface="Calibri" panose="020F0502020204030204" pitchFamily="34" charset="0"/>
            </a:endParaRPr>
          </a:p>
        </p:txBody>
      </p:sp>
      <p:sp>
        <p:nvSpPr>
          <p:cNvPr id="15364" name="Rectangle 7">
            <a:extLst>
              <a:ext uri="{FF2B5EF4-FFF2-40B4-BE49-F238E27FC236}">
                <a16:creationId xmlns:a16="http://schemas.microsoft.com/office/drawing/2014/main" id="{D1027471-EE4B-422D-875C-490FDA87E4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50" y="1412875"/>
            <a:ext cx="4038600" cy="4403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05" tIns="45704" rIns="91405" bIns="45704"/>
          <a:lstStyle>
            <a:lvl1pPr marL="341313" indent="-341313" defTabSz="912813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 defTabSz="912813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 defTabSz="912813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 defTabSz="912813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 defTabSz="912813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defTabSz="912813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defTabSz="912813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defTabSz="912813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defTabSz="912813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</a:pPr>
            <a:r>
              <a:rPr lang="en-GB" altLang="en-US" sz="1800">
                <a:solidFill>
                  <a:srgbClr val="0070C0"/>
                </a:solidFill>
                <a:latin typeface="Arial Rounded MT Bold" panose="020F0704030504030204" pitchFamily="34" charset="0"/>
              </a:rPr>
              <a:t>Leaders innovate</a:t>
            </a:r>
          </a:p>
          <a:p>
            <a:pPr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</a:pPr>
            <a:r>
              <a:rPr lang="en-GB" altLang="en-US" sz="1800">
                <a:solidFill>
                  <a:srgbClr val="0070C0"/>
                </a:solidFill>
                <a:latin typeface="Arial Rounded MT Bold" panose="020F0704030504030204" pitchFamily="34" charset="0"/>
              </a:rPr>
              <a:t>Leaders ask what and why</a:t>
            </a:r>
          </a:p>
          <a:p>
            <a:pPr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</a:pPr>
            <a:r>
              <a:rPr lang="en-GB" altLang="en-US" sz="1800">
                <a:solidFill>
                  <a:srgbClr val="0070C0"/>
                </a:solidFill>
                <a:latin typeface="Arial Rounded MT Bold" panose="020F0704030504030204" pitchFamily="34" charset="0"/>
              </a:rPr>
              <a:t>Leaders focus on people</a:t>
            </a:r>
          </a:p>
          <a:p>
            <a:pPr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</a:pPr>
            <a:r>
              <a:rPr lang="en-GB" altLang="en-US" sz="1800">
                <a:solidFill>
                  <a:srgbClr val="0070C0"/>
                </a:solidFill>
                <a:latin typeface="Arial Rounded MT Bold" panose="020F0704030504030204" pitchFamily="34" charset="0"/>
              </a:rPr>
              <a:t>Leaders do the right things</a:t>
            </a:r>
          </a:p>
          <a:p>
            <a:pPr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</a:pPr>
            <a:r>
              <a:rPr lang="en-GB" altLang="en-US" sz="1800">
                <a:solidFill>
                  <a:srgbClr val="0070C0"/>
                </a:solidFill>
                <a:latin typeface="Arial Rounded MT Bold" panose="020F0704030504030204" pitchFamily="34" charset="0"/>
              </a:rPr>
              <a:t>Leaders develop</a:t>
            </a:r>
          </a:p>
          <a:p>
            <a:pPr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</a:pPr>
            <a:r>
              <a:rPr lang="en-GB" altLang="en-US" sz="1800">
                <a:solidFill>
                  <a:srgbClr val="0070C0"/>
                </a:solidFill>
                <a:latin typeface="Arial Rounded MT Bold" panose="020F0704030504030204" pitchFamily="34" charset="0"/>
              </a:rPr>
              <a:t>Leaders inspire trust</a:t>
            </a:r>
          </a:p>
          <a:p>
            <a:pPr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</a:pPr>
            <a:r>
              <a:rPr lang="en-GB" altLang="en-US" sz="1800">
                <a:solidFill>
                  <a:srgbClr val="0070C0"/>
                </a:solidFill>
                <a:latin typeface="Arial Rounded MT Bold" panose="020F0704030504030204" pitchFamily="34" charset="0"/>
              </a:rPr>
              <a:t>Leaders have a longer- term perspective</a:t>
            </a:r>
          </a:p>
          <a:p>
            <a:pPr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</a:pPr>
            <a:r>
              <a:rPr lang="en-GB" altLang="en-US" sz="1800">
                <a:solidFill>
                  <a:srgbClr val="0070C0"/>
                </a:solidFill>
                <a:latin typeface="Arial Rounded MT Bold" panose="020F0704030504030204" pitchFamily="34" charset="0"/>
              </a:rPr>
              <a:t>Leaders challenge it</a:t>
            </a:r>
          </a:p>
          <a:p>
            <a:pPr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</a:pPr>
            <a:r>
              <a:rPr lang="en-GB" altLang="en-US" sz="1800">
                <a:solidFill>
                  <a:srgbClr val="0070C0"/>
                </a:solidFill>
                <a:latin typeface="Arial Rounded MT Bold" panose="020F0704030504030204" pitchFamily="34" charset="0"/>
              </a:rPr>
              <a:t>Leaders have an eye on the horizon</a:t>
            </a:r>
          </a:p>
          <a:p>
            <a:pPr algn="r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</a:pPr>
            <a:r>
              <a:rPr lang="en-GB" altLang="en-US" sz="2000">
                <a:latin typeface="Calibri" panose="020F0502020204030204" pitchFamily="34" charset="0"/>
              </a:rPr>
              <a:t>		</a:t>
            </a:r>
            <a:r>
              <a:rPr lang="en-GB" altLang="en-US" sz="1600">
                <a:latin typeface="Arial Rounded MT Bold" panose="020F0704030504030204" pitchFamily="34" charset="0"/>
              </a:rPr>
              <a:t>(Source: Zaleznik, 1977)</a:t>
            </a:r>
          </a:p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Char char="•"/>
            </a:pPr>
            <a:endParaRPr lang="en-GB" altLang="en-US" sz="160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14341" name="TextBox 4">
            <a:extLst>
              <a:ext uri="{FF2B5EF4-FFF2-40B4-BE49-F238E27FC236}">
                <a16:creationId xmlns:a16="http://schemas.microsoft.com/office/drawing/2014/main" id="{1847A2AE-4D16-46AB-B71B-62A0E3F9D5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03350" y="6021388"/>
            <a:ext cx="6337300" cy="33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>
                <a:latin typeface="Arial Rounded MT Bold" panose="020F0704030504030204" pitchFamily="34" charset="0"/>
              </a:rPr>
              <a:t>[Of course, in reality, there is likely to be significant overlap!]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2132A-9DEE-47F4-B9A3-45167A9E9A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740" b="1" dirty="0"/>
              <a:t>Relationship Between Management and Leadership</a:t>
            </a:r>
            <a:endParaRPr lang="en-GB" sz="374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3044C1-2873-42CC-B714-9F461DAB99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/>
          <a:lstStyle/>
          <a:p>
            <a:pPr eaLnBrk="1" hangingPunct="1">
              <a:defRPr/>
            </a:pPr>
            <a:r>
              <a:rPr lang="en-GB" sz="3200" dirty="0"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For clarity of goals and direction, managers need leaders.  For indispensable help in reaching goals, leaders need managers’</a:t>
            </a: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 </a:t>
            </a:r>
            <a:r>
              <a:rPr lang="en-GB" i="1" dirty="0"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(</a:t>
            </a:r>
            <a:r>
              <a:rPr lang="en-GB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Burke, 1986, p.68)</a:t>
            </a: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  <a:latin typeface="+mj-lt"/>
            </a:endParaRPr>
          </a:p>
          <a:p>
            <a:pPr eaLnBrk="1" hangingPunct="1">
              <a:defRPr/>
            </a:pPr>
            <a:r>
              <a:rPr lang="en-GB" sz="3200" dirty="0"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‘I have never been fond of distinguishing between leadership and management: they overlap and you need both qualities’</a:t>
            </a: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 </a:t>
            </a:r>
            <a:r>
              <a:rPr lang="en-GB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(Fullan, 2001, p.2)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150095-A51B-462F-8F57-21BA433C00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19/03/2022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31990F-DEC8-4AFE-A0DE-1258E0DF0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488400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9B958-3B27-400F-8A23-7C690989A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sz="2400" b="1" dirty="0"/>
              <a:t>Management and Leadership are often Inextricably Linked</a:t>
            </a:r>
            <a:br>
              <a:rPr lang="en-US" sz="2400" b="1" i="1" dirty="0"/>
            </a:br>
            <a:r>
              <a:rPr lang="en-US" sz="2400" b="1" i="1" dirty="0" err="1"/>
              <a:t>Mintzberg’s</a:t>
            </a:r>
            <a:r>
              <a:rPr lang="en-US" sz="2400" b="1" i="1" dirty="0"/>
              <a:t> (1973) </a:t>
            </a:r>
            <a:r>
              <a:rPr lang="en-US" sz="2400" b="1" dirty="0"/>
              <a:t>Managerial Roles</a:t>
            </a:r>
            <a:endParaRPr lang="en-US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85E06-DFE2-4834-8B1E-DFEB6E36E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406" y="1196752"/>
            <a:ext cx="8229600" cy="4680520"/>
          </a:xfrm>
        </p:spPr>
        <p:txBody>
          <a:bodyPr/>
          <a:lstStyle/>
          <a:p>
            <a:pPr marL="0" indent="0">
              <a:buNone/>
            </a:pPr>
            <a:r>
              <a:rPr lang="en-GB" sz="1200" dirty="0">
                <a:solidFill>
                  <a:srgbClr val="FF0000"/>
                </a:solidFill>
                <a:ea typeface="+mn-lt"/>
                <a:cs typeface="+mn-lt"/>
              </a:rPr>
              <a:t>.</a:t>
            </a:r>
            <a:endParaRPr lang="en-US" sz="1200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4BB3AC-F623-4630-982B-8D019F425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19/03/2022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B2F426-6B89-449B-8908-F7E1F6BC5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9</a:t>
            </a:fld>
            <a:endParaRPr lang="en-GB" altLang="en-US"/>
          </a:p>
        </p:txBody>
      </p:sp>
      <p:grpSp>
        <p:nvGrpSpPr>
          <p:cNvPr id="6" name="Group 3"/>
          <p:cNvGrpSpPr>
            <a:grpSpLocks/>
          </p:cNvGrpSpPr>
          <p:nvPr/>
        </p:nvGrpSpPr>
        <p:grpSpPr bwMode="auto">
          <a:xfrm>
            <a:off x="536575" y="1179632"/>
            <a:ext cx="8070850" cy="4556125"/>
            <a:chOff x="552" y="1428"/>
            <a:chExt cx="4608" cy="2870"/>
          </a:xfrm>
        </p:grpSpPr>
        <p:sp>
          <p:nvSpPr>
            <p:cNvPr id="7" name="Text Box 4"/>
            <p:cNvSpPr txBox="1">
              <a:spLocks noChangeArrowheads="1"/>
            </p:cNvSpPr>
            <p:nvPr/>
          </p:nvSpPr>
          <p:spPr bwMode="auto">
            <a:xfrm>
              <a:off x="552" y="3050"/>
              <a:ext cx="1084" cy="12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1432" tIns="45716" rIns="91432" bIns="45716"/>
            <a:lstStyle>
              <a:lvl1pPr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000" b="1">
                  <a:latin typeface="+mj-lt"/>
                  <a:cs typeface="Arial" panose="020B0604020202020204" pitchFamily="34" charset="0"/>
                </a:rPr>
                <a:t>Interpersonal Roles</a:t>
              </a:r>
            </a:p>
            <a:p>
              <a:pPr algn="ctr"/>
              <a:r>
                <a:rPr lang="en-US" altLang="en-US" sz="2000">
                  <a:latin typeface="+mj-lt"/>
                  <a:cs typeface="Arial" panose="020B0604020202020204" pitchFamily="34" charset="0"/>
                </a:rPr>
                <a:t>Figurehead</a:t>
              </a:r>
            </a:p>
            <a:p>
              <a:pPr algn="ctr"/>
              <a:r>
                <a:rPr lang="en-US" altLang="en-US" sz="2000">
                  <a:latin typeface="+mj-lt"/>
                  <a:cs typeface="Arial" panose="020B0604020202020204" pitchFamily="34" charset="0"/>
                </a:rPr>
                <a:t>Leader</a:t>
              </a:r>
            </a:p>
            <a:p>
              <a:pPr algn="ctr"/>
              <a:r>
                <a:rPr lang="en-US" altLang="en-US" sz="2000">
                  <a:latin typeface="+mj-lt"/>
                  <a:cs typeface="Arial" panose="020B0604020202020204" pitchFamily="34" charset="0"/>
                </a:rPr>
                <a:t>Liaison</a:t>
              </a:r>
            </a:p>
          </p:txBody>
        </p:sp>
        <p:sp>
          <p:nvSpPr>
            <p:cNvPr id="8" name="Text Box 5"/>
            <p:cNvSpPr txBox="1">
              <a:spLocks noChangeArrowheads="1"/>
            </p:cNvSpPr>
            <p:nvPr/>
          </p:nvSpPr>
          <p:spPr bwMode="auto">
            <a:xfrm>
              <a:off x="2178" y="3050"/>
              <a:ext cx="1085" cy="12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1432" tIns="45716" rIns="91432" bIns="45716"/>
            <a:lstStyle>
              <a:lvl1pPr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000" b="1" dirty="0">
                  <a:latin typeface="+mj-lt"/>
                  <a:cs typeface="Arial" panose="020B0604020202020204" pitchFamily="34" charset="0"/>
                </a:rPr>
                <a:t>Informational</a:t>
              </a:r>
            </a:p>
            <a:p>
              <a:pPr algn="ctr"/>
              <a:r>
                <a:rPr lang="en-US" altLang="en-US" sz="2000" b="1" dirty="0">
                  <a:latin typeface="+mj-lt"/>
                  <a:cs typeface="Arial" panose="020B0604020202020204" pitchFamily="34" charset="0"/>
                </a:rPr>
                <a:t>Roles</a:t>
              </a:r>
            </a:p>
            <a:p>
              <a:pPr algn="ctr"/>
              <a:r>
                <a:rPr lang="en-US" altLang="en-US" sz="2000" dirty="0">
                  <a:latin typeface="+mj-lt"/>
                  <a:cs typeface="Arial" panose="020B0604020202020204" pitchFamily="34" charset="0"/>
                </a:rPr>
                <a:t>Monitor</a:t>
              </a:r>
            </a:p>
            <a:p>
              <a:pPr algn="ctr"/>
              <a:r>
                <a:rPr lang="en-US" altLang="en-US" sz="2000" dirty="0">
                  <a:latin typeface="+mj-lt"/>
                  <a:cs typeface="Arial" panose="020B0604020202020204" pitchFamily="34" charset="0"/>
                </a:rPr>
                <a:t>Disseminator</a:t>
              </a:r>
            </a:p>
            <a:p>
              <a:pPr algn="ctr"/>
              <a:r>
                <a:rPr lang="en-US" altLang="en-US" sz="2000" dirty="0">
                  <a:latin typeface="+mj-lt"/>
                  <a:cs typeface="Arial" panose="020B0604020202020204" pitchFamily="34" charset="0"/>
                </a:rPr>
                <a:t>Spokesperson</a:t>
              </a:r>
            </a:p>
          </p:txBody>
        </p:sp>
        <p:sp>
          <p:nvSpPr>
            <p:cNvPr id="9" name="Text Box 6"/>
            <p:cNvSpPr txBox="1">
              <a:spLocks noChangeArrowheads="1"/>
            </p:cNvSpPr>
            <p:nvPr/>
          </p:nvSpPr>
          <p:spPr bwMode="auto">
            <a:xfrm>
              <a:off x="3805" y="3050"/>
              <a:ext cx="1355" cy="12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1432" tIns="45716" rIns="91432" bIns="45716"/>
            <a:lstStyle>
              <a:lvl1pPr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000" b="1" dirty="0">
                  <a:latin typeface="+mj-lt"/>
                  <a:cs typeface="Arial" panose="020B0604020202020204" pitchFamily="34" charset="0"/>
                </a:rPr>
                <a:t>Decisional Roles</a:t>
              </a:r>
            </a:p>
            <a:p>
              <a:pPr algn="ctr"/>
              <a:r>
                <a:rPr lang="en-US" altLang="en-US" sz="2000" dirty="0">
                  <a:latin typeface="+mj-lt"/>
                  <a:cs typeface="Arial" panose="020B0604020202020204" pitchFamily="34" charset="0"/>
                </a:rPr>
                <a:t>Entrepreneur</a:t>
              </a:r>
            </a:p>
            <a:p>
              <a:pPr algn="ctr"/>
              <a:r>
                <a:rPr lang="en-US" altLang="en-US" sz="2000" dirty="0">
                  <a:latin typeface="+mj-lt"/>
                  <a:cs typeface="Arial" panose="020B0604020202020204" pitchFamily="34" charset="0"/>
                </a:rPr>
                <a:t>Disturbance Handler</a:t>
              </a:r>
            </a:p>
            <a:p>
              <a:pPr algn="ctr"/>
              <a:r>
                <a:rPr lang="en-US" altLang="en-US" sz="2000" dirty="0">
                  <a:latin typeface="+mj-lt"/>
                  <a:cs typeface="Arial" panose="020B0604020202020204" pitchFamily="34" charset="0"/>
                </a:rPr>
                <a:t>Resource Allocator</a:t>
              </a:r>
            </a:p>
            <a:p>
              <a:pPr algn="ctr"/>
              <a:r>
                <a:rPr lang="en-US" altLang="en-US" sz="2000" dirty="0">
                  <a:latin typeface="+mj-lt"/>
                  <a:cs typeface="Arial" panose="020B0604020202020204" pitchFamily="34" charset="0"/>
                </a:rPr>
                <a:t>Negotiator</a:t>
              </a:r>
            </a:p>
          </p:txBody>
        </p:sp>
        <p:sp>
          <p:nvSpPr>
            <p:cNvPr id="10" name="Text Box 7"/>
            <p:cNvSpPr txBox="1">
              <a:spLocks noChangeArrowheads="1"/>
            </p:cNvSpPr>
            <p:nvPr/>
          </p:nvSpPr>
          <p:spPr bwMode="auto">
            <a:xfrm>
              <a:off x="1575" y="1428"/>
              <a:ext cx="2337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1432" tIns="45716" rIns="91432" bIns="45716"/>
            <a:lstStyle>
              <a:lvl1pPr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000" b="1" dirty="0">
                  <a:latin typeface="+mj-lt"/>
                  <a:cs typeface="Arial" panose="020B0604020202020204" pitchFamily="34" charset="0"/>
                </a:rPr>
                <a:t>Formal Authority and Status</a:t>
              </a:r>
            </a:p>
          </p:txBody>
        </p:sp>
        <p:sp>
          <p:nvSpPr>
            <p:cNvPr id="11" name="Line 8"/>
            <p:cNvSpPr>
              <a:spLocks noChangeShapeType="1"/>
            </p:cNvSpPr>
            <p:nvPr/>
          </p:nvSpPr>
          <p:spPr bwMode="auto">
            <a:xfrm>
              <a:off x="2720" y="1730"/>
              <a:ext cx="1" cy="124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 type="stealth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latin typeface="+mj-lt"/>
              </a:endParaRPr>
            </a:p>
          </p:txBody>
        </p:sp>
        <p:sp>
          <p:nvSpPr>
            <p:cNvPr id="12" name="Line 9"/>
            <p:cNvSpPr>
              <a:spLocks noChangeShapeType="1"/>
            </p:cNvSpPr>
            <p:nvPr/>
          </p:nvSpPr>
          <p:spPr bwMode="auto">
            <a:xfrm>
              <a:off x="2871" y="1730"/>
              <a:ext cx="1566" cy="124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 type="stealth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latin typeface="+mj-lt"/>
              </a:endParaRPr>
            </a:p>
          </p:txBody>
        </p:sp>
        <p:sp>
          <p:nvSpPr>
            <p:cNvPr id="13" name="Line 10"/>
            <p:cNvSpPr>
              <a:spLocks noChangeShapeType="1"/>
            </p:cNvSpPr>
            <p:nvPr/>
          </p:nvSpPr>
          <p:spPr bwMode="auto">
            <a:xfrm flipH="1">
              <a:off x="1113" y="1730"/>
              <a:ext cx="1446" cy="124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 type="stealth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latin typeface="+mj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93248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AABA1-5AB6-4732-BF0B-C22F092FC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4C49B-336C-48BE-AE58-02416C33CA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By the end of the session you should be able to distinguish between manager and leader roles.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B1C69-973B-4D6C-B2E9-CE6B5BFACB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19/03/2022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D04C3C-75AA-4B63-B106-12AB5F1216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87004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61F83-F62B-4777-BD19-C4E401E5DB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Sources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EE7C1-EB2D-41B0-8483-1A228F0D4B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Burke, W.W. 1986.  Leadership as empowering others. In S. </a:t>
            </a:r>
            <a:r>
              <a:rPr lang="en-GB" sz="2000" dirty="0" err="1"/>
              <a:t>Srivasta</a:t>
            </a:r>
            <a:r>
              <a:rPr lang="en-GB" sz="2000" dirty="0"/>
              <a:t> and Associates (eds).  Executive power: how executives influence people and organisations.  San Francisco: Jossey-Bass.</a:t>
            </a:r>
          </a:p>
          <a:p>
            <a:r>
              <a:rPr lang="en-GB" sz="2000" dirty="0"/>
              <a:t>Fullan, M. 2001.  Leading in a Culture of Change.  San Francisco: Jossey-Bass.</a:t>
            </a:r>
          </a:p>
          <a:p>
            <a:r>
              <a:rPr lang="en-GB" sz="2000" dirty="0"/>
              <a:t>Mintzberg, H. 1973. The nature of managerial work.   New York: Harper-Row.</a:t>
            </a:r>
          </a:p>
          <a:p>
            <a:r>
              <a:rPr lang="en-GB" sz="2000" dirty="0"/>
              <a:t>Mullins, L. J. 2010.  Management &amp; organisational behaviour.  9th ed.  Harlow: Pearson/FT Prentice Hall.</a:t>
            </a:r>
          </a:p>
          <a:p>
            <a:endParaRPr lang="en-GB" sz="20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0E16C-2D0A-4272-B589-5872EF897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19/03/2022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7D47B5-3622-4C5D-A023-91CE80C88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19741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0824" y="908720"/>
            <a:ext cx="8569647" cy="4824536"/>
          </a:xfrm>
        </p:spPr>
        <p:txBody>
          <a:bodyPr/>
          <a:lstStyle/>
          <a:p>
            <a:r>
              <a:rPr lang="en-GB" sz="1600" dirty="0"/>
              <a:t>Goleman, D. 2000.  Leadership that gets results.  Harvard Business Review.  78 (2) pp. 78-90.</a:t>
            </a:r>
          </a:p>
          <a:p>
            <a:r>
              <a:rPr lang="en-GB" sz="1600" dirty="0"/>
              <a:t>Hersey, P. and Blanchard, K.H. 1988.  Management of organizational behaviour: utilizing human resources.  5th ed.  Englewood Cliffs: Prentice Hall.</a:t>
            </a:r>
          </a:p>
          <a:p>
            <a:r>
              <a:rPr lang="en-GB" sz="1600" dirty="0"/>
              <a:t>Kotter, J.P. 1990.  A force for change: how leadership differs from management.  New York: The Free Press.</a:t>
            </a:r>
          </a:p>
          <a:p>
            <a:r>
              <a:rPr lang="en-GB" sz="1600" dirty="0"/>
              <a:t>Mintzberg, H. 1973. The nature of managerial work.   New York: Harper-Row.</a:t>
            </a:r>
          </a:p>
          <a:p>
            <a:r>
              <a:rPr lang="en-GB" sz="1600" dirty="0"/>
              <a:t>Mullins, L. J. 2010.  Management &amp; organisational behaviour.  9th ed.  Harlow: Pearson/FT Prentice Hall.</a:t>
            </a:r>
          </a:p>
          <a:p>
            <a:r>
              <a:rPr lang="en-GB" sz="1600" dirty="0"/>
              <a:t>Northouse, P.G. 2010.  Leadership: theory and practice.  5th ed.  London: Sage Publications.</a:t>
            </a:r>
          </a:p>
          <a:p>
            <a:r>
              <a:rPr lang="en-GB" sz="1600" dirty="0"/>
              <a:t>Northouse, P.G. 2012.  Introduction to leadership concepts and practice.   London:  Sage.</a:t>
            </a:r>
          </a:p>
          <a:p>
            <a:r>
              <a:rPr lang="en-GB" sz="1600" dirty="0" err="1"/>
              <a:t>Rajan</a:t>
            </a:r>
            <a:r>
              <a:rPr lang="en-GB" sz="1600" dirty="0"/>
              <a:t>, A. 2000.  Does management development fail to produce leaders?  Tonbridge: Centre for Research in Employment and Technology in Europe.</a:t>
            </a:r>
          </a:p>
          <a:p>
            <a:r>
              <a:rPr lang="en-GB" sz="1600" dirty="0"/>
              <a:t>Sadler, P. 2003.  Leadership.  2nd ed.  London: </a:t>
            </a:r>
            <a:r>
              <a:rPr lang="en-GB" sz="1600" dirty="0" err="1"/>
              <a:t>Kogan</a:t>
            </a:r>
            <a:r>
              <a:rPr lang="en-GB" sz="1600" dirty="0"/>
              <a:t> Page.</a:t>
            </a:r>
          </a:p>
          <a:p>
            <a:r>
              <a:rPr lang="en-GB" sz="1600" dirty="0" err="1"/>
              <a:t>Stogdill</a:t>
            </a:r>
            <a:r>
              <a:rPr lang="en-GB" sz="1600" dirty="0"/>
              <a:t>, R.M. 1974.  Handbook of leadership: a survey of theory and research.  New York: New York Press</a:t>
            </a:r>
          </a:p>
          <a:p>
            <a:r>
              <a:rPr lang="en-GB" sz="1600" dirty="0" err="1"/>
              <a:t>Tannenbaum</a:t>
            </a:r>
            <a:r>
              <a:rPr lang="en-GB" sz="1600" dirty="0"/>
              <a:t>, R. and Schmidt, W.H. 1958.  How to choose a leadership pattern.  Harvard Business Review. 36 (2) pp. 95-102 (reprinted in May-June 1973).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19/03/2022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16509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/>
              <a:t>Leadership Vs Management (18 Minutes Video Clip)</a:t>
            </a:r>
          </a:p>
        </p:txBody>
      </p:sp>
      <p:pic>
        <p:nvPicPr>
          <p:cNvPr id="6" name="d_HHnEROy_w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57200" y="1417638"/>
            <a:ext cx="8435280" cy="3811562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19/03/2022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sp>
        <p:nvSpPr>
          <p:cNvPr id="7" name="TextBox 6"/>
          <p:cNvSpPr txBox="1"/>
          <p:nvPr/>
        </p:nvSpPr>
        <p:spPr>
          <a:xfrm>
            <a:off x="4283968" y="5229200"/>
            <a:ext cx="516780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FF0000"/>
                </a:solidFill>
                <a:latin typeface="+mj-lt"/>
              </a:rPr>
              <a:t>Source: </a:t>
            </a:r>
            <a:r>
              <a:rPr lang="en-GB" sz="1100" dirty="0" err="1">
                <a:solidFill>
                  <a:srgbClr val="FF0000"/>
                </a:solidFill>
                <a:latin typeface="+mj-lt"/>
              </a:rPr>
              <a:t>TEDx</a:t>
            </a:r>
            <a:r>
              <a:rPr lang="en-GB" sz="1100" dirty="0">
                <a:solidFill>
                  <a:srgbClr val="FF0000"/>
                </a:solidFill>
                <a:latin typeface="+mj-lt"/>
              </a:rPr>
              <a:t> – Stop Managing, Start Leading (Hamza). Accessed 13/06/2021 </a:t>
            </a:r>
          </a:p>
        </p:txBody>
      </p:sp>
    </p:spTree>
    <p:extLst>
      <p:ext uri="{BB962C8B-B14F-4D97-AF65-F5344CB8AC3E}">
        <p14:creationId xmlns:p14="http://schemas.microsoft.com/office/powerpoint/2010/main" val="249989797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2678</TotalTime>
  <Words>805</Words>
  <Application>Microsoft Office PowerPoint</Application>
  <PresentationFormat>On-screen Show (4:3)</PresentationFormat>
  <Paragraphs>114</Paragraphs>
  <Slides>13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Arial</vt:lpstr>
      <vt:lpstr>Arial Rounded MT Bold</vt:lpstr>
      <vt:lpstr>Calibri</vt:lpstr>
      <vt:lpstr>Lucida Sans Unicode</vt:lpstr>
      <vt:lpstr>Myriad Pro</vt:lpstr>
      <vt:lpstr>Verdana</vt:lpstr>
      <vt:lpstr>Wingdings 3</vt:lpstr>
      <vt:lpstr>20140311PresentationUWTSDTemplate</vt:lpstr>
      <vt:lpstr>Module Title:  Leadership and Management Theory and Practice</vt:lpstr>
      <vt:lpstr>Learning Objectives </vt:lpstr>
      <vt:lpstr>What did we cover in last week’s session?</vt:lpstr>
      <vt:lpstr>So, what is the difference between management and leadership?</vt:lpstr>
      <vt:lpstr>Management Vs Leadership</vt:lpstr>
      <vt:lpstr>PowerPoint Presentation</vt:lpstr>
      <vt:lpstr>Management role or leadership role? </vt:lpstr>
      <vt:lpstr>Relationship Between Management and Leadership</vt:lpstr>
      <vt:lpstr>Management and Leadership are often Inextricably Linked Mintzberg’s (1973) Managerial Roles</vt:lpstr>
      <vt:lpstr>Learning Outcomes</vt:lpstr>
      <vt:lpstr>Sources</vt:lpstr>
      <vt:lpstr>Reference List</vt:lpstr>
      <vt:lpstr>Leadership Vs Management (18 Minutes Video Clip)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Mary March</cp:lastModifiedBy>
  <cp:revision>421</cp:revision>
  <cp:lastPrinted>2018-07-09T15:27:01Z</cp:lastPrinted>
  <dcterms:created xsi:type="dcterms:W3CDTF">2002-10-07T19:43:58Z</dcterms:created>
  <dcterms:modified xsi:type="dcterms:W3CDTF">2022-03-19T09:22:41Z</dcterms:modified>
</cp:coreProperties>
</file>