
<file path=[Content_Types].xml><?xml version="1.0" encoding="utf-8"?>
<Types xmlns="http://schemas.openxmlformats.org/package/2006/content-types"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customXml/itemProps1.xml" ContentType="application/vnd.openxmlformats-officedocument.customXmlProperties+xml"/>
  <Override PartName="/customXml/itemProps2.xml" ContentType="application/vnd.openxmlformats-officedocument.customXmlProperties+xml"/>
  <Override PartName="/customXml/itemProps3.xml" ContentType="application/vnd.openxmlformats-officedocument.customXmlProperties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  <Override PartName="/docProps/custom.xml" ContentType="application/vnd.openxmlformats-officedocument.custom-properties+xml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/><Relationship Id="rId2" Type="http://schemas.openxmlformats.org/package/2006/relationships/metadata/core-properties" Target="docProps/core.xml"/><Relationship Id="rId1" Type="http://schemas.openxmlformats.org/officeDocument/2006/relationships/officeDocument" Target="ppt/presentation.xml"/><Relationship Id="rId4" Type="http://schemas.openxmlformats.org/officeDocument/2006/relationships/custom-properties" Target="docProps/custom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autoCompressPictures="0">
  <p:sldMasterIdLst>
    <p:sldMasterId id="2147483648" r:id="rId4"/>
  </p:sldMasterIdLst>
  <p:sldIdLst>
    <p:sldId id="256" r:id="rId5"/>
    <p:sldId id="257" r:id="rId6"/>
    <p:sldId id="258" r:id="rId7"/>
    <p:sldId id="259" r:id="rId8"/>
    <p:sldId id="260" r:id="rId9"/>
    <p:sldId id="261" r:id="rId10"/>
    <p:sldId id="262" r:id="rId11"/>
    <p:sldId id="263" r:id="rId12"/>
    <p:sldId id="264" r:id="rId13"/>
    <p:sldId id="265" r:id="rId14"/>
    <p:sldId id="266" r:id="rId15"/>
  </p:sldIdLst>
  <p:sldSz cx="12192000" cy="6858000"/>
  <p:notesSz cx="6858000" cy="9144000"/>
  <p:defaultTextStyle>
    <a:defPPr>
      <a:defRPr lang="en-US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gridSpacing cx="76200" cy="7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4.xml"/><Relationship Id="rId13" Type="http://schemas.openxmlformats.org/officeDocument/2006/relationships/slide" Target="slides/slide9.xml"/><Relationship Id="rId18" Type="http://schemas.openxmlformats.org/officeDocument/2006/relationships/theme" Target="theme/theme1.xml"/><Relationship Id="rId3" Type="http://schemas.openxmlformats.org/officeDocument/2006/relationships/customXml" Target="../customXml/item3.xml"/><Relationship Id="rId7" Type="http://schemas.openxmlformats.org/officeDocument/2006/relationships/slide" Target="slides/slide3.xml"/><Relationship Id="rId12" Type="http://schemas.openxmlformats.org/officeDocument/2006/relationships/slide" Target="slides/slide8.xml"/><Relationship Id="rId17" Type="http://schemas.openxmlformats.org/officeDocument/2006/relationships/viewProps" Target="viewProps.xml"/><Relationship Id="rId2" Type="http://schemas.openxmlformats.org/officeDocument/2006/relationships/customXml" Target="../customXml/item2.xml"/><Relationship Id="rId16" Type="http://schemas.openxmlformats.org/officeDocument/2006/relationships/presProps" Target="presProps.xml"/><Relationship Id="rId1" Type="http://schemas.openxmlformats.org/officeDocument/2006/relationships/customXml" Target="../customXml/item1.xml"/><Relationship Id="rId6" Type="http://schemas.openxmlformats.org/officeDocument/2006/relationships/slide" Target="slides/slide2.xml"/><Relationship Id="rId11" Type="http://schemas.openxmlformats.org/officeDocument/2006/relationships/slide" Target="slides/slide7.xml"/><Relationship Id="rId5" Type="http://schemas.openxmlformats.org/officeDocument/2006/relationships/slide" Target="slides/slide1.xml"/><Relationship Id="rId15" Type="http://schemas.openxmlformats.org/officeDocument/2006/relationships/slide" Target="slides/slide11.xml"/><Relationship Id="rId10" Type="http://schemas.openxmlformats.org/officeDocument/2006/relationships/slide" Target="slides/slide6.xml"/><Relationship Id="rId19" Type="http://schemas.openxmlformats.org/officeDocument/2006/relationships/tableStyles" Target="tableStyles.xml"/><Relationship Id="rId4" Type="http://schemas.openxmlformats.org/officeDocument/2006/relationships/slideMaster" Target="slideMasters/slideMaster1.xml"/><Relationship Id="rId9" Type="http://schemas.openxmlformats.org/officeDocument/2006/relationships/slide" Target="slides/slide5.xml"/><Relationship Id="rId14" Type="http://schemas.openxmlformats.org/officeDocument/2006/relationships/slide" Target="slides/slide10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2209800" y="4464028"/>
            <a:ext cx="9144000" cy="1641490"/>
          </a:xfrm>
        </p:spPr>
        <p:txBody>
          <a:bodyPr wrap="none" anchor="t">
            <a:normAutofit/>
          </a:bodyPr>
          <a:lstStyle>
            <a:lvl1pPr algn="r">
              <a:defRPr sz="9600" b="0" spc="-300">
                <a:gradFill flip="none" rotWithShape="1">
                  <a:gsLst>
                    <a:gs pos="32000">
                      <a:schemeClr val="tx1">
                        <a:lumMod val="89000"/>
                      </a:schemeClr>
                    </a:gs>
                    <a:gs pos="0">
                      <a:schemeClr val="bg1">
                        <a:lumMod val="41000"/>
                        <a:lumOff val="59000"/>
                      </a:schemeClr>
                    </a:gs>
                    <a:gs pos="100000">
                      <a:schemeClr val="tx2">
                        <a:lumMod val="0"/>
                        <a:lumOff val="100000"/>
                      </a:schemeClr>
                    </a:gs>
                  </a:gsLst>
                  <a:lin ang="8100000" scaled="1"/>
                  <a:tileRect/>
                </a:gradFill>
                <a:effectLst>
                  <a:outerShdw blurRad="469900" dist="342900" dir="5400000" sy="-20000" rotWithShape="0">
                    <a:prstClr val="black">
                      <a:alpha val="66000"/>
                    </a:prstClr>
                  </a:outerShdw>
                </a:effectLst>
                <a:latin typeface="+mj-lt"/>
              </a:defRPr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2209799" y="3694375"/>
            <a:ext cx="9144000" cy="754025"/>
          </a:xfrm>
        </p:spPr>
        <p:txBody>
          <a:bodyPr anchor="b">
            <a:normAutofit/>
          </a:bodyPr>
          <a:lstStyle>
            <a:lvl1pPr marL="0" indent="0" algn="r">
              <a:buNone/>
              <a:defRPr sz="3200" b="0">
                <a:gradFill flip="none" rotWithShape="1">
                  <a:gsLst>
                    <a:gs pos="15000">
                      <a:schemeClr val="tx2"/>
                    </a:gs>
                    <a:gs pos="73000">
                      <a:schemeClr val="tx2">
                        <a:lumMod val="60000"/>
                        <a:lumOff val="40000"/>
                      </a:schemeClr>
                    </a:gs>
                    <a:gs pos="0">
                      <a:schemeClr val="tx2">
                        <a:lumMod val="90000"/>
                        <a:lumOff val="10000"/>
                      </a:schemeClr>
                    </a:gs>
                    <a:gs pos="100000">
                      <a:schemeClr val="tx2">
                        <a:lumMod val="0"/>
                        <a:lumOff val="100000"/>
                      </a:schemeClr>
                    </a:gs>
                  </a:gsLst>
                  <a:lin ang="16200000" scaled="1"/>
                  <a:tileRect/>
                </a:gradFill>
                <a:latin typeface="+mj-lt"/>
              </a:defRPr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CD19FB2-3AAB-4D03-B13A-2960828C78E3}" type="datetimeFigureOut">
              <a:rPr lang="en-US" dirty="0"/>
              <a:t>7/24/26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dirty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9916976-5D93-46E4-A98A-FAD63E4D0EA8}" type="datetimeFigureOut">
              <a:rPr lang="en-US" dirty="0"/>
              <a:t>7/24/26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dirty="0"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Title 1"/>
          <p:cNvSpPr>
            <a:spLocks noGrp="1"/>
          </p:cNvSpPr>
          <p:nvPr>
            <p:ph type="ctrTitle"/>
          </p:nvPr>
        </p:nvSpPr>
        <p:spPr>
          <a:xfrm>
            <a:off x="854532" y="4464028"/>
            <a:ext cx="9144000" cy="1641490"/>
          </a:xfrm>
        </p:spPr>
        <p:txBody>
          <a:bodyPr wrap="none" anchor="t">
            <a:normAutofit/>
          </a:bodyPr>
          <a:lstStyle>
            <a:lvl1pPr algn="l">
              <a:defRPr sz="9600" b="0" spc="-300">
                <a:gradFill flip="none" rotWithShape="1">
                  <a:gsLst>
                    <a:gs pos="32000">
                      <a:schemeClr val="tx1">
                        <a:lumMod val="89000"/>
                      </a:schemeClr>
                    </a:gs>
                    <a:gs pos="0">
                      <a:schemeClr val="bg1">
                        <a:lumMod val="47000"/>
                        <a:lumOff val="53000"/>
                      </a:schemeClr>
                    </a:gs>
                    <a:gs pos="100000">
                      <a:schemeClr val="tx2">
                        <a:lumMod val="0"/>
                        <a:lumOff val="100000"/>
                      </a:schemeClr>
                    </a:gs>
                  </a:gsLst>
                  <a:lin ang="8100000" scaled="1"/>
                  <a:tileRect/>
                </a:gradFill>
                <a:effectLst>
                  <a:outerShdw blurRad="469900" dist="342900" dir="5400000" sy="-20000" rotWithShape="0">
                    <a:prstClr val="black">
                      <a:alpha val="66000"/>
                    </a:prstClr>
                  </a:outerShdw>
                </a:effectLst>
                <a:latin typeface="+mj-lt"/>
              </a:defRPr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8" name="Subtitle 2"/>
          <p:cNvSpPr>
            <a:spLocks noGrp="1"/>
          </p:cNvSpPr>
          <p:nvPr>
            <p:ph type="subTitle" idx="1"/>
          </p:nvPr>
        </p:nvSpPr>
        <p:spPr>
          <a:xfrm>
            <a:off x="854532" y="3693674"/>
            <a:ext cx="9144000" cy="754025"/>
          </a:xfrm>
        </p:spPr>
        <p:txBody>
          <a:bodyPr anchor="b">
            <a:normAutofit/>
          </a:bodyPr>
          <a:lstStyle>
            <a:lvl1pPr marL="0" indent="0" algn="l">
              <a:buNone/>
              <a:defRPr sz="3200" b="0">
                <a:gradFill flip="none" rotWithShape="1">
                  <a:gsLst>
                    <a:gs pos="15000">
                      <a:schemeClr val="tx2"/>
                    </a:gs>
                    <a:gs pos="73000">
                      <a:schemeClr val="tx2">
                        <a:lumMod val="60000"/>
                        <a:lumOff val="40000"/>
                      </a:schemeClr>
                    </a:gs>
                    <a:gs pos="0">
                      <a:schemeClr val="tx2">
                        <a:lumMod val="90000"/>
                        <a:lumOff val="10000"/>
                      </a:schemeClr>
                    </a:gs>
                    <a:gs pos="100000">
                      <a:schemeClr val="tx2">
                        <a:lumMod val="0"/>
                        <a:lumOff val="100000"/>
                      </a:schemeClr>
                    </a:gs>
                  </a:gsLst>
                  <a:lin ang="16200000" scaled="1"/>
                  <a:tileRect/>
                </a:gradFill>
                <a:latin typeface="+mj-lt"/>
              </a:defRPr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F39F4F5-F4D2-4D2A-AB60-88D37ADCB869}" type="datetimeFigureOut">
              <a:rPr lang="en-US" dirty="0"/>
              <a:t>7/24/26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dirty="0"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1120000" y="1825625"/>
            <a:ext cx="5025216" cy="4351338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319840" y="1825625"/>
            <a:ext cx="5033960" cy="4351338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23BC6CE-6D1E-47E5-8859-F31AC5380EB2}" type="datetimeFigureOut">
              <a:rPr lang="en-US" dirty="0"/>
              <a:t>7/24/26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dirty="0"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20000" y="1681163"/>
            <a:ext cx="5025216" cy="823912"/>
          </a:xfrm>
        </p:spPr>
        <p:txBody>
          <a:bodyPr anchor="b"/>
          <a:lstStyle>
            <a:lvl1pPr marL="0" indent="0">
              <a:buNone/>
              <a:defRPr sz="2400" b="0">
                <a:gradFill>
                  <a:gsLst>
                    <a:gs pos="15000">
                      <a:schemeClr val="tx2"/>
                    </a:gs>
                    <a:gs pos="73000">
                      <a:schemeClr val="tx2">
                        <a:lumMod val="60000"/>
                        <a:lumOff val="40000"/>
                      </a:schemeClr>
                    </a:gs>
                    <a:gs pos="0">
                      <a:schemeClr val="tx2">
                        <a:lumMod val="90000"/>
                        <a:lumOff val="10000"/>
                      </a:schemeClr>
                    </a:gs>
                    <a:gs pos="100000">
                      <a:schemeClr val="tx2">
                        <a:lumMod val="0"/>
                        <a:lumOff val="100000"/>
                      </a:schemeClr>
                    </a:gs>
                  </a:gsLst>
                  <a:lin ang="16200000" scaled="1"/>
                </a:gra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1120000" y="2505075"/>
            <a:ext cx="5025216" cy="3684588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319840" y="1681163"/>
            <a:ext cx="5035548" cy="823912"/>
          </a:xfrm>
        </p:spPr>
        <p:txBody>
          <a:bodyPr vert="horz" lIns="91440" tIns="45720" rIns="91440" bIns="45720" rtlCol="0" anchor="b">
            <a:normAutofit/>
          </a:bodyPr>
          <a:lstStyle>
            <a:lvl1pPr>
              <a:buNone/>
              <a:defRPr lang="en-US" sz="2400" b="0">
                <a:gradFill>
                  <a:gsLst>
                    <a:gs pos="15000">
                      <a:schemeClr val="tx2"/>
                    </a:gs>
                    <a:gs pos="73000">
                      <a:schemeClr val="tx2">
                        <a:lumMod val="60000"/>
                        <a:lumOff val="40000"/>
                      </a:schemeClr>
                    </a:gs>
                    <a:gs pos="0">
                      <a:schemeClr val="tx2">
                        <a:lumMod val="90000"/>
                        <a:lumOff val="10000"/>
                      </a:schemeClr>
                    </a:gs>
                    <a:gs pos="100000">
                      <a:schemeClr val="tx2">
                        <a:lumMod val="0"/>
                        <a:lumOff val="100000"/>
                      </a:schemeClr>
                    </a:gs>
                  </a:gsLst>
                  <a:lin ang="16200000" scaled="1"/>
                </a:gradFill>
              </a:defRPr>
            </a:lvl1pPr>
          </a:lstStyle>
          <a:p>
            <a:pPr marL="0" lvl="0" indent="0">
              <a:buNone/>
            </a:pPr>
            <a:r>
              <a:rPr lang="en-US"/>
              <a:t>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319840" y="2505075"/>
            <a:ext cx="5035548" cy="3684588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1B4E7C4-4DA4-404D-9965-B13F2DD7D8BF}" type="datetimeFigureOut">
              <a:rPr lang="en-US" dirty="0"/>
              <a:t>7/24/26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dirty="0"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76FB7AA-4A53-424F-AD41-70827B6504BA}" type="datetimeFigureOut">
              <a:rPr lang="en-US" dirty="0"/>
              <a:t>7/24/26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dirty="0"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7884882-FB12-4BC8-9960-9AD8104D7FAE}" type="datetimeFigureOut">
              <a:rPr lang="en-US" dirty="0"/>
              <a:t>7/24/26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dirty="0"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120000" y="2057400"/>
            <a:ext cx="3652025" cy="3811588"/>
          </a:xfrm>
        </p:spPr>
        <p:txBody>
          <a:bodyPr/>
          <a:lstStyle>
            <a:lvl1pPr marL="0" indent="0">
              <a:buNone/>
              <a:defRPr sz="1600">
                <a:gradFill>
                  <a:gsLst>
                    <a:gs pos="15000">
                      <a:schemeClr val="tx2"/>
                    </a:gs>
                    <a:gs pos="73000">
                      <a:schemeClr val="tx2">
                        <a:lumMod val="60000"/>
                        <a:lumOff val="40000"/>
                      </a:schemeClr>
                    </a:gs>
                    <a:gs pos="0">
                      <a:schemeClr val="tx1"/>
                    </a:gs>
                    <a:gs pos="100000">
                      <a:schemeClr val="tx2">
                        <a:lumMod val="0"/>
                        <a:lumOff val="100000"/>
                      </a:schemeClr>
                    </a:gs>
                  </a:gsLst>
                  <a:lin ang="16200000" scaled="1"/>
                </a:gradFill>
              </a:defRPr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7D1BD23-6E54-4D9D-AD88-A2813C73CC25}" type="datetimeFigureOut">
              <a:rPr lang="en-US" dirty="0"/>
              <a:t>7/24/26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dirty="0"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 anchor="t"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/>
              <a:t>Click icon to add picture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120000" y="2057400"/>
            <a:ext cx="3652025" cy="3811588"/>
          </a:xfrm>
        </p:spPr>
        <p:txBody>
          <a:bodyPr/>
          <a:lstStyle>
            <a:lvl1pPr marL="0" indent="0">
              <a:buNone/>
              <a:defRPr sz="1600">
                <a:gradFill>
                  <a:gsLst>
                    <a:gs pos="15000">
                      <a:schemeClr val="tx2"/>
                    </a:gs>
                    <a:gs pos="73000">
                      <a:schemeClr val="tx2">
                        <a:lumMod val="60000"/>
                        <a:lumOff val="40000"/>
                      </a:schemeClr>
                    </a:gs>
                    <a:gs pos="0">
                      <a:schemeClr val="tx1"/>
                    </a:gs>
                    <a:gs pos="100000">
                      <a:schemeClr val="tx2">
                        <a:lumMod val="0"/>
                        <a:lumOff val="100000"/>
                      </a:schemeClr>
                    </a:gs>
                  </a:gsLst>
                  <a:lin ang="16200000" scaled="1"/>
                </a:gradFill>
              </a:defRPr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471A834-4F3C-4AF9-9C74-05EC35A0F292}" type="datetimeFigureOut">
              <a:rPr lang="en-US" dirty="0"/>
              <a:t>7/24/26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dirty="0"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Panoramic 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4367160"/>
            <a:ext cx="10515600" cy="819355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839788" y="987425"/>
            <a:ext cx="10515600" cy="3379735"/>
          </a:xfrm>
        </p:spPr>
        <p:txBody>
          <a:bodyPr anchor="t"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/>
              <a:t>Click icon to add picture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39788" y="5186516"/>
            <a:ext cx="10514012" cy="682472"/>
          </a:xfrm>
        </p:spPr>
        <p:txBody>
          <a:bodyPr/>
          <a:lstStyle>
            <a:lvl1pPr marL="0" indent="0">
              <a:buNone/>
              <a:defRPr sz="1600">
                <a:gradFill>
                  <a:gsLst>
                    <a:gs pos="15000">
                      <a:schemeClr val="tx2"/>
                    </a:gs>
                    <a:gs pos="73000">
                      <a:schemeClr val="tx2">
                        <a:lumMod val="60000"/>
                        <a:lumOff val="40000"/>
                      </a:schemeClr>
                    </a:gs>
                    <a:gs pos="0">
                      <a:schemeClr val="tx1"/>
                    </a:gs>
                    <a:gs pos="100000">
                      <a:schemeClr val="tx2">
                        <a:lumMod val="0"/>
                        <a:lumOff val="100000"/>
                      </a:schemeClr>
                    </a:gs>
                  </a:gsLst>
                  <a:lin ang="16200000" scaled="1"/>
                </a:gradFill>
              </a:defRPr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B80C674-7DFC-42FE-B9CD-82963CDB1557}" type="datetimeFigureOut">
              <a:rPr lang="en-US" dirty="0"/>
              <a:t>7/24/26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dirty="0"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itle and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3534344"/>
          </a:xfrm>
        </p:spPr>
        <p:txBody>
          <a:bodyPr anchor="ctr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39788" y="4489399"/>
            <a:ext cx="10514012" cy="1501826"/>
          </a:xfrm>
        </p:spPr>
        <p:txBody>
          <a:bodyPr anchor="ctr"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076456F-F47D-4F25-8053-2A695DA0CA7D}" type="datetimeFigureOut">
              <a:rPr lang="en-US" dirty="0"/>
              <a:t>7/24/26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dirty="0"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Quot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446212" y="365125"/>
            <a:ext cx="9302752" cy="2992904"/>
          </a:xfrm>
        </p:spPr>
        <p:txBody>
          <a:bodyPr anchor="ctr"/>
          <a:lstStyle>
            <a:lvl1pPr>
              <a:defRPr sz="44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12" name="Text Placeholder 3"/>
          <p:cNvSpPr>
            <a:spLocks noGrp="1"/>
          </p:cNvSpPr>
          <p:nvPr>
            <p:ph type="body" sz="half" idx="13"/>
          </p:nvPr>
        </p:nvSpPr>
        <p:spPr>
          <a:xfrm>
            <a:off x="1720644" y="3365557"/>
            <a:ext cx="8752299" cy="548968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38200" y="4501729"/>
            <a:ext cx="10512424" cy="1489496"/>
          </a:xfrm>
        </p:spPr>
        <p:txBody>
          <a:bodyPr anchor="ctr">
            <a:normAutofit/>
          </a:bodyPr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D6C7379-69CC-4837-9905-BEBA22830C8A}" type="datetimeFigureOut">
              <a:rPr lang="en-US" dirty="0"/>
              <a:t>7/24/26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dirty="0"/>
              <a:t>‹#›</a:t>
            </a:fld>
            <a:endParaRPr lang="en-US"/>
          </a:p>
        </p:txBody>
      </p:sp>
      <p:sp>
        <p:nvSpPr>
          <p:cNvPr id="9" name="TextBox 8"/>
          <p:cNvSpPr txBox="1"/>
          <p:nvPr/>
        </p:nvSpPr>
        <p:spPr>
          <a:xfrm>
            <a:off x="1111044" y="786824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>
            <a:lvl1pPr>
              <a:spcBef>
                <a:spcPct val="0"/>
              </a:spcBef>
              <a:buNone/>
              <a:defRPr sz="3200" b="0" cap="all">
                <a:ln w="3175" cmpd="sng">
                  <a:noFill/>
                </a:ln>
                <a:effectLst>
                  <a:glow rad="38100">
                    <a:schemeClr val="bg1">
                      <a:lumMod val="65000"/>
                      <a:lumOff val="35000"/>
                      <a:alpha val="40000"/>
                    </a:schemeClr>
                  </a:glow>
                  <a:outerShdw blurRad="28575" dist="38100" dir="14040000" algn="tl" rotWithShape="0">
                    <a:srgbClr val="000000">
                      <a:alpha val="25000"/>
                    </a:srgbClr>
                  </a:outerShdw>
                </a:effectLst>
              </a:defRPr>
            </a:lvl1pPr>
            <a:lvl2pPr>
              <a:defRPr>
                <a:solidFill>
                  <a:schemeClr val="tx2"/>
                </a:solidFill>
              </a:defRPr>
            </a:lvl2pPr>
            <a:lvl3pPr>
              <a:defRPr>
                <a:solidFill>
                  <a:schemeClr val="tx2"/>
                </a:solidFill>
              </a:defRPr>
            </a:lvl3pPr>
            <a:lvl4pPr>
              <a:defRPr>
                <a:solidFill>
                  <a:schemeClr val="tx2"/>
                </a:solidFill>
              </a:defRPr>
            </a:lvl4pPr>
            <a:lvl5pPr>
              <a:defRPr>
                <a:solidFill>
                  <a:schemeClr val="tx2"/>
                </a:solidFill>
              </a:defRPr>
            </a:lvl5pPr>
            <a:lvl6pPr>
              <a:defRPr>
                <a:solidFill>
                  <a:schemeClr val="tx2"/>
                </a:solidFill>
              </a:defRPr>
            </a:lvl6pPr>
            <a:lvl7pPr>
              <a:defRPr>
                <a:solidFill>
                  <a:schemeClr val="tx2"/>
                </a:solidFill>
              </a:defRPr>
            </a:lvl7pPr>
            <a:lvl8pPr>
              <a:defRPr>
                <a:solidFill>
                  <a:schemeClr val="tx2"/>
                </a:solidFill>
              </a:defRPr>
            </a:lvl8pPr>
            <a:lvl9pPr>
              <a:defRPr>
                <a:solidFill>
                  <a:schemeClr val="tx2"/>
                </a:solidFill>
              </a:defRPr>
            </a:lvl9pPr>
          </a:lstStyle>
          <a:p>
            <a:pPr lvl="0"/>
            <a:r>
              <a:rPr lang="en-US" sz="8000">
                <a:solidFill>
                  <a:schemeClr val="tx1"/>
                </a:solidFill>
                <a:effectLst/>
              </a:rPr>
              <a:t>“</a:t>
            </a:r>
          </a:p>
        </p:txBody>
      </p:sp>
      <p:sp>
        <p:nvSpPr>
          <p:cNvPr id="10" name="TextBox 9"/>
          <p:cNvSpPr txBox="1"/>
          <p:nvPr/>
        </p:nvSpPr>
        <p:spPr>
          <a:xfrm>
            <a:off x="10437812" y="2743200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>
            <a:lvl1pPr>
              <a:spcBef>
                <a:spcPct val="0"/>
              </a:spcBef>
              <a:buNone/>
              <a:defRPr sz="3200" b="0" cap="all">
                <a:ln w="3175" cmpd="sng">
                  <a:noFill/>
                </a:ln>
                <a:effectLst>
                  <a:glow rad="38100">
                    <a:schemeClr val="bg1">
                      <a:lumMod val="65000"/>
                      <a:lumOff val="35000"/>
                      <a:alpha val="40000"/>
                    </a:schemeClr>
                  </a:glow>
                  <a:outerShdw blurRad="28575" dist="38100" dir="14040000" algn="tl" rotWithShape="0">
                    <a:srgbClr val="000000">
                      <a:alpha val="25000"/>
                    </a:srgbClr>
                  </a:outerShdw>
                </a:effectLst>
              </a:defRPr>
            </a:lvl1pPr>
            <a:lvl2pPr>
              <a:defRPr>
                <a:solidFill>
                  <a:schemeClr val="tx2"/>
                </a:solidFill>
              </a:defRPr>
            </a:lvl2pPr>
            <a:lvl3pPr>
              <a:defRPr>
                <a:solidFill>
                  <a:schemeClr val="tx2"/>
                </a:solidFill>
              </a:defRPr>
            </a:lvl3pPr>
            <a:lvl4pPr>
              <a:defRPr>
                <a:solidFill>
                  <a:schemeClr val="tx2"/>
                </a:solidFill>
              </a:defRPr>
            </a:lvl4pPr>
            <a:lvl5pPr>
              <a:defRPr>
                <a:solidFill>
                  <a:schemeClr val="tx2"/>
                </a:solidFill>
              </a:defRPr>
            </a:lvl5pPr>
            <a:lvl6pPr>
              <a:defRPr>
                <a:solidFill>
                  <a:schemeClr val="tx2"/>
                </a:solidFill>
              </a:defRPr>
            </a:lvl6pPr>
            <a:lvl7pPr>
              <a:defRPr>
                <a:solidFill>
                  <a:schemeClr val="tx2"/>
                </a:solidFill>
              </a:defRPr>
            </a:lvl7pPr>
            <a:lvl8pPr>
              <a:defRPr>
                <a:solidFill>
                  <a:schemeClr val="tx2"/>
                </a:solidFill>
              </a:defRPr>
            </a:lvl8pPr>
            <a:lvl9pPr>
              <a:defRPr>
                <a:solidFill>
                  <a:schemeClr val="tx2"/>
                </a:solidFill>
              </a:defRPr>
            </a:lvl9pPr>
          </a:lstStyle>
          <a:p>
            <a:pPr lvl="0" algn="r"/>
            <a:r>
              <a:rPr lang="en-US" sz="8000">
                <a:solidFill>
                  <a:schemeClr val="tx1"/>
                </a:solidFill>
                <a:effectLst/>
              </a:rPr>
              <a:t>”</a:t>
            </a:r>
          </a:p>
        </p:txBody>
      </p:sp>
    </p:spTree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Name Car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2326967"/>
            <a:ext cx="10515600" cy="2511835"/>
          </a:xfrm>
        </p:spPr>
        <p:txBody>
          <a:bodyPr anchor="b">
            <a:normAutofit/>
          </a:bodyPr>
          <a:lstStyle>
            <a:lvl1pPr>
              <a:defRPr sz="54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39788" y="4850581"/>
            <a:ext cx="10514012" cy="1140644"/>
          </a:xfrm>
        </p:spPr>
        <p:txBody>
          <a:bodyPr anchor="t"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9EB8B7E-8AEE-4F10-BFEE-C999AD004D36}" type="datetimeFigureOut">
              <a:rPr lang="en-US" dirty="0"/>
              <a:t>7/24/26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dirty="0"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3 Colum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" name="Title 1"/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</p:spPr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7" name="Text Placeholder 2"/>
          <p:cNvSpPr>
            <a:spLocks noGrp="1"/>
          </p:cNvSpPr>
          <p:nvPr>
            <p:ph type="body" idx="1"/>
          </p:nvPr>
        </p:nvSpPr>
        <p:spPr>
          <a:xfrm>
            <a:off x="1337282" y="1885950"/>
            <a:ext cx="2946866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gradFill>
                  <a:gsLst>
                    <a:gs pos="15000">
                      <a:schemeClr val="tx2"/>
                    </a:gs>
                    <a:gs pos="73000">
                      <a:schemeClr val="tx2">
                        <a:lumMod val="60000"/>
                        <a:lumOff val="40000"/>
                      </a:schemeClr>
                    </a:gs>
                    <a:gs pos="0">
                      <a:schemeClr val="tx2">
                        <a:lumMod val="90000"/>
                        <a:lumOff val="10000"/>
                      </a:schemeClr>
                    </a:gs>
                    <a:gs pos="100000">
                      <a:schemeClr val="tx2">
                        <a:lumMod val="0"/>
                        <a:lumOff val="100000"/>
                      </a:schemeClr>
                    </a:gs>
                  </a:gsLst>
                  <a:lin ang="16200000" scaled="1"/>
                </a:gra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8" name="Text Placeholder 3"/>
          <p:cNvSpPr>
            <a:spLocks noGrp="1"/>
          </p:cNvSpPr>
          <p:nvPr>
            <p:ph type="body" sz="half" idx="15"/>
          </p:nvPr>
        </p:nvSpPr>
        <p:spPr>
          <a:xfrm>
            <a:off x="1356798" y="2571750"/>
            <a:ext cx="2927350" cy="3589338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9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587994" y="1885950"/>
            <a:ext cx="2936241" cy="576262"/>
          </a:xfrm>
        </p:spPr>
        <p:txBody>
          <a:bodyPr vert="horz" lIns="91440" tIns="45720" rIns="91440" bIns="45720" rtlCol="0" anchor="b">
            <a:noAutofit/>
          </a:bodyPr>
          <a:lstStyle>
            <a:lvl1pPr>
              <a:buNone/>
              <a:defRPr lang="en-US" sz="2400" b="0">
                <a:gradFill>
                  <a:gsLst>
                    <a:gs pos="15000">
                      <a:schemeClr val="tx2"/>
                    </a:gs>
                    <a:gs pos="73000">
                      <a:schemeClr val="tx2">
                        <a:lumMod val="60000"/>
                        <a:lumOff val="40000"/>
                      </a:schemeClr>
                    </a:gs>
                    <a:gs pos="0">
                      <a:schemeClr val="tx2">
                        <a:lumMod val="90000"/>
                        <a:lumOff val="10000"/>
                      </a:schemeClr>
                    </a:gs>
                    <a:gs pos="100000">
                      <a:schemeClr val="tx2">
                        <a:lumMod val="0"/>
                        <a:lumOff val="100000"/>
                      </a:schemeClr>
                    </a:gs>
                  </a:gsLst>
                  <a:lin ang="16200000" scaled="1"/>
                </a:gradFill>
              </a:defRPr>
            </a:lvl1pPr>
          </a:lstStyle>
          <a:p>
            <a:pPr marL="0" lvl="0" indent="0">
              <a:buNone/>
            </a:pPr>
            <a:r>
              <a:rPr lang="en-US"/>
              <a:t>Edit Master text styles</a:t>
            </a:r>
          </a:p>
        </p:txBody>
      </p:sp>
      <p:sp>
        <p:nvSpPr>
          <p:cNvPr id="10" name="Text Placeholder 3"/>
          <p:cNvSpPr>
            <a:spLocks noGrp="1"/>
          </p:cNvSpPr>
          <p:nvPr>
            <p:ph type="body" sz="half" idx="16"/>
          </p:nvPr>
        </p:nvSpPr>
        <p:spPr>
          <a:xfrm>
            <a:off x="4577441" y="2571750"/>
            <a:ext cx="2946794" cy="3589338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11" name="Text Placeholder 4"/>
          <p:cNvSpPr>
            <a:spLocks noGrp="1"/>
          </p:cNvSpPr>
          <p:nvPr>
            <p:ph type="body" sz="quarter" idx="13"/>
          </p:nvPr>
        </p:nvSpPr>
        <p:spPr>
          <a:xfrm>
            <a:off x="7829035" y="1885950"/>
            <a:ext cx="2932113" cy="576262"/>
          </a:xfrm>
        </p:spPr>
        <p:txBody>
          <a:bodyPr vert="horz" lIns="91440" tIns="45720" rIns="91440" bIns="45720" rtlCol="0" anchor="b">
            <a:noAutofit/>
          </a:bodyPr>
          <a:lstStyle>
            <a:lvl1pPr>
              <a:buNone/>
              <a:defRPr lang="en-US" sz="2400" b="0" dirty="0">
                <a:gradFill>
                  <a:gsLst>
                    <a:gs pos="15000">
                      <a:schemeClr val="tx2"/>
                    </a:gs>
                    <a:gs pos="73000">
                      <a:schemeClr val="tx2">
                        <a:lumMod val="60000"/>
                        <a:lumOff val="40000"/>
                      </a:schemeClr>
                    </a:gs>
                    <a:gs pos="0">
                      <a:schemeClr val="tx2">
                        <a:lumMod val="90000"/>
                        <a:lumOff val="10000"/>
                      </a:schemeClr>
                    </a:gs>
                    <a:gs pos="100000">
                      <a:schemeClr val="tx2">
                        <a:lumMod val="0"/>
                        <a:lumOff val="100000"/>
                      </a:schemeClr>
                    </a:gs>
                  </a:gsLst>
                  <a:lin ang="16200000" scaled="1"/>
                </a:gradFill>
              </a:defRPr>
            </a:lvl1pPr>
          </a:lstStyle>
          <a:p>
            <a:pPr marL="0" lvl="0" indent="0">
              <a:buNone/>
            </a:pPr>
            <a:r>
              <a:rPr lang="en-US"/>
              <a:t>Edit Master text styles</a:t>
            </a:r>
          </a:p>
        </p:txBody>
      </p:sp>
      <p:sp>
        <p:nvSpPr>
          <p:cNvPr id="12" name="Text Placeholder 3"/>
          <p:cNvSpPr>
            <a:spLocks noGrp="1"/>
          </p:cNvSpPr>
          <p:nvPr>
            <p:ph type="body" sz="half" idx="17"/>
          </p:nvPr>
        </p:nvSpPr>
        <p:spPr>
          <a:xfrm>
            <a:off x="7829035" y="2571750"/>
            <a:ext cx="2932113" cy="3589338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668F3F9-58BC-440B-B37B-805B9055EF92}" type="datetimeFigureOut">
              <a:rPr lang="en-US" dirty="0"/>
              <a:t>7/24/26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dirty="0"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3 Picture Colum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0" name="Title 1"/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</p:spPr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19" name="Text Placeholder 2"/>
          <p:cNvSpPr>
            <a:spLocks noGrp="1"/>
          </p:cNvSpPr>
          <p:nvPr>
            <p:ph type="body" idx="1"/>
          </p:nvPr>
        </p:nvSpPr>
        <p:spPr>
          <a:xfrm>
            <a:off x="1332085" y="4297503"/>
            <a:ext cx="2940050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gradFill>
                  <a:gsLst>
                    <a:gs pos="34000">
                      <a:schemeClr val="tx1">
                        <a:lumMod val="93000"/>
                      </a:schemeClr>
                    </a:gs>
                    <a:gs pos="0">
                      <a:schemeClr val="bg1">
                        <a:lumMod val="41000"/>
                        <a:lumOff val="59000"/>
                      </a:schemeClr>
                    </a:gs>
                    <a:gs pos="100000">
                      <a:schemeClr val="tx2">
                        <a:lumMod val="0"/>
                        <a:lumOff val="100000"/>
                      </a:schemeClr>
                    </a:gs>
                  </a:gsLst>
                  <a:lin ang="4800000" scaled="0"/>
                </a:gra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20" name="Picture Placeholder 2"/>
          <p:cNvSpPr>
            <a:spLocks noGrp="1" noChangeAspect="1"/>
          </p:cNvSpPr>
          <p:nvPr>
            <p:ph type="pic" idx="15"/>
          </p:nvPr>
        </p:nvSpPr>
        <p:spPr>
          <a:xfrm>
            <a:off x="1332085" y="2256354"/>
            <a:ext cx="2940050" cy="1524000"/>
          </a:xfrm>
          <a:prstGeom prst="roundRect">
            <a:avLst>
              <a:gd name="adj" fmla="val 1858"/>
            </a:avLst>
          </a:prstGeom>
          <a:effectLst>
            <a:outerShdw blurRad="50800" dist="50800" dir="5400000" algn="tl" rotWithShape="0">
              <a:srgbClr val="000000">
                <a:alpha val="43000"/>
              </a:srgbClr>
            </a:out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/>
              <a:t>Click icon to add picture</a:t>
            </a:r>
          </a:p>
        </p:txBody>
      </p:sp>
      <p:sp>
        <p:nvSpPr>
          <p:cNvPr id="21" name="Text Placeholder 3"/>
          <p:cNvSpPr>
            <a:spLocks noGrp="1"/>
          </p:cNvSpPr>
          <p:nvPr>
            <p:ph type="body" sz="half" idx="18"/>
          </p:nvPr>
        </p:nvSpPr>
        <p:spPr>
          <a:xfrm>
            <a:off x="1332085" y="4873765"/>
            <a:ext cx="2940050" cy="659189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22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568997" y="4297503"/>
            <a:ext cx="2930525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gradFill>
                  <a:gsLst>
                    <a:gs pos="34000">
                      <a:schemeClr val="tx1">
                        <a:lumMod val="93000"/>
                      </a:schemeClr>
                    </a:gs>
                    <a:gs pos="0">
                      <a:schemeClr val="bg1">
                        <a:lumMod val="41000"/>
                        <a:lumOff val="59000"/>
                      </a:schemeClr>
                    </a:gs>
                    <a:gs pos="100000">
                      <a:schemeClr val="tx2">
                        <a:lumMod val="0"/>
                        <a:lumOff val="100000"/>
                      </a:schemeClr>
                    </a:gs>
                  </a:gsLst>
                  <a:lin ang="4800000" scaled="0"/>
                </a:gra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23" name="Picture Placeholder 2"/>
          <p:cNvSpPr>
            <a:spLocks noGrp="1" noChangeAspect="1"/>
          </p:cNvSpPr>
          <p:nvPr>
            <p:ph type="pic" idx="21"/>
          </p:nvPr>
        </p:nvSpPr>
        <p:spPr>
          <a:xfrm>
            <a:off x="4568996" y="2256354"/>
            <a:ext cx="2930525" cy="1524000"/>
          </a:xfrm>
          <a:prstGeom prst="roundRect">
            <a:avLst>
              <a:gd name="adj" fmla="val 1858"/>
            </a:avLst>
          </a:prstGeom>
          <a:effectLst>
            <a:outerShdw blurRad="50800" dist="50800" dir="5400000" algn="tl" rotWithShape="0">
              <a:srgbClr val="000000">
                <a:alpha val="43000"/>
              </a:srgbClr>
            </a:out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/>
              <a:t>Click icon to add picture</a:t>
            </a:r>
          </a:p>
        </p:txBody>
      </p:sp>
      <p:sp>
        <p:nvSpPr>
          <p:cNvPr id="24" name="Text Placeholder 3"/>
          <p:cNvSpPr>
            <a:spLocks noGrp="1"/>
          </p:cNvSpPr>
          <p:nvPr>
            <p:ph type="body" sz="half" idx="19"/>
          </p:nvPr>
        </p:nvSpPr>
        <p:spPr>
          <a:xfrm>
            <a:off x="4567644" y="4873764"/>
            <a:ext cx="2934406" cy="659189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25" name="Text Placeholder 4"/>
          <p:cNvSpPr>
            <a:spLocks noGrp="1"/>
          </p:cNvSpPr>
          <p:nvPr>
            <p:ph type="body" sz="quarter" idx="13"/>
          </p:nvPr>
        </p:nvSpPr>
        <p:spPr>
          <a:xfrm>
            <a:off x="7804322" y="4297503"/>
            <a:ext cx="2932113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gradFill>
                  <a:gsLst>
                    <a:gs pos="34000">
                      <a:schemeClr val="tx1">
                        <a:lumMod val="93000"/>
                      </a:schemeClr>
                    </a:gs>
                    <a:gs pos="0">
                      <a:schemeClr val="bg1">
                        <a:lumMod val="41000"/>
                        <a:lumOff val="59000"/>
                      </a:schemeClr>
                    </a:gs>
                    <a:gs pos="100000">
                      <a:schemeClr val="tx2">
                        <a:lumMod val="0"/>
                        <a:lumOff val="100000"/>
                      </a:schemeClr>
                    </a:gs>
                  </a:gsLst>
                  <a:lin ang="4800000" scaled="0"/>
                </a:gra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26" name="Picture Placeholder 2"/>
          <p:cNvSpPr>
            <a:spLocks noGrp="1" noChangeAspect="1"/>
          </p:cNvSpPr>
          <p:nvPr>
            <p:ph type="pic" idx="22"/>
          </p:nvPr>
        </p:nvSpPr>
        <p:spPr>
          <a:xfrm>
            <a:off x="7804321" y="2256354"/>
            <a:ext cx="2932113" cy="1524000"/>
          </a:xfrm>
          <a:prstGeom prst="roundRect">
            <a:avLst>
              <a:gd name="adj" fmla="val 1858"/>
            </a:avLst>
          </a:prstGeom>
          <a:effectLst>
            <a:outerShdw blurRad="50800" dist="50800" dir="5400000" algn="tl" rotWithShape="0">
              <a:srgbClr val="000000">
                <a:alpha val="43000"/>
              </a:srgbClr>
            </a:out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/>
              <a:t>Click icon to add picture</a:t>
            </a:r>
          </a:p>
        </p:txBody>
      </p:sp>
      <p:sp>
        <p:nvSpPr>
          <p:cNvPr id="27" name="Text Placeholder 3"/>
          <p:cNvSpPr>
            <a:spLocks noGrp="1"/>
          </p:cNvSpPr>
          <p:nvPr>
            <p:ph type="body" sz="half" idx="20"/>
          </p:nvPr>
        </p:nvSpPr>
        <p:spPr>
          <a:xfrm>
            <a:off x="7804197" y="4873762"/>
            <a:ext cx="2935997" cy="659189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D5A53AF-48EA-489D-8260-9DCAB666386A}" type="datetimeFigureOut">
              <a:rPr lang="en-US" dirty="0"/>
              <a:t>7/24/26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dirty="0"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DED02AE-B9A4-47BD-AF8E-97E16144138B}" type="datetimeFigureOut">
              <a:rPr lang="en-US" dirty="0"/>
              <a:t>7/24/26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dirty="0"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F0FD78B-DB02-4362-BCDC-98A55456977C}" type="datetimeFigureOut">
              <a:rPr lang="en-US" dirty="0"/>
              <a:t>7/24/26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dirty="0"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slideLayout" Target="../slideLayouts/slideLayout13.xml"/><Relationship Id="rId18" Type="http://schemas.openxmlformats.org/officeDocument/2006/relationships/theme" Target="../theme/theme1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17" Type="http://schemas.openxmlformats.org/officeDocument/2006/relationships/slideLayout" Target="../slideLayouts/slideLayout17.xml"/><Relationship Id="rId2" Type="http://schemas.openxmlformats.org/officeDocument/2006/relationships/slideLayout" Target="../slideLayouts/slideLayout2.xml"/><Relationship Id="rId16" Type="http://schemas.openxmlformats.org/officeDocument/2006/relationships/slideLayout" Target="../slideLayouts/slideLayout16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5" Type="http://schemas.openxmlformats.org/officeDocument/2006/relationships/slideLayout" Target="../slideLayouts/slideLayout15.xml"/><Relationship Id="rId10" Type="http://schemas.openxmlformats.org/officeDocument/2006/relationships/slideLayout" Target="../slideLayouts/slideLayout10.xml"/><Relationship Id="rId19" Type="http://schemas.openxmlformats.org/officeDocument/2006/relationships/image" Target="../media/image1.png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slideLayout" Target="../slideLayouts/slideLayout14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19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20000" y="1825625"/>
            <a:ext cx="102338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gradFill flip="none" rotWithShape="1">
                  <a:gsLst>
                    <a:gs pos="28000">
                      <a:schemeClr val="tx1">
                        <a:lumMod val="93000"/>
                      </a:schemeClr>
                    </a:gs>
                    <a:gs pos="0">
                      <a:schemeClr val="bg1">
                        <a:lumMod val="38000"/>
                        <a:lumOff val="62000"/>
                      </a:schemeClr>
                    </a:gs>
                    <a:gs pos="100000">
                      <a:schemeClr val="tx2">
                        <a:lumMod val="0"/>
                        <a:lumOff val="100000"/>
                      </a:schemeClr>
                    </a:gs>
                  </a:gsLst>
                  <a:lin ang="5400000" scaled="1"/>
                  <a:tileRect/>
                </a:gradFill>
              </a:defRPr>
            </a:lvl1pPr>
          </a:lstStyle>
          <a:p>
            <a:fld id="{51CF1133-3259-4C45-BABA-5B62D9C6F78D}" type="datetimeFigureOut">
              <a:rPr lang="en-US" dirty="0"/>
              <a:t>7/24/26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gradFill flip="none" rotWithShape="1">
                  <a:gsLst>
                    <a:gs pos="28000">
                      <a:schemeClr val="tx1">
                        <a:lumMod val="93000"/>
                      </a:schemeClr>
                    </a:gs>
                    <a:gs pos="0">
                      <a:schemeClr val="bg1">
                        <a:lumMod val="38000"/>
                        <a:lumOff val="62000"/>
                      </a:schemeClr>
                    </a:gs>
                    <a:gs pos="100000">
                      <a:schemeClr val="tx2">
                        <a:lumMod val="0"/>
                        <a:lumOff val="100000"/>
                      </a:schemeClr>
                    </a:gs>
                  </a:gsLst>
                  <a:lin ang="5400000" scaled="1"/>
                  <a:tileRect/>
                </a:gra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gradFill flip="none" rotWithShape="1">
                  <a:gsLst>
                    <a:gs pos="28000">
                      <a:schemeClr val="tx1">
                        <a:lumMod val="93000"/>
                      </a:schemeClr>
                    </a:gs>
                    <a:gs pos="0">
                      <a:schemeClr val="bg1">
                        <a:lumMod val="38000"/>
                        <a:lumOff val="62000"/>
                      </a:schemeClr>
                    </a:gs>
                    <a:gs pos="100000">
                      <a:schemeClr val="tx2">
                        <a:lumMod val="0"/>
                        <a:lumOff val="100000"/>
                      </a:schemeClr>
                    </a:gs>
                  </a:gsLst>
                  <a:lin ang="5400000" scaled="1"/>
                  <a:tileRect/>
                </a:gradFill>
              </a:defRPr>
            </a:lvl1pPr>
          </a:lstStyle>
          <a:p>
            <a:fld id="{6D22F896-40B5-4ADD-8801-0D06FADFA095}" type="slidenum">
              <a:rPr lang="en-US" dirty="0"/>
              <a:pPr/>
              <a:t>‹#›</a:t>
            </a:fld>
            <a:endParaRPr lang="en-US"/>
          </a:p>
        </p:txBody>
      </p:sp>
    </p:spTree>
  </p:cSld>
  <p:clrMap bg1="dk1" tx1="lt1" bg2="dk2" tx2="lt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60" r:id="rId10"/>
    <p:sldLayoutId id="2147483661" r:id="rId11"/>
    <p:sldLayoutId id="2147483666" r:id="rId12"/>
    <p:sldLayoutId id="2147483663" r:id="rId13"/>
    <p:sldLayoutId id="2147483667" r:id="rId14"/>
    <p:sldLayoutId id="2147483668" r:id="rId15"/>
    <p:sldLayoutId id="2147483658" r:id="rId16"/>
    <p:sldLayoutId id="2147483659" r:id="rId17"/>
  </p:sldLayoutIdLst>
  <p:hf sldNum="0" hdr="0" ftr="0" dt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5400" b="0" kern="1200">
          <a:gradFill flip="none" rotWithShape="1">
            <a:gsLst>
              <a:gs pos="28000">
                <a:schemeClr val="tx1">
                  <a:lumMod val="93000"/>
                </a:schemeClr>
              </a:gs>
              <a:gs pos="0">
                <a:schemeClr val="bg1">
                  <a:lumMod val="25000"/>
                  <a:lumOff val="75000"/>
                </a:schemeClr>
              </a:gs>
              <a:gs pos="100000">
                <a:schemeClr val="tx2">
                  <a:lumMod val="0"/>
                  <a:lumOff val="100000"/>
                </a:schemeClr>
              </a:gs>
            </a:gsLst>
            <a:lin ang="4800000" scaled="0"/>
            <a:tileRect/>
          </a:gra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gradFill>
            <a:gsLst>
              <a:gs pos="34000">
                <a:schemeClr val="tx1">
                  <a:lumMod val="93000"/>
                </a:schemeClr>
              </a:gs>
              <a:gs pos="0">
                <a:schemeClr val="bg1">
                  <a:lumMod val="25000"/>
                  <a:lumOff val="75000"/>
                </a:schemeClr>
              </a:gs>
              <a:gs pos="100000">
                <a:schemeClr val="tx2">
                  <a:lumMod val="0"/>
                  <a:lumOff val="100000"/>
                </a:schemeClr>
              </a:gs>
            </a:gsLst>
            <a:lin ang="4800000" scaled="0"/>
          </a:gra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gradFill>
            <a:gsLst>
              <a:gs pos="34000">
                <a:schemeClr val="tx1">
                  <a:lumMod val="93000"/>
                </a:schemeClr>
              </a:gs>
              <a:gs pos="0">
                <a:schemeClr val="bg1">
                  <a:lumMod val="25000"/>
                  <a:lumOff val="75000"/>
                </a:schemeClr>
              </a:gs>
              <a:gs pos="100000">
                <a:schemeClr val="tx2">
                  <a:lumMod val="0"/>
                  <a:lumOff val="100000"/>
                </a:schemeClr>
              </a:gs>
            </a:gsLst>
            <a:lin ang="4800000" scaled="0"/>
          </a:gra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gradFill>
            <a:gsLst>
              <a:gs pos="34000">
                <a:schemeClr val="tx1">
                  <a:lumMod val="93000"/>
                </a:schemeClr>
              </a:gs>
              <a:gs pos="0">
                <a:schemeClr val="bg1">
                  <a:lumMod val="25000"/>
                  <a:lumOff val="75000"/>
                </a:schemeClr>
              </a:gs>
              <a:gs pos="100000">
                <a:schemeClr val="tx2">
                  <a:lumMod val="0"/>
                  <a:lumOff val="100000"/>
                </a:schemeClr>
              </a:gs>
            </a:gsLst>
            <a:lin ang="4800000" scaled="0"/>
          </a:gra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gradFill>
            <a:gsLst>
              <a:gs pos="34000">
                <a:schemeClr val="tx1">
                  <a:lumMod val="93000"/>
                </a:schemeClr>
              </a:gs>
              <a:gs pos="0">
                <a:schemeClr val="bg1">
                  <a:lumMod val="25000"/>
                  <a:lumOff val="75000"/>
                </a:schemeClr>
              </a:gs>
              <a:gs pos="100000">
                <a:schemeClr val="tx2">
                  <a:lumMod val="0"/>
                  <a:lumOff val="100000"/>
                </a:schemeClr>
              </a:gs>
            </a:gsLst>
            <a:lin ang="4800000" scaled="0"/>
          </a:gra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gradFill>
            <a:gsLst>
              <a:gs pos="34000">
                <a:schemeClr val="tx1">
                  <a:lumMod val="93000"/>
                </a:schemeClr>
              </a:gs>
              <a:gs pos="0">
                <a:schemeClr val="bg1">
                  <a:lumMod val="25000"/>
                  <a:lumOff val="75000"/>
                </a:schemeClr>
              </a:gs>
              <a:gs pos="100000">
                <a:schemeClr val="tx2">
                  <a:lumMod val="0"/>
                  <a:lumOff val="100000"/>
                </a:schemeClr>
              </a:gs>
            </a:gsLst>
            <a:lin ang="4800000" scaled="0"/>
          </a:gra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pn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Subtitle 2">
            <a:extLst>
              <a:ext uri="{FF2B5EF4-FFF2-40B4-BE49-F238E27FC236}">
                <a16:creationId xmlns:a16="http://schemas.microsoft.com/office/drawing/2014/main" id="{EC5441EC-4F38-4DFE-9600-8EAE83F206D8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6096000" y="752482"/>
            <a:ext cx="5274366" cy="716047"/>
          </a:xfrm>
        </p:spPr>
        <p:txBody>
          <a:bodyPr>
            <a:noAutofit/>
          </a:bodyPr>
          <a:lstStyle/>
          <a:p>
            <a:pPr algn="ctr">
              <a:lnSpc>
                <a:spcPct val="100000"/>
              </a:lnSpc>
            </a:pPr>
            <a:r>
              <a:rPr lang="en-GB" sz="2400" dirty="0">
                <a:solidFill>
                  <a:schemeClr val="tx1"/>
                </a:solidFill>
              </a:rPr>
              <a:t>Integrating Health, Wellbeing and Sustainable Development in the Health and Social Care </a:t>
            </a:r>
          </a:p>
        </p:txBody>
      </p:sp>
      <p:pic>
        <p:nvPicPr>
          <p:cNvPr id="1026" name="Picture 2" descr="https://tukuz.com/wp-content/uploads/2021/06/university-of-wales-trinity-saint-david-logo-vector.png">
            <a:extLst>
              <a:ext uri="{FF2B5EF4-FFF2-40B4-BE49-F238E27FC236}">
                <a16:creationId xmlns:a16="http://schemas.microsoft.com/office/drawing/2014/main" id="{39B77D87-16A5-48A7-92EC-A98905406FB2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72498" y="122339"/>
            <a:ext cx="5386180" cy="195825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4" name="TextBox 3">
            <a:extLst>
              <a:ext uri="{FF2B5EF4-FFF2-40B4-BE49-F238E27FC236}">
                <a16:creationId xmlns:a16="http://schemas.microsoft.com/office/drawing/2014/main" id="{E07FF496-6B54-43CF-BA35-4C32E0BB1786}"/>
              </a:ext>
            </a:extLst>
          </p:cNvPr>
          <p:cNvSpPr txBox="1"/>
          <p:nvPr/>
        </p:nvSpPr>
        <p:spPr>
          <a:xfrm>
            <a:off x="1073425" y="2239617"/>
            <a:ext cx="3458817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/>
              <a:t>Sector: Impact on Service Delivery</a:t>
            </a:r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D91E214B-3D3A-42B2-868E-AE82626BD490}"/>
              </a:ext>
            </a:extLst>
          </p:cNvPr>
          <p:cNvSpPr txBox="1"/>
          <p:nvPr/>
        </p:nvSpPr>
        <p:spPr>
          <a:xfrm>
            <a:off x="397562" y="3071190"/>
            <a:ext cx="4810542" cy="286232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Name: Precious </a:t>
            </a:r>
            <a:r>
              <a:rPr lang="en-GB" dirty="0" err="1"/>
              <a:t>Omorotiowan</a:t>
            </a:r>
            <a:endParaRPr lang="en-GB" dirty="0"/>
          </a:p>
          <a:p>
            <a:endParaRPr lang="en-GB" dirty="0"/>
          </a:p>
          <a:p>
            <a:r>
              <a:rPr lang="en-GB" dirty="0"/>
              <a:t>Student Number: 2030735</a:t>
            </a:r>
          </a:p>
          <a:p>
            <a:endParaRPr lang="en-GB" dirty="0"/>
          </a:p>
          <a:p>
            <a:r>
              <a:rPr lang="en-GB" dirty="0"/>
              <a:t>Lecture: </a:t>
            </a:r>
            <a:r>
              <a:rPr lang="en-GB" i="0" dirty="0">
                <a:effectLst/>
                <a:latin typeface="-apple-system"/>
              </a:rPr>
              <a:t>Dr </a:t>
            </a:r>
            <a:r>
              <a:rPr lang="en-GB" i="0" dirty="0" err="1">
                <a:effectLst/>
                <a:latin typeface="-apple-system"/>
              </a:rPr>
              <a:t>Itse</a:t>
            </a:r>
            <a:r>
              <a:rPr lang="en-GB" i="0" dirty="0">
                <a:effectLst/>
                <a:latin typeface="-apple-system"/>
              </a:rPr>
              <a:t> </a:t>
            </a:r>
            <a:r>
              <a:rPr lang="en-GB" i="0" dirty="0" err="1">
                <a:effectLst/>
                <a:latin typeface="-apple-system"/>
              </a:rPr>
              <a:t>Olaoye</a:t>
            </a:r>
            <a:endParaRPr lang="en-GB" dirty="0"/>
          </a:p>
          <a:p>
            <a:endParaRPr lang="en-GB" dirty="0"/>
          </a:p>
          <a:p>
            <a:r>
              <a:rPr lang="en-GB" dirty="0"/>
              <a:t>Module code and title: </a:t>
            </a:r>
            <a:r>
              <a:rPr lang="en-GB" b="1" i="0" dirty="0">
                <a:effectLst/>
                <a:latin typeface="-apple-system"/>
              </a:rPr>
              <a:t>BMHP6030-Health, Wellbeing and Sustainable Development</a:t>
            </a:r>
            <a:endParaRPr lang="en-GB" dirty="0"/>
          </a:p>
          <a:p>
            <a:endParaRPr lang="en-GB" dirty="0"/>
          </a:p>
          <a:p>
            <a:r>
              <a:rPr lang="en-GB" dirty="0"/>
              <a:t>Due date: 24</a:t>
            </a:r>
            <a:r>
              <a:rPr lang="en-GB" baseline="30000" dirty="0"/>
              <a:t>th</a:t>
            </a:r>
            <a:r>
              <a:rPr lang="en-GB" dirty="0"/>
              <a:t> July 2026</a:t>
            </a:r>
          </a:p>
        </p:txBody>
      </p:sp>
      <p:pic>
        <p:nvPicPr>
          <p:cNvPr id="2" name="Picture 1">
            <a:extLst>
              <a:ext uri="{FF2B5EF4-FFF2-40B4-BE49-F238E27FC236}">
                <a16:creationId xmlns:a16="http://schemas.microsoft.com/office/drawing/2014/main" id="{E7C892DB-96D8-3B78-C7AF-6748CC1921C7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755116" y="2608950"/>
            <a:ext cx="6615250" cy="387061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428047047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14432BD-D557-4813-8BB0-C7630B0BDC4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82926" y="130968"/>
            <a:ext cx="10426148" cy="1325563"/>
          </a:xfrm>
        </p:spPr>
        <p:txBody>
          <a:bodyPr>
            <a:normAutofit fontScale="90000"/>
          </a:bodyPr>
          <a:lstStyle/>
          <a:p>
            <a:r>
              <a:rPr lang="en-GB"/>
              <a:t>Introduction  and Key concept of Health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1DE3654C-F3FE-4335-B42F-F6D14BE506D5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>
              <a:buNone/>
            </a:pPr>
            <a:r>
              <a:rPr lang="en-GB"/>
              <a:t> </a:t>
            </a:r>
          </a:p>
        </p:txBody>
      </p:sp>
      <p:sp>
        <p:nvSpPr>
          <p:cNvPr id="4" name="Rectangle 3">
            <a:extLst>
              <a:ext uri="{FF2B5EF4-FFF2-40B4-BE49-F238E27FC236}">
                <a16:creationId xmlns:a16="http://schemas.microsoft.com/office/drawing/2014/main" id="{6C571111-02FF-44EC-BA0D-7EC8AAE3AC84}"/>
              </a:ext>
            </a:extLst>
          </p:cNvPr>
          <p:cNvSpPr/>
          <p:nvPr/>
        </p:nvSpPr>
        <p:spPr>
          <a:xfrm>
            <a:off x="927652" y="1528313"/>
            <a:ext cx="3352800" cy="4648649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5" name="Rectangle 4">
            <a:extLst>
              <a:ext uri="{FF2B5EF4-FFF2-40B4-BE49-F238E27FC236}">
                <a16:creationId xmlns:a16="http://schemas.microsoft.com/office/drawing/2014/main" id="{F11914A9-B701-404D-A3CE-817D5423E2E9}"/>
              </a:ext>
            </a:extLst>
          </p:cNvPr>
          <p:cNvSpPr/>
          <p:nvPr/>
        </p:nvSpPr>
        <p:spPr>
          <a:xfrm>
            <a:off x="4585254" y="1524000"/>
            <a:ext cx="3326296" cy="4652963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7" name="Rectangle 6">
            <a:extLst>
              <a:ext uri="{FF2B5EF4-FFF2-40B4-BE49-F238E27FC236}">
                <a16:creationId xmlns:a16="http://schemas.microsoft.com/office/drawing/2014/main" id="{D1DF426F-DC29-4602-9416-415F6B19CFB6}"/>
              </a:ext>
            </a:extLst>
          </p:cNvPr>
          <p:cNvSpPr/>
          <p:nvPr/>
        </p:nvSpPr>
        <p:spPr>
          <a:xfrm>
            <a:off x="8216352" y="1524000"/>
            <a:ext cx="3137448" cy="4652962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8" name="TextBox 7">
            <a:extLst>
              <a:ext uri="{FF2B5EF4-FFF2-40B4-BE49-F238E27FC236}">
                <a16:creationId xmlns:a16="http://schemas.microsoft.com/office/drawing/2014/main" id="{B2AA5ADF-2B99-441C-BA9F-728A810B1417}"/>
              </a:ext>
            </a:extLst>
          </p:cNvPr>
          <p:cNvSpPr txBox="1"/>
          <p:nvPr/>
        </p:nvSpPr>
        <p:spPr>
          <a:xfrm>
            <a:off x="1182852" y="1547582"/>
            <a:ext cx="284240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b="1"/>
              <a:t>HEALTH:</a:t>
            </a:r>
          </a:p>
        </p:txBody>
      </p:sp>
      <p:sp>
        <p:nvSpPr>
          <p:cNvPr id="9" name="TextBox 8">
            <a:extLst>
              <a:ext uri="{FF2B5EF4-FFF2-40B4-BE49-F238E27FC236}">
                <a16:creationId xmlns:a16="http://schemas.microsoft.com/office/drawing/2014/main" id="{3444F225-1812-4234-95B7-EE3D8307461A}"/>
              </a:ext>
            </a:extLst>
          </p:cNvPr>
          <p:cNvSpPr txBox="1"/>
          <p:nvPr/>
        </p:nvSpPr>
        <p:spPr>
          <a:xfrm>
            <a:off x="5193484" y="1558475"/>
            <a:ext cx="2193045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b="1"/>
              <a:t>WELLBEING:</a:t>
            </a:r>
          </a:p>
        </p:txBody>
      </p:sp>
      <p:sp>
        <p:nvSpPr>
          <p:cNvPr id="10" name="TextBox 9">
            <a:extLst>
              <a:ext uri="{FF2B5EF4-FFF2-40B4-BE49-F238E27FC236}">
                <a16:creationId xmlns:a16="http://schemas.microsoft.com/office/drawing/2014/main" id="{1A349149-1C30-41AD-AFD2-695F7DE1C5AB}"/>
              </a:ext>
            </a:extLst>
          </p:cNvPr>
          <p:cNvSpPr txBox="1"/>
          <p:nvPr/>
        </p:nvSpPr>
        <p:spPr>
          <a:xfrm>
            <a:off x="8733184" y="1558475"/>
            <a:ext cx="2338816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b="1"/>
              <a:t>SUSTAINABLE DEVELOPMENT:</a:t>
            </a:r>
          </a:p>
        </p:txBody>
      </p:sp>
      <p:pic>
        <p:nvPicPr>
          <p:cNvPr id="6" name="Picture 5">
            <a:extLst>
              <a:ext uri="{FF2B5EF4-FFF2-40B4-BE49-F238E27FC236}">
                <a16:creationId xmlns:a16="http://schemas.microsoft.com/office/drawing/2014/main" id="{92393C5D-2684-7E8B-0287-CA5F93CA4B09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280452" y="4299364"/>
            <a:ext cx="3890782" cy="2427669"/>
          </a:xfrm>
          <a:prstGeom prst="rect">
            <a:avLst/>
          </a:prstGeom>
          <a:ln w="6350">
            <a:solidFill>
              <a:schemeClr val="tx1"/>
            </a:solidFill>
          </a:ln>
        </p:spPr>
      </p:pic>
      <p:sp>
        <p:nvSpPr>
          <p:cNvPr id="11" name="TextBox 10">
            <a:extLst>
              <a:ext uri="{FF2B5EF4-FFF2-40B4-BE49-F238E27FC236}">
                <a16:creationId xmlns:a16="http://schemas.microsoft.com/office/drawing/2014/main" id="{ECFED96E-7B43-4126-B034-CB325B96ACBA}"/>
              </a:ext>
            </a:extLst>
          </p:cNvPr>
          <p:cNvSpPr txBox="1"/>
          <p:nvPr/>
        </p:nvSpPr>
        <p:spPr>
          <a:xfrm>
            <a:off x="990243" y="1802983"/>
            <a:ext cx="3290209" cy="147732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/>
              <a:t>Defined by the world health organisation 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/>
              <a:t>Health is about not being unwell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/>
              <a:t>Health is when a person has </a:t>
            </a:r>
          </a:p>
        </p:txBody>
      </p:sp>
      <p:sp>
        <p:nvSpPr>
          <p:cNvPr id="12" name="TextBox 11">
            <a:extLst>
              <a:ext uri="{FF2B5EF4-FFF2-40B4-BE49-F238E27FC236}">
                <a16:creationId xmlns:a16="http://schemas.microsoft.com/office/drawing/2014/main" id="{9B110408-EA0B-4CDF-A14B-C6C42362464A}"/>
              </a:ext>
            </a:extLst>
          </p:cNvPr>
          <p:cNvSpPr txBox="1"/>
          <p:nvPr/>
        </p:nvSpPr>
        <p:spPr>
          <a:xfrm>
            <a:off x="990243" y="3280311"/>
            <a:ext cx="3039744" cy="258532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285750" indent="-285750" algn="ctr">
              <a:buFont typeface="Wingdings" panose="05000000000000000000" pitchFamily="2" charset="2"/>
              <a:buChar char="ü"/>
            </a:pPr>
            <a:r>
              <a:rPr lang="en-GB"/>
              <a:t>Physical wellbeing - when your body is functioning well</a:t>
            </a:r>
          </a:p>
          <a:p>
            <a:pPr marL="285750" indent="-285750" algn="ctr">
              <a:buFont typeface="Wingdings" panose="05000000000000000000" pitchFamily="2" charset="2"/>
              <a:buChar char="ü"/>
            </a:pPr>
            <a:r>
              <a:rPr lang="en-GB"/>
              <a:t>Mental wellbeing - when you can cope with stress and feel emotional well</a:t>
            </a:r>
          </a:p>
          <a:p>
            <a:pPr marL="285750" indent="-285750" algn="ctr">
              <a:buFont typeface="Wingdings" panose="05000000000000000000" pitchFamily="2" charset="2"/>
              <a:buChar char="ü"/>
            </a:pPr>
            <a:r>
              <a:rPr lang="en-GB"/>
              <a:t>Social wellbeing - you have healthy relationships and interact with others well.</a:t>
            </a:r>
          </a:p>
        </p:txBody>
      </p:sp>
      <p:sp>
        <p:nvSpPr>
          <p:cNvPr id="13" name="TextBox 12">
            <a:extLst>
              <a:ext uri="{FF2B5EF4-FFF2-40B4-BE49-F238E27FC236}">
                <a16:creationId xmlns:a16="http://schemas.microsoft.com/office/drawing/2014/main" id="{0E4404E9-C915-4579-B45B-75CC116E708E}"/>
              </a:ext>
            </a:extLst>
          </p:cNvPr>
          <p:cNvSpPr txBox="1"/>
          <p:nvPr/>
        </p:nvSpPr>
        <p:spPr>
          <a:xfrm>
            <a:off x="4699552" y="1927807"/>
            <a:ext cx="309770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/>
              <a:t>A holistic concept involving:</a:t>
            </a:r>
          </a:p>
        </p:txBody>
      </p:sp>
      <p:sp>
        <p:nvSpPr>
          <p:cNvPr id="14" name="TextBox 13">
            <a:extLst>
              <a:ext uri="{FF2B5EF4-FFF2-40B4-BE49-F238E27FC236}">
                <a16:creationId xmlns:a16="http://schemas.microsoft.com/office/drawing/2014/main" id="{70ED135C-3C15-4C45-BBB3-1C89B1CB466A}"/>
              </a:ext>
            </a:extLst>
          </p:cNvPr>
          <p:cNvSpPr txBox="1"/>
          <p:nvPr/>
        </p:nvSpPr>
        <p:spPr>
          <a:xfrm>
            <a:off x="4699552" y="2337019"/>
            <a:ext cx="2942177" cy="203132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285750" indent="-285750">
              <a:buFont typeface="Wingdings" panose="05000000000000000000" pitchFamily="2" charset="2"/>
              <a:buChar char="Ø"/>
            </a:pPr>
            <a:r>
              <a:rPr lang="en-GB"/>
              <a:t>Physical health</a:t>
            </a:r>
          </a:p>
          <a:p>
            <a:pPr marL="285750" indent="-285750">
              <a:buFont typeface="Wingdings" panose="05000000000000000000" pitchFamily="2" charset="2"/>
              <a:buChar char="Ø"/>
            </a:pPr>
            <a:r>
              <a:rPr lang="en-GB"/>
              <a:t>Mental and emotional wellbeing </a:t>
            </a:r>
          </a:p>
          <a:p>
            <a:pPr marL="285750" indent="-285750">
              <a:buFont typeface="Wingdings" panose="05000000000000000000" pitchFamily="2" charset="2"/>
              <a:buChar char="Ø"/>
            </a:pPr>
            <a:r>
              <a:rPr lang="en-GB"/>
              <a:t>Social environments and relationships </a:t>
            </a:r>
          </a:p>
          <a:p>
            <a:pPr marL="285750" indent="-285750">
              <a:buFont typeface="Wingdings" panose="05000000000000000000" pitchFamily="2" charset="2"/>
              <a:buChar char="Ø"/>
            </a:pPr>
            <a:r>
              <a:rPr lang="en-GB"/>
              <a:t>Quality of life and independence  </a:t>
            </a:r>
          </a:p>
        </p:txBody>
      </p:sp>
      <p:sp>
        <p:nvSpPr>
          <p:cNvPr id="15" name="TextBox 14">
            <a:extLst>
              <a:ext uri="{FF2B5EF4-FFF2-40B4-BE49-F238E27FC236}">
                <a16:creationId xmlns:a16="http://schemas.microsoft.com/office/drawing/2014/main" id="{BB831C10-1801-48D1-B210-44146B20C50A}"/>
              </a:ext>
            </a:extLst>
          </p:cNvPr>
          <p:cNvSpPr txBox="1"/>
          <p:nvPr/>
        </p:nvSpPr>
        <p:spPr>
          <a:xfrm>
            <a:off x="8220132" y="2190251"/>
            <a:ext cx="3088942" cy="175432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/>
              <a:t>Sustainable health care means to provide healthcare to people without harming the ability of future generations to receive good health care </a:t>
            </a:r>
          </a:p>
        </p:txBody>
      </p:sp>
      <p:sp>
        <p:nvSpPr>
          <p:cNvPr id="16" name="TextBox 15">
            <a:extLst>
              <a:ext uri="{FF2B5EF4-FFF2-40B4-BE49-F238E27FC236}">
                <a16:creationId xmlns:a16="http://schemas.microsoft.com/office/drawing/2014/main" id="{9E6C3436-BCC2-42EB-AA43-AB00C8416EAD}"/>
              </a:ext>
            </a:extLst>
          </p:cNvPr>
          <p:cNvSpPr txBox="1"/>
          <p:nvPr/>
        </p:nvSpPr>
        <p:spPr>
          <a:xfrm>
            <a:off x="8216352" y="3906679"/>
            <a:ext cx="3137448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285750" indent="-285750">
              <a:buFont typeface="Courier New" panose="02070309020205020404" pitchFamily="49" charset="0"/>
              <a:buChar char="o"/>
            </a:pPr>
            <a:r>
              <a:rPr lang="en-GB"/>
              <a:t>It encourages healthcare systems that are:</a:t>
            </a:r>
          </a:p>
        </p:txBody>
      </p:sp>
      <p:sp>
        <p:nvSpPr>
          <p:cNvPr id="17" name="TextBox 16">
            <a:extLst>
              <a:ext uri="{FF2B5EF4-FFF2-40B4-BE49-F238E27FC236}">
                <a16:creationId xmlns:a16="http://schemas.microsoft.com/office/drawing/2014/main" id="{B291549E-6304-41C5-A744-C1C87E4A094D}"/>
              </a:ext>
            </a:extLst>
          </p:cNvPr>
          <p:cNvSpPr txBox="1"/>
          <p:nvPr/>
        </p:nvSpPr>
        <p:spPr>
          <a:xfrm>
            <a:off x="8242874" y="4572972"/>
            <a:ext cx="3240683" cy="9233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285750" indent="-285750">
              <a:buFont typeface="Wingdings" panose="05000000000000000000" pitchFamily="2" charset="2"/>
              <a:buChar char="ü"/>
            </a:pPr>
            <a:r>
              <a:rPr lang="en-GB"/>
              <a:t>Environmental responsibility </a:t>
            </a:r>
          </a:p>
          <a:p>
            <a:pPr marL="285750" indent="-285750">
              <a:buFont typeface="Wingdings" panose="05000000000000000000" pitchFamily="2" charset="2"/>
              <a:buChar char="ü"/>
            </a:pPr>
            <a:r>
              <a:rPr lang="en-GB"/>
              <a:t>Equitable</a:t>
            </a:r>
          </a:p>
          <a:p>
            <a:pPr marL="285750" indent="-285750">
              <a:buFont typeface="Wingdings" panose="05000000000000000000" pitchFamily="2" charset="2"/>
              <a:buChar char="ü"/>
            </a:pPr>
            <a:r>
              <a:rPr lang="en-GB"/>
              <a:t>Effective </a:t>
            </a:r>
          </a:p>
        </p:txBody>
      </p:sp>
    </p:spTree>
    <p:extLst>
      <p:ext uri="{BB962C8B-B14F-4D97-AF65-F5344CB8AC3E}">
        <p14:creationId xmlns:p14="http://schemas.microsoft.com/office/powerpoint/2010/main" val="2198152195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7923A6C-F8F5-4F00-8B9E-D2BEDBE378B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345223" y="128773"/>
            <a:ext cx="9501554" cy="1325563"/>
          </a:xfrm>
        </p:spPr>
        <p:txBody>
          <a:bodyPr>
            <a:normAutofit/>
          </a:bodyPr>
          <a:lstStyle/>
          <a:p>
            <a:pPr algn="ctr"/>
            <a:r>
              <a:rPr lang="en-GB" sz="3600"/>
              <a:t>Modern healthcare provides policies, Growing importance of health wellbeing an sustainability  </a:t>
            </a:r>
          </a:p>
        </p:txBody>
      </p:sp>
      <p:sp>
        <p:nvSpPr>
          <p:cNvPr id="4" name="Rectangle: Rounded Corners 3">
            <a:extLst>
              <a:ext uri="{FF2B5EF4-FFF2-40B4-BE49-F238E27FC236}">
                <a16:creationId xmlns:a16="http://schemas.microsoft.com/office/drawing/2014/main" id="{CDDBFE40-43C9-4E53-9F7E-8C8553107BDA}"/>
              </a:ext>
            </a:extLst>
          </p:cNvPr>
          <p:cNvSpPr/>
          <p:nvPr/>
        </p:nvSpPr>
        <p:spPr>
          <a:xfrm>
            <a:off x="351692" y="1532118"/>
            <a:ext cx="4477483" cy="4960757"/>
          </a:xfrm>
          <a:prstGeom prst="round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01F78D79-20E9-4EE6-BD1A-C622538942AA}"/>
              </a:ext>
            </a:extLst>
          </p:cNvPr>
          <p:cNvSpPr txBox="1"/>
          <p:nvPr/>
        </p:nvSpPr>
        <p:spPr>
          <a:xfrm>
            <a:off x="590733" y="2214376"/>
            <a:ext cx="4178105" cy="9233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285750" indent="-285750">
              <a:buFont typeface="Wingdings" panose="05000000000000000000" pitchFamily="2" charset="2"/>
              <a:buChar char="v"/>
            </a:pPr>
            <a:r>
              <a:rPr lang="en-GB"/>
              <a:t>Health systems are starting to move from treating illness towards prevention and promoting wellbeing: </a:t>
            </a:r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01A4DA26-FEE4-4201-B9B9-CE04D9248DDF}"/>
              </a:ext>
            </a:extLst>
          </p:cNvPr>
          <p:cNvSpPr txBox="1"/>
          <p:nvPr/>
        </p:nvSpPr>
        <p:spPr>
          <a:xfrm>
            <a:off x="590733" y="3661395"/>
            <a:ext cx="3995555" cy="175432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285750" indent="-285750" algn="ctr">
              <a:buFont typeface="Wingdings" panose="05000000000000000000" pitchFamily="2" charset="2"/>
              <a:buChar char="ü"/>
            </a:pPr>
            <a:r>
              <a:rPr lang="en-GB"/>
              <a:t>Giving vaccines to prevent illnesses or disease </a:t>
            </a:r>
          </a:p>
          <a:p>
            <a:pPr marL="285750" indent="-285750" algn="ctr">
              <a:buFont typeface="Wingdings" panose="05000000000000000000" pitchFamily="2" charset="2"/>
              <a:buChar char="ü"/>
            </a:pPr>
            <a:r>
              <a:rPr lang="en-GB"/>
              <a:t>Encouraging healthy dets and exercise</a:t>
            </a:r>
          </a:p>
          <a:p>
            <a:pPr marL="285750" indent="-285750" algn="ctr">
              <a:buFont typeface="Wingdings" panose="05000000000000000000" pitchFamily="2" charset="2"/>
              <a:buChar char="ü"/>
            </a:pPr>
            <a:r>
              <a:rPr lang="en-GB"/>
              <a:t>Providing mental health support </a:t>
            </a:r>
          </a:p>
          <a:p>
            <a:pPr marL="285750" indent="-285750" algn="ctr">
              <a:buFont typeface="Wingdings" panose="05000000000000000000" pitchFamily="2" charset="2"/>
              <a:buChar char="ü"/>
            </a:pPr>
            <a:r>
              <a:rPr lang="en-GB"/>
              <a:t>Making Stop-making programmes </a:t>
            </a:r>
          </a:p>
        </p:txBody>
      </p:sp>
      <p:sp>
        <p:nvSpPr>
          <p:cNvPr id="8" name="Oval 7">
            <a:extLst>
              <a:ext uri="{FF2B5EF4-FFF2-40B4-BE49-F238E27FC236}">
                <a16:creationId xmlns:a16="http://schemas.microsoft.com/office/drawing/2014/main" id="{37B59705-A281-4709-A9D2-CA4A2A806F09}"/>
              </a:ext>
            </a:extLst>
          </p:cNvPr>
          <p:cNvSpPr/>
          <p:nvPr/>
        </p:nvSpPr>
        <p:spPr>
          <a:xfrm>
            <a:off x="5375691" y="1401774"/>
            <a:ext cx="5450571" cy="3471863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10" name="TextBox 9">
            <a:extLst>
              <a:ext uri="{FF2B5EF4-FFF2-40B4-BE49-F238E27FC236}">
                <a16:creationId xmlns:a16="http://schemas.microsoft.com/office/drawing/2014/main" id="{D1ECCC1F-B390-49E8-B2A3-3FF2B41526D8}"/>
              </a:ext>
            </a:extLst>
          </p:cNvPr>
          <p:cNvSpPr txBox="1"/>
          <p:nvPr/>
        </p:nvSpPr>
        <p:spPr>
          <a:xfrm>
            <a:off x="6096000" y="1821180"/>
            <a:ext cx="4326914" cy="147732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285750" indent="-285750">
              <a:buFont typeface="Wingdings" panose="05000000000000000000" pitchFamily="2" charset="2"/>
              <a:buChar char="v"/>
            </a:pPr>
            <a:r>
              <a:rPr lang="en-GB">
                <a:solidFill>
                  <a:prstClr val="white"/>
                </a:solidFill>
              </a:rPr>
              <a:t>The world health organisation are working along United Nations Sustainable developments  are helping countries what they should exactly focus on in healthcare</a:t>
            </a:r>
            <a:endParaRPr lang="en-GB"/>
          </a:p>
        </p:txBody>
      </p:sp>
      <p:sp>
        <p:nvSpPr>
          <p:cNvPr id="11" name="TextBox 10">
            <a:extLst>
              <a:ext uri="{FF2B5EF4-FFF2-40B4-BE49-F238E27FC236}">
                <a16:creationId xmlns:a16="http://schemas.microsoft.com/office/drawing/2014/main" id="{D221E05E-85BA-477F-9C4D-E89AC0C01E43}"/>
              </a:ext>
            </a:extLst>
          </p:cNvPr>
          <p:cNvSpPr txBox="1"/>
          <p:nvPr/>
        </p:nvSpPr>
        <p:spPr>
          <a:xfrm>
            <a:off x="6418567" y="3338229"/>
            <a:ext cx="3681779" cy="120032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285750" lvl="0" indent="-285750" algn="ctr">
              <a:buFont typeface="Wingdings" panose="05000000000000000000" pitchFamily="2" charset="2"/>
              <a:buChar char="ü"/>
            </a:pPr>
            <a:r>
              <a:rPr lang="en-GB">
                <a:solidFill>
                  <a:prstClr val="white"/>
                </a:solidFill>
              </a:rPr>
              <a:t>Ensure healthy lives for everyone </a:t>
            </a:r>
          </a:p>
          <a:p>
            <a:pPr marL="285750" lvl="0" indent="-285750" algn="ctr">
              <a:buFont typeface="Wingdings" panose="05000000000000000000" pitchFamily="2" charset="2"/>
              <a:buChar char="ü"/>
            </a:pPr>
            <a:r>
              <a:rPr lang="en-GB">
                <a:solidFill>
                  <a:prstClr val="white"/>
                </a:solidFill>
              </a:rPr>
              <a:t>Improve mental health</a:t>
            </a:r>
          </a:p>
          <a:p>
            <a:pPr marL="285750" lvl="0" indent="-285750" algn="ctr">
              <a:buFont typeface="Wingdings" panose="05000000000000000000" pitchFamily="2" charset="2"/>
              <a:buChar char="ü"/>
            </a:pPr>
            <a:r>
              <a:rPr lang="en-GB">
                <a:solidFill>
                  <a:prstClr val="white"/>
                </a:solidFill>
              </a:rPr>
              <a:t>Making healthcare available and affordable for everyone </a:t>
            </a:r>
          </a:p>
        </p:txBody>
      </p:sp>
      <p:sp>
        <p:nvSpPr>
          <p:cNvPr id="12" name="Rectangle 11">
            <a:extLst>
              <a:ext uri="{FF2B5EF4-FFF2-40B4-BE49-F238E27FC236}">
                <a16:creationId xmlns:a16="http://schemas.microsoft.com/office/drawing/2014/main" id="{16114FB7-97ED-40DC-B8D9-A86229C650AE}"/>
              </a:ext>
            </a:extLst>
          </p:cNvPr>
          <p:cNvSpPr/>
          <p:nvPr/>
        </p:nvSpPr>
        <p:spPr>
          <a:xfrm>
            <a:off x="5186362" y="5012813"/>
            <a:ext cx="6653945" cy="1754325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13" name="TextBox 12">
            <a:extLst>
              <a:ext uri="{FF2B5EF4-FFF2-40B4-BE49-F238E27FC236}">
                <a16:creationId xmlns:a16="http://schemas.microsoft.com/office/drawing/2014/main" id="{E26F3BD1-144E-41E8-9CA5-701ABADB7393}"/>
              </a:ext>
            </a:extLst>
          </p:cNvPr>
          <p:cNvSpPr txBox="1"/>
          <p:nvPr/>
        </p:nvSpPr>
        <p:spPr>
          <a:xfrm>
            <a:off x="5186363" y="5023262"/>
            <a:ext cx="5339934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b="1"/>
              <a:t>Impact on healthcare delivery:</a:t>
            </a:r>
          </a:p>
        </p:txBody>
      </p:sp>
      <p:sp>
        <p:nvSpPr>
          <p:cNvPr id="14" name="TextBox 13">
            <a:extLst>
              <a:ext uri="{FF2B5EF4-FFF2-40B4-BE49-F238E27FC236}">
                <a16:creationId xmlns:a16="http://schemas.microsoft.com/office/drawing/2014/main" id="{02F642BD-6D27-4827-8A0F-3F3AB1A4CBA1}"/>
              </a:ext>
            </a:extLst>
          </p:cNvPr>
          <p:cNvSpPr txBox="1"/>
          <p:nvPr/>
        </p:nvSpPr>
        <p:spPr>
          <a:xfrm>
            <a:off x="5186363" y="5347105"/>
            <a:ext cx="6257742" cy="120032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285750" indent="-285750">
              <a:buFont typeface="Wingdings" panose="05000000000000000000" pitchFamily="2" charset="2"/>
              <a:buChar char="ü"/>
            </a:pPr>
            <a:r>
              <a:rPr lang="en-GB"/>
              <a:t>Increased focus on preventions </a:t>
            </a:r>
          </a:p>
          <a:p>
            <a:pPr marL="285750" indent="-285750">
              <a:buFont typeface="Wingdings" panose="05000000000000000000" pitchFamily="2" charset="2"/>
              <a:buChar char="ü"/>
            </a:pPr>
            <a:r>
              <a:rPr lang="en-GB"/>
              <a:t>Improve healthcare outcomes </a:t>
            </a:r>
          </a:p>
          <a:p>
            <a:pPr marL="285750" indent="-285750">
              <a:buFont typeface="Wingdings" panose="05000000000000000000" pitchFamily="2" charset="2"/>
              <a:buChar char="ü"/>
            </a:pPr>
            <a:r>
              <a:rPr lang="en-GB"/>
              <a:t>Reduce healthcare inequalities</a:t>
            </a:r>
          </a:p>
          <a:p>
            <a:pPr marL="285750" indent="-285750">
              <a:buFont typeface="Wingdings" panose="05000000000000000000" pitchFamily="2" charset="2"/>
              <a:buChar char="ü"/>
            </a:pPr>
            <a:r>
              <a:rPr lang="en-GB"/>
              <a:t>More sustainable use of resources  </a:t>
            </a:r>
          </a:p>
        </p:txBody>
      </p:sp>
      <p:sp>
        <p:nvSpPr>
          <p:cNvPr id="15" name="TextBox 14">
            <a:extLst>
              <a:ext uri="{FF2B5EF4-FFF2-40B4-BE49-F238E27FC236}">
                <a16:creationId xmlns:a16="http://schemas.microsoft.com/office/drawing/2014/main" id="{67F7253B-952E-4198-862E-0FE0684496F2}"/>
              </a:ext>
            </a:extLst>
          </p:cNvPr>
          <p:cNvSpPr txBox="1"/>
          <p:nvPr/>
        </p:nvSpPr>
        <p:spPr>
          <a:xfrm>
            <a:off x="9347669" y="4621185"/>
            <a:ext cx="2357255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/>
              <a:t>Critical Perspectives:</a:t>
            </a:r>
          </a:p>
        </p:txBody>
      </p:sp>
      <p:sp>
        <p:nvSpPr>
          <p:cNvPr id="16" name="TextBox 15">
            <a:extLst>
              <a:ext uri="{FF2B5EF4-FFF2-40B4-BE49-F238E27FC236}">
                <a16:creationId xmlns:a16="http://schemas.microsoft.com/office/drawing/2014/main" id="{6FAA00D3-47A7-4A12-9D92-883CD3ED5D07}"/>
              </a:ext>
            </a:extLst>
          </p:cNvPr>
          <p:cNvSpPr txBox="1"/>
          <p:nvPr/>
        </p:nvSpPr>
        <p:spPr>
          <a:xfrm>
            <a:off x="8967082" y="5023262"/>
            <a:ext cx="2834210" cy="175432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/>
              <a:t>Even though their healthcare polices improving in some areas. There's still challenges such as financial pressure and unequal access</a:t>
            </a:r>
          </a:p>
        </p:txBody>
      </p:sp>
    </p:spTree>
    <p:extLst>
      <p:ext uri="{BB962C8B-B14F-4D97-AF65-F5344CB8AC3E}">
        <p14:creationId xmlns:p14="http://schemas.microsoft.com/office/powerpoint/2010/main" val="2154719685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8BDF2F7-B0C2-4502-A5A5-8FD7FD9A02C0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pPr algn="ctr"/>
            <a:r>
              <a:rPr lang="en-GB"/>
              <a:t>Integration of Holistic Health and wellbeing Approaches </a:t>
            </a:r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33D948F2-C6DF-4C9E-BB7A-839A952764BD}"/>
              </a:ext>
            </a:extLst>
          </p:cNvPr>
          <p:cNvSpPr txBox="1"/>
          <p:nvPr/>
        </p:nvSpPr>
        <p:spPr>
          <a:xfrm>
            <a:off x="1323975" y="1856452"/>
            <a:ext cx="4262438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400"/>
              <a:t>Why integration is important</a:t>
            </a:r>
            <a:r>
              <a:rPr lang="en-GB"/>
              <a:t>:</a:t>
            </a:r>
          </a:p>
        </p:txBody>
      </p:sp>
      <p:sp>
        <p:nvSpPr>
          <p:cNvPr id="7" name="TextBox 6">
            <a:extLst>
              <a:ext uri="{FF2B5EF4-FFF2-40B4-BE49-F238E27FC236}">
                <a16:creationId xmlns:a16="http://schemas.microsoft.com/office/drawing/2014/main" id="{C08B6555-C177-4C4C-8734-5E065764148E}"/>
              </a:ext>
            </a:extLst>
          </p:cNvPr>
          <p:cNvSpPr txBox="1"/>
          <p:nvPr/>
        </p:nvSpPr>
        <p:spPr>
          <a:xfrm>
            <a:off x="838200" y="2483882"/>
            <a:ext cx="10515600" cy="397031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/>
              <a:t>Recognises individuals as people then focuses on their diseases 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/>
              <a:t>Combines physical, psychological and social support</a:t>
            </a:r>
          </a:p>
          <a:p>
            <a:endParaRPr lang="en-GB"/>
          </a:p>
          <a:p>
            <a:r>
              <a:rPr lang="en-GB" b="1" i="0">
                <a:effectLst/>
                <a:latin typeface="UICTFontTextStyleBody"/>
              </a:rPr>
              <a:t>Examples:</a:t>
            </a:r>
            <a:endParaRPr lang="en-GB">
              <a:effectLst/>
              <a:latin typeface=".AppleSystemUIFont"/>
            </a:endParaRPr>
          </a:p>
          <a:p>
            <a:r>
              <a:rPr lang="en-GB" b="1" i="0">
                <a:effectLst/>
                <a:latin typeface="UICTFontTextStyleEmphasizedBody"/>
              </a:rPr>
              <a:t>WHO “Health in All Policies” approach</a:t>
            </a:r>
            <a:endParaRPr lang="en-GB">
              <a:effectLst/>
              <a:latin typeface=".AppleSystemUIFont"/>
            </a:endParaRPr>
          </a:p>
          <a:p>
            <a:pPr lvl="0"/>
            <a:r>
              <a:rPr lang="en-GB" b="0" i="0">
                <a:effectLst/>
                <a:latin typeface="UICTFontTextStyleBody"/>
              </a:rPr>
              <a:t>Encourages all government sectors to consider health impacts.</a:t>
            </a:r>
          </a:p>
          <a:p>
            <a:pPr lvl="0"/>
            <a:endParaRPr lang="en-GB">
              <a:effectLst/>
              <a:latin typeface=".AppleSystemUIFont"/>
            </a:endParaRPr>
          </a:p>
          <a:p>
            <a:r>
              <a:rPr lang="en-GB" b="1" i="0">
                <a:effectLst/>
                <a:latin typeface="UICTFontTextStyleEmphasizedBody"/>
              </a:rPr>
              <a:t>Integrated Care Systems (ICS) – UK</a:t>
            </a:r>
            <a:endParaRPr lang="en-GB">
              <a:effectLst/>
              <a:latin typeface=".AppleSystemUIFont"/>
            </a:endParaRPr>
          </a:p>
          <a:p>
            <a:pPr lvl="0"/>
            <a:r>
              <a:rPr lang="en-GB" b="0" i="0">
                <a:effectLst/>
                <a:latin typeface="UICTFontTextStyleBody"/>
              </a:rPr>
              <a:t>Brings together:</a:t>
            </a:r>
            <a:endParaRPr lang="en-GB">
              <a:effectLst/>
              <a:latin typeface=".AppleSystemUIFont"/>
            </a:endParaRPr>
          </a:p>
          <a:p>
            <a:pPr lvl="1"/>
            <a:r>
              <a:rPr lang="en-GB" b="0" i="0">
                <a:effectLst/>
                <a:latin typeface="UICTFontTextStyleBody"/>
              </a:rPr>
              <a:t>NHS services</a:t>
            </a:r>
            <a:endParaRPr lang="en-GB">
              <a:effectLst/>
              <a:latin typeface=".AppleSystemUIFont"/>
            </a:endParaRPr>
          </a:p>
          <a:p>
            <a:pPr lvl="1"/>
            <a:r>
              <a:rPr lang="en-GB" b="0" i="0">
                <a:effectLst/>
                <a:latin typeface="UICTFontTextStyleBody"/>
              </a:rPr>
              <a:t>Local authorities</a:t>
            </a:r>
            <a:endParaRPr lang="en-GB">
              <a:effectLst/>
              <a:latin typeface=".AppleSystemUIFont"/>
            </a:endParaRPr>
          </a:p>
          <a:p>
            <a:pPr lvl="1"/>
            <a:r>
              <a:rPr lang="en-GB" b="0" i="0">
                <a:effectLst/>
                <a:latin typeface="UICTFontTextStyleBody"/>
              </a:rPr>
              <a:t>Community organisations</a:t>
            </a:r>
            <a:endParaRPr lang="en-GB">
              <a:effectLst/>
              <a:latin typeface=".AppleSystemUIFont"/>
            </a:endParaRPr>
          </a:p>
          <a:p>
            <a:endParaRPr lang="en-GB"/>
          </a:p>
          <a:p>
            <a:endParaRPr lang="en-GB"/>
          </a:p>
        </p:txBody>
      </p:sp>
      <p:sp>
        <p:nvSpPr>
          <p:cNvPr id="9" name="TextBox 8">
            <a:extLst>
              <a:ext uri="{FF2B5EF4-FFF2-40B4-BE49-F238E27FC236}">
                <a16:creationId xmlns:a16="http://schemas.microsoft.com/office/drawing/2014/main" id="{2AD10982-57AE-4A36-987B-5D12E4A3AA74}"/>
              </a:ext>
            </a:extLst>
          </p:cNvPr>
          <p:cNvSpPr txBox="1"/>
          <p:nvPr/>
        </p:nvSpPr>
        <p:spPr>
          <a:xfrm>
            <a:off x="5586413" y="4469041"/>
            <a:ext cx="4167187" cy="147732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lvl="0"/>
            <a:r>
              <a:rPr lang="en-GB" b="1">
                <a:solidFill>
                  <a:prstClr val="white"/>
                </a:solidFill>
                <a:latin typeface="UICTFontTextStyleBody"/>
              </a:rPr>
              <a:t>Benefits:</a:t>
            </a:r>
            <a:endParaRPr lang="en-GB">
              <a:solidFill>
                <a:prstClr val="white"/>
              </a:solidFill>
              <a:latin typeface=".AppleSystemUIFont"/>
            </a:endParaRPr>
          </a:p>
          <a:p>
            <a:pPr lvl="0"/>
            <a:r>
              <a:rPr lang="en-GB">
                <a:solidFill>
                  <a:prstClr val="white"/>
                </a:solidFill>
                <a:latin typeface="UICTFontTextStyleBody"/>
              </a:rPr>
              <a:t>Better coordination of care</a:t>
            </a:r>
            <a:endParaRPr lang="en-GB">
              <a:solidFill>
                <a:prstClr val="white"/>
              </a:solidFill>
              <a:latin typeface=".AppleSystemUIFont"/>
            </a:endParaRPr>
          </a:p>
          <a:p>
            <a:pPr lvl="0"/>
            <a:r>
              <a:rPr lang="en-GB">
                <a:solidFill>
                  <a:prstClr val="white"/>
                </a:solidFill>
                <a:latin typeface="UICTFontTextStyleBody"/>
              </a:rPr>
              <a:t>Improved patient experience</a:t>
            </a:r>
            <a:endParaRPr lang="en-GB">
              <a:solidFill>
                <a:prstClr val="white"/>
              </a:solidFill>
              <a:latin typeface=".AppleSystemUIFont"/>
            </a:endParaRPr>
          </a:p>
          <a:p>
            <a:pPr lvl="0"/>
            <a:r>
              <a:rPr lang="en-GB">
                <a:solidFill>
                  <a:prstClr val="white"/>
                </a:solidFill>
                <a:latin typeface="UICTFontTextStyleBody"/>
              </a:rPr>
              <a:t>Reduced hospital admissions</a:t>
            </a:r>
            <a:endParaRPr lang="en-GB">
              <a:solidFill>
                <a:prstClr val="white"/>
              </a:solidFill>
              <a:latin typeface=".AppleSystemUIFont"/>
            </a:endParaRPr>
          </a:p>
          <a:p>
            <a:pPr lvl="0"/>
            <a:endParaRPr lang="en-GB">
              <a:solidFill>
                <a:prstClr val="white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082232554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" name="Rectangle 10">
            <a:extLst>
              <a:ext uri="{FF2B5EF4-FFF2-40B4-BE49-F238E27FC236}">
                <a16:creationId xmlns:a16="http://schemas.microsoft.com/office/drawing/2014/main" id="{46130003-5222-4875-8738-1217755C7AC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1999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DD8CEAFD-B764-C34C-CDAB-CB2FBCE9B69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228014"/>
            <a:ext cx="10515600" cy="1325563"/>
          </a:xfrm>
        </p:spPr>
        <p:txBody>
          <a:bodyPr>
            <a:normAutofit/>
          </a:bodyPr>
          <a:lstStyle/>
          <a:p>
            <a:pPr algn="ctr"/>
            <a:r>
              <a:rPr lang="en-US">
                <a:gradFill flip="none" rotWithShape="1">
                  <a:gsLst>
                    <a:gs pos="28000">
                      <a:srgbClr val="EDEDED"/>
                    </a:gs>
                    <a:gs pos="0">
                      <a:srgbClr val="BFBFBF"/>
                    </a:gs>
                    <a:gs pos="100000">
                      <a:srgbClr val="FFFFFF"/>
                    </a:gs>
                  </a:gsLst>
                  <a:lin ang="4800000" scaled="0"/>
                  <a:tileRect/>
                </a:gradFill>
              </a:rPr>
              <a:t>Theoretical Perspectives</a:t>
            </a:r>
          </a:p>
        </p:txBody>
      </p:sp>
      <p:sp>
        <p:nvSpPr>
          <p:cNvPr id="13" name="Rounded Rectangle 17">
            <a:extLst>
              <a:ext uri="{FF2B5EF4-FFF2-40B4-BE49-F238E27FC236}">
                <a16:creationId xmlns:a16="http://schemas.microsoft.com/office/drawing/2014/main" id="{3E388DCC-9257-412E-811D-30F74D4CB7A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838200" y="1948070"/>
            <a:ext cx="4773166" cy="3896140"/>
          </a:xfrm>
          <a:prstGeom prst="roundRect">
            <a:avLst>
              <a:gd name="adj" fmla="val 2028"/>
            </a:avLst>
          </a:prstGeom>
          <a:solidFill>
            <a:schemeClr val="bg1"/>
          </a:solidFill>
          <a:ln>
            <a:noFill/>
          </a:ln>
          <a:effectLst>
            <a:innerShdw blurRad="127000" dist="12700">
              <a:prstClr val="black"/>
            </a:innerShdw>
            <a:reflection blurRad="6350" stA="52000" endA="300" endPos="20000" dir="5400000" sy="-100000" algn="bl" rotWithShape="0"/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4" name="Content Placeholder 3">
            <a:extLst>
              <a:ext uri="{FF2B5EF4-FFF2-40B4-BE49-F238E27FC236}">
                <a16:creationId xmlns:a16="http://schemas.microsoft.com/office/drawing/2014/main" id="{6C2B198D-0677-B8E0-08EC-9EF9C486B68C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420872" y="2268111"/>
            <a:ext cx="3607822" cy="3256059"/>
          </a:xfrm>
          <a:prstGeom prst="rect">
            <a:avLst/>
          </a:prstGeom>
        </p:spPr>
      </p:pic>
      <p:sp>
        <p:nvSpPr>
          <p:cNvPr id="3" name="TextBox 2">
            <a:extLst>
              <a:ext uri="{FF2B5EF4-FFF2-40B4-BE49-F238E27FC236}">
                <a16:creationId xmlns:a16="http://schemas.microsoft.com/office/drawing/2014/main" id="{1B4E84BD-3C09-4E6F-838D-799C96F7F80C}"/>
              </a:ext>
            </a:extLst>
          </p:cNvPr>
          <p:cNvSpPr txBox="1"/>
          <p:nvPr/>
        </p:nvSpPr>
        <p:spPr>
          <a:xfrm>
            <a:off x="5876924" y="1810166"/>
            <a:ext cx="3195639" cy="452431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800" b="1" i="0">
                <a:solidFill>
                  <a:schemeClr val="bg1"/>
                </a:solidFill>
                <a:effectLst/>
                <a:latin typeface="UICTFontTextStyleBody"/>
              </a:rPr>
              <a:t>Biological factors:</a:t>
            </a:r>
            <a:endParaRPr lang="en-GB" sz="1800">
              <a:solidFill>
                <a:schemeClr val="bg1"/>
              </a:solidFill>
              <a:effectLst/>
              <a:latin typeface=".AppleSystemUIFont"/>
            </a:endParaRPr>
          </a:p>
          <a:p>
            <a:pPr lvl="0"/>
            <a:r>
              <a:rPr lang="en-GB" sz="1800" b="0" i="0">
                <a:solidFill>
                  <a:schemeClr val="bg1"/>
                </a:solidFill>
                <a:effectLst/>
                <a:latin typeface="UICTFontTextStyleBody"/>
              </a:rPr>
              <a:t>Genetics</a:t>
            </a:r>
            <a:endParaRPr lang="en-GB" sz="1800">
              <a:solidFill>
                <a:schemeClr val="bg1"/>
              </a:solidFill>
              <a:effectLst/>
              <a:latin typeface=".AppleSystemUIFont"/>
            </a:endParaRPr>
          </a:p>
          <a:p>
            <a:pPr lvl="0"/>
            <a:r>
              <a:rPr lang="en-GB" sz="1800" b="0" i="0">
                <a:solidFill>
                  <a:schemeClr val="bg1"/>
                </a:solidFill>
                <a:effectLst/>
                <a:latin typeface="UICTFontTextStyleBody"/>
              </a:rPr>
              <a:t>Disease</a:t>
            </a:r>
            <a:endParaRPr lang="en-GB" sz="1800">
              <a:solidFill>
                <a:schemeClr val="bg1"/>
              </a:solidFill>
              <a:effectLst/>
              <a:latin typeface=".AppleSystemUIFont"/>
            </a:endParaRPr>
          </a:p>
          <a:p>
            <a:pPr lvl="0"/>
            <a:r>
              <a:rPr lang="en-GB" sz="1800" b="0" i="0">
                <a:solidFill>
                  <a:schemeClr val="bg1"/>
                </a:solidFill>
                <a:effectLst/>
                <a:latin typeface="UICTFontTextStyleBody"/>
              </a:rPr>
              <a:t>Physical health</a:t>
            </a:r>
            <a:endParaRPr lang="en-GB" sz="1800">
              <a:solidFill>
                <a:schemeClr val="bg1"/>
              </a:solidFill>
              <a:effectLst/>
              <a:latin typeface=".AppleSystemUIFont"/>
            </a:endParaRPr>
          </a:p>
          <a:p>
            <a:endParaRPr lang="en-GB" sz="1800" b="1" i="0">
              <a:solidFill>
                <a:schemeClr val="bg1"/>
              </a:solidFill>
              <a:effectLst/>
              <a:latin typeface="UICTFontTextStyleBody"/>
            </a:endParaRPr>
          </a:p>
          <a:p>
            <a:r>
              <a:rPr lang="en-GB" sz="1800" b="1" i="0">
                <a:solidFill>
                  <a:schemeClr val="bg1"/>
                </a:solidFill>
                <a:effectLst/>
                <a:latin typeface="UICTFontTextStyleBody"/>
              </a:rPr>
              <a:t>Social factors:</a:t>
            </a:r>
            <a:endParaRPr lang="en-GB" sz="1800">
              <a:solidFill>
                <a:schemeClr val="bg1"/>
              </a:solidFill>
              <a:effectLst/>
              <a:latin typeface=".AppleSystemUIFont"/>
            </a:endParaRPr>
          </a:p>
          <a:p>
            <a:pPr lvl="0"/>
            <a:r>
              <a:rPr lang="en-GB" sz="1800" b="0" i="0">
                <a:solidFill>
                  <a:schemeClr val="bg1"/>
                </a:solidFill>
                <a:effectLst/>
                <a:latin typeface="UICTFontTextStyleBody"/>
              </a:rPr>
              <a:t>Family support</a:t>
            </a:r>
            <a:endParaRPr lang="en-GB" sz="1800">
              <a:solidFill>
                <a:schemeClr val="bg1"/>
              </a:solidFill>
              <a:effectLst/>
              <a:latin typeface=".AppleSystemUIFont"/>
            </a:endParaRPr>
          </a:p>
          <a:p>
            <a:pPr lvl="0"/>
            <a:r>
              <a:rPr lang="en-GB" sz="1800" b="0" i="0">
                <a:solidFill>
                  <a:schemeClr val="bg1"/>
                </a:solidFill>
                <a:effectLst/>
                <a:latin typeface="UICTFontTextStyleBody"/>
              </a:rPr>
              <a:t>Culture</a:t>
            </a:r>
            <a:endParaRPr lang="en-GB" sz="1800">
              <a:solidFill>
                <a:schemeClr val="bg1"/>
              </a:solidFill>
              <a:effectLst/>
              <a:latin typeface=".AppleSystemUIFont"/>
            </a:endParaRPr>
          </a:p>
          <a:p>
            <a:pPr lvl="0"/>
            <a:r>
              <a:rPr lang="en-GB" sz="1800" b="0" i="0">
                <a:solidFill>
                  <a:schemeClr val="bg1"/>
                </a:solidFill>
                <a:effectLst/>
                <a:latin typeface="UICTFontTextStyleBody"/>
              </a:rPr>
              <a:t>Income</a:t>
            </a:r>
            <a:endParaRPr lang="en-GB" sz="1800">
              <a:solidFill>
                <a:schemeClr val="bg1"/>
              </a:solidFill>
              <a:effectLst/>
              <a:latin typeface=".AppleSystemUIFont"/>
            </a:endParaRPr>
          </a:p>
          <a:p>
            <a:pPr lvl="0"/>
            <a:r>
              <a:rPr lang="en-GB" sz="1800" b="0" i="0">
                <a:solidFill>
                  <a:schemeClr val="bg1"/>
                </a:solidFill>
                <a:effectLst/>
                <a:latin typeface="UICTFontTextStyleBody"/>
              </a:rPr>
              <a:t>Housing and environment</a:t>
            </a:r>
          </a:p>
          <a:p>
            <a:pPr lvl="0"/>
            <a:endParaRPr lang="en-GB" sz="1800">
              <a:solidFill>
                <a:schemeClr val="bg1"/>
              </a:solidFill>
              <a:effectLst/>
              <a:latin typeface=".AppleSystemUIFont"/>
            </a:endParaRPr>
          </a:p>
          <a:p>
            <a:r>
              <a:rPr lang="en-GB" sz="1800" b="1" i="0">
                <a:solidFill>
                  <a:schemeClr val="bg1"/>
                </a:solidFill>
                <a:effectLst/>
                <a:latin typeface="UICTFontTextStyleBody"/>
              </a:rPr>
              <a:t>Impact on service delivery:</a:t>
            </a:r>
            <a:endParaRPr lang="en-GB" sz="1800">
              <a:solidFill>
                <a:schemeClr val="bg1"/>
              </a:solidFill>
              <a:effectLst/>
              <a:latin typeface=".AppleSystemUIFont"/>
            </a:endParaRPr>
          </a:p>
          <a:p>
            <a:r>
              <a:rPr lang="en-GB" sz="1800" b="0" i="0">
                <a:solidFill>
                  <a:schemeClr val="bg1"/>
                </a:solidFill>
                <a:effectLst/>
                <a:latin typeface="UICTFontTextStyleBody"/>
              </a:rPr>
              <a:t>Healthcare professionals provide personalised care plans addressing multiple needs.</a:t>
            </a:r>
            <a:endParaRPr lang="en-GB" sz="1800">
              <a:solidFill>
                <a:schemeClr val="bg1"/>
              </a:solidFill>
              <a:effectLst/>
              <a:latin typeface=".AppleSystemUIFont"/>
            </a:endParaRPr>
          </a:p>
          <a:p>
            <a:endParaRPr lang="en-GB">
              <a:solidFill>
                <a:schemeClr val="bg1"/>
              </a:solidFill>
            </a:endParaRPr>
          </a:p>
        </p:txBody>
      </p:sp>
      <p:sp>
        <p:nvSpPr>
          <p:cNvPr id="6" name="Rectangle 5">
            <a:extLst>
              <a:ext uri="{FF2B5EF4-FFF2-40B4-BE49-F238E27FC236}">
                <a16:creationId xmlns:a16="http://schemas.microsoft.com/office/drawing/2014/main" id="{AF64BAC2-593E-4C9B-9430-37575D83C2DD}"/>
              </a:ext>
            </a:extLst>
          </p:cNvPr>
          <p:cNvSpPr/>
          <p:nvPr/>
        </p:nvSpPr>
        <p:spPr>
          <a:xfrm>
            <a:off x="3048000" y="2828836"/>
            <a:ext cx="6096000" cy="1200329"/>
          </a:xfrm>
          <a:prstGeom prst="rect">
            <a:avLst/>
          </a:prstGeom>
        </p:spPr>
        <p:txBody>
          <a:bodyPr>
            <a:spAutoFit/>
          </a:bodyPr>
          <a:lstStyle/>
          <a:p>
            <a:r>
              <a:rPr lang="en-GB" b="1">
                <a:solidFill>
                  <a:schemeClr val="bg1"/>
                </a:solidFill>
                <a:latin typeface="UICTFontTextStyleBody"/>
              </a:rPr>
              <a:t>Psychological factors:</a:t>
            </a:r>
            <a:endParaRPr lang="en-GB">
              <a:solidFill>
                <a:schemeClr val="bg1"/>
              </a:solidFill>
              <a:latin typeface=".AppleSystemUIFont"/>
            </a:endParaRPr>
          </a:p>
          <a:p>
            <a:pPr lvl="0"/>
            <a:r>
              <a:rPr lang="en-GB">
                <a:solidFill>
                  <a:schemeClr val="bg1"/>
                </a:solidFill>
                <a:latin typeface="UICTFontTextStyleBody"/>
              </a:rPr>
              <a:t>Mental health</a:t>
            </a:r>
            <a:endParaRPr lang="en-GB">
              <a:solidFill>
                <a:schemeClr val="bg1"/>
              </a:solidFill>
              <a:latin typeface=".AppleSystemUIFont"/>
            </a:endParaRPr>
          </a:p>
          <a:p>
            <a:pPr lvl="0"/>
            <a:r>
              <a:rPr lang="en-GB">
                <a:solidFill>
                  <a:schemeClr val="bg1"/>
                </a:solidFill>
                <a:latin typeface="UICTFontTextStyleBody"/>
              </a:rPr>
              <a:t>Emotions</a:t>
            </a:r>
            <a:endParaRPr lang="en-GB">
              <a:solidFill>
                <a:schemeClr val="bg1"/>
              </a:solidFill>
              <a:latin typeface=".AppleSystemUIFont"/>
            </a:endParaRPr>
          </a:p>
          <a:p>
            <a:pPr lvl="0"/>
            <a:r>
              <a:rPr lang="en-GB">
                <a:solidFill>
                  <a:schemeClr val="bg1"/>
                </a:solidFill>
                <a:latin typeface="UICTFontTextStyleBody"/>
              </a:rPr>
              <a:t>Behaviour</a:t>
            </a:r>
            <a:endParaRPr lang="en-GB">
              <a:solidFill>
                <a:schemeClr val="bg1"/>
              </a:solidFill>
              <a:latin typeface=".AppleSystemUIFont"/>
            </a:endParaRPr>
          </a:p>
        </p:txBody>
      </p:sp>
      <p:sp>
        <p:nvSpPr>
          <p:cNvPr id="9" name="TextBox 8">
            <a:extLst>
              <a:ext uri="{FF2B5EF4-FFF2-40B4-BE49-F238E27FC236}">
                <a16:creationId xmlns:a16="http://schemas.microsoft.com/office/drawing/2014/main" id="{FF74EC06-2F6D-4A77-A66D-0585E09C3126}"/>
              </a:ext>
            </a:extLst>
          </p:cNvPr>
          <p:cNvSpPr txBox="1"/>
          <p:nvPr/>
        </p:nvSpPr>
        <p:spPr>
          <a:xfrm>
            <a:off x="9072563" y="3295975"/>
            <a:ext cx="2383633" cy="120032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lvl="0"/>
            <a:r>
              <a:rPr lang="en-GB" b="1">
                <a:solidFill>
                  <a:prstClr val="white"/>
                </a:solidFill>
                <a:latin typeface="UICTFontTextStyleBody"/>
              </a:rPr>
              <a:t>Psychological factors:</a:t>
            </a:r>
            <a:endParaRPr lang="en-GB">
              <a:solidFill>
                <a:prstClr val="white"/>
              </a:solidFill>
              <a:latin typeface=".AppleSystemUIFont"/>
            </a:endParaRPr>
          </a:p>
          <a:p>
            <a:pPr lvl="0"/>
            <a:r>
              <a:rPr lang="en-GB">
                <a:solidFill>
                  <a:prstClr val="white"/>
                </a:solidFill>
                <a:latin typeface="UICTFontTextStyleBody"/>
              </a:rPr>
              <a:t>Mental health</a:t>
            </a:r>
            <a:endParaRPr lang="en-GB">
              <a:solidFill>
                <a:prstClr val="white"/>
              </a:solidFill>
              <a:latin typeface=".AppleSystemUIFont"/>
            </a:endParaRPr>
          </a:p>
          <a:p>
            <a:pPr lvl="0"/>
            <a:r>
              <a:rPr lang="en-GB">
                <a:solidFill>
                  <a:prstClr val="white"/>
                </a:solidFill>
                <a:latin typeface="UICTFontTextStyleBody"/>
              </a:rPr>
              <a:t>Emotions</a:t>
            </a:r>
            <a:endParaRPr lang="en-GB">
              <a:solidFill>
                <a:prstClr val="white"/>
              </a:solidFill>
              <a:latin typeface=".AppleSystemUIFont"/>
            </a:endParaRPr>
          </a:p>
          <a:p>
            <a:pPr lvl="0"/>
            <a:r>
              <a:rPr lang="en-GB">
                <a:solidFill>
                  <a:prstClr val="white"/>
                </a:solidFill>
                <a:latin typeface="UICTFontTextStyleBody"/>
              </a:rPr>
              <a:t>Behaviour</a:t>
            </a:r>
            <a:endParaRPr lang="en-GB">
              <a:solidFill>
                <a:prstClr val="white"/>
              </a:solidFill>
              <a:latin typeface=".AppleSystemUIFont"/>
            </a:endParaRPr>
          </a:p>
        </p:txBody>
      </p:sp>
    </p:spTree>
    <p:extLst>
      <p:ext uri="{BB962C8B-B14F-4D97-AF65-F5344CB8AC3E}">
        <p14:creationId xmlns:p14="http://schemas.microsoft.com/office/powerpoint/2010/main" val="3779434471"/>
      </p:ext>
    </p:extLst>
  </p:cSld>
  <p:clrMapOvr>
    <a:overrideClrMapping bg1="lt1" tx1="dk1" bg2="lt2" tx2="dk2" accent1="accent1" accent2="accent2" accent3="accent3" accent4="accent4" accent5="accent5" accent6="accent6" hlink="hlink" folHlink="folHlink"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0871DC1-45E6-4620-81BA-B90A71DA61D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942976" y="176912"/>
            <a:ext cx="10515600" cy="1325563"/>
          </a:xfrm>
        </p:spPr>
        <p:txBody>
          <a:bodyPr/>
          <a:lstStyle/>
          <a:p>
            <a:pPr algn="ctr"/>
            <a:r>
              <a:rPr lang="en-GB"/>
              <a:t>Policy and Governance 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4A789D27-3D37-42D2-97B8-08127FF0C380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120000" y="1610519"/>
            <a:ext cx="5080776" cy="4351338"/>
          </a:xfrm>
        </p:spPr>
        <p:txBody>
          <a:bodyPr>
            <a:noAutofit/>
          </a:bodyPr>
          <a:lstStyle/>
          <a:p>
            <a:r>
              <a:rPr lang="en-GB" sz="2400" b="1" i="0">
                <a:effectLst/>
              </a:rPr>
              <a:t>Policies supporting holistic health:</a:t>
            </a:r>
            <a:endParaRPr lang="en-GB" sz="2400">
              <a:effectLst/>
            </a:endParaRPr>
          </a:p>
          <a:p>
            <a:pPr lvl="0"/>
            <a:r>
              <a:rPr lang="en-GB" sz="2400" b="0" i="0">
                <a:effectLst/>
              </a:rPr>
              <a:t>Health screenings</a:t>
            </a:r>
            <a:endParaRPr lang="en-GB" sz="2400">
              <a:effectLst/>
            </a:endParaRPr>
          </a:p>
          <a:p>
            <a:pPr lvl="0"/>
            <a:r>
              <a:rPr lang="en-GB" sz="2400" b="0" i="0">
                <a:effectLst/>
              </a:rPr>
              <a:t>Vaccination</a:t>
            </a:r>
            <a:endParaRPr lang="en-GB" sz="2400">
              <a:effectLst/>
            </a:endParaRPr>
          </a:p>
          <a:p>
            <a:pPr lvl="0"/>
            <a:r>
              <a:rPr lang="en-GB" sz="2400" b="0" i="0">
                <a:effectLst/>
              </a:rPr>
              <a:t>Health education for all</a:t>
            </a:r>
          </a:p>
          <a:p>
            <a:pPr marL="0" lvl="0" indent="0">
              <a:buNone/>
            </a:pPr>
            <a:endParaRPr lang="en-GB" sz="2400">
              <a:effectLst/>
            </a:endParaRPr>
          </a:p>
          <a:p>
            <a:r>
              <a:rPr lang="en-GB" sz="2400" b="1" i="0">
                <a:effectLst/>
              </a:rPr>
              <a:t>Challenges:</a:t>
            </a:r>
            <a:endParaRPr lang="en-GB" sz="2400">
              <a:effectLst/>
            </a:endParaRPr>
          </a:p>
          <a:p>
            <a:pPr lvl="0"/>
            <a:r>
              <a:rPr lang="en-GB" sz="2400" b="0" i="0">
                <a:effectLst/>
              </a:rPr>
              <a:t>Funding</a:t>
            </a:r>
            <a:endParaRPr lang="en-GB" sz="2400">
              <a:effectLst/>
            </a:endParaRPr>
          </a:p>
          <a:p>
            <a:pPr lvl="0"/>
            <a:r>
              <a:rPr lang="en-GB" sz="2400" b="0" i="0">
                <a:effectLst/>
              </a:rPr>
              <a:t>Policy implementation differences</a:t>
            </a:r>
            <a:endParaRPr lang="en-GB" sz="2400">
              <a:effectLst/>
            </a:endParaRPr>
          </a:p>
          <a:p>
            <a:pPr lvl="0"/>
            <a:r>
              <a:rPr lang="en-GB" sz="2400" b="0" i="0">
                <a:effectLst/>
              </a:rPr>
              <a:t>Pressure on healthcare staff</a:t>
            </a:r>
            <a:endParaRPr lang="en-GB" sz="2400">
              <a:effectLst/>
            </a:endParaRPr>
          </a:p>
          <a:p>
            <a:pPr lvl="0"/>
            <a:r>
              <a:rPr lang="en-GB" sz="2400" b="0" i="0">
                <a:effectLst/>
              </a:rPr>
              <a:t>Regulatory  a few barriers</a:t>
            </a:r>
            <a:endParaRPr lang="en-GB" sz="2400">
              <a:effectLst/>
            </a:endParaRPr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59ACD82A-474D-46B6-A039-3F201DE5E820}"/>
              </a:ext>
            </a:extLst>
          </p:cNvPr>
          <p:cNvSpPr txBox="1"/>
          <p:nvPr/>
        </p:nvSpPr>
        <p:spPr>
          <a:xfrm>
            <a:off x="6200776" y="2140840"/>
            <a:ext cx="4871223" cy="13460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228600" lvl="0" indent="-228600" defTabSz="914400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Char char="•"/>
            </a:pPr>
            <a:r>
              <a:rPr lang="en-GB" sz="2400" b="1">
                <a:gradFill>
                  <a:gsLst>
                    <a:gs pos="34000">
                      <a:prstClr val="white">
                        <a:lumMod val="93000"/>
                      </a:prstClr>
                    </a:gs>
                    <a:gs pos="0">
                      <a:prstClr val="black">
                        <a:lumMod val="25000"/>
                        <a:lumOff val="75000"/>
                      </a:prstClr>
                    </a:gs>
                    <a:gs pos="100000">
                      <a:srgbClr val="94D7E4">
                        <a:lumMod val="0"/>
                        <a:lumOff val="100000"/>
                      </a:srgbClr>
                    </a:gs>
                  </a:gsLst>
                  <a:lin ang="4800000" scaled="0"/>
                </a:gradFill>
              </a:rPr>
              <a:t>Mental health initiatives:</a:t>
            </a:r>
            <a:endParaRPr lang="en-GB" sz="2400">
              <a:gradFill>
                <a:gsLst>
                  <a:gs pos="34000">
                    <a:prstClr val="white">
                      <a:lumMod val="93000"/>
                    </a:prstClr>
                  </a:gs>
                  <a:gs pos="0">
                    <a:prstClr val="black">
                      <a:lumMod val="25000"/>
                      <a:lumOff val="75000"/>
                    </a:prstClr>
                  </a:gs>
                  <a:gs pos="100000">
                    <a:srgbClr val="94D7E4">
                      <a:lumMod val="0"/>
                      <a:lumOff val="100000"/>
                    </a:srgbClr>
                  </a:gs>
                </a:gsLst>
                <a:lin ang="4800000" scaled="0"/>
              </a:gradFill>
            </a:endParaRPr>
          </a:p>
          <a:p>
            <a:pPr marL="228600" lvl="0" indent="-228600" defTabSz="914400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Char char="•"/>
            </a:pPr>
            <a:r>
              <a:rPr lang="en-GB" sz="2400">
                <a:gradFill>
                  <a:gsLst>
                    <a:gs pos="34000">
                      <a:prstClr val="white">
                        <a:lumMod val="93000"/>
                      </a:prstClr>
                    </a:gs>
                    <a:gs pos="0">
                      <a:prstClr val="black">
                        <a:lumMod val="25000"/>
                        <a:lumOff val="75000"/>
                      </a:prstClr>
                    </a:gs>
                    <a:gs pos="100000">
                      <a:srgbClr val="94D7E4">
                        <a:lumMod val="0"/>
                        <a:lumOff val="100000"/>
                      </a:srgbClr>
                    </a:gs>
                  </a:gsLst>
                  <a:lin ang="4800000" scaled="0"/>
                </a:gradFill>
              </a:rPr>
              <a:t>Early intervention services</a:t>
            </a:r>
          </a:p>
          <a:p>
            <a:pPr marL="228600" lvl="0" indent="-228600" defTabSz="914400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Char char="•"/>
            </a:pPr>
            <a:r>
              <a:rPr lang="en-GB" sz="2400">
                <a:gradFill>
                  <a:gsLst>
                    <a:gs pos="34000">
                      <a:prstClr val="white">
                        <a:lumMod val="93000"/>
                      </a:prstClr>
                    </a:gs>
                    <a:gs pos="0">
                      <a:prstClr val="black">
                        <a:lumMod val="25000"/>
                        <a:lumOff val="75000"/>
                      </a:prstClr>
                    </a:gs>
                    <a:gs pos="100000">
                      <a:srgbClr val="94D7E4">
                        <a:lumMod val="0"/>
                        <a:lumOff val="100000"/>
                      </a:srgbClr>
                    </a:gs>
                  </a:gsLst>
                  <a:lin ang="4800000" scaled="0"/>
                </a:gradFill>
              </a:rPr>
              <a:t>Community mental health support</a:t>
            </a:r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48217C5C-8A83-42FC-A5F1-ABACE3AAFC05}"/>
              </a:ext>
            </a:extLst>
          </p:cNvPr>
          <p:cNvSpPr txBox="1"/>
          <p:nvPr/>
        </p:nvSpPr>
        <p:spPr>
          <a:xfrm>
            <a:off x="6200776" y="3786188"/>
            <a:ext cx="4871224" cy="180664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228600" lvl="0" indent="-228600" defTabSz="914400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Char char="•"/>
            </a:pPr>
            <a:r>
              <a:rPr lang="en-GB" sz="2400" b="1">
                <a:gradFill>
                  <a:gsLst>
                    <a:gs pos="34000">
                      <a:prstClr val="white">
                        <a:lumMod val="93000"/>
                      </a:prstClr>
                    </a:gs>
                    <a:gs pos="0">
                      <a:prstClr val="black">
                        <a:lumMod val="25000"/>
                        <a:lumOff val="75000"/>
                      </a:prstClr>
                    </a:gs>
                    <a:gs pos="100000">
                      <a:srgbClr val="94D7E4">
                        <a:lumMod val="0"/>
                        <a:lumOff val="100000"/>
                      </a:srgbClr>
                    </a:gs>
                  </a:gsLst>
                  <a:lin ang="4800000" scaled="0"/>
                </a:gradFill>
              </a:rPr>
              <a:t>Sustainable healthcare policies:</a:t>
            </a:r>
            <a:endParaRPr lang="en-GB" sz="2400">
              <a:gradFill>
                <a:gsLst>
                  <a:gs pos="34000">
                    <a:prstClr val="white">
                      <a:lumMod val="93000"/>
                    </a:prstClr>
                  </a:gs>
                  <a:gs pos="0">
                    <a:prstClr val="black">
                      <a:lumMod val="25000"/>
                      <a:lumOff val="75000"/>
                    </a:prstClr>
                  </a:gs>
                  <a:gs pos="100000">
                    <a:srgbClr val="94D7E4">
                      <a:lumMod val="0"/>
                      <a:lumOff val="100000"/>
                    </a:srgbClr>
                  </a:gs>
                </a:gsLst>
                <a:lin ang="4800000" scaled="0"/>
              </a:gradFill>
            </a:endParaRPr>
          </a:p>
          <a:p>
            <a:pPr marL="228600" lvl="0" indent="-228600" defTabSz="914400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Char char="•"/>
            </a:pPr>
            <a:r>
              <a:rPr lang="en-GB" sz="2400">
                <a:gradFill>
                  <a:gsLst>
                    <a:gs pos="34000">
                      <a:prstClr val="white">
                        <a:lumMod val="93000"/>
                      </a:prstClr>
                    </a:gs>
                    <a:gs pos="0">
                      <a:prstClr val="black">
                        <a:lumMod val="25000"/>
                        <a:lumOff val="75000"/>
                      </a:prstClr>
                    </a:gs>
                    <a:gs pos="100000">
                      <a:srgbClr val="94D7E4">
                        <a:lumMod val="0"/>
                        <a:lumOff val="100000"/>
                      </a:srgbClr>
                    </a:gs>
                  </a:gsLst>
                  <a:lin ang="4800000" scaled="0"/>
                </a:gradFill>
              </a:rPr>
              <a:t>Reducing waste</a:t>
            </a:r>
          </a:p>
          <a:p>
            <a:pPr marL="228600" lvl="0" indent="-228600" defTabSz="914400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Char char="•"/>
            </a:pPr>
            <a:r>
              <a:rPr lang="en-GB" sz="2400">
                <a:gradFill>
                  <a:gsLst>
                    <a:gs pos="34000">
                      <a:prstClr val="white">
                        <a:lumMod val="93000"/>
                      </a:prstClr>
                    </a:gs>
                    <a:gs pos="0">
                      <a:prstClr val="black">
                        <a:lumMod val="25000"/>
                        <a:lumOff val="75000"/>
                      </a:prstClr>
                    </a:gs>
                    <a:gs pos="100000">
                      <a:srgbClr val="94D7E4">
                        <a:lumMod val="0"/>
                        <a:lumOff val="100000"/>
                      </a:srgbClr>
                    </a:gs>
                  </a:gsLst>
                  <a:lin ang="4800000" scaled="0"/>
                </a:gradFill>
              </a:rPr>
              <a:t>Improving efficiency</a:t>
            </a:r>
          </a:p>
          <a:p>
            <a:pPr marL="228600" lvl="0" indent="-228600" defTabSz="914400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Char char="•"/>
            </a:pPr>
            <a:r>
              <a:rPr lang="en-GB" sz="2400">
                <a:gradFill>
                  <a:gsLst>
                    <a:gs pos="34000">
                      <a:prstClr val="white">
                        <a:lumMod val="93000"/>
                      </a:prstClr>
                    </a:gs>
                    <a:gs pos="0">
                      <a:prstClr val="black">
                        <a:lumMod val="25000"/>
                        <a:lumOff val="75000"/>
                      </a:prstClr>
                    </a:gs>
                    <a:gs pos="100000">
                      <a:srgbClr val="94D7E4">
                        <a:lumMod val="0"/>
                        <a:lumOff val="100000"/>
                      </a:srgbClr>
                    </a:gs>
                  </a:gsLst>
                  <a:lin ang="4800000" scaled="0"/>
                </a:gradFill>
              </a:rPr>
              <a:t>Promoting population health</a:t>
            </a:r>
          </a:p>
        </p:txBody>
      </p:sp>
    </p:spTree>
    <p:extLst>
      <p:ext uri="{BB962C8B-B14F-4D97-AF65-F5344CB8AC3E}">
        <p14:creationId xmlns:p14="http://schemas.microsoft.com/office/powerpoint/2010/main" val="1274937073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15056FB-EEBB-4D1B-83A1-AAF743A43E5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149667"/>
            <a:ext cx="10515600" cy="1325563"/>
          </a:xfrm>
        </p:spPr>
        <p:txBody>
          <a:bodyPr/>
          <a:lstStyle/>
          <a:p>
            <a:r>
              <a:rPr lang="en-GB"/>
              <a:t>Service delivery and Care models 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A219D57C-3E6A-430B-9619-CA181181F95F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 anchor="t">
            <a:normAutofit fontScale="92500" lnSpcReduction="10000"/>
          </a:bodyPr>
          <a:lstStyle/>
          <a:p>
            <a:r>
              <a:rPr lang="en-GB" sz="1800" b="1" i="0">
                <a:effectLst/>
                <a:latin typeface="UICTFontTextStyleBody"/>
              </a:rPr>
              <a:t>Integrated approaches in practice:</a:t>
            </a:r>
            <a:endParaRPr lang="en-GB" sz="1800" b="1">
              <a:latin typeface="UICTFontTextStyleBody"/>
            </a:endParaRPr>
          </a:p>
          <a:p>
            <a:pPr marL="0" indent="0">
              <a:buNone/>
            </a:pPr>
            <a:r>
              <a:rPr lang="en-GB" sz="1800" b="1" i="0">
                <a:effectLst/>
                <a:latin typeface="UICTFontTextStyleEmphasizedBody"/>
              </a:rPr>
              <a:t>Wellbeing programmes</a:t>
            </a:r>
            <a:endParaRPr lang="en-GB" sz="1800">
              <a:effectLst/>
              <a:latin typeface=".AppleSystemUIFont"/>
            </a:endParaRPr>
          </a:p>
          <a:p>
            <a:pPr marL="342900" indent="-342900">
              <a:buFont typeface="+mj-lt"/>
              <a:buAutoNum type="arabicPeriod"/>
            </a:pPr>
            <a:r>
              <a:rPr lang="en-GB" sz="1800" i="0">
                <a:effectLst/>
                <a:latin typeface="UICTFontTextStyleBody"/>
              </a:rPr>
              <a:t>Exercise support from professionals </a:t>
            </a:r>
          </a:p>
          <a:p>
            <a:pPr marL="342900" indent="-342900">
              <a:buFont typeface="+mj-lt"/>
              <a:buAutoNum type="arabicPeriod"/>
            </a:pPr>
            <a:r>
              <a:rPr lang="en-GB" sz="1800" i="0">
                <a:effectLst/>
                <a:latin typeface="UICTFontTextStyleBody"/>
              </a:rPr>
              <a:t>Healthy advice </a:t>
            </a:r>
          </a:p>
          <a:p>
            <a:pPr marL="342900" indent="-342900">
              <a:buFont typeface="+mj-lt"/>
              <a:buAutoNum type="arabicPeriod"/>
            </a:pPr>
            <a:r>
              <a:rPr lang="en-GB" sz="1800">
                <a:latin typeface="UICTFontTextStyleBody"/>
              </a:rPr>
              <a:t>Mental heath support </a:t>
            </a:r>
          </a:p>
          <a:p>
            <a:pPr marL="0" indent="0">
              <a:buNone/>
            </a:pPr>
            <a:r>
              <a:rPr lang="en-GB" sz="1800" b="1" i="0">
                <a:effectLst/>
                <a:latin typeface="UICTFontTextStyleBody"/>
              </a:rPr>
              <a:t>Telehealth </a:t>
            </a:r>
          </a:p>
          <a:p>
            <a:pPr marL="342900" indent="-342900">
              <a:buFont typeface="+mj-lt"/>
              <a:buAutoNum type="arabicPeriod"/>
            </a:pPr>
            <a:r>
              <a:rPr lang="en-GB" sz="1800">
                <a:latin typeface="UICTFontTextStyleBody"/>
              </a:rPr>
              <a:t>Remote Meetings with your GP/Doctor </a:t>
            </a:r>
          </a:p>
          <a:p>
            <a:pPr marL="342900" indent="-342900">
              <a:buFont typeface="+mj-lt"/>
              <a:buAutoNum type="arabicPeriod"/>
            </a:pPr>
            <a:r>
              <a:rPr lang="en-GB" sz="1800" i="0">
                <a:effectLst/>
                <a:latin typeface="UICTFontTextStyleBody"/>
              </a:rPr>
              <a:t>Digital monitoring </a:t>
            </a:r>
          </a:p>
          <a:p>
            <a:pPr marL="342900" indent="-342900">
              <a:buFont typeface="+mj-lt"/>
              <a:buAutoNum type="arabicPeriod"/>
            </a:pPr>
            <a:r>
              <a:rPr lang="en-GB" sz="1800">
                <a:latin typeface="UICTFontTextStyleBody"/>
              </a:rPr>
              <a:t>Access to communities </a:t>
            </a:r>
          </a:p>
          <a:p>
            <a:pPr marL="0" indent="0">
              <a:buNone/>
            </a:pPr>
            <a:r>
              <a:rPr lang="en-GB" sz="1800" b="1" i="0">
                <a:effectLst/>
                <a:latin typeface="UICTFontTextStyleBody"/>
              </a:rPr>
              <a:t>Community health initiatives </a:t>
            </a:r>
          </a:p>
          <a:p>
            <a:r>
              <a:rPr lang="en-GB" sz="1800" i="0">
                <a:effectLst/>
                <a:latin typeface="UICTFontTextStyleBody"/>
              </a:rPr>
              <a:t>Health education programmes </a:t>
            </a:r>
          </a:p>
          <a:p>
            <a:r>
              <a:rPr lang="en-GB" sz="1800">
                <a:latin typeface="UICTFontTextStyleBody"/>
              </a:rPr>
              <a:t>Local support networks </a:t>
            </a:r>
          </a:p>
          <a:p>
            <a:r>
              <a:rPr lang="en-GB" sz="1800" i="0">
                <a:effectLst/>
                <a:latin typeface="UICTFontTextStyleBody"/>
              </a:rPr>
              <a:t>Social support groups </a:t>
            </a:r>
          </a:p>
        </p:txBody>
      </p:sp>
      <p:sp>
        <p:nvSpPr>
          <p:cNvPr id="4" name="Oval 3" descr="Example:&#10;Holistic hospital care models&#10;* Multidisciplinary teams involving:&#10;    * Doctors&#10;    * Nurses&#10;    * Social workers&#10;    * Mental health professionals&#10;This improves continuity of care and patient outcomes.">
            <a:extLst>
              <a:ext uri="{FF2B5EF4-FFF2-40B4-BE49-F238E27FC236}">
                <a16:creationId xmlns:a16="http://schemas.microsoft.com/office/drawing/2014/main" id="{F4A62F4D-E540-CFBA-A100-DF92724EA353}"/>
              </a:ext>
            </a:extLst>
          </p:cNvPr>
          <p:cNvSpPr/>
          <p:nvPr/>
        </p:nvSpPr>
        <p:spPr>
          <a:xfrm>
            <a:off x="5623995" y="2176019"/>
            <a:ext cx="5448005" cy="3650549"/>
          </a:xfrm>
          <a:prstGeom prst="ellipse">
            <a:avLst/>
          </a:prstGeom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sz="1800" b="1" i="0">
                <a:effectLst/>
                <a:latin typeface="UICTFontTextStyleBody"/>
              </a:rPr>
              <a:t>Examples:  </a:t>
            </a:r>
            <a:r>
              <a:rPr lang="en-GB" sz="1800" i="0">
                <a:effectLst/>
                <a:latin typeface="UICTFontTextStyleBody"/>
              </a:rPr>
              <a:t>Holistic Hospital </a:t>
            </a:r>
            <a:r>
              <a:rPr lang="en-GB" sz="1800" b="0" i="0">
                <a:effectLst/>
                <a:latin typeface="UICTFontTextStyleBody"/>
              </a:rPr>
              <a:t>Multidisciplinary</a:t>
            </a:r>
            <a:endParaRPr lang="en-GB" sz="1800">
              <a:effectLst/>
              <a:latin typeface=".AppleSystemUIFont"/>
            </a:endParaRPr>
          </a:p>
          <a:p>
            <a:pPr algn="ctr"/>
            <a:r>
              <a:rPr lang="en-GB" sz="1800" i="0">
                <a:effectLst/>
                <a:latin typeface="UICTFontTextStyleBody"/>
              </a:rPr>
              <a:t> teams involve, Doctor, Nurses, Social Workers, Mental health professionals 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247960013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D56BFCD-75A5-0B87-6C84-0270E1AE2B85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en-GB"/>
              <a:t>Public health initiatives </a:t>
            </a:r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3C138AA6-D6A2-5946-DA25-308B5D963FD3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 algn="ctr">
              <a:buNone/>
            </a:pPr>
            <a:r>
              <a:rPr lang="en-GB" sz="1800" b="1" i="0">
                <a:effectLst/>
                <a:latin typeface="UICTFontTextStyleBody"/>
              </a:rPr>
              <a:t>Promoting healthier lifestyles and environments:</a:t>
            </a:r>
          </a:p>
          <a:p>
            <a:pPr marL="0" indent="0">
              <a:buNone/>
            </a:pPr>
            <a:endParaRPr lang="en-GB" sz="1800">
              <a:effectLst/>
              <a:latin typeface=".AppleSystemUIFont"/>
            </a:endParaRPr>
          </a:p>
        </p:txBody>
      </p:sp>
      <p:sp>
        <p:nvSpPr>
          <p:cNvPr id="4" name="Rectangle: Rounded Corners 3">
            <a:extLst>
              <a:ext uri="{FF2B5EF4-FFF2-40B4-BE49-F238E27FC236}">
                <a16:creationId xmlns:a16="http://schemas.microsoft.com/office/drawing/2014/main" id="{D9E2FB07-E761-B7B0-A583-8E5B088A5992}"/>
              </a:ext>
            </a:extLst>
          </p:cNvPr>
          <p:cNvSpPr/>
          <p:nvPr/>
        </p:nvSpPr>
        <p:spPr>
          <a:xfrm>
            <a:off x="1072744" y="2650794"/>
            <a:ext cx="3062140" cy="3291459"/>
          </a:xfrm>
          <a:prstGeom prst="roundRect">
            <a:avLst/>
          </a:prstGeom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lang="en-GB" sz="1800" b="0" i="0">
                <a:effectLst/>
                <a:latin typeface="UICTFontTextStyleBody"/>
              </a:rPr>
              <a:t>Examples:</a:t>
            </a:r>
            <a:endParaRPr lang="en-GB" sz="1800">
              <a:effectLst/>
              <a:latin typeface=".AppleSystemUIFont"/>
            </a:endParaRPr>
          </a:p>
          <a:p>
            <a:pPr lvl="0"/>
            <a:r>
              <a:rPr lang="en-GB" sz="1800" b="0" i="0">
                <a:effectLst/>
                <a:latin typeface="UICTFontTextStyleBody"/>
              </a:rPr>
              <a:t>Smoking  campaigns</a:t>
            </a:r>
            <a:endParaRPr lang="en-GB" sz="1800">
              <a:effectLst/>
              <a:latin typeface=".AppleSystemUIFont"/>
            </a:endParaRPr>
          </a:p>
          <a:p>
            <a:pPr lvl="0"/>
            <a:r>
              <a:rPr lang="en-GB" sz="1800" b="0" i="0">
                <a:effectLst/>
                <a:latin typeface="UICTFontTextStyleBody"/>
              </a:rPr>
              <a:t>Obesity prevention programmes</a:t>
            </a:r>
            <a:endParaRPr lang="en-GB" sz="1800">
              <a:effectLst/>
              <a:latin typeface=".AppleSystemUIFont"/>
            </a:endParaRPr>
          </a:p>
          <a:p>
            <a:pPr lvl="0"/>
            <a:r>
              <a:rPr lang="en-GB" sz="1800" b="0" i="0">
                <a:effectLst/>
                <a:latin typeface="UICTFontTextStyleBody"/>
              </a:rPr>
              <a:t>Vaccination campaigns</a:t>
            </a:r>
            <a:endParaRPr lang="en-GB" sz="1800">
              <a:effectLst/>
              <a:latin typeface=".AppleSystemUIFont"/>
            </a:endParaRPr>
          </a:p>
          <a:p>
            <a:pPr lvl="0"/>
            <a:r>
              <a:rPr lang="en-GB" sz="1800" b="0" i="0">
                <a:effectLst/>
                <a:latin typeface="UICTFontTextStyleBody"/>
              </a:rPr>
              <a:t>Mental health awareness </a:t>
            </a:r>
            <a:endParaRPr lang="en-GB" sz="1800">
              <a:effectLst/>
              <a:latin typeface=".AppleSystemUIFont"/>
            </a:endParaRPr>
          </a:p>
          <a:p>
            <a:pPr algn="ctr"/>
            <a:endParaRPr lang="en-US"/>
          </a:p>
        </p:txBody>
      </p:sp>
      <p:sp>
        <p:nvSpPr>
          <p:cNvPr id="5" name="Oval 4">
            <a:extLst>
              <a:ext uri="{FF2B5EF4-FFF2-40B4-BE49-F238E27FC236}">
                <a16:creationId xmlns:a16="http://schemas.microsoft.com/office/drawing/2014/main" id="{69671604-DC75-5154-2FD5-AE6EC9A55427}"/>
              </a:ext>
            </a:extLst>
          </p:cNvPr>
          <p:cNvSpPr/>
          <p:nvPr/>
        </p:nvSpPr>
        <p:spPr>
          <a:xfrm>
            <a:off x="4469811" y="2650794"/>
            <a:ext cx="3587307" cy="3291458"/>
          </a:xfrm>
          <a:prstGeom prst="ellipse">
            <a:avLst/>
          </a:prstGeom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lang="en-GB" sz="1800" b="1" i="0">
                <a:effectLst/>
                <a:latin typeface="UICTFontTextStyleBody"/>
              </a:rPr>
              <a:t>Impact:</a:t>
            </a:r>
            <a:endParaRPr lang="en-GB" sz="1800">
              <a:effectLst/>
              <a:latin typeface=".AppleSystemUIFont"/>
            </a:endParaRPr>
          </a:p>
          <a:p>
            <a:r>
              <a:rPr lang="en-GB" sz="1800" b="0" i="0">
                <a:effectLst/>
                <a:latin typeface="UICTFontTextStyleBody"/>
              </a:rPr>
              <a:t>✔ Increased public awareness</a:t>
            </a:r>
            <a:br>
              <a:rPr lang="en-GB" sz="1800" b="0" i="0">
                <a:effectLst/>
                <a:latin typeface="UICTFontTextStyleBody"/>
              </a:rPr>
            </a:br>
            <a:r>
              <a:rPr lang="en-GB" sz="1800" b="0" i="0">
                <a:effectLst/>
                <a:latin typeface="UICTFontTextStyleBody"/>
              </a:rPr>
              <a:t>✔ Reduced  diseases</a:t>
            </a:r>
            <a:br>
              <a:rPr lang="en-GB" sz="1800" b="0" i="0">
                <a:effectLst/>
                <a:latin typeface="UICTFontTextStyleBody"/>
              </a:rPr>
            </a:br>
            <a:r>
              <a:rPr lang="en-GB" sz="1800" b="0" i="0">
                <a:effectLst/>
                <a:latin typeface="UICTFontTextStyleBody"/>
              </a:rPr>
              <a:t>✔ Encourages healthier behaviours</a:t>
            </a:r>
            <a:endParaRPr lang="en-GB" sz="1800">
              <a:effectLst/>
              <a:latin typeface=".AppleSystemUIFont"/>
            </a:endParaRPr>
          </a:p>
          <a:p>
            <a:pPr algn="ctr"/>
            <a:endParaRPr lang="en-US"/>
          </a:p>
        </p:txBody>
      </p:sp>
      <p:sp>
        <p:nvSpPr>
          <p:cNvPr id="6" name="Rectangle 5">
            <a:extLst>
              <a:ext uri="{FF2B5EF4-FFF2-40B4-BE49-F238E27FC236}">
                <a16:creationId xmlns:a16="http://schemas.microsoft.com/office/drawing/2014/main" id="{A9C8B549-CFCC-27E9-C972-59BD757F3F7C}"/>
              </a:ext>
            </a:extLst>
          </p:cNvPr>
          <p:cNvSpPr/>
          <p:nvPr/>
        </p:nvSpPr>
        <p:spPr>
          <a:xfrm>
            <a:off x="8392045" y="2763337"/>
            <a:ext cx="3324148" cy="3291458"/>
          </a:xfrm>
          <a:prstGeom prst="rect">
            <a:avLst/>
          </a:prstGeom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lang="en-GB" sz="1800" b="1" i="0">
                <a:effectLst/>
                <a:latin typeface="UICTFontTextStyleBody"/>
              </a:rPr>
              <a:t>Critical discussion:</a:t>
            </a:r>
            <a:endParaRPr lang="en-GB" sz="1800">
              <a:effectLst/>
              <a:latin typeface=".AppleSystemUIFont"/>
            </a:endParaRPr>
          </a:p>
          <a:p>
            <a:r>
              <a:rPr lang="en-GB" sz="1800" b="0" i="0">
                <a:effectLst/>
                <a:latin typeface="UICTFontTextStyleBody"/>
              </a:rPr>
              <a:t>Public health campaigns are important and work very well but their high rate of success depends on discussing social inequalities such as poverty abd education .</a:t>
            </a:r>
            <a:endParaRPr lang="en-GB" sz="1800">
              <a:effectLst/>
              <a:latin typeface=".AppleSystemUIFont"/>
            </a:endParaRPr>
          </a:p>
        </p:txBody>
      </p:sp>
    </p:spTree>
    <p:extLst>
      <p:ext uri="{BB962C8B-B14F-4D97-AF65-F5344CB8AC3E}">
        <p14:creationId xmlns:p14="http://schemas.microsoft.com/office/powerpoint/2010/main" val="1998572960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DD7612F-580E-30E7-23A5-E899ECA4A83F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 anchor="ctr">
            <a:normAutofit/>
          </a:bodyPr>
          <a:lstStyle/>
          <a:p>
            <a:pPr algn="ctr"/>
            <a:r>
              <a:rPr lang="en-GB" sz="3200">
                <a:effectLst/>
                <a:latin typeface=".AppleSystemUIFont"/>
              </a:rPr>
              <a:t>Health inequalities – equality and access to healthcare 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4B115610-C9D3-9BED-7F57-7F6445AAB893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>
              <a:buNone/>
            </a:pPr>
            <a:r>
              <a:rPr lang="en-GB" sz="1800" b="0" i="0">
                <a:effectLst/>
                <a:latin typeface="UICTFontTextStyleBody"/>
              </a:rPr>
              <a:t>A few m groups experience have poorer access due to:</a:t>
            </a:r>
            <a:endParaRPr lang="en-GB" sz="1800">
              <a:effectLst/>
              <a:latin typeface=".AppleSystemUIFont"/>
            </a:endParaRPr>
          </a:p>
          <a:p>
            <a:pPr lvl="0"/>
            <a:r>
              <a:rPr lang="en-GB" sz="1800" b="0" i="0">
                <a:effectLst/>
                <a:latin typeface="UICTFontTextStyleBody"/>
              </a:rPr>
              <a:t>Ethnicity</a:t>
            </a:r>
            <a:endParaRPr lang="en-GB" sz="1800">
              <a:effectLst/>
              <a:latin typeface=".AppleSystemUIFont"/>
            </a:endParaRPr>
          </a:p>
          <a:p>
            <a:pPr lvl="0"/>
            <a:r>
              <a:rPr lang="en-GB" sz="1800" b="0" i="0">
                <a:effectLst/>
                <a:latin typeface="UICTFontTextStyleBody"/>
              </a:rPr>
              <a:t>Disability</a:t>
            </a:r>
            <a:endParaRPr lang="en-GB" sz="1800">
              <a:effectLst/>
              <a:latin typeface=".AppleSystemUIFont"/>
            </a:endParaRPr>
          </a:p>
          <a:p>
            <a:pPr lvl="0"/>
            <a:r>
              <a:rPr lang="en-GB" sz="1800" b="0" i="0">
                <a:effectLst/>
                <a:latin typeface="UICTFontTextStyleBody"/>
              </a:rPr>
              <a:t>Geographic location</a:t>
            </a:r>
          </a:p>
          <a:p>
            <a:pPr lvl="0"/>
            <a:endParaRPr lang="en-GB" sz="1800">
              <a:latin typeface="UICTFontTextStyleBody"/>
            </a:endParaRPr>
          </a:p>
          <a:p>
            <a:pPr marL="0" indent="0">
              <a:buNone/>
            </a:pPr>
            <a:r>
              <a:rPr lang="en-GB" sz="2100" b="1" i="0">
                <a:effectLst/>
                <a:latin typeface="UICTFontTextStyleBody"/>
              </a:rPr>
              <a:t>Reducing inequalities:</a:t>
            </a:r>
            <a:endParaRPr lang="en-GB" sz="2100">
              <a:effectLst/>
              <a:latin typeface=".AppleSystemUIFont"/>
            </a:endParaRPr>
          </a:p>
          <a:p>
            <a:r>
              <a:rPr lang="en-GB" sz="1800" b="1" i="0">
                <a:effectLst/>
                <a:latin typeface="UICTFontTextStyleEmphasizedBody"/>
              </a:rPr>
              <a:t>Universal healthcare</a:t>
            </a:r>
            <a:endParaRPr lang="en-GB" sz="1800">
              <a:effectLst/>
              <a:latin typeface=".AppleSystemUIFont"/>
            </a:endParaRPr>
          </a:p>
          <a:p>
            <a:pPr lvl="0"/>
            <a:r>
              <a:rPr lang="en-GB" sz="1800" b="0" i="0">
                <a:effectLst/>
                <a:latin typeface="UICTFontTextStyleBody"/>
              </a:rPr>
              <a:t>Provides access based on their needs  rather than ability to pay.</a:t>
            </a:r>
            <a:endParaRPr lang="en-GB" sz="1800">
              <a:effectLst/>
              <a:latin typeface=".AppleSystemUIFont"/>
            </a:endParaRPr>
          </a:p>
          <a:p>
            <a:pPr lvl="0"/>
            <a:endParaRPr lang="en-GB" sz="1800">
              <a:effectLst/>
              <a:latin typeface=".AppleSystemUIFont"/>
            </a:endParaRPr>
          </a:p>
        </p:txBody>
      </p:sp>
    </p:spTree>
    <p:extLst>
      <p:ext uri="{BB962C8B-B14F-4D97-AF65-F5344CB8AC3E}">
        <p14:creationId xmlns:p14="http://schemas.microsoft.com/office/powerpoint/2010/main" val="1513348329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B2A1E21-7EBA-BF24-3CBF-68560F8FC05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979100" y="241521"/>
            <a:ext cx="10515600" cy="1325563"/>
          </a:xfrm>
        </p:spPr>
        <p:txBody>
          <a:bodyPr/>
          <a:lstStyle/>
          <a:p>
            <a:r>
              <a:rPr lang="en-GB" dirty="0"/>
              <a:t>Conclusion </a:t>
            </a:r>
            <a:endParaRPr lang="en-US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12BA7FE5-7043-C24E-1D35-0C1AFB7B0FD9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sz="1800" b="1" i="0" dirty="0">
                <a:effectLst/>
                <a:latin typeface="UICTFontTextStyleEmphasizedBody"/>
              </a:rPr>
              <a:t>Conclusion &amp; References</a:t>
            </a:r>
            <a:endParaRPr lang="en-GB" sz="1800" dirty="0">
              <a:effectLst/>
              <a:latin typeface=".AppleSystemUIFont"/>
            </a:endParaRPr>
          </a:p>
          <a:p>
            <a:r>
              <a:rPr lang="en-GB" sz="1800" b="1" i="0" dirty="0">
                <a:effectLst/>
                <a:latin typeface="UICTFontTextStyleBody"/>
              </a:rPr>
              <a:t>Conclusion:</a:t>
            </a:r>
            <a:endParaRPr lang="en-GB" sz="1800" dirty="0">
              <a:effectLst/>
              <a:latin typeface=".AppleSystemUIFont"/>
            </a:endParaRPr>
          </a:p>
          <a:p>
            <a:pPr lvl="0"/>
            <a:r>
              <a:rPr lang="en-GB" sz="1800" b="0" i="0" dirty="0">
                <a:effectLst/>
                <a:latin typeface="UICTFontTextStyleBody"/>
              </a:rPr>
              <a:t>Health, wellbeing and sustainable development are interconnected.</a:t>
            </a:r>
            <a:endParaRPr lang="en-GB" sz="1800" dirty="0">
              <a:effectLst/>
              <a:latin typeface=".AppleSystemUIFont"/>
            </a:endParaRPr>
          </a:p>
          <a:p>
            <a:pPr lvl="0"/>
            <a:r>
              <a:rPr lang="en-GB" sz="1800" b="0" i="0" dirty="0">
                <a:effectLst/>
                <a:latin typeface="UICTFontTextStyleBody"/>
              </a:rPr>
              <a:t>Holistic approaches improve patient-centred care and healthcare outcomes.</a:t>
            </a:r>
            <a:endParaRPr lang="en-GB" sz="1800" dirty="0">
              <a:effectLst/>
              <a:latin typeface=".AppleSystemUIFont"/>
            </a:endParaRPr>
          </a:p>
          <a:p>
            <a:pPr lvl="0"/>
            <a:r>
              <a:rPr lang="en-GB" sz="1800" b="0" i="0" dirty="0">
                <a:effectLst/>
                <a:latin typeface="UICTFontTextStyleBody"/>
              </a:rPr>
              <a:t>Sustainable policies support long-term health improvements.</a:t>
            </a:r>
            <a:endParaRPr lang="en-GB" sz="1800" dirty="0">
              <a:effectLst/>
              <a:latin typeface=".AppleSystemUIFont"/>
            </a:endParaRPr>
          </a:p>
          <a:p>
            <a:pPr lvl="0"/>
            <a:r>
              <a:rPr lang="en-GB" sz="1800" b="0" i="0" dirty="0">
                <a:effectLst/>
                <a:latin typeface="UICTFontTextStyleBody"/>
              </a:rPr>
              <a:t>However, successful implementation requires investment, effective leadership and reducing inequalities.</a:t>
            </a:r>
            <a:endParaRPr lang="en-GB" sz="1800" dirty="0">
              <a:effectLst/>
              <a:latin typeface=".AppleSystemUIFont"/>
            </a:endParaRPr>
          </a:p>
        </p:txBody>
      </p:sp>
    </p:spTree>
    <p:extLst>
      <p:ext uri="{BB962C8B-B14F-4D97-AF65-F5344CB8AC3E}">
        <p14:creationId xmlns:p14="http://schemas.microsoft.com/office/powerpoint/2010/main" val="3832378454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D71B325-5CB9-7340-D068-BC6F92AEDA4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24712" y="236279"/>
            <a:ext cx="10515600" cy="804642"/>
          </a:xfrm>
        </p:spPr>
        <p:txBody>
          <a:bodyPr>
            <a:normAutofit fontScale="90000"/>
          </a:bodyPr>
          <a:lstStyle/>
          <a:p>
            <a:r>
              <a:rPr lang="en-GB" dirty="0"/>
              <a:t>References </a:t>
            </a:r>
            <a:endParaRPr lang="en-US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82C9ABD-12E7-E256-ED5C-C32BE024997C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979100" y="1040921"/>
            <a:ext cx="10233800" cy="5528929"/>
          </a:xfrm>
        </p:spPr>
        <p:txBody>
          <a:bodyPr>
            <a:normAutofit fontScale="70000" lnSpcReduction="20000"/>
          </a:bodyPr>
          <a:lstStyle/>
          <a:p>
            <a:r>
              <a:rPr lang="en-GB" sz="2000" b="0" i="0" dirty="0">
                <a:solidFill>
                  <a:srgbClr val="000000"/>
                </a:solidFill>
                <a:effectLst/>
                <a:latin typeface="Calibri" panose="020F0502020204030204" pitchFamily="34" charset="0"/>
              </a:rPr>
              <a:t>World Health </a:t>
            </a:r>
            <a:r>
              <a:rPr lang="en-GB" sz="2000" b="0" i="0" dirty="0" err="1">
                <a:solidFill>
                  <a:srgbClr val="000000"/>
                </a:solidFill>
                <a:effectLst/>
                <a:latin typeface="Calibri" panose="020F0502020204030204" pitchFamily="34" charset="0"/>
              </a:rPr>
              <a:t>Organization</a:t>
            </a:r>
            <a:r>
              <a:rPr lang="en-GB" sz="2000" b="0" i="0" dirty="0">
                <a:solidFill>
                  <a:srgbClr val="000000"/>
                </a:solidFill>
                <a:effectLst/>
                <a:latin typeface="Calibri" panose="020F0502020204030204" pitchFamily="34" charset="0"/>
              </a:rPr>
              <a:t> (1948). </a:t>
            </a:r>
            <a:r>
              <a:rPr lang="en-GB" sz="2000" b="0" i="1" dirty="0">
                <a:solidFill>
                  <a:srgbClr val="000000"/>
                </a:solidFill>
                <a:effectLst/>
                <a:latin typeface="Calibri" panose="020F0502020204030204" pitchFamily="34" charset="0"/>
              </a:rPr>
              <a:t>Constitution of the world health </a:t>
            </a:r>
            <a:r>
              <a:rPr lang="en-GB" sz="2000" b="0" i="1" dirty="0" err="1">
                <a:solidFill>
                  <a:srgbClr val="000000"/>
                </a:solidFill>
                <a:effectLst/>
                <a:latin typeface="Calibri" panose="020F0502020204030204" pitchFamily="34" charset="0"/>
              </a:rPr>
              <a:t>organization</a:t>
            </a:r>
            <a:r>
              <a:rPr lang="en-GB" sz="2000" b="0" i="0" dirty="0">
                <a:solidFill>
                  <a:srgbClr val="000000"/>
                </a:solidFill>
                <a:effectLst/>
                <a:latin typeface="Calibri" panose="020F0502020204030204" pitchFamily="34" charset="0"/>
              </a:rPr>
              <a:t>. [online] </a:t>
            </a:r>
            <a:r>
              <a:rPr lang="en-GB" sz="2000" b="0" i="1" dirty="0">
                <a:solidFill>
                  <a:srgbClr val="000000"/>
                </a:solidFill>
                <a:effectLst/>
                <a:latin typeface="Calibri" panose="020F0502020204030204" pitchFamily="34" charset="0"/>
              </a:rPr>
              <a:t>World Health </a:t>
            </a:r>
            <a:r>
              <a:rPr lang="en-GB" sz="2000" b="0" i="1" dirty="0" err="1">
                <a:solidFill>
                  <a:srgbClr val="000000"/>
                </a:solidFill>
                <a:effectLst/>
                <a:latin typeface="Calibri" panose="020F0502020204030204" pitchFamily="34" charset="0"/>
              </a:rPr>
              <a:t>Organization</a:t>
            </a:r>
            <a:r>
              <a:rPr lang="en-GB" sz="2000" b="0" i="0" dirty="0">
                <a:solidFill>
                  <a:srgbClr val="000000"/>
                </a:solidFill>
                <a:effectLst/>
                <a:latin typeface="Calibri" panose="020F0502020204030204" pitchFamily="34" charset="0"/>
              </a:rPr>
              <a:t>. Available at: https://www.who.int/about/governance/constitution [Accessed 24 July 2026].</a:t>
            </a:r>
          </a:p>
          <a:p>
            <a:r>
              <a:rPr lang="en-GB" sz="2000" b="0" i="0" dirty="0">
                <a:solidFill>
                  <a:srgbClr val="000000"/>
                </a:solidFill>
                <a:effectLst/>
                <a:latin typeface="Calibri" panose="020F0502020204030204" pitchFamily="34" charset="0"/>
              </a:rPr>
              <a:t>WHO (2014). Framework for Country Action. [online] Available at: https://www.afro.who.int/sites/default/files/2017-06/140120HPRHiAPFramework.pdf [Accessed 24 July 2026].</a:t>
            </a:r>
          </a:p>
          <a:p>
            <a:r>
              <a:rPr lang="en-GB" sz="2000" b="0" i="0" dirty="0">
                <a:solidFill>
                  <a:srgbClr val="000000"/>
                </a:solidFill>
                <a:effectLst/>
                <a:latin typeface="Calibri" panose="020F0502020204030204" pitchFamily="34" charset="0"/>
              </a:rPr>
              <a:t>United Nations (2015). </a:t>
            </a:r>
            <a:r>
              <a:rPr lang="en-GB" sz="2000" b="0" i="1" dirty="0">
                <a:solidFill>
                  <a:srgbClr val="000000"/>
                </a:solidFill>
                <a:effectLst/>
                <a:latin typeface="Calibri" panose="020F0502020204030204" pitchFamily="34" charset="0"/>
              </a:rPr>
              <a:t>Transforming our world: The 2030 Agenda for Sustainable Development</a:t>
            </a:r>
            <a:r>
              <a:rPr lang="en-GB" sz="2000" b="0" i="0" dirty="0">
                <a:solidFill>
                  <a:srgbClr val="000000"/>
                </a:solidFill>
                <a:effectLst/>
                <a:latin typeface="Calibri" panose="020F0502020204030204" pitchFamily="34" charset="0"/>
              </a:rPr>
              <a:t>. [online] </a:t>
            </a:r>
            <a:r>
              <a:rPr lang="en-GB" sz="2000" b="0" i="1" dirty="0">
                <a:solidFill>
                  <a:srgbClr val="000000"/>
                </a:solidFill>
                <a:effectLst/>
                <a:latin typeface="Calibri" panose="020F0502020204030204" pitchFamily="34" charset="0"/>
              </a:rPr>
              <a:t>United Nations</a:t>
            </a:r>
            <a:r>
              <a:rPr lang="en-GB" sz="2000" b="0" i="0" dirty="0">
                <a:solidFill>
                  <a:srgbClr val="000000"/>
                </a:solidFill>
                <a:effectLst/>
                <a:latin typeface="Calibri" panose="020F0502020204030204" pitchFamily="34" charset="0"/>
              </a:rPr>
              <a:t>. Available at: https://</a:t>
            </a:r>
            <a:r>
              <a:rPr lang="en-GB" sz="2000" b="0" i="0" dirty="0" err="1">
                <a:solidFill>
                  <a:srgbClr val="000000"/>
                </a:solidFill>
                <a:effectLst/>
                <a:latin typeface="Calibri" panose="020F0502020204030204" pitchFamily="34" charset="0"/>
              </a:rPr>
              <a:t>sdgs.un.org</a:t>
            </a:r>
            <a:r>
              <a:rPr lang="en-GB" sz="2000" b="0" i="0" dirty="0">
                <a:solidFill>
                  <a:srgbClr val="000000"/>
                </a:solidFill>
                <a:effectLst/>
                <a:latin typeface="Calibri" panose="020F0502020204030204" pitchFamily="34" charset="0"/>
              </a:rPr>
              <a:t>/2030agenda [Accessed 24 July 2026].</a:t>
            </a:r>
          </a:p>
          <a:p>
            <a:r>
              <a:rPr lang="en-GB" sz="2000" b="0" i="0" dirty="0">
                <a:solidFill>
                  <a:srgbClr val="000000"/>
                </a:solidFill>
                <a:effectLst/>
                <a:latin typeface="Calibri" panose="020F0502020204030204" pitchFamily="34" charset="0"/>
              </a:rPr>
              <a:t>Engel, G.L. (1977). The Need for a New Medical model: a Challenge for Biomedicine. </a:t>
            </a:r>
            <a:r>
              <a:rPr lang="en-GB" sz="2000" b="0" i="1" dirty="0">
                <a:solidFill>
                  <a:srgbClr val="000000"/>
                </a:solidFill>
                <a:effectLst/>
                <a:latin typeface="Calibri" panose="020F0502020204030204" pitchFamily="34" charset="0"/>
              </a:rPr>
              <a:t>Science</a:t>
            </a:r>
            <a:r>
              <a:rPr lang="en-GB" sz="2000" b="0" i="0" dirty="0">
                <a:solidFill>
                  <a:srgbClr val="000000"/>
                </a:solidFill>
                <a:effectLst/>
                <a:latin typeface="Calibri" panose="020F0502020204030204" pitchFamily="34" charset="0"/>
              </a:rPr>
              <a:t>, [online] 196(4286), pp.129–136. </a:t>
            </a:r>
            <a:r>
              <a:rPr lang="en-GB" sz="2000" b="0" i="0" dirty="0" err="1">
                <a:solidFill>
                  <a:srgbClr val="000000"/>
                </a:solidFill>
                <a:effectLst/>
                <a:latin typeface="Calibri" panose="020F0502020204030204" pitchFamily="34" charset="0"/>
              </a:rPr>
              <a:t>doi:https</a:t>
            </a:r>
            <a:r>
              <a:rPr lang="en-GB" sz="2000" b="0" i="0" dirty="0">
                <a:solidFill>
                  <a:srgbClr val="000000"/>
                </a:solidFill>
                <a:effectLst/>
                <a:latin typeface="Calibri" panose="020F0502020204030204" pitchFamily="34" charset="0"/>
              </a:rPr>
              <a:t>://</a:t>
            </a:r>
            <a:r>
              <a:rPr lang="en-GB" sz="2000" b="0" i="0" dirty="0" err="1">
                <a:solidFill>
                  <a:srgbClr val="000000"/>
                </a:solidFill>
                <a:effectLst/>
                <a:latin typeface="Calibri" panose="020F0502020204030204" pitchFamily="34" charset="0"/>
              </a:rPr>
              <a:t>doi.org</a:t>
            </a:r>
            <a:r>
              <a:rPr lang="en-GB" sz="2000" b="0" i="0" dirty="0">
                <a:solidFill>
                  <a:srgbClr val="000000"/>
                </a:solidFill>
                <a:effectLst/>
                <a:latin typeface="Calibri" panose="020F0502020204030204" pitchFamily="34" charset="0"/>
              </a:rPr>
              <a:t>/10.1126/science.847460.</a:t>
            </a:r>
          </a:p>
          <a:p>
            <a:r>
              <a:rPr lang="en-GB" sz="2000" b="0" i="0" dirty="0">
                <a:solidFill>
                  <a:srgbClr val="000000"/>
                </a:solidFill>
                <a:effectLst/>
                <a:latin typeface="Calibri" panose="020F0502020204030204" pitchFamily="34" charset="0"/>
              </a:rPr>
              <a:t>Marmot, M. (2010). </a:t>
            </a:r>
            <a:r>
              <a:rPr lang="en-GB" sz="2000" b="0" i="1" dirty="0">
                <a:solidFill>
                  <a:srgbClr val="000000"/>
                </a:solidFill>
                <a:effectLst/>
                <a:latin typeface="Calibri" panose="020F0502020204030204" pitchFamily="34" charset="0"/>
              </a:rPr>
              <a:t>Fair Society Healthy Lives (The Marmot Review)</a:t>
            </a:r>
            <a:r>
              <a:rPr lang="en-GB" sz="2000" b="0" i="0" dirty="0">
                <a:solidFill>
                  <a:srgbClr val="000000"/>
                </a:solidFill>
                <a:effectLst/>
                <a:latin typeface="Calibri" panose="020F0502020204030204" pitchFamily="34" charset="0"/>
              </a:rPr>
              <a:t>. [online] </a:t>
            </a:r>
            <a:r>
              <a:rPr lang="en-GB" sz="2000" b="0" i="1" dirty="0">
                <a:solidFill>
                  <a:srgbClr val="000000"/>
                </a:solidFill>
                <a:effectLst/>
                <a:latin typeface="Calibri" panose="020F0502020204030204" pitchFamily="34" charset="0"/>
              </a:rPr>
              <a:t>Institute of Health Equity</a:t>
            </a:r>
            <a:r>
              <a:rPr lang="en-GB" sz="2000" b="0" i="0" dirty="0">
                <a:solidFill>
                  <a:srgbClr val="000000"/>
                </a:solidFill>
                <a:effectLst/>
                <a:latin typeface="Calibri" panose="020F0502020204030204" pitchFamily="34" charset="0"/>
              </a:rPr>
              <a:t>. Available at: https://www.instituteofhealthequity.org/resources-reports/fair-society-healthy-lives-the-marmot-review [Accessed 24 July 2026].</a:t>
            </a:r>
          </a:p>
          <a:p>
            <a:r>
              <a:rPr lang="en-GB" sz="2000" b="0" i="0" dirty="0">
                <a:solidFill>
                  <a:srgbClr val="000000"/>
                </a:solidFill>
                <a:effectLst/>
                <a:latin typeface="Calibri" panose="020F0502020204030204" pitchFamily="34" charset="0"/>
              </a:rPr>
              <a:t>NHS England (2021). Classification: Official Publications Approval reference: PAR642 Integrated Care Systems: Design Framework. [online] Available at: https://</a:t>
            </a:r>
            <a:r>
              <a:rPr lang="en-GB" sz="2000" b="0" i="0" dirty="0" err="1">
                <a:solidFill>
                  <a:srgbClr val="000000"/>
                </a:solidFill>
                <a:effectLst/>
                <a:latin typeface="Calibri" panose="020F0502020204030204" pitchFamily="34" charset="0"/>
              </a:rPr>
              <a:t>www.england.nhs.uk</a:t>
            </a:r>
            <a:r>
              <a:rPr lang="en-GB" sz="2000" b="0" i="0" dirty="0">
                <a:solidFill>
                  <a:srgbClr val="000000"/>
                </a:solidFill>
                <a:effectLst/>
                <a:latin typeface="Calibri" panose="020F0502020204030204" pitchFamily="34" charset="0"/>
              </a:rPr>
              <a:t>/</a:t>
            </a:r>
            <a:r>
              <a:rPr lang="en-GB" sz="2000" b="0" i="0" dirty="0" err="1">
                <a:solidFill>
                  <a:srgbClr val="000000"/>
                </a:solidFill>
                <a:effectLst/>
                <a:latin typeface="Calibri" panose="020F0502020204030204" pitchFamily="34" charset="0"/>
              </a:rPr>
              <a:t>wp-content</a:t>
            </a:r>
            <a:r>
              <a:rPr lang="en-GB" sz="2000" b="0" i="0" dirty="0">
                <a:solidFill>
                  <a:srgbClr val="000000"/>
                </a:solidFill>
                <a:effectLst/>
                <a:latin typeface="Calibri" panose="020F0502020204030204" pitchFamily="34" charset="0"/>
              </a:rPr>
              <a:t>/uploads/2021/06/B0642-ics-design-</a:t>
            </a:r>
            <a:r>
              <a:rPr lang="en-GB" sz="2000" b="0" i="0" dirty="0" err="1">
                <a:solidFill>
                  <a:srgbClr val="000000"/>
                </a:solidFill>
                <a:effectLst/>
                <a:latin typeface="Calibri" panose="020F0502020204030204" pitchFamily="34" charset="0"/>
              </a:rPr>
              <a:t>framework-june-2021.pdf</a:t>
            </a:r>
            <a:r>
              <a:rPr lang="en-GB" sz="2000" b="0" i="0" dirty="0">
                <a:solidFill>
                  <a:srgbClr val="000000"/>
                </a:solidFill>
                <a:effectLst/>
                <a:latin typeface="Calibri" panose="020F0502020204030204" pitchFamily="34" charset="0"/>
              </a:rPr>
              <a:t> [Accessed 24 July 2026].</a:t>
            </a:r>
          </a:p>
          <a:p>
            <a:r>
              <a:rPr lang="en-GB" sz="2000" b="0" i="0" dirty="0">
                <a:solidFill>
                  <a:srgbClr val="000000"/>
                </a:solidFill>
                <a:effectLst/>
                <a:latin typeface="Calibri" panose="020F0502020204030204" pitchFamily="34" charset="0"/>
              </a:rPr>
              <a:t>Public Health England (2019). </a:t>
            </a:r>
            <a:r>
              <a:rPr lang="en-GB" sz="2000" b="0" i="1" dirty="0">
                <a:solidFill>
                  <a:srgbClr val="000000"/>
                </a:solidFill>
                <a:effectLst/>
                <a:latin typeface="Calibri" panose="020F0502020204030204" pitchFamily="34" charset="0"/>
              </a:rPr>
              <a:t>Health matters: Prevention - a Life Course Approach</a:t>
            </a:r>
            <a:r>
              <a:rPr lang="en-GB" sz="2000" b="0" i="0" dirty="0">
                <a:solidFill>
                  <a:srgbClr val="000000"/>
                </a:solidFill>
                <a:effectLst/>
                <a:latin typeface="Calibri" panose="020F0502020204030204" pitchFamily="34" charset="0"/>
              </a:rPr>
              <a:t>. [online] </a:t>
            </a:r>
            <a:r>
              <a:rPr lang="en-GB" sz="2000" b="0" i="1" dirty="0">
                <a:solidFill>
                  <a:srgbClr val="000000"/>
                </a:solidFill>
                <a:effectLst/>
                <a:latin typeface="Calibri" panose="020F0502020204030204" pitchFamily="34" charset="0"/>
              </a:rPr>
              <a:t>GOV.UK</a:t>
            </a:r>
            <a:r>
              <a:rPr lang="en-GB" sz="2000" b="0" i="0" dirty="0">
                <a:solidFill>
                  <a:srgbClr val="000000"/>
                </a:solidFill>
                <a:effectLst/>
                <a:latin typeface="Calibri" panose="020F0502020204030204" pitchFamily="34" charset="0"/>
              </a:rPr>
              <a:t>. Public Health England. Available at: https://www.gov.uk/government/publications/health-matters-life-course-approach-to-prevention/health-matters-prevention-a-life-course-approach [Accessed 24 July 2026].</a:t>
            </a:r>
          </a:p>
          <a:p>
            <a:r>
              <a:rPr lang="en-GB" sz="2000" b="0" i="0" dirty="0">
                <a:solidFill>
                  <a:srgbClr val="000000"/>
                </a:solidFill>
                <a:effectLst/>
                <a:latin typeface="Calibri" panose="020F0502020204030204" pitchFamily="34" charset="0"/>
              </a:rPr>
              <a:t>Dahlgren, G. and Whitehead, M. (1991). </a:t>
            </a:r>
            <a:r>
              <a:rPr lang="en-GB" sz="2000" b="0" i="1" dirty="0">
                <a:solidFill>
                  <a:srgbClr val="000000"/>
                </a:solidFill>
                <a:effectLst/>
                <a:latin typeface="Calibri" panose="020F0502020204030204" pitchFamily="34" charset="0"/>
              </a:rPr>
              <a:t>Policies and strategies to promote social equity in health. Background document to WHO - Strategy paper for Europe</a:t>
            </a:r>
            <a:r>
              <a:rPr lang="en-GB" sz="2000" b="0" i="0" dirty="0">
                <a:solidFill>
                  <a:srgbClr val="000000"/>
                </a:solidFill>
                <a:effectLst/>
                <a:latin typeface="Calibri" panose="020F0502020204030204" pitchFamily="34" charset="0"/>
              </a:rPr>
              <a:t>. [online] </a:t>
            </a:r>
            <a:r>
              <a:rPr lang="en-GB" sz="2000" b="0" i="1" dirty="0" err="1">
                <a:solidFill>
                  <a:srgbClr val="000000"/>
                </a:solidFill>
                <a:effectLst/>
                <a:latin typeface="Calibri" panose="020F0502020204030204" pitchFamily="34" charset="0"/>
              </a:rPr>
              <a:t>Arbetsrapport</a:t>
            </a:r>
            <a:r>
              <a:rPr lang="en-GB" sz="2000" b="0" i="0" dirty="0">
                <a:solidFill>
                  <a:srgbClr val="000000"/>
                </a:solidFill>
                <a:effectLst/>
                <a:latin typeface="Calibri" panose="020F0502020204030204" pitchFamily="34" charset="0"/>
              </a:rPr>
              <a:t>. Institute for Futures Studies. Available at: https://</a:t>
            </a:r>
            <a:r>
              <a:rPr lang="en-GB" sz="2000" b="0" i="0" dirty="0" err="1">
                <a:solidFill>
                  <a:srgbClr val="000000"/>
                </a:solidFill>
                <a:effectLst/>
                <a:latin typeface="Calibri" panose="020F0502020204030204" pitchFamily="34" charset="0"/>
              </a:rPr>
              <a:t>ideas.repec.org</a:t>
            </a:r>
            <a:r>
              <a:rPr lang="en-GB" sz="2000" b="0" i="0" dirty="0">
                <a:solidFill>
                  <a:srgbClr val="000000"/>
                </a:solidFill>
                <a:effectLst/>
                <a:latin typeface="Calibri" panose="020F0502020204030204" pitchFamily="34" charset="0"/>
              </a:rPr>
              <a:t>/p/</a:t>
            </a:r>
            <a:r>
              <a:rPr lang="en-GB" sz="2000" b="0" i="0" dirty="0" err="1">
                <a:solidFill>
                  <a:srgbClr val="000000"/>
                </a:solidFill>
                <a:effectLst/>
                <a:latin typeface="Calibri" panose="020F0502020204030204" pitchFamily="34" charset="0"/>
              </a:rPr>
              <a:t>hhs</a:t>
            </a:r>
            <a:r>
              <a:rPr lang="en-GB" sz="2000" b="0" i="0" dirty="0">
                <a:solidFill>
                  <a:srgbClr val="000000"/>
                </a:solidFill>
                <a:effectLst/>
                <a:latin typeface="Calibri" panose="020F0502020204030204" pitchFamily="34" charset="0"/>
              </a:rPr>
              <a:t>/</a:t>
            </a:r>
            <a:r>
              <a:rPr lang="en-GB" sz="2000" b="0" i="0" dirty="0" err="1">
                <a:solidFill>
                  <a:srgbClr val="000000"/>
                </a:solidFill>
                <a:effectLst/>
                <a:latin typeface="Calibri" panose="020F0502020204030204" pitchFamily="34" charset="0"/>
              </a:rPr>
              <a:t>ifswps</a:t>
            </a:r>
            <a:r>
              <a:rPr lang="en-GB" sz="2000" b="0" i="0" dirty="0">
                <a:solidFill>
                  <a:srgbClr val="000000"/>
                </a:solidFill>
                <a:effectLst/>
                <a:latin typeface="Calibri" panose="020F0502020204030204" pitchFamily="34" charset="0"/>
              </a:rPr>
              <a:t>/2007_014.html [Accessed 24 July 2026].</a:t>
            </a:r>
          </a:p>
          <a:p>
            <a:r>
              <a:rPr lang="en-GB" sz="2000" b="0" i="0" dirty="0">
                <a:solidFill>
                  <a:srgbClr val="000000"/>
                </a:solidFill>
                <a:effectLst/>
                <a:latin typeface="Calibri" panose="020F0502020204030204" pitchFamily="34" charset="0"/>
              </a:rPr>
              <a:t>Charles, A., Naylor, C. and Murray, R. (2021). Integrated care systems in London Challenges and opportunities ahead . [online] Available at: https://</a:t>
            </a:r>
            <a:r>
              <a:rPr lang="en-GB" sz="2000" b="0" i="0" dirty="0" err="1">
                <a:solidFill>
                  <a:srgbClr val="000000"/>
                </a:solidFill>
                <a:effectLst/>
                <a:latin typeface="Calibri" panose="020F0502020204030204" pitchFamily="34" charset="0"/>
              </a:rPr>
              <a:t>assets.kingsfund.org.uk</a:t>
            </a:r>
            <a:r>
              <a:rPr lang="en-GB" sz="2000" b="0" i="0" dirty="0">
                <a:solidFill>
                  <a:srgbClr val="000000"/>
                </a:solidFill>
                <a:effectLst/>
                <a:latin typeface="Calibri" panose="020F0502020204030204" pitchFamily="34" charset="0"/>
              </a:rPr>
              <a:t>/f/256914/x/084d2c5253/integrated_care_systems_london_2021.pdf [Accessed 24 July 2026].</a:t>
            </a:r>
          </a:p>
          <a:p>
            <a:r>
              <a:rPr lang="en-GB" sz="2000" b="0" i="0" dirty="0" err="1">
                <a:solidFill>
                  <a:srgbClr val="000000"/>
                </a:solidFill>
                <a:effectLst/>
                <a:latin typeface="Calibri" panose="020F0502020204030204" pitchFamily="34" charset="0"/>
              </a:rPr>
              <a:t>Tomra.com</a:t>
            </a:r>
            <a:r>
              <a:rPr lang="en-GB" sz="2000" b="0" i="0" dirty="0">
                <a:solidFill>
                  <a:srgbClr val="000000"/>
                </a:solidFill>
                <a:effectLst/>
                <a:latin typeface="Calibri" panose="020F0502020204030204" pitchFamily="34" charset="0"/>
              </a:rPr>
              <a:t>. (2024). </a:t>
            </a:r>
            <a:r>
              <a:rPr lang="en-GB" sz="2000" b="0" i="1" dirty="0">
                <a:solidFill>
                  <a:srgbClr val="000000"/>
                </a:solidFill>
                <a:effectLst/>
                <a:latin typeface="Calibri" panose="020F0502020204030204" pitchFamily="34" charset="0"/>
              </a:rPr>
              <a:t>White paper: Unlocking circularity</a:t>
            </a:r>
            <a:r>
              <a:rPr lang="en-GB" sz="2000" b="0" i="0" dirty="0">
                <a:solidFill>
                  <a:srgbClr val="000000"/>
                </a:solidFill>
                <a:effectLst/>
                <a:latin typeface="Calibri" panose="020F0502020204030204" pitchFamily="34" charset="0"/>
              </a:rPr>
              <a:t>. [online] Available at: https://</a:t>
            </a:r>
            <a:r>
              <a:rPr lang="en-GB" sz="2000" b="0" i="0" dirty="0" err="1">
                <a:solidFill>
                  <a:srgbClr val="000000"/>
                </a:solidFill>
                <a:effectLst/>
                <a:latin typeface="Calibri" panose="020F0502020204030204" pitchFamily="34" charset="0"/>
              </a:rPr>
              <a:t>www.tomra.com</a:t>
            </a:r>
            <a:r>
              <a:rPr lang="en-GB" sz="2000" b="0" i="0" dirty="0">
                <a:solidFill>
                  <a:srgbClr val="000000"/>
                </a:solidFill>
                <a:effectLst/>
                <a:latin typeface="Calibri" panose="020F0502020204030204" pitchFamily="34" charset="0"/>
              </a:rPr>
              <a:t>/</a:t>
            </a:r>
            <a:r>
              <a:rPr lang="en-GB" sz="2000" b="0" i="0" dirty="0" err="1">
                <a:solidFill>
                  <a:srgbClr val="000000"/>
                </a:solidFill>
                <a:effectLst/>
                <a:latin typeface="Calibri" panose="020F0502020204030204" pitchFamily="34" charset="0"/>
              </a:rPr>
              <a:t>about-tomra</a:t>
            </a:r>
            <a:r>
              <a:rPr lang="en-GB" sz="2000" b="0" i="0" dirty="0">
                <a:solidFill>
                  <a:srgbClr val="000000"/>
                </a:solidFill>
                <a:effectLst/>
                <a:latin typeface="Calibri" panose="020F0502020204030204" pitchFamily="34" charset="0"/>
              </a:rPr>
              <a:t>/circular-economy/deposit-return-schemes/white-paper-deposit-return-systems?</a:t>
            </a:r>
            <a:r>
              <a:rPr lang="en-GB" sz="2000" b="0" i="0" dirty="0" err="1">
                <a:solidFill>
                  <a:srgbClr val="000000"/>
                </a:solidFill>
                <a:effectLst/>
                <a:latin typeface="Calibri" panose="020F0502020204030204" pitchFamily="34" charset="0"/>
              </a:rPr>
              <a:t>utm_term</a:t>
            </a:r>
            <a:r>
              <a:rPr lang="en-GB" sz="2000" b="0" i="0" dirty="0">
                <a:solidFill>
                  <a:srgbClr val="000000"/>
                </a:solidFill>
                <a:effectLst/>
                <a:latin typeface="Calibri" panose="020F0502020204030204" pitchFamily="34" charset="0"/>
              </a:rPr>
              <a:t>=circular%20economy&amp;</a:t>
            </a:r>
            <a:r>
              <a:rPr lang="en-GB" sz="2000" b="0" i="0" dirty="0" err="1">
                <a:solidFill>
                  <a:srgbClr val="000000"/>
                </a:solidFill>
                <a:effectLst/>
                <a:latin typeface="Calibri" panose="020F0502020204030204" pitchFamily="34" charset="0"/>
              </a:rPr>
              <a:t>utm_campaign</a:t>
            </a:r>
            <a:r>
              <a:rPr lang="en-GB" sz="2000" b="0" i="0" dirty="0">
                <a:solidFill>
                  <a:srgbClr val="000000"/>
                </a:solidFill>
                <a:effectLst/>
                <a:latin typeface="Calibri" panose="020F0502020204030204" pitchFamily="34" charset="0"/>
              </a:rPr>
              <a:t>=us_tg_lead_sea_pros_en_drs_white_paper_primary_states&amp;</a:t>
            </a:r>
            <a:r>
              <a:rPr lang="en-GB" sz="2000" b="0" i="0" dirty="0" err="1">
                <a:solidFill>
                  <a:srgbClr val="000000"/>
                </a:solidFill>
                <a:effectLst/>
                <a:latin typeface="Calibri" panose="020F0502020204030204" pitchFamily="34" charset="0"/>
              </a:rPr>
              <a:t>utm_source</a:t>
            </a:r>
            <a:r>
              <a:rPr lang="en-GB" sz="2000" b="0" i="0" dirty="0">
                <a:solidFill>
                  <a:srgbClr val="000000"/>
                </a:solidFill>
                <a:effectLst/>
                <a:latin typeface="Calibri" panose="020F0502020204030204" pitchFamily="34" charset="0"/>
              </a:rPr>
              <a:t>=adwords&amp;</a:t>
            </a:r>
            <a:r>
              <a:rPr lang="en-GB" sz="2000" b="0" i="0" dirty="0" err="1">
                <a:solidFill>
                  <a:srgbClr val="000000"/>
                </a:solidFill>
                <a:effectLst/>
                <a:latin typeface="Calibri" panose="020F0502020204030204" pitchFamily="34" charset="0"/>
              </a:rPr>
              <a:t>utm_medium</a:t>
            </a:r>
            <a:r>
              <a:rPr lang="en-GB" sz="2000" b="0" i="0" dirty="0">
                <a:solidFill>
                  <a:srgbClr val="000000"/>
                </a:solidFill>
                <a:effectLst/>
                <a:latin typeface="Calibri" panose="020F0502020204030204" pitchFamily="34" charset="0"/>
              </a:rPr>
              <a:t>=ppc&amp;</a:t>
            </a:r>
            <a:r>
              <a:rPr lang="en-GB" sz="2000" b="0" i="0" dirty="0" err="1">
                <a:solidFill>
                  <a:srgbClr val="000000"/>
                </a:solidFill>
                <a:effectLst/>
                <a:latin typeface="Calibri" panose="020F0502020204030204" pitchFamily="34" charset="0"/>
              </a:rPr>
              <a:t>utm_id</a:t>
            </a:r>
            <a:r>
              <a:rPr lang="en-GB" sz="2000" b="0" i="0" dirty="0">
                <a:solidFill>
                  <a:srgbClr val="000000"/>
                </a:solidFill>
                <a:effectLst/>
                <a:latin typeface="Calibri" panose="020F0502020204030204" pitchFamily="34" charset="0"/>
              </a:rPr>
              <a:t>=23954520430&amp;</a:t>
            </a:r>
            <a:r>
              <a:rPr lang="en-GB" sz="2000" b="0" i="0" dirty="0" err="1">
                <a:solidFill>
                  <a:srgbClr val="000000"/>
                </a:solidFill>
                <a:effectLst/>
                <a:latin typeface="Calibri" panose="020F0502020204030204" pitchFamily="34" charset="0"/>
              </a:rPr>
              <a:t>hsa_acc</a:t>
            </a:r>
            <a:r>
              <a:rPr lang="en-GB" sz="2000" b="0" i="0" dirty="0">
                <a:solidFill>
                  <a:srgbClr val="000000"/>
                </a:solidFill>
                <a:effectLst/>
                <a:latin typeface="Calibri" panose="020F0502020204030204" pitchFamily="34" charset="0"/>
              </a:rPr>
              <a:t>=6753999297&amp;</a:t>
            </a:r>
            <a:r>
              <a:rPr lang="en-GB" sz="2000" b="0" i="0" dirty="0" err="1">
                <a:solidFill>
                  <a:srgbClr val="000000"/>
                </a:solidFill>
                <a:effectLst/>
                <a:latin typeface="Calibri" panose="020F0502020204030204" pitchFamily="34" charset="0"/>
              </a:rPr>
              <a:t>hsa_cam</a:t>
            </a:r>
            <a:r>
              <a:rPr lang="en-GB" sz="2000" b="0" i="0" dirty="0">
                <a:solidFill>
                  <a:srgbClr val="000000"/>
                </a:solidFill>
                <a:effectLst/>
                <a:latin typeface="Calibri" panose="020F0502020204030204" pitchFamily="34" charset="0"/>
              </a:rPr>
              <a:t>=23954520430&amp;</a:t>
            </a:r>
            <a:r>
              <a:rPr lang="en-GB" sz="2000" b="0" i="0" dirty="0" err="1">
                <a:solidFill>
                  <a:srgbClr val="000000"/>
                </a:solidFill>
                <a:effectLst/>
                <a:latin typeface="Calibri" panose="020F0502020204030204" pitchFamily="34" charset="0"/>
              </a:rPr>
              <a:t>hsa_grp</a:t>
            </a:r>
            <a:r>
              <a:rPr lang="en-GB" sz="2000" b="0" i="0" dirty="0">
                <a:solidFill>
                  <a:srgbClr val="000000"/>
                </a:solidFill>
                <a:effectLst/>
                <a:latin typeface="Calibri" panose="020F0502020204030204" pitchFamily="34" charset="0"/>
              </a:rPr>
              <a:t>=204365902064&amp;</a:t>
            </a:r>
            <a:r>
              <a:rPr lang="en-GB" sz="2000" b="0" i="0" dirty="0" err="1">
                <a:solidFill>
                  <a:srgbClr val="000000"/>
                </a:solidFill>
                <a:effectLst/>
                <a:latin typeface="Calibri" panose="020F0502020204030204" pitchFamily="34" charset="0"/>
              </a:rPr>
              <a:t>hsa_ad</a:t>
            </a:r>
            <a:r>
              <a:rPr lang="en-GB" sz="2000" b="0" i="0" dirty="0">
                <a:solidFill>
                  <a:srgbClr val="000000"/>
                </a:solidFill>
                <a:effectLst/>
                <a:latin typeface="Calibri" panose="020F0502020204030204" pitchFamily="34" charset="0"/>
              </a:rPr>
              <a:t>=813187788619&amp;</a:t>
            </a:r>
            <a:r>
              <a:rPr lang="en-GB" sz="2000" b="0" i="0" dirty="0" err="1">
                <a:solidFill>
                  <a:srgbClr val="000000"/>
                </a:solidFill>
                <a:effectLst/>
                <a:latin typeface="Calibri" panose="020F0502020204030204" pitchFamily="34" charset="0"/>
              </a:rPr>
              <a:t>hsa_src</a:t>
            </a:r>
            <a:r>
              <a:rPr lang="en-GB" sz="2000" b="0" i="0" dirty="0">
                <a:solidFill>
                  <a:srgbClr val="000000"/>
                </a:solidFill>
                <a:effectLst/>
                <a:latin typeface="Calibri" panose="020F0502020204030204" pitchFamily="34" charset="0"/>
              </a:rPr>
              <a:t>=g&amp;</a:t>
            </a:r>
            <a:r>
              <a:rPr lang="en-GB" sz="2000" b="0" i="0" dirty="0" err="1">
                <a:solidFill>
                  <a:srgbClr val="000000"/>
                </a:solidFill>
                <a:effectLst/>
                <a:latin typeface="Calibri" panose="020F0502020204030204" pitchFamily="34" charset="0"/>
              </a:rPr>
              <a:t>hsa_tgt</a:t>
            </a:r>
            <a:r>
              <a:rPr lang="en-GB" sz="2000" b="0" i="0" dirty="0">
                <a:solidFill>
                  <a:srgbClr val="000000"/>
                </a:solidFill>
                <a:effectLst/>
                <a:latin typeface="Calibri" panose="020F0502020204030204" pitchFamily="34" charset="0"/>
              </a:rPr>
              <a:t>=kwd-295202280626&amp;</a:t>
            </a:r>
            <a:r>
              <a:rPr lang="en-GB" sz="2000" b="0" i="0" dirty="0" err="1">
                <a:solidFill>
                  <a:srgbClr val="000000"/>
                </a:solidFill>
                <a:effectLst/>
                <a:latin typeface="Calibri" panose="020F0502020204030204" pitchFamily="34" charset="0"/>
              </a:rPr>
              <a:t>hsa_kw</a:t>
            </a:r>
            <a:r>
              <a:rPr lang="en-GB" sz="2000" b="0" i="0" dirty="0">
                <a:solidFill>
                  <a:srgbClr val="000000"/>
                </a:solidFill>
                <a:effectLst/>
                <a:latin typeface="Calibri" panose="020F0502020204030204" pitchFamily="34" charset="0"/>
              </a:rPr>
              <a:t>=circular%20economy&amp;</a:t>
            </a:r>
            <a:r>
              <a:rPr lang="en-GB" sz="2000" b="0" i="0" dirty="0" err="1">
                <a:solidFill>
                  <a:srgbClr val="000000"/>
                </a:solidFill>
                <a:effectLst/>
                <a:latin typeface="Calibri" panose="020F0502020204030204" pitchFamily="34" charset="0"/>
              </a:rPr>
              <a:t>hsa_mt</a:t>
            </a:r>
            <a:r>
              <a:rPr lang="en-GB" sz="2000" b="0" i="0" dirty="0">
                <a:solidFill>
                  <a:srgbClr val="000000"/>
                </a:solidFill>
                <a:effectLst/>
                <a:latin typeface="Calibri" panose="020F0502020204030204" pitchFamily="34" charset="0"/>
              </a:rPr>
              <a:t>=b&amp;</a:t>
            </a:r>
            <a:r>
              <a:rPr lang="en-GB" sz="2000" b="0" i="0" dirty="0" err="1">
                <a:solidFill>
                  <a:srgbClr val="000000"/>
                </a:solidFill>
                <a:effectLst/>
                <a:latin typeface="Calibri" panose="020F0502020204030204" pitchFamily="34" charset="0"/>
              </a:rPr>
              <a:t>hsa_net</a:t>
            </a:r>
            <a:r>
              <a:rPr lang="en-GB" sz="2000" b="0" i="0" dirty="0">
                <a:solidFill>
                  <a:srgbClr val="000000"/>
                </a:solidFill>
                <a:effectLst/>
                <a:latin typeface="Calibri" panose="020F0502020204030204" pitchFamily="34" charset="0"/>
              </a:rPr>
              <a:t>=adwords&amp;</a:t>
            </a:r>
            <a:r>
              <a:rPr lang="en-GB" sz="2000" b="0" i="0" dirty="0" err="1">
                <a:solidFill>
                  <a:srgbClr val="000000"/>
                </a:solidFill>
                <a:effectLst/>
                <a:latin typeface="Calibri" panose="020F0502020204030204" pitchFamily="34" charset="0"/>
              </a:rPr>
              <a:t>hsa_ver</a:t>
            </a:r>
            <a:r>
              <a:rPr lang="en-GB" sz="2000" b="0" i="0" dirty="0">
                <a:solidFill>
                  <a:srgbClr val="000000"/>
                </a:solidFill>
                <a:effectLst/>
                <a:latin typeface="Calibri" panose="020F0502020204030204" pitchFamily="34" charset="0"/>
              </a:rPr>
              <a:t>=3&amp;gad_source=1&amp;</a:t>
            </a:r>
            <a:r>
              <a:rPr lang="en-GB" sz="2000" b="0" i="0" dirty="0" err="1">
                <a:solidFill>
                  <a:srgbClr val="000000"/>
                </a:solidFill>
                <a:effectLst/>
                <a:latin typeface="Calibri" panose="020F0502020204030204" pitchFamily="34" charset="0"/>
              </a:rPr>
              <a:t>gad_campaignid</a:t>
            </a:r>
            <a:r>
              <a:rPr lang="en-GB" sz="2000" b="0" i="0" dirty="0">
                <a:solidFill>
                  <a:srgbClr val="000000"/>
                </a:solidFill>
                <a:effectLst/>
                <a:latin typeface="Calibri" panose="020F0502020204030204" pitchFamily="34" charset="0"/>
              </a:rPr>
              <a:t>=23954520430&amp;</a:t>
            </a:r>
            <a:r>
              <a:rPr lang="en-GB" sz="2000" b="0" i="0" dirty="0" err="1">
                <a:solidFill>
                  <a:srgbClr val="000000"/>
                </a:solidFill>
                <a:effectLst/>
                <a:latin typeface="Calibri" panose="020F0502020204030204" pitchFamily="34" charset="0"/>
              </a:rPr>
              <a:t>gbraid</a:t>
            </a:r>
            <a:r>
              <a:rPr lang="en-GB" sz="2000" b="0" i="0" dirty="0">
                <a:solidFill>
                  <a:srgbClr val="000000"/>
                </a:solidFill>
                <a:effectLst/>
                <a:latin typeface="Calibri" panose="020F0502020204030204" pitchFamily="34" charset="0"/>
              </a:rPr>
              <a:t>=0aaaaa9tgnpo82t9quxwe8-</a:t>
            </a:r>
            <a:r>
              <a:rPr lang="en-GB" sz="2000" b="0" i="0" dirty="0" err="1">
                <a:solidFill>
                  <a:srgbClr val="000000"/>
                </a:solidFill>
                <a:effectLst/>
                <a:latin typeface="Calibri" panose="020F0502020204030204" pitchFamily="34" charset="0"/>
              </a:rPr>
              <a:t>btgyeuzhnwm</a:t>
            </a:r>
            <a:r>
              <a:rPr lang="en-GB" sz="2000" b="0" i="0" dirty="0">
                <a:solidFill>
                  <a:srgbClr val="000000"/>
                </a:solidFill>
                <a:effectLst/>
                <a:latin typeface="Calibri" panose="020F0502020204030204" pitchFamily="34" charset="0"/>
              </a:rPr>
              <a:t> [Accessed 24 July 2026].</a:t>
            </a:r>
          </a:p>
          <a:p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924732097"/>
      </p:ext>
    </p:extLst>
  </p:cSld>
  <p:clrMapOvr>
    <a:masterClrMapping/>
  </p:clrMapOvr>
</p:sld>
</file>

<file path=ppt/theme/theme1.xml><?xml version="1.0" encoding="utf-8"?>
<a:theme xmlns:a="http://schemas.openxmlformats.org/drawingml/2006/main" name="Depth">
  <a:themeElements>
    <a:clrScheme name="Depth">
      <a:dk1>
        <a:sysClr val="windowText" lastClr="000000"/>
      </a:dk1>
      <a:lt1>
        <a:sysClr val="window" lastClr="FFFFFF"/>
      </a:lt1>
      <a:dk2>
        <a:srgbClr val="455F51"/>
      </a:dk2>
      <a:lt2>
        <a:srgbClr val="94D7E4"/>
      </a:lt2>
      <a:accent1>
        <a:srgbClr val="41AEBD"/>
      </a:accent1>
      <a:accent2>
        <a:srgbClr val="97E9D5"/>
      </a:accent2>
      <a:accent3>
        <a:srgbClr val="A2CF49"/>
      </a:accent3>
      <a:accent4>
        <a:srgbClr val="608F3D"/>
      </a:accent4>
      <a:accent5>
        <a:srgbClr val="F4DE3A"/>
      </a:accent5>
      <a:accent6>
        <a:srgbClr val="FCB11C"/>
      </a:accent6>
      <a:hlink>
        <a:srgbClr val="FBCA98"/>
      </a:hlink>
      <a:folHlink>
        <a:srgbClr val="D3B86D"/>
      </a:folHlink>
    </a:clrScheme>
    <a:fontScheme name="Depth">
      <a:majorFont>
        <a:latin typeface="Corbel" panose="020B0503020204020204"/>
        <a:ea typeface=""/>
        <a:cs typeface=""/>
        <a:font script="Jpan" typeface="メイリオ"/>
        <a:font script="Hang" typeface="HY엽서L"/>
        <a:font script="Hans" typeface="华文楷体"/>
        <a:font script="Hant" typeface="新細明體"/>
        <a:font script="Arab" typeface="Tahoma"/>
        <a:font script="Hebr" typeface="Miriam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ajorFont>
      <a:minorFont>
        <a:latin typeface="Corbel" panose="020B0503020204020204"/>
        <a:ea typeface=""/>
        <a:cs typeface=""/>
        <a:font script="Jpan" typeface="メイリオ"/>
        <a:font script="Hang" typeface="HY엽서L"/>
        <a:font script="Hans" typeface="华文楷体"/>
        <a:font script="Hant" typeface="新細明體"/>
        <a:font script="Arab" typeface="Tahoma"/>
        <a:font script="Hebr" typeface="Miriam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Depth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Depth" id="{7BEAFC2A-325C-49C4-AC08-2B765DA903F9}" vid="{1735E755-43E6-43AA-ABA2-C989ECC79AF5}"/>
    </a:ext>
  </a:extLst>
</a:theme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/></Relationships>
</file>

<file path=customXml/_rels/item2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2.xml"/></Relationships>
</file>

<file path=customXml/_rels/item3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3.xml"/></Relationships>
</file>

<file path=customXml/item1.xml><?xml version="1.0" encoding="utf-8"?>
<p:properties xmlns:p="http://schemas.microsoft.com/office/2006/metadata/properties" xmlns:xsi="http://www.w3.org/2001/XMLSchema-instance" xmlns:pc="http://schemas.microsoft.com/office/infopath/2007/PartnerControls">
  <documentManagement>
    <_activity xmlns="95817cb9-f0eb-4f4d-892c-47ab9f8957c0" xsi:nil="true"/>
  </documentManagement>
</p:properties>
</file>

<file path=customXml/item2.xml><?xml version="1.0" encoding="utf-8"?>
<ct:contentTypeSchema xmlns:ct="http://schemas.microsoft.com/office/2006/metadata/contentType" xmlns:ma="http://schemas.microsoft.com/office/2006/metadata/properties/metaAttributes" ct:_="" ma:_="" ma:contentTypeName="Document" ma:contentTypeID="0x0101002F3C2EEDB3FECD489FE6CB8E237B85C0" ma:contentTypeVersion="15" ma:contentTypeDescription="Create a new document." ma:contentTypeScope="" ma:versionID="daaa1a786e72e6d1ac50b0a4d2b71c36">
  <xsd:schema xmlns:xsd="http://www.w3.org/2001/XMLSchema" xmlns:xs="http://www.w3.org/2001/XMLSchema" xmlns:p="http://schemas.microsoft.com/office/2006/metadata/properties" xmlns:ns3="95817cb9-f0eb-4f4d-892c-47ab9f8957c0" xmlns:ns4="9823f8e4-81f3-4a59-a026-c1a9717271fd" targetNamespace="http://schemas.microsoft.com/office/2006/metadata/properties" ma:root="true" ma:fieldsID="dc2578602039d55f55c4f82ac39ac404" ns3:_="" ns4:_="">
    <xsd:import namespace="95817cb9-f0eb-4f4d-892c-47ab9f8957c0"/>
    <xsd:import namespace="9823f8e4-81f3-4a59-a026-c1a9717271fd"/>
    <xsd:element name="properties">
      <xsd:complexType>
        <xsd:sequence>
          <xsd:element name="documentManagement">
            <xsd:complexType>
              <xsd:all>
                <xsd:element ref="ns3:MediaServiceMetadata" minOccurs="0"/>
                <xsd:element ref="ns3:MediaServiceFastMetadata" minOccurs="0"/>
                <xsd:element ref="ns3:MediaServiceAutoKeyPoints" minOccurs="0"/>
                <xsd:element ref="ns3:MediaServiceKeyPoints" minOccurs="0"/>
                <xsd:element ref="ns4:SharedWithUsers" minOccurs="0"/>
                <xsd:element ref="ns4:SharedWithDetails" minOccurs="0"/>
                <xsd:element ref="ns4:SharingHintHash" minOccurs="0"/>
                <xsd:element ref="ns3:MediaServiceSearchProperties" minOccurs="0"/>
                <xsd:element ref="ns3:MediaServiceObjectDetectorVersions" minOccurs="0"/>
                <xsd:element ref="ns3:MediaServiceDateTaken" minOccurs="0"/>
                <xsd:element ref="ns3:_activity" minOccurs="0"/>
                <xsd:element ref="ns3:MediaServiceSystemTags" minOccurs="0"/>
                <xsd:element ref="ns3:MediaServiceGenerationTime" minOccurs="0"/>
                <xsd:element ref="ns3:MediaServiceEventHashCode" minOccurs="0"/>
                <xsd:element ref="ns3:MediaLengthInSeconds" minOccurs="0"/>
              </xsd:all>
            </xsd:complexType>
          </xsd:element>
        </xsd:sequence>
      </xsd:complex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95817cb9-f0eb-4f4d-892c-47ab9f8957c0" elementFormDefault="qualified">
    <xsd:import namespace="http://schemas.microsoft.com/office/2006/documentManagement/types"/>
    <xsd:import namespace="http://schemas.microsoft.com/office/infopath/2007/PartnerControls"/>
    <xsd:element name="MediaServiceMetadata" ma:index="8" nillable="true" ma:displayName="MediaServiceMetadata" ma:hidden="true" ma:internalName="MediaServiceMetadata" ma:readOnly="true">
      <xsd:simpleType>
        <xsd:restriction base="dms:Note"/>
      </xsd:simpleType>
    </xsd:element>
    <xsd:element name="MediaServiceFastMetadata" ma:index="9" nillable="true" ma:displayName="MediaServiceFastMetadata" ma:hidden="true" ma:internalName="MediaServiceFastMetadata" ma:readOnly="true">
      <xsd:simpleType>
        <xsd:restriction base="dms:Note"/>
      </xsd:simpleType>
    </xsd:element>
    <xsd:element name="MediaServiceAutoKeyPoints" ma:index="10" nillable="true" ma:displayName="MediaServiceAutoKeyPoints" ma:hidden="true" ma:internalName="MediaServiceAutoKeyPoints" ma:readOnly="true">
      <xsd:simpleType>
        <xsd:restriction base="dms:Note"/>
      </xsd:simpleType>
    </xsd:element>
    <xsd:element name="MediaServiceKeyPoints" ma:index="11" nillable="true" ma:displayName="KeyPoints" ma:internalName="MediaServiceKeyPoints" ma:readOnly="true">
      <xsd:simpleType>
        <xsd:restriction base="dms:Note">
          <xsd:maxLength value="255"/>
        </xsd:restriction>
      </xsd:simpleType>
    </xsd:element>
    <xsd:element name="MediaServiceSearchProperties" ma:index="15" nillable="true" ma:displayName="MediaServiceSearchProperties" ma:hidden="true" ma:internalName="MediaServiceSearchProperties" ma:readOnly="true">
      <xsd:simpleType>
        <xsd:restriction base="dms:Note"/>
      </xsd:simpleType>
    </xsd:element>
    <xsd:element name="MediaServiceObjectDetectorVersions" ma:index="16" nillable="true" ma:displayName="MediaServiceObjectDetectorVersions" ma:hidden="true" ma:indexed="true" ma:internalName="MediaServiceObjectDetectorVersions" ma:readOnly="true">
      <xsd:simpleType>
        <xsd:restriction base="dms:Text"/>
      </xsd:simpleType>
    </xsd:element>
    <xsd:element name="MediaServiceDateTaken" ma:index="17" nillable="true" ma:displayName="MediaServiceDateTaken" ma:hidden="true" ma:indexed="true" ma:internalName="MediaServiceDateTaken" ma:readOnly="true">
      <xsd:simpleType>
        <xsd:restriction base="dms:Text"/>
      </xsd:simpleType>
    </xsd:element>
    <xsd:element name="_activity" ma:index="18" nillable="true" ma:displayName="_activity" ma:hidden="true" ma:internalName="_activity">
      <xsd:simpleType>
        <xsd:restriction base="dms:Note"/>
      </xsd:simpleType>
    </xsd:element>
    <xsd:element name="MediaServiceSystemTags" ma:index="19" nillable="true" ma:displayName="MediaServiceSystemTags" ma:hidden="true" ma:internalName="MediaServiceSystemTags" ma:readOnly="true">
      <xsd:simpleType>
        <xsd:restriction base="dms:Note"/>
      </xsd:simpleType>
    </xsd:element>
    <xsd:element name="MediaServiceGenerationTime" ma:index="20" nillable="true" ma:displayName="MediaServiceGenerationTime" ma:hidden="true" ma:internalName="MediaServiceGenerationTime" ma:readOnly="true">
      <xsd:simpleType>
        <xsd:restriction base="dms:Text"/>
      </xsd:simpleType>
    </xsd:element>
    <xsd:element name="MediaServiceEventHashCode" ma:index="21" nillable="true" ma:displayName="MediaServiceEventHashCode" ma:hidden="true" ma:internalName="MediaServiceEventHashCode" ma:readOnly="true">
      <xsd:simpleType>
        <xsd:restriction base="dms:Text"/>
      </xsd:simpleType>
    </xsd:element>
    <xsd:element name="MediaLengthInSeconds" ma:index="22" nillable="true" ma:displayName="MediaLengthInSeconds" ma:hidden="true" ma:internalName="MediaLengthInSeconds" ma:readOnly="true">
      <xsd:simpleType>
        <xsd:restriction base="dms:Unknown"/>
      </xsd:simple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9823f8e4-81f3-4a59-a026-c1a9717271fd" elementFormDefault="qualified">
    <xsd:import namespace="http://schemas.microsoft.com/office/2006/documentManagement/types"/>
    <xsd:import namespace="http://schemas.microsoft.com/office/infopath/2007/PartnerControls"/>
    <xsd:element name="SharedWithUsers" ma:index="12" nillable="true" ma:displayName="Shared With" ma:internalName="SharedWithUsers" ma:readOnly="true">
      <xsd:complexType>
        <xsd:complexContent>
          <xsd:extension base="dms:UserMulti">
            <xsd:sequence>
              <xsd:element name="UserInfo" minOccurs="0" maxOccurs="unbounded">
                <xsd:complexType>
                  <xsd:sequence>
                    <xsd:element name="DisplayName" type="xsd:string" minOccurs="0"/>
                    <xsd:element name="AccountId" type="dms:UserId" minOccurs="0" nillable="true"/>
                    <xsd:element name="AccountType" type="xsd:string" minOccurs="0"/>
                  </xsd:sequence>
                </xsd:complexType>
              </xsd:element>
            </xsd:sequence>
          </xsd:extension>
        </xsd:complexContent>
      </xsd:complexType>
    </xsd:element>
    <xsd:element name="SharedWithDetails" ma:index="13" nillable="true" ma:displayName="Shared With Details" ma:internalName="SharedWithDetails" ma:readOnly="true">
      <xsd:simpleType>
        <xsd:restriction base="dms:Note">
          <xsd:maxLength value="255"/>
        </xsd:restriction>
      </xsd:simpleType>
    </xsd:element>
    <xsd:element name="SharingHintHash" ma:index="14" nillable="true" ma:displayName="Sharing Hint Hash" ma:hidden="true" ma:internalName="SharingHintHash" ma:readOnly="true">
      <xsd:simpleType>
        <xsd:restriction base="dms:Text"/>
      </xsd:simpleType>
    </xsd:element>
  </xsd:schema>
  <xsd:schema xmlns="http://schemas.openxmlformats.org/package/2006/metadata/core-properties" xmlns:xsd="http://www.w3.org/2001/XMLSchema" xmlns:xsi="http://www.w3.org/2001/XMLSchema-instance" xmlns:dc="http://purl.org/dc/elements/1.1/" xmlns:dcterms="http://purl.org/dc/terms/" xmlns:odoc="http://schemas.microsoft.com/internal/obd" targetNamespace="http://schemas.openxmlformats.org/package/2006/metadata/core-properties" elementFormDefault="qualified" attributeFormDefault="unqualified" blockDefault="#all">
    <xsd:import namespace="http://purl.org/dc/elements/1.1/" schemaLocation="http://dublincore.org/schemas/xmls/qdc/2003/04/02/dc.xsd"/>
    <xsd:import namespace="http://purl.org/dc/terms/" schemaLocation="http://dublincore.org/schemas/xmls/qdc/2003/04/02/dcterms.xsd"/>
    <xsd:element name="coreProperties" type="CT_coreProperties"/>
    <xsd:complexType name="CT_coreProperties">
      <xsd:all>
        <xsd:element ref="dc:creator" minOccurs="0" maxOccurs="1"/>
        <xsd:element ref="dcterms:created" minOccurs="0" maxOccurs="1"/>
        <xsd:element ref="dc:identifier" minOccurs="0" maxOccurs="1"/>
        <xsd:element name="contentType" minOccurs="0" maxOccurs="1" type="xsd:string" ma:index="0" ma:displayName="Content Type"/>
        <xsd:element ref="dc:title" minOccurs="0" maxOccurs="1" ma:index="4" ma:displayName="Title"/>
        <xsd:element ref="dc:subject" minOccurs="0" maxOccurs="1"/>
        <xsd:element ref="dc:description" minOccurs="0" maxOccurs="1"/>
        <xsd:element name="keywords" minOccurs="0" maxOccurs="1" type="xsd:string"/>
        <xsd:element ref="dc:language" minOccurs="0" maxOccurs="1"/>
        <xsd:element name="category" minOccurs="0" maxOccurs="1" type="xsd:string"/>
        <xsd:element name="version" minOccurs="0" maxOccurs="1" type="xsd:string"/>
        <xsd:element name="revision" minOccurs="0" maxOccurs="1" type="xsd:string">
          <xsd:annotation>
            <xsd:documentation>
                        This value indicates the number of saves or revisions. The application is responsible for updating this value after each revision.
                    </xsd:documentation>
          </xsd:annotation>
        </xsd:element>
        <xsd:element name="lastModifiedBy" minOccurs="0" maxOccurs="1" type="xsd:string"/>
        <xsd:element ref="dcterms:modified" minOccurs="0" maxOccurs="1"/>
        <xsd:element name="contentStatus" minOccurs="0" maxOccurs="1" type="xsd:string"/>
      </xsd:all>
    </xsd:complexType>
  </xsd:schema>
  <xs:schema xmlns:pc="http://schemas.microsoft.com/office/infopath/2007/PartnerControls" xmlns:xs="http://www.w3.org/2001/XMLSchema" targetNamespace="http://schemas.microsoft.com/office/infopath/2007/PartnerControls" elementFormDefault="qualified" attributeFormDefault="unqualified">
    <xs:element name="Person">
      <xs:complexType>
        <xs:sequence>
          <xs:element ref="pc:DisplayName" minOccurs="0"/>
          <xs:element ref="pc:AccountId" minOccurs="0"/>
          <xs:element ref="pc:AccountType" minOccurs="0"/>
        </xs:sequence>
      </xs:complexType>
    </xs:element>
    <xs:element name="DisplayName" type="xs:string"/>
    <xs:element name="AccountId" type="xs:string"/>
    <xs:element name="AccountType" type="xs:string"/>
    <xs:element name="BDCAssociatedEntity">
      <xs:complexType>
        <xs:sequence>
          <xs:element ref="pc:BDCEntity" minOccurs="0" maxOccurs="unbounded"/>
        </xs:sequence>
        <xs:attribute ref="pc:EntityNamespace"/>
        <xs:attribute ref="pc:EntityName"/>
        <xs:attribute ref="pc:SystemInstanceName"/>
        <xs:attribute ref="pc:AssociationName"/>
      </xs:complexType>
    </xs:element>
    <xs:attribute name="EntityNamespace" type="xs:string"/>
    <xs:attribute name="EntityName" type="xs:string"/>
    <xs:attribute name="SystemInstanceName" type="xs:string"/>
    <xs:attribute name="AssociationName" type="xs:string"/>
    <xs:element name="BDCEntity">
      <xs:complexType>
        <xs:sequence>
          <xs:element ref="pc:EntityDisplayName" minOccurs="0"/>
          <xs:element ref="pc:EntityInstanceReference" minOccurs="0"/>
          <xs:element ref="pc:EntityId1" minOccurs="0"/>
          <xs:element ref="pc:EntityId2" minOccurs="0"/>
          <xs:element ref="pc:EntityId3" minOccurs="0"/>
          <xs:element ref="pc:EntityId4" minOccurs="0"/>
          <xs:element ref="pc:EntityId5" minOccurs="0"/>
        </xs:sequence>
      </xs:complexType>
    </xs:element>
    <xs:element name="EntityDisplayName" type="xs:string"/>
    <xs:element name="EntityInstanceReference" type="xs:string"/>
    <xs:element name="EntityId1" type="xs:string"/>
    <xs:element name="EntityId2" type="xs:string"/>
    <xs:element name="EntityId3" type="xs:string"/>
    <xs:element name="EntityId4" type="xs:string"/>
    <xs:element name="EntityId5" type="xs:string"/>
    <xs:element name="Terms">
      <xs:complexType>
        <xs:sequence>
          <xs:element ref="pc:TermInfo" minOccurs="0" maxOccurs="unbounded"/>
        </xs:sequence>
      </xs:complexType>
    </xs:element>
    <xs:element name="TermInfo">
      <xs:complexType>
        <xs:sequence>
          <xs:element ref="pc:TermName" minOccurs="0"/>
          <xs:element ref="pc:TermId" minOccurs="0"/>
        </xs:sequence>
      </xs:complexType>
    </xs:element>
    <xs:element name="TermName" type="xs:string"/>
    <xs:element name="TermId" type="xs:string"/>
  </xs:schema>
</ct:contentTypeSchema>
</file>

<file path=customXml/item3.xml><?xml version="1.0" encoding="utf-8"?>
<?mso-contentType ?>
<FormTemplates xmlns="http://schemas.microsoft.com/sharepoint/v3/contenttype/forms">
  <Display>DocumentLibraryForm</Display>
  <Edit>DocumentLibraryForm</Edit>
  <New>DocumentLibraryForm</New>
</FormTemplates>
</file>

<file path=customXml/itemProps1.xml><?xml version="1.0" encoding="utf-8"?>
<ds:datastoreItem xmlns:ds="http://schemas.openxmlformats.org/officeDocument/2006/customXml" ds:itemID="{3B3F5615-D101-4015-8B9F-6C8A392C3335}">
  <ds:schemaRefs>
    <ds:schemaRef ds:uri="http://schemas.microsoft.com/office/2006/metadata/properties"/>
    <ds:schemaRef ds:uri="http://www.w3.org/2000/xmlns/"/>
    <ds:schemaRef ds:uri="95817cb9-f0eb-4f4d-892c-47ab9f8957c0"/>
    <ds:schemaRef ds:uri="http://www.w3.org/2001/XMLSchema-instance"/>
  </ds:schemaRefs>
</ds:datastoreItem>
</file>

<file path=customXml/itemProps2.xml><?xml version="1.0" encoding="utf-8"?>
<ds:datastoreItem xmlns:ds="http://schemas.openxmlformats.org/officeDocument/2006/customXml" ds:itemID="{68C249DB-AD26-440F-A1E3-764BA7288409}">
  <ds:schemaRefs>
    <ds:schemaRef ds:uri="http://schemas.microsoft.com/office/2006/metadata/contentType"/>
    <ds:schemaRef ds:uri="http://schemas.microsoft.com/office/2006/metadata/properties/metaAttributes"/>
    <ds:schemaRef ds:uri="http://www.w3.org/2000/xmlns/"/>
    <ds:schemaRef ds:uri="http://www.w3.org/2001/XMLSchema"/>
    <ds:schemaRef ds:uri="95817cb9-f0eb-4f4d-892c-47ab9f8957c0"/>
    <ds:schemaRef ds:uri="9823f8e4-81f3-4a59-a026-c1a9717271fd"/>
  </ds:schemaRefs>
</ds:datastoreItem>
</file>

<file path=customXml/itemProps3.xml><?xml version="1.0" encoding="utf-8"?>
<ds:datastoreItem xmlns:ds="http://schemas.openxmlformats.org/officeDocument/2006/customXml" ds:itemID="{75E8AC5A-8470-4A7F-BFDC-2E964C7DEC54}">
  <ds:schemaRefs>
    <ds:schemaRef ds:uri="http://schemas.microsoft.com/sharepoint/v3/contenttype/forms"/>
  </ds:schemaRefs>
</ds:datastoreItem>
</file>

<file path=docProps/app.xml><?xml version="1.0" encoding="utf-8"?>
<Properties xmlns="http://schemas.openxmlformats.org/officeDocument/2006/extended-properties" xmlns:vt="http://schemas.openxmlformats.org/officeDocument/2006/docPropsVTypes">
  <Template>TM04033923[[fn=Depth]]</Template>
  <Application>Microsoft Office PowerPoint</Application>
  <PresentationFormat>Widescreen</PresentationFormat>
  <Slides>11</Slides>
  <Notes>0</Notes>
  <HiddenSlides>0</HiddenSlides>
  <ScaleCrop>false</ScaleCrop>
  <HeadingPairs>
    <vt:vector size="4" baseType="variant">
      <vt:variant>
        <vt:lpstr>Theme</vt:lpstr>
      </vt:variant>
      <vt:variant>
        <vt:i4>1</vt:i4>
      </vt:variant>
      <vt:variant>
        <vt:lpstr>Slide Titles</vt:lpstr>
      </vt:variant>
      <vt:variant>
        <vt:i4>11</vt:i4>
      </vt:variant>
    </vt:vector>
  </HeadingPairs>
  <TitlesOfParts>
    <vt:vector size="12" baseType="lpstr">
      <vt:lpstr>Depth</vt:lpstr>
      <vt:lpstr>PowerPoint Presentation</vt:lpstr>
      <vt:lpstr>Introduction  and Key concept of Health</vt:lpstr>
      <vt:lpstr>Modern healthcare provides policies, Growing importance of health wellbeing an sustainability  </vt:lpstr>
      <vt:lpstr>Integration of Holistic Health and wellbeing Approaches </vt:lpstr>
      <vt:lpstr>Theoretical Perspectives</vt:lpstr>
      <vt:lpstr>Policy and Governance </vt:lpstr>
      <vt:lpstr>Service delivery and Care models </vt:lpstr>
      <vt:lpstr>Public health initiatives </vt:lpstr>
      <vt:lpstr>Health inequalities – equality and access to healthcare </vt:lpstr>
      <vt:lpstr>Conclusion </vt:lpstr>
      <vt:lpstr>References 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>Precious Omorotiowan (2030735)</dc:creator>
  <cp:lastModifiedBy>Precious Omorotiowan (2030735)</cp:lastModifiedBy>
  <cp:revision>2</cp:revision>
  <dcterms:created xsi:type="dcterms:W3CDTF">2026-07-22T17:41:56Z</dcterms:created>
  <dcterms:modified xsi:type="dcterms:W3CDTF">2026-07-24T12:48:57Z</dcterms:modified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ContentTypeId">
    <vt:lpwstr>0x0101002F3C2EEDB3FECD489FE6CB8E237B85C0</vt:lpwstr>
  </property>
</Properties>
</file>