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81" r:id="rId2"/>
    <p:sldId id="256" r:id="rId3"/>
    <p:sldId id="257" r:id="rId4"/>
    <p:sldId id="262" r:id="rId5"/>
    <p:sldId id="259" r:id="rId6"/>
    <p:sldId id="258" r:id="rId7"/>
    <p:sldId id="269" r:id="rId8"/>
    <p:sldId id="261" r:id="rId9"/>
    <p:sldId id="270" r:id="rId10"/>
    <p:sldId id="263" r:id="rId11"/>
    <p:sldId id="272" r:id="rId12"/>
    <p:sldId id="277" r:id="rId13"/>
    <p:sldId id="275" r:id="rId14"/>
    <p:sldId id="266" r:id="rId15"/>
    <p:sldId id="276" r:id="rId16"/>
    <p:sldId id="267" r:id="rId17"/>
    <p:sldId id="278" r:id="rId18"/>
    <p:sldId id="268" r:id="rId19"/>
    <p:sldId id="279" r:id="rId20"/>
    <p:sldId id="280" r:id="rId21"/>
  </p:sldIdLst>
  <p:sldSz cx="18288000" cy="10287000"/>
  <p:notesSz cx="6858000" cy="9144000"/>
  <p:embeddedFontLst>
    <p:embeddedFont>
      <p:font typeface="Helvetica World" panose="020B0604020202020204" charset="-128"/>
      <p:regular r:id="rId23"/>
    </p:embeddedFont>
    <p:embeddedFont>
      <p:font typeface="Georgia Pro Condense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65" autoAdjust="0"/>
    <p:restoredTop sz="94622" autoAdjust="0"/>
  </p:normalViewPr>
  <p:slideViewPr>
    <p:cSldViewPr>
      <p:cViewPr varScale="1">
        <p:scale>
          <a:sx n="52" d="100"/>
          <a:sy n="52" d="100"/>
        </p:scale>
        <p:origin x="466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978DDA-3812-4020-9FF8-31B7231CF366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67F3B-40FF-4ADB-A14A-6128A396A3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248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67F3B-40FF-4ADB-A14A-6128A396A33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584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67F3B-40FF-4ADB-A14A-6128A396A33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29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CVD</a:t>
            </a:r>
            <a:r>
              <a:rPr lang="en-US" sz="1200" spc="-37" baseline="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p</a:t>
            </a:r>
            <a:r>
              <a:rPr lang="en-US" sz="12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revention strategies should be framed at individual, community, and policy levels rather than only as personal responsibility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67F3B-40FF-4ADB-A14A-6128A396A33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91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67F3B-40FF-4ADB-A14A-6128A396A33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257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heart-disease/diagnosis-treatment/drc-20353124" TargetMode="External"/><Relationship Id="rId2" Type="http://schemas.openxmlformats.org/officeDocument/2006/relationships/hyperlink" Target="https://eatlas.escardio.org/Atlas/Burden-of-Cardiovascular-Diseas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tpsupport.nice.org.uk/healthcheck/index.html" TargetMode="External"/><Relationship Id="rId2" Type="http://schemas.openxmlformats.org/officeDocument/2006/relationships/hyperlink" Target="https://www.england.nhs.uk/ourwork/clinical-policy/cv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lbi.nih.gov/health/coronary-heart-disease/diagno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C3715A97-7C12-4B07-9EE8-ACD18DB851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66700"/>
            <a:ext cx="7458446" cy="2133600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DF8F3FE7-BCB9-272C-E7EB-EA423DE5F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628900"/>
            <a:ext cx="16002000" cy="6896100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/>
              <a:t>MODULE NAME: </a:t>
            </a:r>
            <a:r>
              <a:rPr lang="en-GB" dirty="0"/>
              <a:t>COMMUNITY CARE AND MANAGEMENT OF LONG-TERM CONDITIONS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MODULE CODE: </a:t>
            </a:r>
            <a:r>
              <a:rPr lang="en-GB" dirty="0"/>
              <a:t>LCHS7003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STUDENT NAME</a:t>
            </a:r>
            <a:r>
              <a:rPr lang="en-GB" dirty="0"/>
              <a:t>: NZEDIEGWU IKECHUKWU 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STUDENT ID</a:t>
            </a:r>
            <a:r>
              <a:rPr lang="en-GB" dirty="0"/>
              <a:t>: 2226941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ASSIGNMENT TITLE: </a:t>
            </a:r>
            <a:r>
              <a:rPr lang="en-GB" dirty="0"/>
              <a:t>COMPONENT 2 INDIVIDUAL PRESENTATION </a:t>
            </a:r>
          </a:p>
          <a:p>
            <a:pPr algn="l"/>
            <a:r>
              <a:rPr lang="en-GB" b="1" dirty="0"/>
              <a:t>LECTURER:</a:t>
            </a:r>
            <a:r>
              <a:rPr lang="en-GB" dirty="0"/>
              <a:t> MUHAMMED KHAN 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PROGRAMME: </a:t>
            </a:r>
            <a:r>
              <a:rPr lang="en-GB" dirty="0"/>
              <a:t>MSC PUBLIC HEALTH AND SOCIAL CARE IN PRACTICE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67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14300"/>
            <a:ext cx="11201400" cy="10299700"/>
            <a:chOff x="0" y="0"/>
            <a:chExt cx="963348" cy="8857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63348" cy="885799"/>
            </a:xfrm>
            <a:custGeom>
              <a:avLst/>
              <a:gdLst/>
              <a:ahLst/>
              <a:cxnLst/>
              <a:rect l="l" t="t" r="r" b="b"/>
              <a:pathLst>
                <a:path w="963348" h="885799">
                  <a:moveTo>
                    <a:pt x="0" y="0"/>
                  </a:moveTo>
                  <a:lnTo>
                    <a:pt x="963348" y="0"/>
                  </a:lnTo>
                  <a:lnTo>
                    <a:pt x="963348" y="885799"/>
                  </a:lnTo>
                  <a:lnTo>
                    <a:pt x="0" y="885799"/>
                  </a:lnTo>
                  <a:close/>
                </a:path>
              </a:pathLst>
            </a:custGeom>
            <a:solidFill>
              <a:srgbClr val="90E0E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1868150" y="666750"/>
            <a:ext cx="5753100" cy="8953500"/>
            <a:chOff x="0" y="0"/>
            <a:chExt cx="814724" cy="126794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4724" cy="1267949"/>
            </a:xfrm>
            <a:custGeom>
              <a:avLst/>
              <a:gdLst/>
              <a:ahLst/>
              <a:cxnLst/>
              <a:rect l="l" t="t" r="r" b="b"/>
              <a:pathLst>
                <a:path w="814724" h="1267949">
                  <a:moveTo>
                    <a:pt x="26914" y="0"/>
                  </a:moveTo>
                  <a:lnTo>
                    <a:pt x="787810" y="0"/>
                  </a:lnTo>
                  <a:cubicBezTo>
                    <a:pt x="802675" y="0"/>
                    <a:pt x="814724" y="12050"/>
                    <a:pt x="814724" y="26914"/>
                  </a:cubicBezTo>
                  <a:lnTo>
                    <a:pt x="814724" y="1241035"/>
                  </a:lnTo>
                  <a:cubicBezTo>
                    <a:pt x="814724" y="1255899"/>
                    <a:pt x="802675" y="1267949"/>
                    <a:pt x="787810" y="1267949"/>
                  </a:cubicBezTo>
                  <a:lnTo>
                    <a:pt x="26914" y="1267949"/>
                  </a:lnTo>
                  <a:cubicBezTo>
                    <a:pt x="12050" y="1267949"/>
                    <a:pt x="0" y="1255899"/>
                    <a:pt x="0" y="1241035"/>
                  </a:cubicBezTo>
                  <a:lnTo>
                    <a:pt x="0" y="26914"/>
                  </a:lnTo>
                  <a:cubicBezTo>
                    <a:pt x="0" y="12050"/>
                    <a:pt x="12050" y="0"/>
                    <a:pt x="26914" y="0"/>
                  </a:cubicBezTo>
                  <a:close/>
                </a:path>
              </a:pathLst>
            </a:custGeom>
            <a:blipFill>
              <a:blip r:embed="rId2"/>
              <a:stretch>
                <a:fillRect t="-199" b="-1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66751" y="9001760"/>
            <a:ext cx="6724650" cy="122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940"/>
              </a:lnSpc>
            </a:pPr>
            <a:r>
              <a:rPr lang="en-US" sz="3800" u="none" strike="noStrike" spc="-5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[Presented by: IKECHUKWU NZEDIEGWU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5380" y="946493"/>
            <a:ext cx="9754495" cy="536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13800"/>
              </a:lnSpc>
            </a:pPr>
            <a:r>
              <a:rPr lang="en-US" sz="13800" spc="-483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Component 2  </a:t>
            </a:r>
          </a:p>
          <a:p>
            <a:pPr lvl="0">
              <a:lnSpc>
                <a:spcPts val="13800"/>
              </a:lnSpc>
            </a:pPr>
            <a:r>
              <a:rPr lang="en-US" sz="13800" spc="-483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Individual Presentation</a:t>
            </a:r>
            <a:endParaRPr lang="en-US" sz="13800" u="none" strike="noStrike" spc="-483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96400" y="0"/>
            <a:ext cx="8991600" cy="3352800"/>
            <a:chOff x="0" y="0"/>
            <a:chExt cx="2368158" cy="8830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68158" cy="883042"/>
            </a:xfrm>
            <a:custGeom>
              <a:avLst/>
              <a:gdLst/>
              <a:ahLst/>
              <a:cxnLst/>
              <a:rect l="l" t="t" r="r" b="b"/>
              <a:pathLst>
                <a:path w="2368158" h="883042">
                  <a:moveTo>
                    <a:pt x="0" y="0"/>
                  </a:moveTo>
                  <a:lnTo>
                    <a:pt x="2368158" y="0"/>
                  </a:lnTo>
                  <a:lnTo>
                    <a:pt x="2368158" y="883042"/>
                  </a:lnTo>
                  <a:lnTo>
                    <a:pt x="0" y="8830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68158" cy="9401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991600" y="0"/>
            <a:ext cx="9296400" cy="10287000"/>
            <a:chOff x="0" y="0"/>
            <a:chExt cx="1220873" cy="13509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20873" cy="1350966"/>
            </a:xfrm>
            <a:custGeom>
              <a:avLst/>
              <a:gdLst/>
              <a:ahLst/>
              <a:cxnLst/>
              <a:rect l="l" t="t" r="r" b="b"/>
              <a:pathLst>
                <a:path w="1220873" h="1350966">
                  <a:moveTo>
                    <a:pt x="0" y="0"/>
                  </a:moveTo>
                  <a:lnTo>
                    <a:pt x="1220873" y="0"/>
                  </a:lnTo>
                  <a:lnTo>
                    <a:pt x="1220873" y="1350966"/>
                  </a:lnTo>
                  <a:lnTo>
                    <a:pt x="0" y="1350966"/>
                  </a:lnTo>
                  <a:close/>
                </a:path>
              </a:pathLst>
            </a:custGeom>
            <a:blipFill>
              <a:blip r:embed="rId2"/>
              <a:stretch>
                <a:fillRect l="-417" r="-4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66750" y="809625"/>
            <a:ext cx="6886575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Overview of</a:t>
            </a:r>
            <a:r>
              <a:rPr lang="en-US" sz="8000" u="none" strike="noStrike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 Cardiovascular Disease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4337" y="4457700"/>
            <a:ext cx="7858125" cy="5834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Cardiovascular disease (CVD) is an umbrella term that encompasses a range of </a:t>
            </a: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chronic conditions</a:t>
            </a: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affecting the heart and blood vessels (WHO, </a:t>
            </a:r>
            <a:r>
              <a:rPr lang="en-US" sz="2499" u="none" strike="noStrike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n.d</a:t>
            </a: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). 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These include: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	Coronary heart disease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	cerebrovascular disease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	peripheral arterial disease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	congenital heat disease</a:t>
            </a:r>
          </a:p>
          <a:p>
            <a:pPr marL="0" lvl="0" indent="0" algn="l">
              <a:lnSpc>
                <a:spcPts val="3499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	Deep vein thrombosis</a:t>
            </a:r>
          </a:p>
          <a:p>
            <a:pPr marL="0" lvl="0" indent="0" algn="l">
              <a:lnSpc>
                <a:spcPts val="3499"/>
              </a:lnSpc>
            </a:pP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lvl="0">
              <a:lnSpc>
                <a:spcPts val="3499"/>
              </a:lnSpc>
            </a:pP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Effective CVD management is essential for improved patient outcomes and reduced long-term health 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risks (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Netala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et al., 2024).</a:t>
            </a: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96400" y="0"/>
            <a:ext cx="8991600" cy="3352800"/>
            <a:chOff x="0" y="0"/>
            <a:chExt cx="2368158" cy="8830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68158" cy="883042"/>
            </a:xfrm>
            <a:custGeom>
              <a:avLst/>
              <a:gdLst/>
              <a:ahLst/>
              <a:cxnLst/>
              <a:rect l="l" t="t" r="r" b="b"/>
              <a:pathLst>
                <a:path w="2368158" h="883042">
                  <a:moveTo>
                    <a:pt x="0" y="0"/>
                  </a:moveTo>
                  <a:lnTo>
                    <a:pt x="2368158" y="0"/>
                  </a:lnTo>
                  <a:lnTo>
                    <a:pt x="2368158" y="883042"/>
                  </a:lnTo>
                  <a:lnTo>
                    <a:pt x="0" y="8830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68158" cy="9401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66750" y="809625"/>
            <a:ext cx="6886575" cy="3089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dirty="0" err="1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Recognising</a:t>
            </a:r>
            <a:r>
              <a:rPr lang="en-US" sz="8000" u="none" strike="noStrike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 Symptoms of CVD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49" y="3926115"/>
            <a:ext cx="6886575" cy="5386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l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(WHO, </a:t>
            </a:r>
            <a:r>
              <a:rPr lang="en-US" sz="2499" u="none" strike="noStrike" spc="-37" dirty="0" err="1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n.d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). </a:t>
            </a:r>
            <a:r>
              <a:rPr lang="en-US" sz="2499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reports that there are no symptoms of CVD. </a:t>
            </a:r>
          </a:p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However,  the first sign may be a heart attack or a </a:t>
            </a:r>
            <a:r>
              <a:rPr lang="en-US" sz="2499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stroke (</a:t>
            </a:r>
            <a:r>
              <a:rPr lang="en-US" sz="2499" spc="-37" dirty="0" err="1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Jurgens</a:t>
            </a:r>
            <a:r>
              <a:rPr lang="en-US" sz="2499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et al., 2022). </a:t>
            </a:r>
            <a:endParaRPr lang="en-US" sz="2499" u="none" strike="noStrike" spc="-37" dirty="0">
              <a:solidFill>
                <a:srgbClr val="004B6F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marL="342900" lvl="0" indent="-342900" algn="l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Common symptoms of  a heart attack are 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chest pain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shortness of breath, fatigue, palpitations, and swelling. </a:t>
            </a:r>
          </a:p>
          <a:p>
            <a:pPr marL="342900" lvl="0" indent="-342900" algn="l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99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Pain in the arms, shoulder, elbow and back can also indicate a sign of a heart attack.</a:t>
            </a:r>
            <a:endParaRPr lang="en-US" sz="2499" u="none" strike="noStrike" spc="-37" dirty="0">
              <a:solidFill>
                <a:srgbClr val="004B6F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marL="342900" lvl="0" indent="-342900" algn="l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Early recognition </a:t>
            </a:r>
            <a:r>
              <a:rPr lang="en-US" sz="2499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of these symptoms is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crucial for effective management and prevention of serious complications.</a:t>
            </a:r>
          </a:p>
        </p:txBody>
      </p:sp>
      <p:pic>
        <p:nvPicPr>
          <p:cNvPr id="1026" name="Picture 2" descr="Heart Disease- Symptoms, Causes, Types, and Diagnos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342900"/>
            <a:ext cx="8610600" cy="861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0439400" y="9198488"/>
            <a:ext cx="4261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Niazi</a:t>
            </a:r>
            <a:r>
              <a:rPr lang="en-US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Saeed, Imran, and Hassan, 2023.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diovascular Diseases – Causes, Symptoms, and Treat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775" y="3072605"/>
            <a:ext cx="10468200" cy="549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7"/>
          <p:cNvSpPr txBox="1"/>
          <p:nvPr/>
        </p:nvSpPr>
        <p:spPr>
          <a:xfrm>
            <a:off x="666750" y="809625"/>
            <a:ext cx="100012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 err="1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Aetiology</a:t>
            </a: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 of CVD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87771" y="2857500"/>
            <a:ext cx="6886575" cy="6345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CVD develops through 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atherosclerosis</a:t>
            </a: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whereby plaque builds up in arteries, narrowing blood flow and increasing the risk of heart attacks and strokes </a:t>
            </a:r>
            <a:r>
              <a:rPr lang="en-US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(Cleveland Clinic, 2022).</a:t>
            </a:r>
            <a:endParaRPr lang="en-US" sz="2499" u="none" strike="noStrike" spc="-37" dirty="0">
              <a:solidFill>
                <a:srgbClr val="004B6F"/>
              </a:solidFill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Other causes can be due to scarring of heart muscle, genetic conditions and medications which can lead to arrhythmias (Cleveland Clinic, 2022).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99" u="none" strike="noStrike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CVD can also be caused by aging, infections, and rheumatic </a:t>
            </a:r>
            <a:r>
              <a:rPr lang="en-US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disease (</a:t>
            </a:r>
            <a:r>
              <a:rPr lang="en-US" sz="2499" spc="-37" dirty="0" err="1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Keteepe-Arachi</a:t>
            </a:r>
            <a:r>
              <a:rPr lang="en-US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and Sharma, 2017)</a:t>
            </a:r>
            <a:endParaRPr lang="en-US" sz="2499" u="none" strike="noStrike" spc="-37" dirty="0">
              <a:solidFill>
                <a:srgbClr val="004B6F"/>
              </a:solidFill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457450"/>
            <a:chOff x="0" y="0"/>
            <a:chExt cx="4816593" cy="647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90E0E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16593" cy="704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66750" y="809625"/>
            <a:ext cx="16954500" cy="1069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Global Impact of Cardiovascular Disease</a:t>
            </a:r>
          </a:p>
        </p:txBody>
      </p:sp>
      <p:pic>
        <p:nvPicPr>
          <p:cNvPr id="2050" name="Picture 2" descr="Health Matters: Preventing cardiovascular disease – UK Health Security  Agen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0" y="2457450"/>
            <a:ext cx="8277931" cy="551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oronary heart disease (CHD) prevalence on a world map. | Download  Scientific Diagra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715905"/>
            <a:ext cx="8096250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66750" y="809625"/>
            <a:ext cx="10687050" cy="20518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The Prevalence of CVD in the UK and Worldwide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19150" y="3314700"/>
            <a:ext cx="6886575" cy="7630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GB" sz="2499" spc="-37" dirty="0">
              <a:solidFill>
                <a:srgbClr val="004B6F"/>
              </a:solidFill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CVD remains one of the leading causes of death and disability globally </a:t>
            </a: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Its is also and a major cause of morbidity in the UK (British Heart Foundation, 2026)</a:t>
            </a: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In the UK, millions of people live with heart and circulatory diseases, creating substantial demand on primary care, acute care, rehabilitation, and social care services (Conrad et al., 2024)</a:t>
            </a: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Global prevalence of CVD has risen partially due to population ageing, survival after acute events, and behavioural and metabolic risk factors (</a:t>
            </a:r>
            <a:r>
              <a:rPr lang="en-GB" sz="2499" spc="-37" dirty="0" err="1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Allara</a:t>
            </a: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et al., 2025)</a:t>
            </a: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solidFill>
                  <a:srgbClr val="004B6F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 burden of the condition differs by region, socioeconomic status, and ethnicity, showing major health inequalities</a:t>
            </a:r>
          </a:p>
        </p:txBody>
      </p:sp>
      <p:pic>
        <p:nvPicPr>
          <p:cNvPr id="5" name="Picture 2" descr="Health Matters: Preventing cardiovascular disease – UK Health Security  Agen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0" y="3437577"/>
            <a:ext cx="9220200" cy="614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156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3086100"/>
            <a:ext cx="7410451" cy="74995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69874" lvl="1" algn="l">
              <a:lnSpc>
                <a:spcPct val="150000"/>
              </a:lnSpc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CVD risk factors can be categorized into:</a:t>
            </a: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 Bold"/>
            </a:endParaRPr>
          </a:p>
          <a:p>
            <a:pPr marL="539748" lvl="1" indent="-269874">
              <a:lnSpc>
                <a:spcPct val="150000"/>
              </a:lnSpc>
              <a:buFont typeface="Arial"/>
              <a:buChar char="•"/>
            </a:pP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Modifiable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 risk factors such as 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tobacco use, lack of physical activity, overconsumption of alcohol, unhealthy diet, and obesity (Global Cardiovascular Risk Consortium, 2023; 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Padda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et al., 2024).</a:t>
            </a: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539748" lvl="1" indent="-269874">
              <a:lnSpc>
                <a:spcPct val="150000"/>
              </a:lnSpc>
              <a:buFont typeface="Arial"/>
              <a:buChar char="•"/>
            </a:pP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Non-Modifiable risk factors such as 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</a:t>
            </a: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ge which affects overall cardiovascular health and 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risk (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Cosselman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et al., 2015).</a:t>
            </a: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539748" lvl="1" indent="-269874" algn="l">
              <a:lnSpc>
                <a:spcPct val="150000"/>
              </a:lnSpc>
              <a:buFont typeface="Arial"/>
              <a:buChar char="•"/>
            </a:pP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Modifiable risk factors like h</a:t>
            </a:r>
            <a:r>
              <a:rPr lang="en-US" sz="2499" u="none" strike="noStrike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igh cholesterol which can lead to plaque buildup in arteries.</a:t>
            </a:r>
          </a:p>
          <a:p>
            <a:pPr marL="539748" lvl="1" indent="-269874">
              <a:lnSpc>
                <a:spcPct val="150000"/>
              </a:lnSpc>
              <a:buFont typeface="Arial"/>
              <a:buChar char="•"/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Social risk factors such as anxiety, poverty, air pollution, and sleep disorders (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Xu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and 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Sathyapalan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2024)</a:t>
            </a:r>
            <a:endParaRPr lang="en-US" sz="2499" u="none" strike="noStrike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66750" y="581025"/>
            <a:ext cx="9925050" cy="133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04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Risk Factors for CVD</a:t>
            </a:r>
          </a:p>
        </p:txBody>
      </p:sp>
      <p:pic>
        <p:nvPicPr>
          <p:cNvPr id="3074" name="Picture 2" descr="Molecular Aspects of Cardiovascular Risk Fac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1" y="2400300"/>
            <a:ext cx="9338233" cy="635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753600" y="8901266"/>
            <a:ext cx="4526367" cy="6692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39748" lvl="1" indent="-269874">
              <a:lnSpc>
                <a:spcPct val="150000"/>
              </a:lnSpc>
              <a:buFont typeface="Arial"/>
              <a:buChar char="•"/>
            </a:pP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(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Xu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and </a:t>
            </a:r>
            <a:r>
              <a:rPr lang="en-US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Sathyapalan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urden of Cardiovascular Disea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734" y="2590801"/>
            <a:ext cx="10600266" cy="596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7"/>
          <p:cNvSpPr txBox="1"/>
          <p:nvPr/>
        </p:nvSpPr>
        <p:spPr>
          <a:xfrm>
            <a:off x="666750" y="809625"/>
            <a:ext cx="164782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Economic and Social Burden of CVD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66750" y="2301354"/>
            <a:ext cx="6886575" cy="7630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Cardiovascular disease is associated with various high direct costs coming through:</a:t>
            </a:r>
          </a:p>
          <a:p>
            <a:pPr marL="800100" lvl="1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emergency admissions, diagnostics, medicines, surgery, rehabilitation, and long-term monitoring (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Schultz et al., 2018; Bovet et al., 2023)</a:t>
            </a:r>
            <a:endParaRPr lang="en-US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Indirect costs also arise from loss of productivity, unemployment,, early retirement, disability, and premature death 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European Society of Cardiology (</a:t>
            </a:r>
            <a:r>
              <a:rPr lang="en-US" sz="24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) </a:t>
            </a:r>
            <a:endParaRPr lang="en-US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Social burden includes reduced quality of life, anxiety, depression, social isolation, and pressure on families and care givers (</a:t>
            </a:r>
            <a:r>
              <a:rPr lang="en-US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Teshale</a:t>
            </a: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et al., 2023)</a:t>
            </a:r>
          </a:p>
          <a:p>
            <a:pPr marL="34290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 burden is disproportionately higher in deprived communities, making CVD both a clinical and public health inequality issue (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Schultz et al., 2018)</a:t>
            </a:r>
            <a:endParaRPr lang="en-US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820400" y="8553450"/>
            <a:ext cx="4800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European Society of Cardiology (</a:t>
            </a:r>
            <a:r>
              <a:rPr lang="en-US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97393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457450"/>
            <a:chOff x="0" y="0"/>
            <a:chExt cx="4816593" cy="647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90E0E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16593" cy="704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750" y="3352800"/>
            <a:ext cx="11201400" cy="6267450"/>
            <a:chOff x="0" y="0"/>
            <a:chExt cx="1471052" cy="82308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71052" cy="823089"/>
            </a:xfrm>
            <a:custGeom>
              <a:avLst/>
              <a:gdLst/>
              <a:ahLst/>
              <a:cxnLst/>
              <a:rect l="l" t="t" r="r" b="b"/>
              <a:pathLst>
                <a:path w="1471052" h="823089">
                  <a:moveTo>
                    <a:pt x="13823" y="0"/>
                  </a:moveTo>
                  <a:lnTo>
                    <a:pt x="1457229" y="0"/>
                  </a:lnTo>
                  <a:cubicBezTo>
                    <a:pt x="1460895" y="0"/>
                    <a:pt x="1464411" y="1456"/>
                    <a:pt x="1467004" y="4049"/>
                  </a:cubicBezTo>
                  <a:cubicBezTo>
                    <a:pt x="1469596" y="6641"/>
                    <a:pt x="1471052" y="10157"/>
                    <a:pt x="1471052" y="13823"/>
                  </a:cubicBezTo>
                  <a:lnTo>
                    <a:pt x="1471052" y="809266"/>
                  </a:lnTo>
                  <a:cubicBezTo>
                    <a:pt x="1471052" y="812932"/>
                    <a:pt x="1469596" y="816448"/>
                    <a:pt x="1467004" y="819040"/>
                  </a:cubicBezTo>
                  <a:cubicBezTo>
                    <a:pt x="1464411" y="821632"/>
                    <a:pt x="1460895" y="823089"/>
                    <a:pt x="1457229" y="823089"/>
                  </a:cubicBezTo>
                  <a:lnTo>
                    <a:pt x="13823" y="823089"/>
                  </a:lnTo>
                  <a:cubicBezTo>
                    <a:pt x="10157" y="823089"/>
                    <a:pt x="6641" y="821632"/>
                    <a:pt x="4049" y="819040"/>
                  </a:cubicBezTo>
                  <a:cubicBezTo>
                    <a:pt x="1456" y="816448"/>
                    <a:pt x="0" y="812932"/>
                    <a:pt x="0" y="809266"/>
                  </a:cubicBezTo>
                  <a:lnTo>
                    <a:pt x="0" y="13823"/>
                  </a:lnTo>
                  <a:cubicBezTo>
                    <a:pt x="0" y="10157"/>
                    <a:pt x="1456" y="6641"/>
                    <a:pt x="4049" y="4049"/>
                  </a:cubicBezTo>
                  <a:cubicBezTo>
                    <a:pt x="6641" y="1456"/>
                    <a:pt x="10157" y="0"/>
                    <a:pt x="13823" y="0"/>
                  </a:cubicBezTo>
                  <a:close/>
                </a:path>
              </a:pathLst>
            </a:custGeom>
            <a:blipFill>
              <a:blip r:embed="rId2"/>
              <a:stretch>
                <a:fillRect l="-521" r="-5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172950" y="3352800"/>
            <a:ext cx="5448300" cy="6267450"/>
            <a:chOff x="0" y="0"/>
            <a:chExt cx="715512" cy="82308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15512" cy="823089"/>
            </a:xfrm>
            <a:custGeom>
              <a:avLst/>
              <a:gdLst/>
              <a:ahLst/>
              <a:cxnLst/>
              <a:rect l="l" t="t" r="r" b="b"/>
              <a:pathLst>
                <a:path w="715512" h="823089">
                  <a:moveTo>
                    <a:pt x="28420" y="0"/>
                  </a:moveTo>
                  <a:lnTo>
                    <a:pt x="687092" y="0"/>
                  </a:lnTo>
                  <a:cubicBezTo>
                    <a:pt x="702788" y="0"/>
                    <a:pt x="715512" y="12724"/>
                    <a:pt x="715512" y="28420"/>
                  </a:cubicBezTo>
                  <a:lnTo>
                    <a:pt x="715512" y="794669"/>
                  </a:lnTo>
                  <a:cubicBezTo>
                    <a:pt x="715512" y="802206"/>
                    <a:pt x="712518" y="809435"/>
                    <a:pt x="707188" y="814765"/>
                  </a:cubicBezTo>
                  <a:cubicBezTo>
                    <a:pt x="701858" y="820095"/>
                    <a:pt x="694630" y="823089"/>
                    <a:pt x="687092" y="823089"/>
                  </a:cubicBezTo>
                  <a:lnTo>
                    <a:pt x="28420" y="823089"/>
                  </a:lnTo>
                  <a:cubicBezTo>
                    <a:pt x="12724" y="823089"/>
                    <a:pt x="0" y="810365"/>
                    <a:pt x="0" y="794669"/>
                  </a:cubicBezTo>
                  <a:lnTo>
                    <a:pt x="0" y="28420"/>
                  </a:lnTo>
                  <a:cubicBezTo>
                    <a:pt x="0" y="12724"/>
                    <a:pt x="12724" y="0"/>
                    <a:pt x="28420" y="0"/>
                  </a:cubicBezTo>
                  <a:close/>
                </a:path>
              </a:pathLst>
            </a:custGeom>
            <a:blipFill>
              <a:blip r:embed="rId3"/>
              <a:stretch>
                <a:fillRect t="-321" b="-3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66750" y="809625"/>
            <a:ext cx="16954500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Diagnosis and Initial </a:t>
            </a:r>
            <a:r>
              <a:rPr lang="en-US" sz="8000" spc="-240" dirty="0" err="1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Assessement</a:t>
            </a:r>
            <a:endParaRPr lang="en-US" sz="8000" spc="-240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66750" y="593271"/>
            <a:ext cx="164782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0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Diagnosis and Initial Assessment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50" y="1857318"/>
            <a:ext cx="7181850" cy="72019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 initial assessment for CVD involves a combination of processes.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Data on patient history, review of symptoms, vital signs and CVD examination all form part of the assessment (NIH, </a:t>
            </a:r>
            <a:r>
              <a:rPr lang="en-US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n.d</a:t>
            </a: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 patient often undergoes tests like blood pressure, ECG monitoring, lipid profile and glucose testing (Mayo Clinic, </a:t>
            </a:r>
            <a:r>
              <a:rPr lang="en-US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n.d</a:t>
            </a: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The tools used for the processes are X-ray machines, </a:t>
            </a:r>
            <a:r>
              <a:rPr lang="en-US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Holter</a:t>
            </a: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monitor, Echocardiogram, MRI machine, among others (National Academies of Sciences, 2023; European Society of Cardiology. 2019) 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2715875" y="1485900"/>
            <a:ext cx="5391150" cy="4324350"/>
            <a:chOff x="0" y="0"/>
            <a:chExt cx="1471052" cy="823089"/>
          </a:xfrm>
        </p:grpSpPr>
        <p:sp>
          <p:nvSpPr>
            <p:cNvPr id="9" name="Freeform 6"/>
            <p:cNvSpPr/>
            <p:nvPr/>
          </p:nvSpPr>
          <p:spPr>
            <a:xfrm>
              <a:off x="0" y="0"/>
              <a:ext cx="1471052" cy="823089"/>
            </a:xfrm>
            <a:custGeom>
              <a:avLst/>
              <a:gdLst/>
              <a:ahLst/>
              <a:cxnLst/>
              <a:rect l="l" t="t" r="r" b="b"/>
              <a:pathLst>
                <a:path w="1471052" h="823089">
                  <a:moveTo>
                    <a:pt x="13823" y="0"/>
                  </a:moveTo>
                  <a:lnTo>
                    <a:pt x="1457229" y="0"/>
                  </a:lnTo>
                  <a:cubicBezTo>
                    <a:pt x="1460895" y="0"/>
                    <a:pt x="1464411" y="1456"/>
                    <a:pt x="1467004" y="4049"/>
                  </a:cubicBezTo>
                  <a:cubicBezTo>
                    <a:pt x="1469596" y="6641"/>
                    <a:pt x="1471052" y="10157"/>
                    <a:pt x="1471052" y="13823"/>
                  </a:cubicBezTo>
                  <a:lnTo>
                    <a:pt x="1471052" y="809266"/>
                  </a:lnTo>
                  <a:cubicBezTo>
                    <a:pt x="1471052" y="812932"/>
                    <a:pt x="1469596" y="816448"/>
                    <a:pt x="1467004" y="819040"/>
                  </a:cubicBezTo>
                  <a:cubicBezTo>
                    <a:pt x="1464411" y="821632"/>
                    <a:pt x="1460895" y="823089"/>
                    <a:pt x="1457229" y="823089"/>
                  </a:cubicBezTo>
                  <a:lnTo>
                    <a:pt x="13823" y="823089"/>
                  </a:lnTo>
                  <a:cubicBezTo>
                    <a:pt x="10157" y="823089"/>
                    <a:pt x="6641" y="821632"/>
                    <a:pt x="4049" y="819040"/>
                  </a:cubicBezTo>
                  <a:cubicBezTo>
                    <a:pt x="1456" y="816448"/>
                    <a:pt x="0" y="812932"/>
                    <a:pt x="0" y="809266"/>
                  </a:cubicBezTo>
                  <a:lnTo>
                    <a:pt x="0" y="13823"/>
                  </a:lnTo>
                  <a:cubicBezTo>
                    <a:pt x="0" y="10157"/>
                    <a:pt x="1456" y="6641"/>
                    <a:pt x="4049" y="4049"/>
                  </a:cubicBezTo>
                  <a:cubicBezTo>
                    <a:pt x="6641" y="1456"/>
                    <a:pt x="10157" y="0"/>
                    <a:pt x="13823" y="0"/>
                  </a:cubicBezTo>
                  <a:close/>
                </a:path>
              </a:pathLst>
            </a:custGeom>
            <a:blipFill>
              <a:blip r:embed="rId3"/>
              <a:stretch>
                <a:fillRect l="-521" r="-5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7"/>
          <p:cNvGrpSpPr/>
          <p:nvPr/>
        </p:nvGrpSpPr>
        <p:grpSpPr>
          <a:xfrm>
            <a:off x="9982200" y="6286500"/>
            <a:ext cx="5334000" cy="4000500"/>
            <a:chOff x="0" y="0"/>
            <a:chExt cx="715512" cy="823089"/>
          </a:xfrm>
        </p:grpSpPr>
        <p:sp>
          <p:nvSpPr>
            <p:cNvPr id="11" name="Freeform 8"/>
            <p:cNvSpPr/>
            <p:nvPr/>
          </p:nvSpPr>
          <p:spPr>
            <a:xfrm>
              <a:off x="0" y="0"/>
              <a:ext cx="715512" cy="823089"/>
            </a:xfrm>
            <a:custGeom>
              <a:avLst/>
              <a:gdLst/>
              <a:ahLst/>
              <a:cxnLst/>
              <a:rect l="l" t="t" r="r" b="b"/>
              <a:pathLst>
                <a:path w="715512" h="823089">
                  <a:moveTo>
                    <a:pt x="28420" y="0"/>
                  </a:moveTo>
                  <a:lnTo>
                    <a:pt x="687092" y="0"/>
                  </a:lnTo>
                  <a:cubicBezTo>
                    <a:pt x="702788" y="0"/>
                    <a:pt x="715512" y="12724"/>
                    <a:pt x="715512" y="28420"/>
                  </a:cubicBezTo>
                  <a:lnTo>
                    <a:pt x="715512" y="794669"/>
                  </a:lnTo>
                  <a:cubicBezTo>
                    <a:pt x="715512" y="802206"/>
                    <a:pt x="712518" y="809435"/>
                    <a:pt x="707188" y="814765"/>
                  </a:cubicBezTo>
                  <a:cubicBezTo>
                    <a:pt x="701858" y="820095"/>
                    <a:pt x="694630" y="823089"/>
                    <a:pt x="687092" y="823089"/>
                  </a:cubicBezTo>
                  <a:lnTo>
                    <a:pt x="28420" y="823089"/>
                  </a:lnTo>
                  <a:cubicBezTo>
                    <a:pt x="12724" y="823089"/>
                    <a:pt x="0" y="810365"/>
                    <a:pt x="0" y="794669"/>
                  </a:cubicBezTo>
                  <a:lnTo>
                    <a:pt x="0" y="28420"/>
                  </a:lnTo>
                  <a:cubicBezTo>
                    <a:pt x="0" y="12724"/>
                    <a:pt x="12724" y="0"/>
                    <a:pt x="28420" y="0"/>
                  </a:cubicBezTo>
                  <a:close/>
                </a:path>
              </a:pathLst>
            </a:custGeom>
            <a:blipFill>
              <a:blip r:embed="rId4"/>
              <a:stretch>
                <a:fillRect t="-321" b="-3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84870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38200" y="1914723"/>
            <a:ext cx="9601200" cy="80764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8" lvl="1" indent="-269874">
              <a:lnSpc>
                <a:spcPct val="150000"/>
              </a:lnSpc>
              <a:buFont typeface="Arial"/>
              <a:buChar char="•"/>
            </a:pPr>
            <a:endParaRPr lang="en-GB" sz="2499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 Bold"/>
            </a:endParaRP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The management of CVD is informed by NICE guidance, NHS Long Term Plan priorities, CVD prevention programmes, and condition-specific pathways (NHS England, </a:t>
            </a:r>
            <a:r>
              <a:rPr lang="en-GB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n.d</a:t>
            </a: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; NICE, </a:t>
            </a:r>
            <a:r>
              <a:rPr lang="en-GB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n.d</a:t>
            </a: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)</a:t>
            </a: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CVD management should combine a variety of techniques such as secondary prevention, medicines optimisation, routine monitoring, rehabilitation, and faster response to deterioration (</a:t>
            </a:r>
            <a:r>
              <a:rPr lang="en-US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Knowles and Ashley, 2018)</a:t>
            </a:r>
            <a:endParaRPr lang="en-GB" sz="2499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 Bold"/>
            </a:endParaRP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Structured chronic disease management models support continuity, multidisciplinary review, and proactive risk-factor control (</a:t>
            </a:r>
            <a:r>
              <a:rPr lang="en-GB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Coorey</a:t>
            </a: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 ET AL., 2023)</a:t>
            </a: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Integrated care systems and multidisciplinary working can improve access, coordination, and outcomes across care settings (De </a:t>
            </a:r>
            <a:r>
              <a:rPr lang="en-GB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Koeijer</a:t>
            </a: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 et al., 2025)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66750" y="581025"/>
            <a:ext cx="8553450" cy="133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04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Management of CVD</a:t>
            </a:r>
          </a:p>
        </p:txBody>
      </p:sp>
    </p:spTree>
    <p:extLst>
      <p:ext uri="{BB962C8B-B14F-4D97-AF65-F5344CB8AC3E}">
        <p14:creationId xmlns:p14="http://schemas.microsoft.com/office/powerpoint/2010/main" val="2041221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9000" y="2933700"/>
            <a:ext cx="9779000" cy="550068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66750" y="809625"/>
            <a:ext cx="164782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Treatment Options for CVD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66750" y="1857318"/>
            <a:ext cx="8401050" cy="7755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Treatment options for CVD varies depending on different factors.</a:t>
            </a:r>
          </a:p>
          <a:p>
            <a:pPr>
              <a:lnSpc>
                <a:spcPct val="150000"/>
              </a:lnSpc>
            </a:pPr>
            <a:r>
              <a:rPr lang="en-GB" sz="2400" b="1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Pharmacological treatment options include</a:t>
            </a: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Antihypertensives</a:t>
            </a: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statins, </a:t>
            </a:r>
            <a:r>
              <a:rPr lang="en-GB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antiplatelets</a:t>
            </a: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, anticoagulants, diuretics, beta blockers, ACE inhibitors, ARBs, SGLT2 inhibitors, and other condition-specific therapies depending on diagnosis (  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British Heart Foundation 2026). </a:t>
            </a:r>
            <a:endParaRPr lang="en-GB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>
              <a:lnSpc>
                <a:spcPct val="150000"/>
              </a:lnSpc>
            </a:pPr>
            <a:r>
              <a:rPr lang="en-GB" sz="2400" b="1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Interventional and surgical treatments options: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Angioplasty, stenting, coronary artery bypass grafting, valve procedures, pacemakers, implantable devices, and stroke </a:t>
            </a:r>
            <a:r>
              <a:rPr lang="en-GB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thrombectomy</a:t>
            </a: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where appropriate (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NHS England, </a:t>
            </a:r>
            <a:r>
              <a:rPr lang="en-US" sz="24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)</a:t>
            </a:r>
            <a:endParaRPr lang="en-GB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Cardiac rehabilitation can also be performed after several cardiac events and procedures (</a:t>
            </a:r>
            <a:r>
              <a:rPr lang="en-US" sz="2400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Faxon</a:t>
            </a: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and Williams, 2016).</a:t>
            </a:r>
            <a:endParaRPr lang="en-GB" sz="2400" spc="-37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Treatment should be individualised according to diagnosis, comorbidity, frailty, risk, patient goals, and NICE guidance</a:t>
            </a:r>
          </a:p>
        </p:txBody>
      </p:sp>
    </p:spTree>
    <p:extLst>
      <p:ext uri="{BB962C8B-B14F-4D97-AF65-F5344CB8AC3E}">
        <p14:creationId xmlns:p14="http://schemas.microsoft.com/office/powerpoint/2010/main" val="3777499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96400" y="0"/>
            <a:ext cx="8991600" cy="3352800"/>
            <a:chOff x="0" y="0"/>
            <a:chExt cx="2368158" cy="8830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68158" cy="883042"/>
            </a:xfrm>
            <a:custGeom>
              <a:avLst/>
              <a:gdLst/>
              <a:ahLst/>
              <a:cxnLst/>
              <a:rect l="l" t="t" r="r" b="b"/>
              <a:pathLst>
                <a:path w="2368158" h="883042">
                  <a:moveTo>
                    <a:pt x="0" y="0"/>
                  </a:moveTo>
                  <a:lnTo>
                    <a:pt x="2368158" y="0"/>
                  </a:lnTo>
                  <a:lnTo>
                    <a:pt x="2368158" y="883042"/>
                  </a:lnTo>
                  <a:lnTo>
                    <a:pt x="0" y="8830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68158" cy="9401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991600" y="0"/>
            <a:ext cx="9296400" cy="10287000"/>
            <a:chOff x="0" y="0"/>
            <a:chExt cx="1220873" cy="13509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20873" cy="1350966"/>
            </a:xfrm>
            <a:custGeom>
              <a:avLst/>
              <a:gdLst/>
              <a:ahLst/>
              <a:cxnLst/>
              <a:rect l="l" t="t" r="r" b="b"/>
              <a:pathLst>
                <a:path w="1220873" h="1350966">
                  <a:moveTo>
                    <a:pt x="0" y="0"/>
                  </a:moveTo>
                  <a:lnTo>
                    <a:pt x="1220873" y="0"/>
                  </a:lnTo>
                  <a:lnTo>
                    <a:pt x="1220873" y="1350966"/>
                  </a:lnTo>
                  <a:lnTo>
                    <a:pt x="0" y="1350966"/>
                  </a:lnTo>
                  <a:close/>
                </a:path>
              </a:pathLst>
            </a:custGeom>
            <a:blipFill>
              <a:blip r:embed="rId2"/>
              <a:stretch>
                <a:fillRect l="-417" r="-4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66750" y="809625"/>
            <a:ext cx="6886575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Comorbidity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49" y="2400300"/>
            <a:ext cx="7410451" cy="6283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GB" sz="2499" spc="-37" dirty="0"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CVD can coexists with other conditions like diabetes, chronic kidney disease, chronic obstructive pulmonary disease, obesity, hypertension, depression, anxiety, and dementia (Usman et al., 2021)</a:t>
            </a:r>
          </a:p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Effective management is further complicated by </a:t>
            </a:r>
            <a:r>
              <a:rPr lang="en-GB" sz="2499" spc="-37" dirty="0" err="1">
                <a:latin typeface="Helvetica World"/>
                <a:ea typeface="Helvetica World"/>
                <a:cs typeface="Helvetica World"/>
                <a:sym typeface="Helvetica World"/>
              </a:rPr>
              <a:t>multimorbidity</a:t>
            </a: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 (</a:t>
            </a:r>
            <a:r>
              <a:rPr lang="en-GB" sz="2499" spc="-37" dirty="0" err="1">
                <a:latin typeface="Helvetica World"/>
                <a:ea typeface="Helvetica World"/>
                <a:cs typeface="Helvetica World"/>
                <a:sym typeface="Helvetica World"/>
              </a:rPr>
              <a:t>Buddeke</a:t>
            </a: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 et al., 2019) </a:t>
            </a:r>
          </a:p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Processes such as prescription, follow-up, symptom interpretation, and self-management get complicated with the presence of other conditions </a:t>
            </a:r>
          </a:p>
          <a:p>
            <a:pPr marL="342900" lvl="0" indent="-342900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The risk is further increased by </a:t>
            </a:r>
            <a:r>
              <a:rPr lang="en-GB" sz="2499" spc="-37" dirty="0" err="1">
                <a:latin typeface="Helvetica World"/>
                <a:ea typeface="Helvetica World"/>
                <a:cs typeface="Helvetica World"/>
                <a:sym typeface="Helvetica World"/>
              </a:rPr>
              <a:t>polypharmacy</a:t>
            </a:r>
            <a:r>
              <a:rPr lang="en-GB" sz="2499" spc="-37" dirty="0">
                <a:latin typeface="Helvetica World"/>
                <a:ea typeface="Helvetica World"/>
                <a:cs typeface="Helvetica World"/>
                <a:sym typeface="Helvetica World"/>
              </a:rPr>
              <a:t> which leads to non-adherence and risks of complicated effects on the patient.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66750" y="809625"/>
            <a:ext cx="164782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Prevention Strategies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295400" y="2724477"/>
            <a:ext cx="7181850" cy="4431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CVD’s primary prevention strategies: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Quit smoking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Maintain a healthy diet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Weight management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Increased physical activity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Blood pressure control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Cholesterol reduction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diabetes prevention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9677400" y="1835547"/>
            <a:ext cx="65532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400" b="1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Secondary prevention strategies</a:t>
            </a:r>
          </a:p>
          <a:p>
            <a:pPr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 Focus on preventing recurrence and progression by ensuring adherence to medication, rehabilitation, lifestyle modification, and routine follow-up </a:t>
            </a:r>
            <a:r>
              <a:rPr lang="en-GB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</a:t>
            </a:r>
            <a:r>
              <a:rPr lang="en-US" sz="24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Lippke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et al., 2025)</a:t>
            </a:r>
            <a:endParaRPr lang="en-GB" sz="24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pPr lvl="0">
              <a:lnSpc>
                <a:spcPct val="150000"/>
              </a:lnSpc>
            </a:pPr>
            <a:endParaRPr lang="en-US" sz="2400" spc="-37" dirty="0">
              <a:solidFill>
                <a:prstClr val="black"/>
              </a:solidFill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  <a:sym typeface="Helvetica World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677400" y="5448300"/>
            <a:ext cx="64008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400" b="1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Population-level prevention </a:t>
            </a:r>
          </a:p>
          <a:p>
            <a:pPr lvl="0"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Tobacco control</a:t>
            </a:r>
          </a:p>
          <a:p>
            <a:pPr lvl="0"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Food policy, </a:t>
            </a:r>
          </a:p>
          <a:p>
            <a:pPr lvl="0"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Active travel, </a:t>
            </a:r>
          </a:p>
          <a:p>
            <a:pPr lvl="0"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Screening and case finding, </a:t>
            </a:r>
          </a:p>
          <a:p>
            <a:pPr lvl="0">
              <a:lnSpc>
                <a:spcPct val="150000"/>
              </a:lnSpc>
            </a:pPr>
            <a:r>
              <a:rPr lang="en-US" sz="2400" spc="-37" dirty="0">
                <a:solidFill>
                  <a:prstClr val="black"/>
                </a:solidFill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"/>
              </a:rPr>
              <a:t>Reduction of health inequalities</a:t>
            </a:r>
          </a:p>
        </p:txBody>
      </p:sp>
    </p:spTree>
    <p:extLst>
      <p:ext uri="{BB962C8B-B14F-4D97-AF65-F5344CB8AC3E}">
        <p14:creationId xmlns:p14="http://schemas.microsoft.com/office/powerpoint/2010/main" val="954366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66750" y="809625"/>
            <a:ext cx="1510665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Skills, Values, and </a:t>
            </a:r>
            <a:r>
              <a:rPr lang="en-US" sz="8000" u="none" strike="noStrike" dirty="0" err="1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Behaviours</a:t>
            </a:r>
            <a:endParaRPr lang="en-US" sz="8000" u="none" strike="noStrike" dirty="0">
              <a:solidFill>
                <a:srgbClr val="023E8A"/>
              </a:solidFill>
              <a:latin typeface="Georgia Pro Condensed"/>
              <a:ea typeface="Georgia Pro Condensed"/>
              <a:cs typeface="Georgia Pro Condensed"/>
              <a:sym typeface="Georgia Pro Condensed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914400" y="2324100"/>
            <a:ext cx="83058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24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Co-productive care requires shared decision-making, respect for patient expertise, empathy, cultural humility, and strong communication skills (</a:t>
            </a:r>
            <a:r>
              <a:rPr lang="en-US" sz="24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Lippke</a:t>
            </a:r>
            <a:r>
              <a:rPr lang="en-US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et al., 2025)</a:t>
            </a:r>
            <a:endParaRPr lang="en-GB" sz="24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Practitioners should have empathy while supporting behaviour change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Values include dignity, partnership, autonomy, continuity, and equity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Behaviours that improve outcomes include active listening, motivational interviewing, goal setting, collaborative care planning, and timely follow-up</a:t>
            </a:r>
          </a:p>
        </p:txBody>
      </p:sp>
      <p:pic>
        <p:nvPicPr>
          <p:cNvPr id="2050" name="Picture 2" descr="A Proposed Framework to Aid Primary Care Clinicians in Promoting  Cardiovascular Health | Journal of General Internal Medicine | Springer  Nature Lin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0" y="3086100"/>
            <a:ext cx="8004175" cy="497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uropean Journal of Preventive Cardiology: Physical Activity in Heat for  Adults with Cardiovascular Disease | Julien Périard posted on the topic |  Linked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1034" y="2552700"/>
            <a:ext cx="9454916" cy="35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2"/>
          <p:cNvSpPr txBox="1"/>
          <p:nvPr/>
        </p:nvSpPr>
        <p:spPr>
          <a:xfrm>
            <a:off x="666750" y="1943100"/>
            <a:ext cx="8020050" cy="6345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Use the comprehensive model of personalised care </a:t>
            </a: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Utilise self-management strategies for CVD such as home blood pressure monitoring, medication review, symptom monitoring, exercise planning, and action plans for deterioration (Mayo Clinic, </a:t>
            </a:r>
            <a:r>
              <a:rPr lang="en-GB" sz="2499" spc="-37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n.d</a:t>
            </a: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)</a:t>
            </a: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Encouraging social interaction to address loneliness, lack of physical activity, financial stress, and community engagement</a:t>
            </a:r>
          </a:p>
          <a:p>
            <a:pPr marL="612774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99" spc="-37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sym typeface="Helvetica World Bold"/>
              </a:rPr>
              <a:t>Provide personalised care, ensuring information is accessible, culturally appropriate, and reinforced across the multidisciplinary team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66750" y="581025"/>
            <a:ext cx="8553450" cy="1237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0400"/>
              </a:lnSpc>
            </a:pPr>
            <a:r>
              <a:rPr lang="en-US" sz="8000" spc="-240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225367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66750" y="809625"/>
            <a:ext cx="6886575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dirty="0">
                <a:solidFill>
                  <a:srgbClr val="023E8A"/>
                </a:solidFill>
                <a:latin typeface="Georgia Pro Condensed"/>
                <a:ea typeface="Georgia Pro Condensed"/>
                <a:cs typeface="Georgia Pro Condensed"/>
                <a:sym typeface="Georgia Pro Condensed"/>
              </a:rPr>
              <a:t>References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50" y="7445375"/>
            <a:ext cx="6886575" cy="417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endParaRPr lang="en-US" sz="2499" u="none" strike="noStrike" spc="-37" dirty="0">
              <a:solidFill>
                <a:srgbClr val="004B6F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62024" y="1835547"/>
            <a:ext cx="1427797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Allara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E., Shi, W., Bolton, T., Chalmers, F.,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Brizzi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L.F.,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Musto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L., Shah, A.S., Tomlinson, C., Walter, I., Conrad, N.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Danesh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J., 2025. Burden of cardiovascular diseases in England (2020–24): a national cohort using electronic health records data.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The Lancet Public Health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10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(11), pp.e943-e954.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Bovet, P.,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Banatvala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N.,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Khaw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K.T. and Reddy, K.S., 2023. Cardiovascular disease: burden, epidemiology and risk factors. In </a:t>
            </a:r>
            <a:r>
              <a:rPr lang="en-US" sz="2000" i="1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Noncommunicable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diseases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(pp. 45-51).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Routledge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British Heart Foundation. (2026).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UK cardiovascular disease statistics factsheet 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(January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Buddeke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J., Bots, M.L., Van Dis, I.,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Visseren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F.L., Hollander,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Schellevis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F.G.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Vaartjes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I., 2019. Comorbidity in patients with cardiovascular disease in primary care: a cohort study with routine healthcare data.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British Journal of General Practice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Conrad, N.,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Molenberghs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Verbeke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Zaccardi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F., Lawson, C., Friday, J.M., Su, H.,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Jhund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P.S.,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Sattar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N.,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Rahimi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K. and Cleland, J.G., 2024. Trends in cardiovascular disease incidence among 22 million people in the UK over 20 years: population based study. </a:t>
            </a:r>
            <a:r>
              <a:rPr lang="en-US" sz="2000" i="1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bmj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385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Coorey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Campain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A., Mulley, J.,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Usherwood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T.,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Redfern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J., Harris,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Zwar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N., Parker, S.,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Coiera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E.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Peiris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D., 2022.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Utilisation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of government-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subsidised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chronic disease management plans and cardiovascular care in Australian general practices.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BMC Primary Care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23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(1), p.157.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Cosselman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K.E.,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Navas-Acien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 and Kaufman, J.D., 2015. Environmental factors in cardiovascular disease.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Nature Reviews Cardiology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12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(11), pp.627-642.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De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Koeijer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R.J., De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Geest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M.E.,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Hajer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G.R. and Martens, F.M., 2025. Regional Integrated Cardiovascular Risk Management Care Pathway in the Netherlands: Benefits and Working Mechanisms.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International Journal of Integrated Care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25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(3), p.1.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5300"/>
            <a:ext cx="4038600" cy="922338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14554200" cy="8267700"/>
          </a:xfrm>
        </p:spPr>
        <p:txBody>
          <a:bodyPr>
            <a:noAutofit/>
          </a:bodyPr>
          <a:lstStyle/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European Society of Cardiology (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)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Burden of cardiovascular disease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 ESC Atlas. Available at: </a:t>
            </a:r>
            <a:r>
              <a:rPr lang="en-US" sz="2000" u="sng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hlinkClick r:id="rId2"/>
              </a:rPr>
              <a:t>https://eatlas.escardio.org/Atlas/Burden-of-Cardiovascular-Disease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(Accessed: 30 March 2026)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European Society of Cardiology. 2019.  Are you ready for how digital health is transforming healthcare for doctors and patients? https://www.escardio.org/Congresses-&amp;-Events/ESC-Congress/Congress-resources/Congress-news/are-you-ready-for-how-digital-health-is-transforming-healthcare-for-doctors-and-patients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Faxon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D.P. and Williams, D.O., 2016. Interventional cardiology: current status and future directions in coronary disease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valvular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heart disease.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Circulation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133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(25), pp.2697-2711.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Global Cardiovascular Risk Consortium, 2023. Global effect of modifiable risk factors on cardiovascular disease and mortality.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New England Journal of Medicine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389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(14), pp.1273-1285.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https://journals.plos.org/plosmedicine/article?id=10.1371/journal.pmed.1002546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Jurgens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C.Y., Lee, C.S.,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Aycock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D.M., Masterson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Creber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R.,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Denfeld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Q.E.,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DeVon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H.A., Evers, L.R., Jung,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Pucciarelli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Streur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M.M.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Konstam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M.A., 2022. State of the science: the relevance of symptoms in cardiovascular disease and research: a scientific statement from the American Heart Association.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Circulation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146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(12), pp.e173-e184.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Keteepe-Arachi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T. and Sharma, S., 2017. Cardiovascular disease in women: understanding symptoms and risk factors.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European Cardiology Review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12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(1), p.10.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Knowles, J.W. and Ashley, E.A., 2018. Cardiovascular disease: The rise of the genetic risk score. </a:t>
            </a:r>
            <a:r>
              <a:rPr lang="en-US" sz="2000" i="1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PLoS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medicine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15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(3), p.e1002546.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Lippke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S.,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Korte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L., Kumar, V.A.,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Fach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Ratz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T., 2025. Health behavior and disease self-management indicators in patients with cardiovascular diseases using a health app: Findings from an RCT. AIMS public health, 12(1), p.233.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Mayo Clinic,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Heart disease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 </a:t>
            </a:r>
            <a:r>
              <a:rPr lang="en-US" sz="2000" u="sng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hlinkClick r:id="rId3"/>
              </a:rPr>
              <a:t>https://www.mayoclinic.org/diseases-conditions/heart-disease/diagnosis-treatment/drc-20353124</a:t>
            </a:r>
            <a:endParaRPr lang="en-US" sz="20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National Academies of Sciences, Engineering, and Medicine, 2023. Advances in the Diagnosis and Evaluation of Disabling Physical Health Conditions.</a:t>
            </a:r>
          </a:p>
          <a:p>
            <a:endParaRPr lang="en-US" sz="20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4401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9100"/>
            <a:ext cx="4724400" cy="998538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16230600" cy="7962900"/>
          </a:xfrm>
        </p:spPr>
        <p:txBody>
          <a:bodyPr>
            <a:noAutofit/>
          </a:bodyPr>
          <a:lstStyle/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Netala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V.R.,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Teertam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S.K., Li, H. and Zhang, Z., 2024. A comprehensive review of cardiovascular disease management: cardiac biomarkers, imaging modalities, pharmacotherapy, surgical interventions, and herbal remedies.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Cells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13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(17), p.1471.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NHS England,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Cardiovascular disease. </a:t>
            </a:r>
            <a:r>
              <a:rPr lang="en-US" sz="2000" u="sng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hlinkClick r:id="rId2"/>
              </a:rPr>
              <a:t>https://www.england.nhs.uk/ourwork/clinical-policy/cvd/</a:t>
            </a:r>
            <a:endParaRPr lang="en-US" sz="20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NHS England. 2018. Free online Heart Age Test gives early warning of heart attack and stroke risk to people in the South West. https://www.england.nhs.uk/south/2018/09/04/free-online-heart-age-test-gives-early-warning-of-heart-attack-and-stroke-risk-to-people-in-the-south-west/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Niazi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M.K., Saeed, Z., Imran, S. and Hassan, F., 2023. Therapeutic effect of barley on cardiovascular diseases. In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Frontiers in Clinical Trials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IntechOpen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NICE,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CVD prevention: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NHS Health Checks. How NICE resources can support local priorities.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</a:t>
            </a:r>
            <a:r>
              <a:rPr lang="en-US" sz="2000" u="sng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hlinkClick r:id="rId3"/>
              </a:rPr>
              <a:t>https://stpsupport.nice.org.uk/healthcheck/index.html</a:t>
            </a:r>
            <a:endParaRPr lang="en-US" sz="20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NIH,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n.d.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Coronary heart disease diagnosis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 </a:t>
            </a:r>
            <a:r>
              <a:rPr lang="en-US" sz="2000" u="sng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  <a:hlinkClick r:id="rId4"/>
              </a:rPr>
              <a:t>https://www.nhlbi.nih.gov/health/coronary-heart-disease/diagnosis</a:t>
            </a:r>
            <a:endParaRPr lang="en-US" sz="2000" dirty="0">
              <a:latin typeface="Helvetica World" panose="020B0604020202020204" charset="-128"/>
              <a:ea typeface="Helvetica World" panose="020B0604020202020204" charset="-128"/>
              <a:cs typeface="Helvetica World" panose="020B0604020202020204" charset="-128"/>
            </a:endParaRP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Padda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I., Fabian, D.,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Farid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Mahtani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Sethi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Y.,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Ralhan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T., Das,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Chandi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S.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Johal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G., 2024. Social determinants of health and its impact on cardiovascular disease in underserved populations: A critical review.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Current problems in cardiology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49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(3), p.102373.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Schultz, W. M., Kelli, H. M.,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Lisko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J. C., Varghese, T.,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Shen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J.,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Sandesara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P., ... &amp;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Sperling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L. S. (2018). Socioeconomic status and cardiovascular outcomes: challenges and interventions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. Circulation, 137(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20), 2166-2178.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Teshale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A.B.,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Htun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H.L., Owen, A.,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Gasevic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D.,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Phyo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A.Z.Z.,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Fancourt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D., Ryan, J., Steptoe, A. and Freak‐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Poli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R., 2023. The role of social determinants of health in cardiovascular diseases: an umbrella review.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Journal of the American Heart Association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12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(13), p.e029765.</a:t>
            </a:r>
          </a:p>
          <a:p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Usman, M.S., Khan, M.S. and Butler, J., 2021. The interplay between diabetes, cardiovascular disease, and kidney disease.</a:t>
            </a:r>
          </a:p>
          <a:p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Xu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S.Z. and </a:t>
            </a:r>
            <a:r>
              <a:rPr lang="en-US" sz="2000" dirty="0" err="1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Sathyapalan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T., 2024. Molecular aspects of cardiovascular risk factors.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Biomolecules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, </a:t>
            </a:r>
            <a:r>
              <a:rPr lang="en-US" sz="2000" i="1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14</a:t>
            </a:r>
            <a:r>
              <a:rPr lang="en-US" sz="2000" dirty="0">
                <a:latin typeface="Helvetica World" panose="020B0604020202020204" charset="-128"/>
                <a:ea typeface="Helvetica World" panose="020B0604020202020204" charset="-128"/>
                <a:cs typeface="Helvetica World" panose="020B0604020202020204" charset="-128"/>
              </a:rPr>
              <a:t>(8), p.1032.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158106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9400</TotalTime>
  <Words>2757</Words>
  <Application>Microsoft Office PowerPoint</Application>
  <PresentationFormat>Custom</PresentationFormat>
  <Paragraphs>152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Helvetica World</vt:lpstr>
      <vt:lpstr>Georgia Pro Condensed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Cardiovascular Disease Overview</dc:title>
  <dc:creator>miracle nzediegwu</dc:creator>
  <dc:description>Presentation - Cardiovascular Disease Overview</dc:description>
  <cp:lastModifiedBy>miracle nzediegwu</cp:lastModifiedBy>
  <cp:revision>6</cp:revision>
  <dcterms:created xsi:type="dcterms:W3CDTF">2006-08-16T00:00:00Z</dcterms:created>
  <dcterms:modified xsi:type="dcterms:W3CDTF">2026-04-14T10:33:18Z</dcterms:modified>
  <dc:identifier>DAHFaMiJMVw</dc:identifier>
</cp:coreProperties>
</file>