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60" r:id="rId3"/>
    <p:sldId id="257" r:id="rId4"/>
    <p:sldId id="258" r:id="rId5"/>
    <p:sldId id="259" r:id="rId6"/>
    <p:sldId id="261" r:id="rId7"/>
    <p:sldId id="378" r:id="rId8"/>
    <p:sldId id="271" r:id="rId9"/>
    <p:sldId id="379" r:id="rId10"/>
    <p:sldId id="263" r:id="rId11"/>
    <p:sldId id="264" r:id="rId12"/>
    <p:sldId id="265" r:id="rId13"/>
    <p:sldId id="266" r:id="rId14"/>
    <p:sldId id="267" r:id="rId15"/>
    <p:sldId id="268" r:id="rId16"/>
    <p:sldId id="269" r:id="rId17"/>
    <p:sldId id="270" r:id="rId18"/>
    <p:sldId id="26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11/21/2025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0795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11/21/2025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49145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11/21/2025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43633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11/21/2025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03293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11/21/2025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6103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11/21/2025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2788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11/21/2025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8789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11/21/2025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96036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11/21/2025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32431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11/21/2025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8478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11/21/2025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69706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11/21/2025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715477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ogle.com/search?sca_esv=024e24387f717cf5&amp;q=Talmud&amp;sa=X&amp;ved=2ahUKEwj2g-eqyoORAxXbV0EAHTsDDIQQxccNegQINhAB&amp;mstk=AUtExfBiNvRGo7TPadSPBX3yjMW6Gt4pmhWRdyljUtOLNZnjFlF4mPRIHeMd_xlJFfjDaoyF-6FIPepbtbTn9rNDSRXDjiD3WJfBwPJkS-AsmQvREbvNRmEsOb3ZRMAb45lWz3o&amp;csui=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20" name="Straight Connector 1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Houses in an area">
            <a:extLst>
              <a:ext uri="{FF2B5EF4-FFF2-40B4-BE49-F238E27FC236}">
                <a16:creationId xmlns:a16="http://schemas.microsoft.com/office/drawing/2014/main" id="{AB1477EA-63FB-DECB-9ACF-E2EF1F533970}"/>
              </a:ext>
            </a:extLst>
          </p:cNvPr>
          <p:cNvPicPr>
            <a:picLocks noChangeAspect="1"/>
          </p:cNvPicPr>
          <p:nvPr/>
        </p:nvPicPr>
        <p:blipFill>
          <a:blip r:embed="rId2"/>
          <a:srcRect l="9091" t="18773" b="4618"/>
          <a:stretch>
            <a:fillRect/>
          </a:stretch>
        </p:blipFill>
        <p:spPr>
          <a:xfrm>
            <a:off x="20" y="10"/>
            <a:ext cx="12191979" cy="6857990"/>
          </a:xfrm>
          <a:prstGeom prst="rect">
            <a:avLst/>
          </a:prstGeom>
        </p:spPr>
      </p:pic>
      <p:sp>
        <p:nvSpPr>
          <p:cNvPr id="22" name="Rectangle 21">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B6B800C-0FD8-508B-DDE3-4E55355121D7}"/>
              </a:ext>
            </a:extLst>
          </p:cNvPr>
          <p:cNvSpPr>
            <a:spLocks noGrp="1"/>
          </p:cNvSpPr>
          <p:nvPr>
            <p:ph type="ctrTitle"/>
          </p:nvPr>
        </p:nvSpPr>
        <p:spPr>
          <a:xfrm>
            <a:off x="7145736" y="908651"/>
            <a:ext cx="4754880" cy="4171779"/>
          </a:xfrm>
        </p:spPr>
        <p:txBody>
          <a:bodyPr anchor="t">
            <a:normAutofit/>
          </a:bodyPr>
          <a:lstStyle/>
          <a:p>
            <a:r>
              <a:rPr lang="en-GB" sz="4200"/>
              <a:t>Neighbourhoods</a:t>
            </a:r>
          </a:p>
        </p:txBody>
      </p:sp>
      <p:sp>
        <p:nvSpPr>
          <p:cNvPr id="3" name="Subtitle 2">
            <a:extLst>
              <a:ext uri="{FF2B5EF4-FFF2-40B4-BE49-F238E27FC236}">
                <a16:creationId xmlns:a16="http://schemas.microsoft.com/office/drawing/2014/main" id="{B5CAA42A-77D2-EBBC-CA4A-261D14538907}"/>
              </a:ext>
            </a:extLst>
          </p:cNvPr>
          <p:cNvSpPr>
            <a:spLocks noGrp="1"/>
          </p:cNvSpPr>
          <p:nvPr>
            <p:ph type="subTitle" idx="1"/>
          </p:nvPr>
        </p:nvSpPr>
        <p:spPr>
          <a:xfrm>
            <a:off x="7145736" y="5216955"/>
            <a:ext cx="4754880" cy="1003638"/>
          </a:xfrm>
        </p:spPr>
        <p:txBody>
          <a:bodyPr anchor="b">
            <a:normAutofit/>
          </a:bodyPr>
          <a:lstStyle/>
          <a:p>
            <a:pPr>
              <a:lnSpc>
                <a:spcPct val="100000"/>
              </a:lnSpc>
            </a:pPr>
            <a:r>
              <a:rPr lang="en-GB" sz="1900" dirty="0"/>
              <a:t>Neighbourhoods, their background and examples of historical events that have helped form them</a:t>
            </a:r>
          </a:p>
        </p:txBody>
      </p:sp>
      <p:cxnSp>
        <p:nvCxnSpPr>
          <p:cNvPr id="24" name="Straight Connector 23">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42272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iniature houses">
            <a:extLst>
              <a:ext uri="{FF2B5EF4-FFF2-40B4-BE49-F238E27FC236}">
                <a16:creationId xmlns:a16="http://schemas.microsoft.com/office/drawing/2014/main" id="{F137CD10-F768-5DCA-0D3A-E6171B358BF8}"/>
              </a:ext>
            </a:extLst>
          </p:cNvPr>
          <p:cNvPicPr>
            <a:picLocks noChangeAspect="1"/>
          </p:cNvPicPr>
          <p:nvPr/>
        </p:nvPicPr>
        <p:blipFill>
          <a:blip r:embed="rId2"/>
          <a:srcRect t="13013" b="2401"/>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3B9D1-0447-66D4-2290-91A075E46E1D}"/>
              </a:ext>
            </a:extLst>
          </p:cNvPr>
          <p:cNvSpPr>
            <a:spLocks noGrp="1"/>
          </p:cNvSpPr>
          <p:nvPr>
            <p:ph type="title"/>
          </p:nvPr>
        </p:nvSpPr>
        <p:spPr>
          <a:xfrm>
            <a:off x="704088" y="2244909"/>
            <a:ext cx="4693473" cy="3954040"/>
          </a:xfrm>
        </p:spPr>
        <p:txBody>
          <a:bodyPr vert="horz" lIns="91440" tIns="45720" rIns="91440" bIns="45720" rtlCol="0" anchor="b">
            <a:normAutofit/>
          </a:bodyPr>
          <a:lstStyle/>
          <a:p>
            <a:pPr>
              <a:lnSpc>
                <a:spcPct val="90000"/>
              </a:lnSpc>
            </a:pPr>
            <a:r>
              <a:rPr lang="en-US" sz="3000">
                <a:solidFill>
                  <a:srgbClr val="FFFFFF"/>
                </a:solidFill>
              </a:rPr>
              <a:t>In order to understand neighbourhoods and their problems you must first understand the history of how those neighbourhoods came to be.</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4478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070030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757EC-0B96-9401-84A9-7DEA8824AF3C}"/>
              </a:ext>
            </a:extLst>
          </p:cNvPr>
          <p:cNvSpPr>
            <a:spLocks noGrp="1"/>
          </p:cNvSpPr>
          <p:nvPr>
            <p:ph type="title"/>
          </p:nvPr>
        </p:nvSpPr>
        <p:spPr>
          <a:xfrm>
            <a:off x="704088" y="905256"/>
            <a:ext cx="2834979" cy="5218679"/>
          </a:xfrm>
        </p:spPr>
        <p:txBody>
          <a:bodyPr>
            <a:normAutofit/>
          </a:bodyPr>
          <a:lstStyle/>
          <a:p>
            <a:r>
              <a:rPr lang="en-GB" sz="3200"/>
              <a:t>Key dates – England and Wales</a:t>
            </a:r>
          </a:p>
        </p:txBody>
      </p:sp>
      <p:sp>
        <p:nvSpPr>
          <p:cNvPr id="3" name="Content Placeholder 2">
            <a:extLst>
              <a:ext uri="{FF2B5EF4-FFF2-40B4-BE49-F238E27FC236}">
                <a16:creationId xmlns:a16="http://schemas.microsoft.com/office/drawing/2014/main" id="{C2F71C6F-DE99-FDE2-4D71-8F3F70D523D2}"/>
              </a:ext>
            </a:extLst>
          </p:cNvPr>
          <p:cNvSpPr>
            <a:spLocks noGrp="1"/>
          </p:cNvSpPr>
          <p:nvPr>
            <p:ph idx="1"/>
          </p:nvPr>
        </p:nvSpPr>
        <p:spPr>
          <a:xfrm>
            <a:off x="3843866" y="905256"/>
            <a:ext cx="7644046" cy="5256243"/>
          </a:xfrm>
        </p:spPr>
        <p:txBody>
          <a:bodyPr>
            <a:normAutofit/>
          </a:bodyPr>
          <a:lstStyle/>
          <a:p>
            <a:pPr>
              <a:lnSpc>
                <a:spcPct val="100000"/>
              </a:lnSpc>
            </a:pPr>
            <a:r>
              <a:rPr lang="en-GB" sz="1700" dirty="0"/>
              <a:t>AD 43 Roman invasion of UK</a:t>
            </a:r>
          </a:p>
          <a:p>
            <a:pPr>
              <a:lnSpc>
                <a:spcPct val="100000"/>
              </a:lnSpc>
            </a:pPr>
            <a:r>
              <a:rPr lang="en-GB" sz="1700" dirty="0"/>
              <a:t>AD 865 – Viking Invasions of UK</a:t>
            </a:r>
          </a:p>
          <a:p>
            <a:pPr>
              <a:lnSpc>
                <a:spcPct val="100000"/>
              </a:lnSpc>
            </a:pPr>
            <a:r>
              <a:rPr lang="en-GB" sz="1700" dirty="0"/>
              <a:t>1066 – Norman Conquest</a:t>
            </a:r>
          </a:p>
          <a:p>
            <a:pPr>
              <a:lnSpc>
                <a:spcPct val="100000"/>
              </a:lnSpc>
            </a:pPr>
            <a:r>
              <a:rPr lang="en-GB" sz="1700" dirty="0"/>
              <a:t>1215 – Magna Carta – Established the Principle that everyone was subject to the law</a:t>
            </a:r>
          </a:p>
          <a:p>
            <a:pPr>
              <a:lnSpc>
                <a:spcPct val="100000"/>
              </a:lnSpc>
            </a:pPr>
            <a:r>
              <a:rPr lang="en-GB" sz="1700" dirty="0"/>
              <a:t>1535 – 1542 Wales was incorporated into the “Kingdom of England”</a:t>
            </a:r>
          </a:p>
          <a:p>
            <a:pPr>
              <a:lnSpc>
                <a:spcPct val="100000"/>
              </a:lnSpc>
            </a:pPr>
            <a:r>
              <a:rPr lang="en-GB" sz="1700" dirty="0"/>
              <a:t>1707 – The Act of Union United the Countries of England, Scotland </a:t>
            </a:r>
          </a:p>
          <a:p>
            <a:pPr>
              <a:lnSpc>
                <a:spcPct val="100000"/>
              </a:lnSpc>
            </a:pPr>
            <a:r>
              <a:rPr lang="en-GB" sz="1700" dirty="0"/>
              <a:t>1760 – 1840 The industrial Revolution</a:t>
            </a:r>
          </a:p>
          <a:p>
            <a:pPr>
              <a:lnSpc>
                <a:spcPct val="100000"/>
              </a:lnSpc>
            </a:pPr>
            <a:r>
              <a:rPr lang="en-GB" sz="1700" dirty="0"/>
              <a:t>1800 – Creation of the UK (England, Scotland and Ireland)</a:t>
            </a:r>
          </a:p>
          <a:p>
            <a:pPr>
              <a:lnSpc>
                <a:spcPct val="100000"/>
              </a:lnSpc>
            </a:pPr>
            <a:r>
              <a:rPr lang="en-GB" sz="1700" dirty="0"/>
              <a:t>1914 – 1918 First World War</a:t>
            </a:r>
          </a:p>
          <a:p>
            <a:pPr>
              <a:lnSpc>
                <a:spcPct val="100000"/>
              </a:lnSpc>
            </a:pPr>
            <a:r>
              <a:rPr lang="en-GB" sz="1700" dirty="0"/>
              <a:t>1919- 1921 Irish War of Independence</a:t>
            </a:r>
          </a:p>
          <a:p>
            <a:pPr>
              <a:lnSpc>
                <a:spcPct val="100000"/>
              </a:lnSpc>
            </a:pPr>
            <a:r>
              <a:rPr lang="en-GB" sz="1700" dirty="0"/>
              <a:t>1927 – Creation of United </a:t>
            </a:r>
            <a:r>
              <a:rPr lang="en-GB" sz="1700" dirty="0" err="1"/>
              <a:t>Kindgdom</a:t>
            </a:r>
            <a:r>
              <a:rPr lang="en-GB" sz="1700" dirty="0"/>
              <a:t> of Great Britain and Northern Ireland.</a:t>
            </a:r>
          </a:p>
          <a:p>
            <a:pPr>
              <a:lnSpc>
                <a:spcPct val="100000"/>
              </a:lnSpc>
            </a:pPr>
            <a:r>
              <a:rPr lang="en-GB" sz="1700" dirty="0"/>
              <a:t>1930’s, 1950’s and 1960’s – Slum clearance – replacement with Council Houses</a:t>
            </a:r>
          </a:p>
          <a:p>
            <a:pPr>
              <a:lnSpc>
                <a:spcPct val="100000"/>
              </a:lnSpc>
            </a:pPr>
            <a:r>
              <a:rPr lang="en-GB" sz="1700" dirty="0"/>
              <a:t>1939 – 1945 Second World War</a:t>
            </a:r>
          </a:p>
          <a:p>
            <a:pPr>
              <a:lnSpc>
                <a:spcPct val="100000"/>
              </a:lnSpc>
            </a:pPr>
            <a:endParaRPr lang="en-GB" sz="1700" dirty="0"/>
          </a:p>
        </p:txBody>
      </p:sp>
      <p:cxnSp>
        <p:nvCxnSpPr>
          <p:cNvPr id="10" name="Straight Connector 9">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4265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EDAC6-768B-F2A2-B676-135729377031}"/>
              </a:ext>
            </a:extLst>
          </p:cNvPr>
          <p:cNvSpPr>
            <a:spLocks noGrp="1"/>
          </p:cNvSpPr>
          <p:nvPr>
            <p:ph type="title"/>
          </p:nvPr>
        </p:nvSpPr>
        <p:spPr>
          <a:xfrm>
            <a:off x="704087" y="559063"/>
            <a:ext cx="3306747" cy="5256025"/>
          </a:xfrm>
        </p:spPr>
        <p:txBody>
          <a:bodyPr>
            <a:normAutofit/>
          </a:bodyPr>
          <a:lstStyle/>
          <a:p>
            <a:r>
              <a:rPr lang="en-GB" sz="3600" dirty="0"/>
              <a:t>Key dates – England and Wales</a:t>
            </a:r>
          </a:p>
        </p:txBody>
      </p:sp>
      <p:sp>
        <p:nvSpPr>
          <p:cNvPr id="3" name="Content Placeholder 2">
            <a:extLst>
              <a:ext uri="{FF2B5EF4-FFF2-40B4-BE49-F238E27FC236}">
                <a16:creationId xmlns:a16="http://schemas.microsoft.com/office/drawing/2014/main" id="{3BEED9BF-FDF5-E2AB-8855-0FF93DE9A7CF}"/>
              </a:ext>
            </a:extLst>
          </p:cNvPr>
          <p:cNvSpPr>
            <a:spLocks noGrp="1"/>
          </p:cNvSpPr>
          <p:nvPr>
            <p:ph idx="1"/>
          </p:nvPr>
        </p:nvSpPr>
        <p:spPr>
          <a:xfrm>
            <a:off x="4643022" y="622249"/>
            <a:ext cx="6844892" cy="5639712"/>
          </a:xfrm>
        </p:spPr>
        <p:txBody>
          <a:bodyPr>
            <a:normAutofit/>
          </a:bodyPr>
          <a:lstStyle/>
          <a:p>
            <a:r>
              <a:rPr lang="en-GB" dirty="0"/>
              <a:t>1948 – HMT Empire Windrush – carried 492 Caribbean migrants to the UK</a:t>
            </a:r>
          </a:p>
          <a:p>
            <a:r>
              <a:rPr lang="en-GB" dirty="0"/>
              <a:t>1958 – Notting Hill Race Riots – Weeklong, White Teddy boys attack on Black </a:t>
            </a:r>
            <a:r>
              <a:rPr lang="en-GB" dirty="0" err="1"/>
              <a:t>Carribean</a:t>
            </a:r>
            <a:r>
              <a:rPr lang="en-GB" dirty="0"/>
              <a:t> Community, the riots inspired the creation of the </a:t>
            </a:r>
            <a:r>
              <a:rPr lang="en-GB" dirty="0" err="1"/>
              <a:t>Nottinghill</a:t>
            </a:r>
            <a:r>
              <a:rPr lang="en-GB" dirty="0"/>
              <a:t> Carnival.</a:t>
            </a:r>
          </a:p>
          <a:p>
            <a:r>
              <a:rPr lang="en-GB" dirty="0"/>
              <a:t>1972, 30 January – British Soldiers shot and killed 13 unarmed civil rights protesters in Derry Northern Ireland.</a:t>
            </a:r>
          </a:p>
          <a:p>
            <a:r>
              <a:rPr lang="en-GB" dirty="0"/>
              <a:t>1965 – 1980 – Zimbabwe Bush War</a:t>
            </a:r>
          </a:p>
          <a:p>
            <a:r>
              <a:rPr lang="en-GB" dirty="0"/>
              <a:t>1967 – Sexual Offences Act – Decriminalisation of Homosexual Acts</a:t>
            </a:r>
          </a:p>
          <a:p>
            <a:r>
              <a:rPr lang="en-GB" dirty="0"/>
              <a:t>1979 – 1990 – </a:t>
            </a:r>
            <a:r>
              <a:rPr lang="en-GB" dirty="0" err="1"/>
              <a:t>Meibion</a:t>
            </a:r>
            <a:r>
              <a:rPr lang="en-GB" dirty="0"/>
              <a:t> Glyndwr Campaign</a:t>
            </a:r>
          </a:p>
          <a:p>
            <a:r>
              <a:rPr lang="en-GB" dirty="0"/>
              <a:t>1973 – UK Joins European Economic Community</a:t>
            </a:r>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8701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4ED32-4EA2-7B68-90D4-6245E5557C15}"/>
              </a:ext>
            </a:extLst>
          </p:cNvPr>
          <p:cNvSpPr>
            <a:spLocks noGrp="1"/>
          </p:cNvSpPr>
          <p:nvPr>
            <p:ph type="title"/>
          </p:nvPr>
        </p:nvSpPr>
        <p:spPr>
          <a:xfrm>
            <a:off x="704088" y="917270"/>
            <a:ext cx="3819375" cy="3352767"/>
          </a:xfrm>
        </p:spPr>
        <p:txBody>
          <a:bodyPr>
            <a:normAutofit/>
          </a:bodyPr>
          <a:lstStyle/>
          <a:p>
            <a:r>
              <a:rPr lang="en-GB" dirty="0"/>
              <a:t>Key dates – England and Wales</a:t>
            </a:r>
          </a:p>
        </p:txBody>
      </p:sp>
      <p:sp>
        <p:nvSpPr>
          <p:cNvPr id="3" name="Content Placeholder 2">
            <a:extLst>
              <a:ext uri="{FF2B5EF4-FFF2-40B4-BE49-F238E27FC236}">
                <a16:creationId xmlns:a16="http://schemas.microsoft.com/office/drawing/2014/main" id="{497ED870-36E3-3F42-928F-EB5F15CBBD8E}"/>
              </a:ext>
            </a:extLst>
          </p:cNvPr>
          <p:cNvSpPr>
            <a:spLocks noGrp="1"/>
          </p:cNvSpPr>
          <p:nvPr>
            <p:ph idx="1"/>
          </p:nvPr>
        </p:nvSpPr>
        <p:spPr>
          <a:xfrm>
            <a:off x="4770990" y="908957"/>
            <a:ext cx="6716922" cy="5223325"/>
          </a:xfrm>
        </p:spPr>
        <p:txBody>
          <a:bodyPr>
            <a:normAutofit/>
          </a:bodyPr>
          <a:lstStyle/>
          <a:p>
            <a:r>
              <a:rPr lang="en-GB" sz="1900"/>
              <a:t>1981 – New Cross fire – death of 13 black youths – suspected to be racially motivated and lack of police response.</a:t>
            </a:r>
          </a:p>
          <a:p>
            <a:r>
              <a:rPr lang="en-GB" sz="1900"/>
              <a:t>1981 – Brixton Riots – Tension between police and Black Community resulted in riots</a:t>
            </a:r>
          </a:p>
          <a:p>
            <a:r>
              <a:rPr lang="en-GB" sz="1900"/>
              <a:t>1985 – Broadwater Farm Riot, Tottenham – Race related riots resulting in the Murder of PC Keith Blakelock</a:t>
            </a:r>
          </a:p>
          <a:p>
            <a:r>
              <a:rPr lang="en-GB" sz="1900"/>
              <a:t>1982 – Falklands War – response to the Argentinian Government launching a campaign against the British Falkland Islands</a:t>
            </a:r>
          </a:p>
          <a:p>
            <a:r>
              <a:rPr lang="en-GB" sz="1900"/>
              <a:t>1984 – 1985 UK Miners strike</a:t>
            </a:r>
          </a:p>
          <a:p>
            <a:r>
              <a:rPr lang="en-GB" sz="1900"/>
              <a:t>1991 – The Gulf War</a:t>
            </a:r>
          </a:p>
          <a:p>
            <a:r>
              <a:rPr lang="en-GB" sz="1900"/>
              <a:t>2001 – Twin Towers – New York terrorist attack</a:t>
            </a:r>
          </a:p>
          <a:p>
            <a:r>
              <a:rPr lang="en-GB" sz="1900"/>
              <a:t>2003 – The Invasion of Iraq</a:t>
            </a:r>
          </a:p>
          <a:p>
            <a:endParaRPr lang="en-GB" sz="1900"/>
          </a:p>
        </p:txBody>
      </p:sp>
      <p:cxnSp>
        <p:nvCxnSpPr>
          <p:cNvPr id="10" name="Straight Connector 9">
            <a:extLst>
              <a:ext uri="{FF2B5EF4-FFF2-40B4-BE49-F238E27FC236}">
                <a16:creationId xmlns:a16="http://schemas.microsoft.com/office/drawing/2014/main" id="{8230C0A8-3E5C-476B-A64B-4D4FDE8D5A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1885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49126E-D0AE-21DE-7D85-7F907D2E8ECD}"/>
              </a:ext>
            </a:extLst>
          </p:cNvPr>
          <p:cNvSpPr>
            <a:spLocks noGrp="1"/>
          </p:cNvSpPr>
          <p:nvPr>
            <p:ph type="title"/>
          </p:nvPr>
        </p:nvSpPr>
        <p:spPr>
          <a:xfrm>
            <a:off x="704088" y="917270"/>
            <a:ext cx="3819375" cy="3352767"/>
          </a:xfrm>
        </p:spPr>
        <p:txBody>
          <a:bodyPr>
            <a:normAutofit/>
          </a:bodyPr>
          <a:lstStyle/>
          <a:p>
            <a:r>
              <a:rPr lang="en-GB" dirty="0"/>
              <a:t>Key dates – England and Wales</a:t>
            </a:r>
          </a:p>
        </p:txBody>
      </p:sp>
      <p:sp>
        <p:nvSpPr>
          <p:cNvPr id="3" name="Content Placeholder 2">
            <a:extLst>
              <a:ext uri="{FF2B5EF4-FFF2-40B4-BE49-F238E27FC236}">
                <a16:creationId xmlns:a16="http://schemas.microsoft.com/office/drawing/2014/main" id="{3F9471D5-1CAA-E804-89F6-0616BD486990}"/>
              </a:ext>
            </a:extLst>
          </p:cNvPr>
          <p:cNvSpPr>
            <a:spLocks noGrp="1"/>
          </p:cNvSpPr>
          <p:nvPr>
            <p:ph idx="1"/>
          </p:nvPr>
        </p:nvSpPr>
        <p:spPr>
          <a:xfrm>
            <a:off x="4770990" y="908957"/>
            <a:ext cx="6716922" cy="5223325"/>
          </a:xfrm>
        </p:spPr>
        <p:txBody>
          <a:bodyPr>
            <a:normAutofit/>
          </a:bodyPr>
          <a:lstStyle/>
          <a:p>
            <a:r>
              <a:rPr lang="en-GB" dirty="0"/>
              <a:t>2011 – Syria Conflict</a:t>
            </a:r>
          </a:p>
          <a:p>
            <a:r>
              <a:rPr lang="en-GB" dirty="0"/>
              <a:t>2017 – UK leaves European Union</a:t>
            </a:r>
          </a:p>
          <a:p>
            <a:r>
              <a:rPr lang="en-GB" dirty="0"/>
              <a:t>2022 – Ukraine Invasion by Russia</a:t>
            </a:r>
          </a:p>
          <a:p>
            <a:r>
              <a:rPr lang="en-GB" dirty="0"/>
              <a:t>2023 – Most recent Israel / Gaza Strip conflict (Conflict has existed since 1947 UN Partition).</a:t>
            </a:r>
          </a:p>
          <a:p>
            <a:endParaRPr lang="en-GB" dirty="0"/>
          </a:p>
        </p:txBody>
      </p:sp>
      <p:cxnSp>
        <p:nvCxnSpPr>
          <p:cNvPr id="10" name="Straight Connector 9">
            <a:extLst>
              <a:ext uri="{FF2B5EF4-FFF2-40B4-BE49-F238E27FC236}">
                <a16:creationId xmlns:a16="http://schemas.microsoft.com/office/drawing/2014/main" id="{8230C0A8-3E5C-476B-A64B-4D4FDE8D5A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3066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58A32-C55C-B866-873C-55F0AFF2E235}"/>
              </a:ext>
            </a:extLst>
          </p:cNvPr>
          <p:cNvSpPr>
            <a:spLocks noGrp="1"/>
          </p:cNvSpPr>
          <p:nvPr>
            <p:ph type="title"/>
          </p:nvPr>
        </p:nvSpPr>
        <p:spPr/>
        <p:txBody>
          <a:bodyPr/>
          <a:lstStyle/>
          <a:p>
            <a:r>
              <a:rPr lang="en-GB" dirty="0"/>
              <a:t>Notting Hill Riots</a:t>
            </a:r>
          </a:p>
        </p:txBody>
      </p:sp>
      <p:sp>
        <p:nvSpPr>
          <p:cNvPr id="3" name="Content Placeholder 2">
            <a:extLst>
              <a:ext uri="{FF2B5EF4-FFF2-40B4-BE49-F238E27FC236}">
                <a16:creationId xmlns:a16="http://schemas.microsoft.com/office/drawing/2014/main" id="{4958861F-5E18-13A6-77CA-F62157D51319}"/>
              </a:ext>
            </a:extLst>
          </p:cNvPr>
          <p:cNvSpPr>
            <a:spLocks noGrp="1"/>
          </p:cNvSpPr>
          <p:nvPr>
            <p:ph idx="1"/>
          </p:nvPr>
        </p:nvSpPr>
        <p:spPr/>
        <p:txBody>
          <a:bodyPr>
            <a:normAutofit fontScale="92500"/>
          </a:bodyPr>
          <a:lstStyle/>
          <a:p>
            <a:r>
              <a:rPr lang="en-US" sz="2400" dirty="0"/>
              <a:t>British Nationality Act 1948 gave Citizenship of the UK and its colonies to all people living in the British Empire, and the right of entry and settlement in the UK</a:t>
            </a:r>
          </a:p>
          <a:p>
            <a:r>
              <a:rPr lang="en-US" sz="2400" dirty="0"/>
              <a:t>1950s white working-class "Teddy boys" hostility towards black families in the area</a:t>
            </a:r>
          </a:p>
          <a:p>
            <a:r>
              <a:rPr lang="en-US" sz="2400" dirty="0"/>
              <a:t>Exploited by Oswald Moseley, the White </a:t>
            </a:r>
            <a:r>
              <a:rPr lang="en-US" sz="2400" dirty="0" err="1"/>
              <a:t>Defence</a:t>
            </a:r>
            <a:r>
              <a:rPr lang="en-US" sz="2400" dirty="0"/>
              <a:t> League</a:t>
            </a:r>
          </a:p>
          <a:p>
            <a:r>
              <a:rPr lang="en-US" sz="2400" dirty="0"/>
              <a:t>Sparked by an argument between a white Swedish woman and her black Jamaican husband</a:t>
            </a:r>
          </a:p>
          <a:p>
            <a:r>
              <a:rPr lang="en-US" sz="2400" dirty="0"/>
              <a:t>140 arrests after two weeks of disturbance, 5-years in prison and £500 fines</a:t>
            </a:r>
            <a:endParaRPr lang="en-GB" sz="2400" dirty="0"/>
          </a:p>
        </p:txBody>
      </p:sp>
      <p:sp>
        <p:nvSpPr>
          <p:cNvPr id="4" name="Slide Number Placeholder 3">
            <a:extLst>
              <a:ext uri="{FF2B5EF4-FFF2-40B4-BE49-F238E27FC236}">
                <a16:creationId xmlns:a16="http://schemas.microsoft.com/office/drawing/2014/main" id="{283F43A9-4754-5DEE-D923-74A14772427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80817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51F7A6-A4ED-8A34-EBF2-147E208CE546}"/>
              </a:ext>
            </a:extLst>
          </p:cNvPr>
          <p:cNvSpPr>
            <a:spLocks noGrp="1"/>
          </p:cNvSpPr>
          <p:nvPr>
            <p:ph idx="1"/>
          </p:nvPr>
        </p:nvSpPr>
        <p:spPr>
          <a:xfrm>
            <a:off x="640080" y="992981"/>
            <a:ext cx="4671622" cy="5356448"/>
          </a:xfrm>
        </p:spPr>
        <p:txBody>
          <a:bodyPr>
            <a:noAutofit/>
          </a:bodyPr>
          <a:lstStyle/>
          <a:p>
            <a:r>
              <a:rPr lang="en-GB" sz="1800" dirty="0"/>
              <a:t>In 1979 the conservatives took power under the leadership of Margaret Thatcher</a:t>
            </a:r>
          </a:p>
          <a:p>
            <a:r>
              <a:rPr lang="en-GB" sz="1800" dirty="0"/>
              <a:t>Trade unions were no longer the force they once were, and nuclear power stations took away the reliance on coal</a:t>
            </a:r>
          </a:p>
          <a:p>
            <a:r>
              <a:rPr lang="en-GB" sz="1800" dirty="0"/>
              <a:t>Sir Ian MacGregor - a Scottish born American was previously appointed to lead and save British Leyland by former PM Callaghan</a:t>
            </a:r>
          </a:p>
          <a:p>
            <a:r>
              <a:rPr lang="en-GB" sz="1800" dirty="0"/>
              <a:t>Reduced British Steel workforce between 1979 and 1983  from 166,000 to 71,000</a:t>
            </a:r>
          </a:p>
          <a:p>
            <a:r>
              <a:rPr lang="en-GB" sz="1800" dirty="0"/>
              <a:t>Annual losses were cut from 1.8 billion pounds to £256 million</a:t>
            </a:r>
          </a:p>
          <a:p>
            <a:r>
              <a:rPr lang="en-GB" sz="1800" dirty="0"/>
              <a:t>Macgregor was appointed at the Chair of the National Coal Board</a:t>
            </a:r>
          </a:p>
          <a:p>
            <a:endParaRPr lang="en-GB" sz="1800" dirty="0"/>
          </a:p>
        </p:txBody>
      </p:sp>
      <p:pic>
        <p:nvPicPr>
          <p:cNvPr id="4" name="Picture 3">
            <a:extLst>
              <a:ext uri="{FF2B5EF4-FFF2-40B4-BE49-F238E27FC236}">
                <a16:creationId xmlns:a16="http://schemas.microsoft.com/office/drawing/2014/main" id="{41FC33A6-730F-272F-6F68-F590991E27E4}"/>
              </a:ext>
            </a:extLst>
          </p:cNvPr>
          <p:cNvPicPr>
            <a:picLocks noChangeAspect="1"/>
          </p:cNvPicPr>
          <p:nvPr/>
        </p:nvPicPr>
        <p:blipFill rotWithShape="1">
          <a:blip r:embed="rId2"/>
          <a:srcRect r="293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1695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F66E8-0647-20B2-F7C0-B3CF41CAF959}"/>
              </a:ext>
            </a:extLst>
          </p:cNvPr>
          <p:cNvSpPr>
            <a:spLocks noGrp="1"/>
          </p:cNvSpPr>
          <p:nvPr>
            <p:ph type="title"/>
          </p:nvPr>
        </p:nvSpPr>
        <p:spPr>
          <a:xfrm>
            <a:off x="838200" y="937404"/>
            <a:ext cx="5013960" cy="707365"/>
          </a:xfrm>
        </p:spPr>
        <p:txBody>
          <a:bodyPr>
            <a:normAutofit/>
          </a:bodyPr>
          <a:lstStyle/>
          <a:p>
            <a:r>
              <a:rPr lang="en-GB" sz="4000" dirty="0"/>
              <a:t>Miner’s Strike 1984</a:t>
            </a:r>
          </a:p>
        </p:txBody>
      </p:sp>
      <p:sp>
        <p:nvSpPr>
          <p:cNvPr id="3" name="Content Placeholder 2">
            <a:extLst>
              <a:ext uri="{FF2B5EF4-FFF2-40B4-BE49-F238E27FC236}">
                <a16:creationId xmlns:a16="http://schemas.microsoft.com/office/drawing/2014/main" id="{B386F09F-AD41-1595-0A4D-5A9FDDE5099B}"/>
              </a:ext>
            </a:extLst>
          </p:cNvPr>
          <p:cNvSpPr>
            <a:spLocks noGrp="1"/>
          </p:cNvSpPr>
          <p:nvPr>
            <p:ph idx="1"/>
          </p:nvPr>
        </p:nvSpPr>
        <p:spPr>
          <a:xfrm>
            <a:off x="571500" y="2057400"/>
            <a:ext cx="4263390" cy="4119563"/>
          </a:xfrm>
        </p:spPr>
        <p:txBody>
          <a:bodyPr>
            <a:normAutofit fontScale="62500" lnSpcReduction="20000"/>
          </a:bodyPr>
          <a:lstStyle/>
          <a:p>
            <a:r>
              <a:rPr lang="en-GB" sz="2800" dirty="0"/>
              <a:t>Government plans to close mines</a:t>
            </a:r>
          </a:p>
          <a:p>
            <a:r>
              <a:rPr lang="en-GB" sz="2800" dirty="0"/>
              <a:t>Historical employment, thousands of jobs – closure!</a:t>
            </a:r>
          </a:p>
          <a:p>
            <a:r>
              <a:rPr lang="en-GB" sz="2800" dirty="0"/>
              <a:t>Outrage amongst mining and working communities</a:t>
            </a:r>
          </a:p>
          <a:p>
            <a:r>
              <a:rPr lang="en-GB" sz="2800" dirty="0"/>
              <a:t>Hatred of the Thatcher government</a:t>
            </a:r>
          </a:p>
          <a:p>
            <a:r>
              <a:rPr lang="en-GB" sz="2800" dirty="0"/>
              <a:t>Head of the Miners Union Arthur </a:t>
            </a:r>
            <a:r>
              <a:rPr lang="en-GB" sz="2800" dirty="0" err="1"/>
              <a:t>Scargal</a:t>
            </a:r>
            <a:r>
              <a:rPr lang="en-GB" sz="2800" dirty="0"/>
              <a:t> stirred up action and hatred turning one against the other</a:t>
            </a:r>
          </a:p>
          <a:p>
            <a:r>
              <a:rPr lang="en-GB" sz="2800" dirty="0"/>
              <a:t>Demonstrations and riot</a:t>
            </a:r>
          </a:p>
          <a:p>
            <a:r>
              <a:rPr lang="en-GB" sz="2800" dirty="0"/>
              <a:t>Communities and Families torn apart and never healed  </a:t>
            </a:r>
            <a:endParaRPr lang="en-GB" sz="2000" dirty="0"/>
          </a:p>
          <a:p>
            <a:endParaRPr lang="en-GB" sz="2000" dirty="0"/>
          </a:p>
          <a:p>
            <a:endParaRPr lang="en-GB" sz="2000" dirty="0"/>
          </a:p>
        </p:txBody>
      </p:sp>
      <p:pic>
        <p:nvPicPr>
          <p:cNvPr id="6" name="Picture 5">
            <a:extLst>
              <a:ext uri="{FF2B5EF4-FFF2-40B4-BE49-F238E27FC236}">
                <a16:creationId xmlns:a16="http://schemas.microsoft.com/office/drawing/2014/main" id="{27480A7B-C729-B0DC-AD97-1940FA2AF8FB}"/>
              </a:ext>
            </a:extLst>
          </p:cNvPr>
          <p:cNvPicPr>
            <a:picLocks noChangeAspect="1"/>
          </p:cNvPicPr>
          <p:nvPr/>
        </p:nvPicPr>
        <p:blipFill>
          <a:blip r:embed="rId2"/>
          <a:stretch>
            <a:fillRect/>
          </a:stretch>
        </p:blipFill>
        <p:spPr>
          <a:xfrm>
            <a:off x="6339842" y="1564481"/>
            <a:ext cx="5013958" cy="3614738"/>
          </a:xfrm>
          <a:prstGeom prst="rect">
            <a:avLst/>
          </a:prstGeom>
        </p:spPr>
      </p:pic>
    </p:spTree>
    <p:extLst>
      <p:ext uri="{BB962C8B-B14F-4D97-AF65-F5344CB8AC3E}">
        <p14:creationId xmlns:p14="http://schemas.microsoft.com/office/powerpoint/2010/main" val="779633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6B0CE-FA75-D7E1-7D8C-E1B7A8E5B2A5}"/>
              </a:ext>
            </a:extLst>
          </p:cNvPr>
          <p:cNvSpPr>
            <a:spLocks noGrp="1"/>
          </p:cNvSpPr>
          <p:nvPr>
            <p:ph type="title"/>
          </p:nvPr>
        </p:nvSpPr>
        <p:spPr/>
        <p:txBody>
          <a:bodyPr/>
          <a:lstStyle/>
          <a:p>
            <a:r>
              <a:rPr lang="en-GB" dirty="0"/>
              <a:t>Religion</a:t>
            </a:r>
          </a:p>
        </p:txBody>
      </p:sp>
      <p:sp>
        <p:nvSpPr>
          <p:cNvPr id="3" name="Content Placeholder 2">
            <a:extLst>
              <a:ext uri="{FF2B5EF4-FFF2-40B4-BE49-F238E27FC236}">
                <a16:creationId xmlns:a16="http://schemas.microsoft.com/office/drawing/2014/main" id="{1F6EF731-AEBE-FBE1-B9D5-E3BFB8D7830F}"/>
              </a:ext>
            </a:extLst>
          </p:cNvPr>
          <p:cNvSpPr>
            <a:spLocks noGrp="1"/>
          </p:cNvSpPr>
          <p:nvPr>
            <p:ph idx="1"/>
          </p:nvPr>
        </p:nvSpPr>
        <p:spPr/>
        <p:txBody>
          <a:bodyPr/>
          <a:lstStyle/>
          <a:p>
            <a:r>
              <a:rPr lang="en-GB" dirty="0"/>
              <a:t>Paganism originated from Pre Christian Europe, the term was first used in the 4</a:t>
            </a:r>
            <a:r>
              <a:rPr lang="en-GB" baseline="30000" dirty="0"/>
              <a:t>th</a:t>
            </a:r>
            <a:r>
              <a:rPr lang="en-GB" dirty="0"/>
              <a:t> </a:t>
            </a:r>
            <a:r>
              <a:rPr lang="en-GB" dirty="0" err="1"/>
              <a:t>Centuary</a:t>
            </a:r>
            <a:r>
              <a:rPr lang="en-GB" dirty="0"/>
              <a:t> by early </a:t>
            </a:r>
            <a:r>
              <a:rPr lang="en-GB" dirty="0" err="1"/>
              <a:t>Chirstionas</a:t>
            </a:r>
            <a:r>
              <a:rPr lang="en-GB" dirty="0"/>
              <a:t> to  describe those that practiced polytheism or ethnic religions.</a:t>
            </a:r>
          </a:p>
          <a:p>
            <a:r>
              <a:rPr lang="en-GB" dirty="0"/>
              <a:t>Nature</a:t>
            </a:r>
          </a:p>
          <a:p>
            <a:r>
              <a:rPr lang="en-GB" dirty="0" err="1"/>
              <a:t>Diety’s</a:t>
            </a:r>
            <a:r>
              <a:rPr lang="en-GB" dirty="0"/>
              <a:t> – belief in a number of </a:t>
            </a:r>
            <a:r>
              <a:rPr lang="en-GB" dirty="0" err="1"/>
              <a:t>diety’s</a:t>
            </a:r>
            <a:r>
              <a:rPr lang="en-GB" dirty="0"/>
              <a:t> and Norse Gods</a:t>
            </a:r>
          </a:p>
          <a:p>
            <a:r>
              <a:rPr lang="en-GB" dirty="0"/>
              <a:t>Self </a:t>
            </a:r>
          </a:p>
          <a:p>
            <a:r>
              <a:rPr lang="en-GB" dirty="0"/>
              <a:t>Community                                                                                 </a:t>
            </a:r>
          </a:p>
        </p:txBody>
      </p:sp>
      <p:pic>
        <p:nvPicPr>
          <p:cNvPr id="5" name="Picture 4">
            <a:extLst>
              <a:ext uri="{FF2B5EF4-FFF2-40B4-BE49-F238E27FC236}">
                <a16:creationId xmlns:a16="http://schemas.microsoft.com/office/drawing/2014/main" id="{95D3ADEF-0D78-E79C-2812-CF8C25D50D64}"/>
              </a:ext>
            </a:extLst>
          </p:cNvPr>
          <p:cNvPicPr>
            <a:picLocks noChangeAspect="1"/>
          </p:cNvPicPr>
          <p:nvPr/>
        </p:nvPicPr>
        <p:blipFill>
          <a:blip r:embed="rId2"/>
          <a:stretch>
            <a:fillRect/>
          </a:stretch>
        </p:blipFill>
        <p:spPr>
          <a:xfrm>
            <a:off x="8481832" y="4652886"/>
            <a:ext cx="2572109" cy="1095528"/>
          </a:xfrm>
          <a:prstGeom prst="rect">
            <a:avLst/>
          </a:prstGeom>
        </p:spPr>
      </p:pic>
    </p:spTree>
    <p:extLst>
      <p:ext uri="{BB962C8B-B14F-4D97-AF65-F5344CB8AC3E}">
        <p14:creationId xmlns:p14="http://schemas.microsoft.com/office/powerpoint/2010/main" val="1909044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BFA5C-909E-22E1-B156-0C3EC7462ECB}"/>
              </a:ext>
            </a:extLst>
          </p:cNvPr>
          <p:cNvSpPr>
            <a:spLocks noGrp="1"/>
          </p:cNvSpPr>
          <p:nvPr>
            <p:ph type="title"/>
          </p:nvPr>
        </p:nvSpPr>
        <p:spPr/>
        <p:txBody>
          <a:bodyPr>
            <a:normAutofit fontScale="90000"/>
          </a:bodyPr>
          <a:lstStyle/>
          <a:p>
            <a:r>
              <a:rPr lang="en-GB" dirty="0"/>
              <a:t>Christianity</a:t>
            </a:r>
            <a:br>
              <a:rPr lang="en-GB" dirty="0"/>
            </a:br>
            <a:endParaRPr lang="en-GB" dirty="0"/>
          </a:p>
        </p:txBody>
      </p:sp>
      <p:sp>
        <p:nvSpPr>
          <p:cNvPr id="3" name="Content Placeholder 2">
            <a:extLst>
              <a:ext uri="{FF2B5EF4-FFF2-40B4-BE49-F238E27FC236}">
                <a16:creationId xmlns:a16="http://schemas.microsoft.com/office/drawing/2014/main" id="{8E644904-6F6D-AA37-B213-AB7508F4EFD9}"/>
              </a:ext>
            </a:extLst>
          </p:cNvPr>
          <p:cNvSpPr>
            <a:spLocks noGrp="1"/>
          </p:cNvSpPr>
          <p:nvPr>
            <p:ph idx="1"/>
          </p:nvPr>
        </p:nvSpPr>
        <p:spPr/>
        <p:txBody>
          <a:bodyPr>
            <a:normAutofit/>
          </a:bodyPr>
          <a:lstStyle/>
          <a:p>
            <a:r>
              <a:rPr lang="en-GB" dirty="0"/>
              <a:t>Protestants &amp; Catholics</a:t>
            </a:r>
          </a:p>
          <a:p>
            <a:r>
              <a:rPr lang="en-GB" dirty="0"/>
              <a:t>A number of denominations</a:t>
            </a:r>
          </a:p>
          <a:p>
            <a:r>
              <a:rPr lang="en-GB" dirty="0"/>
              <a:t>Believe in Creation</a:t>
            </a:r>
          </a:p>
          <a:p>
            <a:r>
              <a:rPr lang="en-GB" dirty="0"/>
              <a:t>One God in the form of the father, son and Holy Spirit</a:t>
            </a:r>
          </a:p>
          <a:p>
            <a:r>
              <a:rPr lang="en-GB" dirty="0"/>
              <a:t>*</a:t>
            </a:r>
            <a:r>
              <a:rPr lang="en-GB" dirty="0" err="1"/>
              <a:t>Cathotlic</a:t>
            </a:r>
            <a:r>
              <a:rPr lang="en-GB" dirty="0"/>
              <a:t>, church also hold the Virgin Mary in high regard as the mother of God and use her as an intercessor.</a:t>
            </a:r>
          </a:p>
          <a:p>
            <a:r>
              <a:rPr lang="en-GB" dirty="0"/>
              <a:t>In 1904 it saw a huge revival in believers resulting it being the dominant religion in the UK.</a:t>
            </a:r>
          </a:p>
          <a:p>
            <a:endParaRPr lang="en-GB" dirty="0"/>
          </a:p>
        </p:txBody>
      </p:sp>
      <p:pic>
        <p:nvPicPr>
          <p:cNvPr id="5" name="Picture 4">
            <a:extLst>
              <a:ext uri="{FF2B5EF4-FFF2-40B4-BE49-F238E27FC236}">
                <a16:creationId xmlns:a16="http://schemas.microsoft.com/office/drawing/2014/main" id="{0A603AEF-DD50-E12E-9FB4-CB1420FDD0A6}"/>
              </a:ext>
            </a:extLst>
          </p:cNvPr>
          <p:cNvPicPr>
            <a:picLocks noChangeAspect="1"/>
          </p:cNvPicPr>
          <p:nvPr/>
        </p:nvPicPr>
        <p:blipFill>
          <a:blip r:embed="rId2"/>
          <a:stretch>
            <a:fillRect/>
          </a:stretch>
        </p:blipFill>
        <p:spPr>
          <a:xfrm>
            <a:off x="10234612" y="5243242"/>
            <a:ext cx="1533739" cy="1295581"/>
          </a:xfrm>
          <a:prstGeom prst="rect">
            <a:avLst/>
          </a:prstGeom>
        </p:spPr>
      </p:pic>
    </p:spTree>
    <p:extLst>
      <p:ext uri="{BB962C8B-B14F-4D97-AF65-F5344CB8AC3E}">
        <p14:creationId xmlns:p14="http://schemas.microsoft.com/office/powerpoint/2010/main" val="3747408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06AE-7A84-C313-B32B-C992A4D81261}"/>
              </a:ext>
            </a:extLst>
          </p:cNvPr>
          <p:cNvSpPr>
            <a:spLocks noGrp="1"/>
          </p:cNvSpPr>
          <p:nvPr>
            <p:ph type="title"/>
          </p:nvPr>
        </p:nvSpPr>
        <p:spPr/>
        <p:txBody>
          <a:bodyPr/>
          <a:lstStyle/>
          <a:p>
            <a:r>
              <a:rPr lang="en-GB" dirty="0"/>
              <a:t>Islam</a:t>
            </a:r>
          </a:p>
        </p:txBody>
      </p:sp>
      <p:sp>
        <p:nvSpPr>
          <p:cNvPr id="3" name="Content Placeholder 2">
            <a:extLst>
              <a:ext uri="{FF2B5EF4-FFF2-40B4-BE49-F238E27FC236}">
                <a16:creationId xmlns:a16="http://schemas.microsoft.com/office/drawing/2014/main" id="{E034CE0D-E63B-F01E-4513-9920D92A1B67}"/>
              </a:ext>
            </a:extLst>
          </p:cNvPr>
          <p:cNvSpPr>
            <a:spLocks noGrp="1"/>
          </p:cNvSpPr>
          <p:nvPr>
            <p:ph idx="1"/>
          </p:nvPr>
        </p:nvSpPr>
        <p:spPr/>
        <p:txBody>
          <a:bodyPr/>
          <a:lstStyle/>
          <a:p>
            <a:r>
              <a:rPr lang="en-GB" dirty="0"/>
              <a:t>Believe in only one God – Allah</a:t>
            </a:r>
          </a:p>
          <a:p>
            <a:r>
              <a:rPr lang="en-GB" dirty="0"/>
              <a:t>Believe in prophets, one of which being Jesus Christ</a:t>
            </a:r>
          </a:p>
          <a:p>
            <a:r>
              <a:rPr lang="en-GB" dirty="0"/>
              <a:t>Holy book – they believe in many books but the </a:t>
            </a:r>
            <a:r>
              <a:rPr lang="en-GB" dirty="0" err="1"/>
              <a:t>Quoran</a:t>
            </a:r>
            <a:r>
              <a:rPr lang="en-GB" dirty="0"/>
              <a:t> being the final revelation.</a:t>
            </a:r>
          </a:p>
          <a:p>
            <a:endParaRPr lang="en-GB" dirty="0"/>
          </a:p>
        </p:txBody>
      </p:sp>
      <p:pic>
        <p:nvPicPr>
          <p:cNvPr id="5" name="Picture 4">
            <a:extLst>
              <a:ext uri="{FF2B5EF4-FFF2-40B4-BE49-F238E27FC236}">
                <a16:creationId xmlns:a16="http://schemas.microsoft.com/office/drawing/2014/main" id="{D749C7B0-A215-ED0F-54E6-37E26482B7AC}"/>
              </a:ext>
            </a:extLst>
          </p:cNvPr>
          <p:cNvPicPr>
            <a:picLocks noChangeAspect="1"/>
          </p:cNvPicPr>
          <p:nvPr/>
        </p:nvPicPr>
        <p:blipFill>
          <a:blip r:embed="rId2"/>
          <a:stretch>
            <a:fillRect/>
          </a:stretch>
        </p:blipFill>
        <p:spPr>
          <a:xfrm>
            <a:off x="9762898" y="4267093"/>
            <a:ext cx="1629002" cy="1524213"/>
          </a:xfrm>
          <a:prstGeom prst="rect">
            <a:avLst/>
          </a:prstGeom>
        </p:spPr>
      </p:pic>
    </p:spTree>
    <p:extLst>
      <p:ext uri="{BB962C8B-B14F-4D97-AF65-F5344CB8AC3E}">
        <p14:creationId xmlns:p14="http://schemas.microsoft.com/office/powerpoint/2010/main" val="3578548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BF91-569C-7513-3525-B2044DD81A48}"/>
              </a:ext>
            </a:extLst>
          </p:cNvPr>
          <p:cNvSpPr>
            <a:spLocks noGrp="1"/>
          </p:cNvSpPr>
          <p:nvPr>
            <p:ph type="title"/>
          </p:nvPr>
        </p:nvSpPr>
        <p:spPr/>
        <p:txBody>
          <a:bodyPr/>
          <a:lstStyle/>
          <a:p>
            <a:r>
              <a:rPr lang="en-GB" dirty="0"/>
              <a:t>Judaism</a:t>
            </a:r>
          </a:p>
        </p:txBody>
      </p:sp>
      <p:sp>
        <p:nvSpPr>
          <p:cNvPr id="3" name="Content Placeholder 2">
            <a:extLst>
              <a:ext uri="{FF2B5EF4-FFF2-40B4-BE49-F238E27FC236}">
                <a16:creationId xmlns:a16="http://schemas.microsoft.com/office/drawing/2014/main" id="{9A375B6E-956D-B554-E6F1-738957990CA5}"/>
              </a:ext>
            </a:extLst>
          </p:cNvPr>
          <p:cNvSpPr>
            <a:spLocks noGrp="1"/>
          </p:cNvSpPr>
          <p:nvPr>
            <p:ph idx="1"/>
          </p:nvPr>
        </p:nvSpPr>
        <p:spPr/>
        <p:txBody>
          <a:bodyPr/>
          <a:lstStyle/>
          <a:p>
            <a:r>
              <a:rPr lang="en-GB" dirty="0"/>
              <a:t>Judaism is the world's oldest monotheistic religion; an ancient Abrahamic faith cantered on the belief in one God who made a covenant with the Jewish people. </a:t>
            </a:r>
          </a:p>
          <a:p>
            <a:r>
              <a:rPr lang="en-GB" dirty="0"/>
              <a:t>Its traditions, laws, and theology are based on the Torah (the first five books of the Hebrew Bible) and other sacred writings like the </a:t>
            </a:r>
            <a:r>
              <a:rPr lang="en-GB" dirty="0">
                <a:hlinkClick r:id="rId2"/>
              </a:rPr>
              <a:t>Talmud</a:t>
            </a:r>
            <a:r>
              <a:rPr lang="en-GB" dirty="0"/>
              <a:t>, which contain a comprehensive set of beliefs, legal principles, and cultural traditions that have guided the Jewish people for thousands of years.</a:t>
            </a:r>
          </a:p>
        </p:txBody>
      </p:sp>
      <p:pic>
        <p:nvPicPr>
          <p:cNvPr id="5" name="Picture 4">
            <a:extLst>
              <a:ext uri="{FF2B5EF4-FFF2-40B4-BE49-F238E27FC236}">
                <a16:creationId xmlns:a16="http://schemas.microsoft.com/office/drawing/2014/main" id="{57257432-C637-284C-6208-E42FDD06614D}"/>
              </a:ext>
            </a:extLst>
          </p:cNvPr>
          <p:cNvPicPr>
            <a:picLocks noChangeAspect="1"/>
          </p:cNvPicPr>
          <p:nvPr/>
        </p:nvPicPr>
        <p:blipFill>
          <a:blip r:embed="rId3"/>
          <a:stretch>
            <a:fillRect/>
          </a:stretch>
        </p:blipFill>
        <p:spPr>
          <a:xfrm>
            <a:off x="10408356" y="5395849"/>
            <a:ext cx="1247949" cy="895475"/>
          </a:xfrm>
          <a:prstGeom prst="rect">
            <a:avLst/>
          </a:prstGeom>
        </p:spPr>
      </p:pic>
    </p:spTree>
    <p:extLst>
      <p:ext uri="{BB962C8B-B14F-4D97-AF65-F5344CB8AC3E}">
        <p14:creationId xmlns:p14="http://schemas.microsoft.com/office/powerpoint/2010/main" val="1854034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67C50-4201-6539-214E-75F14CE06CD7}"/>
              </a:ext>
            </a:extLst>
          </p:cNvPr>
          <p:cNvSpPr>
            <a:spLocks noGrp="1"/>
          </p:cNvSpPr>
          <p:nvPr>
            <p:ph type="title"/>
          </p:nvPr>
        </p:nvSpPr>
        <p:spPr/>
        <p:txBody>
          <a:bodyPr/>
          <a:lstStyle/>
          <a:p>
            <a:r>
              <a:rPr lang="en-GB" dirty="0"/>
              <a:t>Agnostics and nonbelievers</a:t>
            </a:r>
          </a:p>
        </p:txBody>
      </p:sp>
      <p:sp>
        <p:nvSpPr>
          <p:cNvPr id="3" name="Content Placeholder 2">
            <a:extLst>
              <a:ext uri="{FF2B5EF4-FFF2-40B4-BE49-F238E27FC236}">
                <a16:creationId xmlns:a16="http://schemas.microsoft.com/office/drawing/2014/main" id="{6663B7C7-1DE2-F024-382F-7F219013A30B}"/>
              </a:ext>
            </a:extLst>
          </p:cNvPr>
          <p:cNvSpPr>
            <a:spLocks noGrp="1"/>
          </p:cNvSpPr>
          <p:nvPr>
            <p:ph idx="1"/>
          </p:nvPr>
        </p:nvSpPr>
        <p:spPr/>
        <p:txBody>
          <a:bodyPr/>
          <a:lstStyle/>
          <a:p>
            <a:r>
              <a:rPr lang="en-GB" dirty="0"/>
              <a:t>Agnostics - a person who believes that nothing is known or can be known of the existence or nature of God.</a:t>
            </a:r>
          </a:p>
          <a:p>
            <a:endParaRPr lang="en-GB" dirty="0"/>
          </a:p>
          <a:p>
            <a:r>
              <a:rPr lang="en-GB" dirty="0"/>
              <a:t>Non-Believer – Does not believe in God /s</a:t>
            </a:r>
          </a:p>
        </p:txBody>
      </p:sp>
    </p:spTree>
    <p:extLst>
      <p:ext uri="{BB962C8B-B14F-4D97-AF65-F5344CB8AC3E}">
        <p14:creationId xmlns:p14="http://schemas.microsoft.com/office/powerpoint/2010/main" val="1030569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87FDD-EBF6-147B-399F-4BA166E14C32}"/>
              </a:ext>
            </a:extLst>
          </p:cNvPr>
          <p:cNvSpPr>
            <a:spLocks noGrp="1"/>
          </p:cNvSpPr>
          <p:nvPr>
            <p:ph type="title"/>
          </p:nvPr>
        </p:nvSpPr>
        <p:spPr/>
        <p:txBody>
          <a:bodyPr/>
          <a:lstStyle/>
          <a:p>
            <a:r>
              <a:rPr lang="en-GB" dirty="0"/>
              <a:t>Demographics 2021 Census</a:t>
            </a:r>
          </a:p>
        </p:txBody>
      </p:sp>
      <p:sp>
        <p:nvSpPr>
          <p:cNvPr id="3" name="Content Placeholder 2">
            <a:extLst>
              <a:ext uri="{FF2B5EF4-FFF2-40B4-BE49-F238E27FC236}">
                <a16:creationId xmlns:a16="http://schemas.microsoft.com/office/drawing/2014/main" id="{A0623D15-D522-248D-58BA-1A414E6FF30D}"/>
              </a:ext>
            </a:extLst>
          </p:cNvPr>
          <p:cNvSpPr>
            <a:spLocks noGrp="1"/>
          </p:cNvSpPr>
          <p:nvPr>
            <p:ph idx="1"/>
          </p:nvPr>
        </p:nvSpPr>
        <p:spPr/>
        <p:txBody>
          <a:bodyPr>
            <a:normAutofit/>
          </a:bodyPr>
          <a:lstStyle/>
          <a:p>
            <a:r>
              <a:rPr lang="en-GB" dirty="0"/>
              <a:t>Welsh population 2021 3,107,500 people (Just over 51% Women and 49% males).</a:t>
            </a:r>
          </a:p>
          <a:p>
            <a:r>
              <a:rPr lang="en-GB" dirty="0"/>
              <a:t>Employment rate = 73.4%</a:t>
            </a:r>
          </a:p>
          <a:p>
            <a:r>
              <a:rPr lang="en-GB" dirty="0"/>
              <a:t>Unemployment = 5.7%</a:t>
            </a:r>
          </a:p>
          <a:p>
            <a:r>
              <a:rPr lang="en-GB" dirty="0"/>
              <a:t>93.8% of the Population identified as White</a:t>
            </a:r>
          </a:p>
          <a:p>
            <a:r>
              <a:rPr lang="en-GB" dirty="0"/>
              <a:t>6.2% of the Population identified as an ethnic minority group</a:t>
            </a:r>
          </a:p>
          <a:p>
            <a:r>
              <a:rPr lang="en-GB" dirty="0"/>
              <a:t>43.6% Identify as Christians</a:t>
            </a:r>
          </a:p>
          <a:p>
            <a:r>
              <a:rPr lang="en-GB" dirty="0"/>
              <a:t>46.5% No religion</a:t>
            </a:r>
          </a:p>
          <a:p>
            <a:r>
              <a:rPr lang="en-GB" dirty="0"/>
              <a:t>2.2% Identify as Muslim</a:t>
            </a:r>
          </a:p>
        </p:txBody>
      </p:sp>
      <p:pic>
        <p:nvPicPr>
          <p:cNvPr id="5" name="Picture 4">
            <a:extLst>
              <a:ext uri="{FF2B5EF4-FFF2-40B4-BE49-F238E27FC236}">
                <a16:creationId xmlns:a16="http://schemas.microsoft.com/office/drawing/2014/main" id="{72E114DF-9DCB-831A-0013-613C706FCFC9}"/>
              </a:ext>
            </a:extLst>
          </p:cNvPr>
          <p:cNvPicPr>
            <a:picLocks noChangeAspect="1"/>
          </p:cNvPicPr>
          <p:nvPr/>
        </p:nvPicPr>
        <p:blipFill>
          <a:blip r:embed="rId2"/>
          <a:stretch>
            <a:fillRect/>
          </a:stretch>
        </p:blipFill>
        <p:spPr>
          <a:xfrm>
            <a:off x="9883443" y="2426007"/>
            <a:ext cx="1952898" cy="2960381"/>
          </a:xfrm>
          <a:prstGeom prst="rect">
            <a:avLst/>
          </a:prstGeom>
        </p:spPr>
      </p:pic>
    </p:spTree>
    <p:extLst>
      <p:ext uri="{BB962C8B-B14F-4D97-AF65-F5344CB8AC3E}">
        <p14:creationId xmlns:p14="http://schemas.microsoft.com/office/powerpoint/2010/main" val="2721693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B56FE8-571C-E974-C5E5-0AE3E09D44A6}"/>
              </a:ext>
            </a:extLst>
          </p:cNvPr>
          <p:cNvSpPr>
            <a:spLocks noGrp="1"/>
          </p:cNvSpPr>
          <p:nvPr>
            <p:ph idx="1"/>
          </p:nvPr>
        </p:nvSpPr>
        <p:spPr/>
        <p:txBody>
          <a:bodyPr/>
          <a:lstStyle/>
          <a:p>
            <a:r>
              <a:rPr lang="en-GB" dirty="0"/>
              <a:t>1,488 Refugees resettled in Wales under the Vulnerable Persons Resettlement Scheme (2016 – 2022)</a:t>
            </a:r>
          </a:p>
          <a:p>
            <a:r>
              <a:rPr lang="en-GB" dirty="0"/>
              <a:t>2,800 Asylum Seekers receiving support in Wales</a:t>
            </a:r>
          </a:p>
          <a:p>
            <a:r>
              <a:rPr lang="en-GB" dirty="0"/>
              <a:t>2022-2023 – 3% of all households had received food from a food bank in the last 12 months with a further 3% stating that they considered it.</a:t>
            </a:r>
          </a:p>
        </p:txBody>
      </p:sp>
      <p:pic>
        <p:nvPicPr>
          <p:cNvPr id="5" name="Picture 4">
            <a:extLst>
              <a:ext uri="{FF2B5EF4-FFF2-40B4-BE49-F238E27FC236}">
                <a16:creationId xmlns:a16="http://schemas.microsoft.com/office/drawing/2014/main" id="{02D4FC0E-BDDA-C5D8-0364-42BB3575E80F}"/>
              </a:ext>
            </a:extLst>
          </p:cNvPr>
          <p:cNvPicPr>
            <a:picLocks noChangeAspect="1"/>
          </p:cNvPicPr>
          <p:nvPr/>
        </p:nvPicPr>
        <p:blipFill>
          <a:blip r:embed="rId2"/>
          <a:stretch>
            <a:fillRect/>
          </a:stretch>
        </p:blipFill>
        <p:spPr>
          <a:xfrm>
            <a:off x="9102386" y="4946042"/>
            <a:ext cx="1428949" cy="543001"/>
          </a:xfrm>
          <a:prstGeom prst="rect">
            <a:avLst/>
          </a:prstGeom>
        </p:spPr>
      </p:pic>
      <p:pic>
        <p:nvPicPr>
          <p:cNvPr id="7" name="Picture 6">
            <a:extLst>
              <a:ext uri="{FF2B5EF4-FFF2-40B4-BE49-F238E27FC236}">
                <a16:creationId xmlns:a16="http://schemas.microsoft.com/office/drawing/2014/main" id="{DBF7316C-1616-8448-F267-D07EF0182033}"/>
              </a:ext>
            </a:extLst>
          </p:cNvPr>
          <p:cNvPicPr>
            <a:picLocks noChangeAspect="1"/>
          </p:cNvPicPr>
          <p:nvPr/>
        </p:nvPicPr>
        <p:blipFill>
          <a:blip r:embed="rId3"/>
          <a:stretch>
            <a:fillRect/>
          </a:stretch>
        </p:blipFill>
        <p:spPr>
          <a:xfrm>
            <a:off x="700635" y="914400"/>
            <a:ext cx="6392167" cy="695422"/>
          </a:xfrm>
          <a:prstGeom prst="rect">
            <a:avLst/>
          </a:prstGeom>
        </p:spPr>
      </p:pic>
    </p:spTree>
    <p:extLst>
      <p:ext uri="{BB962C8B-B14F-4D97-AF65-F5344CB8AC3E}">
        <p14:creationId xmlns:p14="http://schemas.microsoft.com/office/powerpoint/2010/main" val="1421056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7F6B-0D7D-27D2-2382-E20EC6A202C7}"/>
              </a:ext>
            </a:extLst>
          </p:cNvPr>
          <p:cNvSpPr>
            <a:spLocks noGrp="1"/>
          </p:cNvSpPr>
          <p:nvPr>
            <p:ph type="title"/>
          </p:nvPr>
        </p:nvSpPr>
        <p:spPr>
          <a:xfrm>
            <a:off x="700634" y="906650"/>
            <a:ext cx="6068037" cy="1316736"/>
          </a:xfrm>
        </p:spPr>
        <p:txBody>
          <a:bodyPr>
            <a:normAutofit fontScale="90000"/>
          </a:bodyPr>
          <a:lstStyle/>
          <a:p>
            <a:r>
              <a:rPr lang="en-GB" dirty="0"/>
              <a:t>So how much anti social behaviour is reported to police?</a:t>
            </a:r>
          </a:p>
        </p:txBody>
      </p:sp>
      <p:cxnSp>
        <p:nvCxnSpPr>
          <p:cNvPr id="23" name="Straight Connector 22">
            <a:extLst>
              <a:ext uri="{FF2B5EF4-FFF2-40B4-BE49-F238E27FC236}">
                <a16:creationId xmlns:a16="http://schemas.microsoft.com/office/drawing/2014/main" id="{333A84D1-8AB4-452A-B323-BBB429B5F0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991278-F2AC-45F7-F3A3-34081271CAA5}"/>
              </a:ext>
            </a:extLst>
          </p:cNvPr>
          <p:cNvSpPr>
            <a:spLocks noGrp="1"/>
          </p:cNvSpPr>
          <p:nvPr>
            <p:ph idx="1"/>
          </p:nvPr>
        </p:nvSpPr>
        <p:spPr>
          <a:xfrm>
            <a:off x="700634" y="3603985"/>
            <a:ext cx="6068037" cy="2299696"/>
          </a:xfrm>
        </p:spPr>
        <p:txBody>
          <a:bodyPr>
            <a:normAutofit/>
          </a:bodyPr>
          <a:lstStyle/>
          <a:p>
            <a:r>
              <a:rPr lang="en-GB" dirty="0"/>
              <a:t>Between 2022 and 2023 there were approximately 58,168 calls to the four Welsh Police Forces for anti social behaviour related matters, many of these incidents will include repeat victims, repeat offenders and repeat locations.</a:t>
            </a:r>
          </a:p>
        </p:txBody>
      </p:sp>
      <p:pic>
        <p:nvPicPr>
          <p:cNvPr id="11" name="Picture 10">
            <a:extLst>
              <a:ext uri="{FF2B5EF4-FFF2-40B4-BE49-F238E27FC236}">
                <a16:creationId xmlns:a16="http://schemas.microsoft.com/office/drawing/2014/main" id="{FA9DBA47-3BE6-2659-38F8-DFB5B07E5D4B}"/>
              </a:ext>
            </a:extLst>
          </p:cNvPr>
          <p:cNvPicPr>
            <a:picLocks noChangeAspect="1"/>
          </p:cNvPicPr>
          <p:nvPr/>
        </p:nvPicPr>
        <p:blipFill>
          <a:blip r:embed="rId2"/>
          <a:stretch>
            <a:fillRect/>
          </a:stretch>
        </p:blipFill>
        <p:spPr>
          <a:xfrm>
            <a:off x="7965281" y="1592962"/>
            <a:ext cx="1409445" cy="1678521"/>
          </a:xfrm>
          <a:prstGeom prst="rect">
            <a:avLst/>
          </a:prstGeom>
        </p:spPr>
      </p:pic>
      <p:pic>
        <p:nvPicPr>
          <p:cNvPr id="5" name="Picture 4">
            <a:extLst>
              <a:ext uri="{FF2B5EF4-FFF2-40B4-BE49-F238E27FC236}">
                <a16:creationId xmlns:a16="http://schemas.microsoft.com/office/drawing/2014/main" id="{2E93277A-4A09-3B8D-71CD-8255271D77F4}"/>
              </a:ext>
            </a:extLst>
          </p:cNvPr>
          <p:cNvPicPr>
            <a:picLocks noChangeAspect="1"/>
          </p:cNvPicPr>
          <p:nvPr/>
        </p:nvPicPr>
        <p:blipFill>
          <a:blip r:embed="rId3"/>
          <a:stretch>
            <a:fillRect/>
          </a:stretch>
        </p:blipFill>
        <p:spPr>
          <a:xfrm>
            <a:off x="9936956" y="1547250"/>
            <a:ext cx="1247598" cy="1715447"/>
          </a:xfrm>
          <a:prstGeom prst="rect">
            <a:avLst/>
          </a:prstGeom>
        </p:spPr>
      </p:pic>
      <p:pic>
        <p:nvPicPr>
          <p:cNvPr id="7" name="Picture 6">
            <a:extLst>
              <a:ext uri="{FF2B5EF4-FFF2-40B4-BE49-F238E27FC236}">
                <a16:creationId xmlns:a16="http://schemas.microsoft.com/office/drawing/2014/main" id="{DB7FA413-F749-6648-9C61-F962F2C276CA}"/>
              </a:ext>
            </a:extLst>
          </p:cNvPr>
          <p:cNvPicPr>
            <a:picLocks noChangeAspect="1"/>
          </p:cNvPicPr>
          <p:nvPr/>
        </p:nvPicPr>
        <p:blipFill>
          <a:blip r:embed="rId4"/>
          <a:stretch>
            <a:fillRect/>
          </a:stretch>
        </p:blipFill>
        <p:spPr>
          <a:xfrm>
            <a:off x="7868079" y="3924682"/>
            <a:ext cx="1506647" cy="1607090"/>
          </a:xfrm>
          <a:prstGeom prst="rect">
            <a:avLst/>
          </a:prstGeom>
        </p:spPr>
      </p:pic>
      <p:pic>
        <p:nvPicPr>
          <p:cNvPr id="9" name="Picture 8">
            <a:extLst>
              <a:ext uri="{FF2B5EF4-FFF2-40B4-BE49-F238E27FC236}">
                <a16:creationId xmlns:a16="http://schemas.microsoft.com/office/drawing/2014/main" id="{9CA02184-F4C8-B00E-AECE-B931D05849FA}"/>
              </a:ext>
            </a:extLst>
          </p:cNvPr>
          <p:cNvPicPr>
            <a:picLocks noChangeAspect="1"/>
          </p:cNvPicPr>
          <p:nvPr/>
        </p:nvPicPr>
        <p:blipFill>
          <a:blip r:embed="rId5"/>
          <a:stretch>
            <a:fillRect/>
          </a:stretch>
        </p:blipFill>
        <p:spPr>
          <a:xfrm>
            <a:off x="10047352" y="4147475"/>
            <a:ext cx="1189768" cy="1422089"/>
          </a:xfrm>
          <a:prstGeom prst="rect">
            <a:avLst/>
          </a:prstGeom>
        </p:spPr>
      </p:pic>
      <p:cxnSp>
        <p:nvCxnSpPr>
          <p:cNvPr id="25" name="Straight Connector 24">
            <a:extLst>
              <a:ext uri="{FF2B5EF4-FFF2-40B4-BE49-F238E27FC236}">
                <a16:creationId xmlns:a16="http://schemas.microsoft.com/office/drawing/2014/main" id="{28EBC3AE-120B-4978-9A75-BD8550224F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6064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686F-D387-CD50-BC32-BABFDA4BB2E8}"/>
              </a:ext>
            </a:extLst>
          </p:cNvPr>
          <p:cNvSpPr>
            <a:spLocks noGrp="1"/>
          </p:cNvSpPr>
          <p:nvPr>
            <p:ph type="title"/>
          </p:nvPr>
        </p:nvSpPr>
        <p:spPr/>
        <p:txBody>
          <a:bodyPr>
            <a:normAutofit/>
          </a:bodyPr>
          <a:lstStyle/>
          <a:p>
            <a:r>
              <a:rPr lang="en-GB" sz="2400" dirty="0"/>
              <a:t>Finally, There are many more factors that not affect neighbourhoods, the demand on policing and indeed how the police are seen within those neighbourhoods.</a:t>
            </a:r>
          </a:p>
        </p:txBody>
      </p:sp>
      <p:sp>
        <p:nvSpPr>
          <p:cNvPr id="3" name="Content Placeholder 2">
            <a:extLst>
              <a:ext uri="{FF2B5EF4-FFF2-40B4-BE49-F238E27FC236}">
                <a16:creationId xmlns:a16="http://schemas.microsoft.com/office/drawing/2014/main" id="{BDAF82C7-3CDD-351E-77A7-078445A3FBD6}"/>
              </a:ext>
            </a:extLst>
          </p:cNvPr>
          <p:cNvSpPr>
            <a:spLocks noGrp="1"/>
          </p:cNvSpPr>
          <p:nvPr>
            <p:ph idx="1"/>
          </p:nvPr>
        </p:nvSpPr>
        <p:spPr>
          <a:xfrm>
            <a:off x="700635" y="3429000"/>
            <a:ext cx="10691265" cy="2532888"/>
          </a:xfrm>
        </p:spPr>
        <p:txBody>
          <a:bodyPr/>
          <a:lstStyle/>
          <a:p>
            <a:r>
              <a:rPr lang="en-GB" dirty="0"/>
              <a:t>For example, Stereotypes, personal experiences and deep routed values.</a:t>
            </a:r>
          </a:p>
        </p:txBody>
      </p:sp>
      <p:pic>
        <p:nvPicPr>
          <p:cNvPr id="5" name="Picture 4">
            <a:extLst>
              <a:ext uri="{FF2B5EF4-FFF2-40B4-BE49-F238E27FC236}">
                <a16:creationId xmlns:a16="http://schemas.microsoft.com/office/drawing/2014/main" id="{5DBA6DBD-C344-DE48-D2FE-2BE307963581}"/>
              </a:ext>
            </a:extLst>
          </p:cNvPr>
          <p:cNvPicPr>
            <a:picLocks noChangeAspect="1"/>
          </p:cNvPicPr>
          <p:nvPr/>
        </p:nvPicPr>
        <p:blipFill>
          <a:blip r:embed="rId2"/>
          <a:stretch>
            <a:fillRect/>
          </a:stretch>
        </p:blipFill>
        <p:spPr>
          <a:xfrm>
            <a:off x="9373056" y="4759937"/>
            <a:ext cx="1599744" cy="1305107"/>
          </a:xfrm>
          <a:prstGeom prst="rect">
            <a:avLst/>
          </a:prstGeom>
        </p:spPr>
      </p:pic>
      <p:pic>
        <p:nvPicPr>
          <p:cNvPr id="7" name="Picture 6">
            <a:extLst>
              <a:ext uri="{FF2B5EF4-FFF2-40B4-BE49-F238E27FC236}">
                <a16:creationId xmlns:a16="http://schemas.microsoft.com/office/drawing/2014/main" id="{73E6237E-17F1-5A53-5CCD-7148CDDABB4E}"/>
              </a:ext>
            </a:extLst>
          </p:cNvPr>
          <p:cNvPicPr>
            <a:picLocks noChangeAspect="1"/>
          </p:cNvPicPr>
          <p:nvPr/>
        </p:nvPicPr>
        <p:blipFill>
          <a:blip r:embed="rId3"/>
          <a:stretch>
            <a:fillRect/>
          </a:stretch>
        </p:blipFill>
        <p:spPr>
          <a:xfrm>
            <a:off x="1386530" y="4736120"/>
            <a:ext cx="1963577" cy="1352739"/>
          </a:xfrm>
          <a:prstGeom prst="rect">
            <a:avLst/>
          </a:prstGeom>
        </p:spPr>
      </p:pic>
      <p:pic>
        <p:nvPicPr>
          <p:cNvPr id="9" name="Picture 8">
            <a:extLst>
              <a:ext uri="{FF2B5EF4-FFF2-40B4-BE49-F238E27FC236}">
                <a16:creationId xmlns:a16="http://schemas.microsoft.com/office/drawing/2014/main" id="{185CD501-91CA-04BE-9E1D-A255647C0C26}"/>
              </a:ext>
            </a:extLst>
          </p:cNvPr>
          <p:cNvPicPr>
            <a:picLocks noChangeAspect="1"/>
          </p:cNvPicPr>
          <p:nvPr/>
        </p:nvPicPr>
        <p:blipFill>
          <a:blip r:embed="rId4"/>
          <a:stretch>
            <a:fillRect/>
          </a:stretch>
        </p:blipFill>
        <p:spPr>
          <a:xfrm>
            <a:off x="7308055" y="4759937"/>
            <a:ext cx="2065001" cy="1305107"/>
          </a:xfrm>
          <a:prstGeom prst="rect">
            <a:avLst/>
          </a:prstGeom>
        </p:spPr>
      </p:pic>
      <p:pic>
        <p:nvPicPr>
          <p:cNvPr id="11" name="Picture 10">
            <a:extLst>
              <a:ext uri="{FF2B5EF4-FFF2-40B4-BE49-F238E27FC236}">
                <a16:creationId xmlns:a16="http://schemas.microsoft.com/office/drawing/2014/main" id="{210EA11B-38F9-5C52-E674-2DB5FA62A6BC}"/>
              </a:ext>
            </a:extLst>
          </p:cNvPr>
          <p:cNvPicPr>
            <a:picLocks noChangeAspect="1"/>
          </p:cNvPicPr>
          <p:nvPr/>
        </p:nvPicPr>
        <p:blipFill>
          <a:blip r:embed="rId5"/>
          <a:stretch>
            <a:fillRect/>
          </a:stretch>
        </p:blipFill>
        <p:spPr>
          <a:xfrm>
            <a:off x="4952840" y="4712305"/>
            <a:ext cx="2286319" cy="1352739"/>
          </a:xfrm>
          <a:prstGeom prst="rect">
            <a:avLst/>
          </a:prstGeom>
        </p:spPr>
      </p:pic>
      <p:pic>
        <p:nvPicPr>
          <p:cNvPr id="13" name="Picture 12">
            <a:extLst>
              <a:ext uri="{FF2B5EF4-FFF2-40B4-BE49-F238E27FC236}">
                <a16:creationId xmlns:a16="http://schemas.microsoft.com/office/drawing/2014/main" id="{9EC28765-328D-1237-CF1F-8EE29DBFC344}"/>
              </a:ext>
            </a:extLst>
          </p:cNvPr>
          <p:cNvPicPr>
            <a:picLocks noChangeAspect="1"/>
          </p:cNvPicPr>
          <p:nvPr/>
        </p:nvPicPr>
        <p:blipFill>
          <a:blip r:embed="rId6"/>
          <a:stretch>
            <a:fillRect/>
          </a:stretch>
        </p:blipFill>
        <p:spPr>
          <a:xfrm>
            <a:off x="3296591" y="4759937"/>
            <a:ext cx="1679830" cy="1305107"/>
          </a:xfrm>
          <a:prstGeom prst="rect">
            <a:avLst/>
          </a:prstGeom>
        </p:spPr>
      </p:pic>
      <p:pic>
        <p:nvPicPr>
          <p:cNvPr id="15" name="Picture 14">
            <a:extLst>
              <a:ext uri="{FF2B5EF4-FFF2-40B4-BE49-F238E27FC236}">
                <a16:creationId xmlns:a16="http://schemas.microsoft.com/office/drawing/2014/main" id="{158A0F55-F7E8-3CB9-5D7E-1393D8F70B30}"/>
              </a:ext>
            </a:extLst>
          </p:cNvPr>
          <p:cNvPicPr>
            <a:picLocks noChangeAspect="1"/>
          </p:cNvPicPr>
          <p:nvPr/>
        </p:nvPicPr>
        <p:blipFill>
          <a:blip r:embed="rId7"/>
          <a:stretch>
            <a:fillRect/>
          </a:stretch>
        </p:blipFill>
        <p:spPr>
          <a:xfrm>
            <a:off x="14739" y="4767898"/>
            <a:ext cx="1371791" cy="1305107"/>
          </a:xfrm>
          <a:prstGeom prst="rect">
            <a:avLst/>
          </a:prstGeom>
        </p:spPr>
      </p:pic>
      <p:pic>
        <p:nvPicPr>
          <p:cNvPr id="17" name="Picture 16">
            <a:extLst>
              <a:ext uri="{FF2B5EF4-FFF2-40B4-BE49-F238E27FC236}">
                <a16:creationId xmlns:a16="http://schemas.microsoft.com/office/drawing/2014/main" id="{2C72C347-599F-EEC4-66C7-AC631220337F}"/>
              </a:ext>
            </a:extLst>
          </p:cNvPr>
          <p:cNvPicPr>
            <a:picLocks noChangeAspect="1"/>
          </p:cNvPicPr>
          <p:nvPr/>
        </p:nvPicPr>
        <p:blipFill>
          <a:blip r:embed="rId8"/>
          <a:stretch>
            <a:fillRect/>
          </a:stretch>
        </p:blipFill>
        <p:spPr>
          <a:xfrm>
            <a:off x="10991231" y="4767899"/>
            <a:ext cx="1186030" cy="1305106"/>
          </a:xfrm>
          <a:prstGeom prst="rect">
            <a:avLst/>
          </a:prstGeom>
        </p:spPr>
      </p:pic>
    </p:spTree>
    <p:extLst>
      <p:ext uri="{BB962C8B-B14F-4D97-AF65-F5344CB8AC3E}">
        <p14:creationId xmlns:p14="http://schemas.microsoft.com/office/powerpoint/2010/main" val="107601943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1105</Words>
  <Application>Microsoft Office PowerPoint</Application>
  <PresentationFormat>Widescreen</PresentationFormat>
  <Paragraphs>100</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Myriad Pro</vt:lpstr>
      <vt:lpstr>Arial</vt:lpstr>
      <vt:lpstr>Calisto MT</vt:lpstr>
      <vt:lpstr>Neue Haas Grotesk Text Pro</vt:lpstr>
      <vt:lpstr>Univers Condensed</vt:lpstr>
      <vt:lpstr>ChronicleVTI</vt:lpstr>
      <vt:lpstr>Neighbourhoods</vt:lpstr>
      <vt:lpstr>In order to understand neighbourhoods and their problems you must first understand the history of how those neighbourhoods came to be.</vt:lpstr>
      <vt:lpstr>Key dates – England and Wales</vt:lpstr>
      <vt:lpstr>Key dates – England and Wales</vt:lpstr>
      <vt:lpstr>Key dates – England and Wales</vt:lpstr>
      <vt:lpstr>Key dates – England and Wales</vt:lpstr>
      <vt:lpstr>Notting Hill Riots</vt:lpstr>
      <vt:lpstr>PowerPoint Presentation</vt:lpstr>
      <vt:lpstr>Miner’s Strike 1984</vt:lpstr>
      <vt:lpstr>Religion</vt:lpstr>
      <vt:lpstr>Christianity </vt:lpstr>
      <vt:lpstr>Islam</vt:lpstr>
      <vt:lpstr>Judaism</vt:lpstr>
      <vt:lpstr>Agnostics and nonbelievers</vt:lpstr>
      <vt:lpstr>Demographics 2021 Census</vt:lpstr>
      <vt:lpstr>PowerPoint Presentation</vt:lpstr>
      <vt:lpstr>So how much anti social behaviour is reported to police?</vt:lpstr>
      <vt:lpstr>Finally, There are many more factors that not affect neighbourhoods, the demand on policing and indeed how the police are seen within those neighbourhoods.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2025-11-21T10:15:26Z</dcterms:created>
  <dcterms:modified xsi:type="dcterms:W3CDTF">2025-11-21T18:02:57Z</dcterms:modified>
</cp:coreProperties>
</file>