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64" d="100"/>
          <a:sy n="64" d="100"/>
        </p:scale>
        <p:origin x="102" y="3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53D2CB9-30F8-4788-BB7E-E25A673580C0}" type="datetimeFigureOut">
              <a:rPr lang="en-GB" smtClean="0"/>
              <a:t>18/12/2018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A0D3F9-F27B-40AA-8940-43F3DD60C33A}" type="slidenum">
              <a:rPr lang="en-GB" smtClean="0"/>
              <a:t>‹#›</a:t>
            </a:fld>
            <a:endParaRPr lang="en-GB"/>
          </a:p>
        </p:txBody>
      </p:sp>
    </p:spTree>
    <p:extLst>
      <p:ext uri="{BB962C8B-B14F-4D97-AF65-F5344CB8AC3E}">
        <p14:creationId xmlns:p14="http://schemas.microsoft.com/office/powerpoint/2010/main" val="13383484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53D2CB9-30F8-4788-BB7E-E25A673580C0}" type="datetimeFigureOut">
              <a:rPr lang="en-GB" smtClean="0"/>
              <a:t>18/12/2018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A0D3F9-F27B-40AA-8940-43F3DD60C33A}" type="slidenum">
              <a:rPr lang="en-GB" smtClean="0"/>
              <a:t>‹#›</a:t>
            </a:fld>
            <a:endParaRPr lang="en-GB"/>
          </a:p>
        </p:txBody>
      </p:sp>
    </p:spTree>
    <p:extLst>
      <p:ext uri="{BB962C8B-B14F-4D97-AF65-F5344CB8AC3E}">
        <p14:creationId xmlns:p14="http://schemas.microsoft.com/office/powerpoint/2010/main" val="22451000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53D2CB9-30F8-4788-BB7E-E25A673580C0}" type="datetimeFigureOut">
              <a:rPr lang="en-GB" smtClean="0"/>
              <a:t>18/12/2018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A0D3F9-F27B-40AA-8940-43F3DD60C33A}" type="slidenum">
              <a:rPr lang="en-GB" smtClean="0"/>
              <a:t>‹#›</a:t>
            </a:fld>
            <a:endParaRPr lang="en-GB"/>
          </a:p>
        </p:txBody>
      </p:sp>
    </p:spTree>
    <p:extLst>
      <p:ext uri="{BB962C8B-B14F-4D97-AF65-F5344CB8AC3E}">
        <p14:creationId xmlns:p14="http://schemas.microsoft.com/office/powerpoint/2010/main" val="26365790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53D2CB9-30F8-4788-BB7E-E25A673580C0}" type="datetimeFigureOut">
              <a:rPr lang="en-GB" smtClean="0"/>
              <a:t>18/12/2018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AA0D3F9-F27B-40AA-8940-43F3DD60C33A}" type="slidenum">
              <a:rPr lang="en-GB" smtClean="0"/>
              <a:t>‹#›</a:t>
            </a:fld>
            <a:endParaRPr lang="en-GB"/>
          </a:p>
        </p:txBody>
      </p:sp>
    </p:spTree>
    <p:extLst>
      <p:ext uri="{BB962C8B-B14F-4D97-AF65-F5344CB8AC3E}">
        <p14:creationId xmlns:p14="http://schemas.microsoft.com/office/powerpoint/2010/main" val="28129586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53D2CB9-30F8-4788-BB7E-E25A673580C0}" type="datetimeFigureOut">
              <a:rPr lang="en-GB" smtClean="0"/>
              <a:t>18/12/2018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AA0D3F9-F27B-40AA-8940-43F3DD60C33A}" type="slidenum">
              <a:rPr lang="en-GB" smtClean="0"/>
              <a:t>‹#›</a:t>
            </a:fld>
            <a:endParaRPr lang="en-GB"/>
          </a:p>
        </p:txBody>
      </p:sp>
    </p:spTree>
    <p:extLst>
      <p:ext uri="{BB962C8B-B14F-4D97-AF65-F5344CB8AC3E}">
        <p14:creationId xmlns:p14="http://schemas.microsoft.com/office/powerpoint/2010/main" val="16962620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53D2CB9-30F8-4788-BB7E-E25A673580C0}" type="datetimeFigureOut">
              <a:rPr lang="en-GB" smtClean="0"/>
              <a:t>18/12/2018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AA0D3F9-F27B-40AA-8940-43F3DD60C33A}" type="slidenum">
              <a:rPr lang="en-GB" smtClean="0"/>
              <a:t>‹#›</a:t>
            </a:fld>
            <a:endParaRPr lang="en-GB"/>
          </a:p>
        </p:txBody>
      </p:sp>
    </p:spTree>
    <p:extLst>
      <p:ext uri="{BB962C8B-B14F-4D97-AF65-F5344CB8AC3E}">
        <p14:creationId xmlns:p14="http://schemas.microsoft.com/office/powerpoint/2010/main" val="13377059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53D2CB9-30F8-4788-BB7E-E25A673580C0}" type="datetimeFigureOut">
              <a:rPr lang="en-GB" smtClean="0"/>
              <a:t>18/12/2018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AA0D3F9-F27B-40AA-8940-43F3DD60C33A}" type="slidenum">
              <a:rPr lang="en-GB" smtClean="0"/>
              <a:t>‹#›</a:t>
            </a:fld>
            <a:endParaRPr lang="en-GB"/>
          </a:p>
        </p:txBody>
      </p:sp>
    </p:spTree>
    <p:extLst>
      <p:ext uri="{BB962C8B-B14F-4D97-AF65-F5344CB8AC3E}">
        <p14:creationId xmlns:p14="http://schemas.microsoft.com/office/powerpoint/2010/main" val="3395559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B53D2CB9-30F8-4788-BB7E-E25A673580C0}" type="datetimeFigureOut">
              <a:rPr lang="en-GB" smtClean="0"/>
              <a:t>18/12/2018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AA0D3F9-F27B-40AA-8940-43F3DD60C33A}" type="slidenum">
              <a:rPr lang="en-GB" smtClean="0"/>
              <a:t>‹#›</a:t>
            </a:fld>
            <a:endParaRPr lang="en-GB"/>
          </a:p>
        </p:txBody>
      </p:sp>
    </p:spTree>
    <p:extLst>
      <p:ext uri="{BB962C8B-B14F-4D97-AF65-F5344CB8AC3E}">
        <p14:creationId xmlns:p14="http://schemas.microsoft.com/office/powerpoint/2010/main" val="6965931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B53D2CB9-30F8-4788-BB7E-E25A673580C0}" type="datetimeFigureOut">
              <a:rPr lang="en-GB" smtClean="0"/>
              <a:t>18/12/2018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AA0D3F9-F27B-40AA-8940-43F3DD60C33A}" type="slidenum">
              <a:rPr lang="en-GB" smtClean="0"/>
              <a:t>‹#›</a:t>
            </a:fld>
            <a:endParaRPr lang="en-GB"/>
          </a:p>
        </p:txBody>
      </p:sp>
    </p:spTree>
    <p:extLst>
      <p:ext uri="{BB962C8B-B14F-4D97-AF65-F5344CB8AC3E}">
        <p14:creationId xmlns:p14="http://schemas.microsoft.com/office/powerpoint/2010/main" val="3867685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53D2CB9-30F8-4788-BB7E-E25A673580C0}" type="datetimeFigureOut">
              <a:rPr lang="en-GB" smtClean="0"/>
              <a:t>18/12/2018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A0D3F9-F27B-40AA-8940-43F3DD60C33A}" type="slidenum">
              <a:rPr lang="en-GB" smtClean="0"/>
              <a:t>‹#›</a:t>
            </a:fld>
            <a:endParaRPr lang="en-GB"/>
          </a:p>
        </p:txBody>
      </p:sp>
    </p:spTree>
    <p:extLst>
      <p:ext uri="{BB962C8B-B14F-4D97-AF65-F5344CB8AC3E}">
        <p14:creationId xmlns:p14="http://schemas.microsoft.com/office/powerpoint/2010/main" val="27857882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53D2CB9-30F8-4788-BB7E-E25A673580C0}" type="datetimeFigureOut">
              <a:rPr lang="en-GB" smtClean="0"/>
              <a:t>18/12/2018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A0D3F9-F27B-40AA-8940-43F3DD60C33A}" type="slidenum">
              <a:rPr lang="en-GB" smtClean="0"/>
              <a:t>‹#›</a:t>
            </a:fld>
            <a:endParaRPr lang="en-GB"/>
          </a:p>
        </p:txBody>
      </p:sp>
    </p:spTree>
    <p:extLst>
      <p:ext uri="{BB962C8B-B14F-4D97-AF65-F5344CB8AC3E}">
        <p14:creationId xmlns:p14="http://schemas.microsoft.com/office/powerpoint/2010/main" val="32962630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53D2CB9-30F8-4788-BB7E-E25A673580C0}" type="datetimeFigureOut">
              <a:rPr lang="en-GB" smtClean="0"/>
              <a:t>18/12/2018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AA0D3F9-F27B-40AA-8940-43F3DD60C33A}" type="slidenum">
              <a:rPr lang="en-GB" smtClean="0"/>
              <a:t>‹#›</a:t>
            </a:fld>
            <a:endParaRPr lang="en-GB"/>
          </a:p>
        </p:txBody>
      </p:sp>
    </p:spTree>
    <p:extLst>
      <p:ext uri="{BB962C8B-B14F-4D97-AF65-F5344CB8AC3E}">
        <p14:creationId xmlns:p14="http://schemas.microsoft.com/office/powerpoint/2010/main" val="150089752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7695" y="1263534"/>
            <a:ext cx="11787447" cy="4405745"/>
          </a:xfrm>
        </p:spPr>
        <p:txBody>
          <a:bodyPr>
            <a:normAutofit fontScale="90000"/>
          </a:bodyPr>
          <a:lstStyle/>
          <a:p>
            <a:r>
              <a:rPr lang="en-GB" dirty="0" smtClean="0"/>
              <a:t>Nathaniel Griffiths </a:t>
            </a:r>
            <a:br>
              <a:rPr lang="en-GB" dirty="0" smtClean="0"/>
            </a:br>
            <a:r>
              <a:rPr lang="en-GB" dirty="0" smtClean="0"/>
              <a:t>1705366</a:t>
            </a:r>
            <a:br>
              <a:rPr lang="en-GB" dirty="0" smtClean="0"/>
            </a:br>
            <a:r>
              <a:rPr lang="en-GB" dirty="0" smtClean="0"/>
              <a:t>Contemporary Management </a:t>
            </a:r>
            <a:br>
              <a:rPr lang="en-GB" dirty="0" smtClean="0"/>
            </a:br>
            <a:r>
              <a:rPr lang="en-GB" dirty="0" smtClean="0"/>
              <a:t>Approaches</a:t>
            </a:r>
            <a:br>
              <a:rPr lang="en-GB" dirty="0" smtClean="0"/>
            </a:br>
            <a:r>
              <a:rPr lang="en-GB" dirty="0" smtClean="0"/>
              <a:t>BMSP4002 </a:t>
            </a:r>
            <a:br>
              <a:rPr lang="en-GB" dirty="0" smtClean="0"/>
            </a:br>
            <a:r>
              <a:rPr lang="en-GB" dirty="0" smtClean="0"/>
              <a:t>Davina Evans </a:t>
            </a:r>
            <a:endParaRPr lang="en-GB" dirty="0"/>
          </a:p>
        </p:txBody>
      </p:sp>
      <p:sp>
        <p:nvSpPr>
          <p:cNvPr id="3" name="Subtitle 2"/>
          <p:cNvSpPr>
            <a:spLocks noGrp="1"/>
          </p:cNvSpPr>
          <p:nvPr>
            <p:ph type="subTitle" idx="1"/>
          </p:nvPr>
        </p:nvSpPr>
        <p:spPr>
          <a:xfrm>
            <a:off x="1524000" y="490451"/>
            <a:ext cx="8950036" cy="5394960"/>
          </a:xfrm>
        </p:spPr>
        <p:txBody>
          <a:bodyPr/>
          <a:lstStyle/>
          <a:p>
            <a:endParaRPr lang="en-GB" dirty="0"/>
          </a:p>
        </p:txBody>
      </p:sp>
    </p:spTree>
    <p:extLst>
      <p:ext uri="{BB962C8B-B14F-4D97-AF65-F5344CB8AC3E}">
        <p14:creationId xmlns:p14="http://schemas.microsoft.com/office/powerpoint/2010/main" val="40817495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t>
            </a:r>
            <a:r>
              <a:rPr lang="en-GB" dirty="0" smtClean="0"/>
              <a:t>                    Introduction    NASA</a:t>
            </a:r>
            <a:endParaRPr lang="en-GB" dirty="0"/>
          </a:p>
        </p:txBody>
      </p:sp>
      <p:pic>
        <p:nvPicPr>
          <p:cNvPr id="5" name="Content Placeholder 4"/>
          <p:cNvPicPr>
            <a:picLocks noGrp="1" noChangeAspect="1"/>
          </p:cNvPicPr>
          <p:nvPr>
            <p:ph sz="half" idx="1"/>
          </p:nvPr>
        </p:nvPicPr>
        <p:blipFill>
          <a:blip r:embed="rId2"/>
          <a:stretch>
            <a:fillRect/>
          </a:stretch>
        </p:blipFill>
        <p:spPr>
          <a:xfrm>
            <a:off x="266007" y="473825"/>
            <a:ext cx="3050770" cy="4113257"/>
          </a:xfrm>
          <a:prstGeom prst="rect">
            <a:avLst/>
          </a:prstGeom>
        </p:spPr>
      </p:pic>
      <p:sp>
        <p:nvSpPr>
          <p:cNvPr id="4" name="Content Placeholder 3"/>
          <p:cNvSpPr>
            <a:spLocks noGrp="1"/>
          </p:cNvSpPr>
          <p:nvPr>
            <p:ph sz="half" idx="2"/>
          </p:nvPr>
        </p:nvSpPr>
        <p:spPr/>
        <p:txBody>
          <a:bodyPr/>
          <a:lstStyle/>
          <a:p>
            <a:pPr marL="0" indent="0">
              <a:buNone/>
            </a:pPr>
            <a:r>
              <a:rPr lang="en-GB" dirty="0" smtClean="0"/>
              <a:t>NASA stand at a pivotal moment in space exploration mankind is making plans to further extend its reach in to our solar system while NASA and its international partners strive to achieve these exploration goals</a:t>
            </a:r>
          </a:p>
          <a:p>
            <a:pPr marL="0" indent="0">
              <a:buNone/>
            </a:pPr>
            <a:endParaRPr lang="en-GB" dirty="0" smtClean="0"/>
          </a:p>
        </p:txBody>
      </p:sp>
      <p:pic>
        <p:nvPicPr>
          <p:cNvPr id="6" name="Picture 5"/>
          <p:cNvPicPr>
            <a:picLocks noChangeAspect="1"/>
          </p:cNvPicPr>
          <p:nvPr/>
        </p:nvPicPr>
        <p:blipFill>
          <a:blip r:embed="rId3"/>
          <a:stretch>
            <a:fillRect/>
          </a:stretch>
        </p:blipFill>
        <p:spPr>
          <a:xfrm>
            <a:off x="76200" y="3232180"/>
            <a:ext cx="6096000" cy="3429000"/>
          </a:xfrm>
          <a:prstGeom prst="rect">
            <a:avLst/>
          </a:prstGeom>
        </p:spPr>
      </p:pic>
    </p:spTree>
    <p:extLst>
      <p:ext uri="{BB962C8B-B14F-4D97-AF65-F5344CB8AC3E}">
        <p14:creationId xmlns:p14="http://schemas.microsoft.com/office/powerpoint/2010/main" val="7232487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Pestle Analysis</a:t>
            </a:r>
            <a:endParaRPr lang="en-GB" dirty="0"/>
          </a:p>
        </p:txBody>
      </p:sp>
      <p:sp>
        <p:nvSpPr>
          <p:cNvPr id="3" name="Content Placeholder 2"/>
          <p:cNvSpPr>
            <a:spLocks noGrp="1"/>
          </p:cNvSpPr>
          <p:nvPr>
            <p:ph idx="1"/>
          </p:nvPr>
        </p:nvSpPr>
        <p:spPr>
          <a:xfrm>
            <a:off x="1262149" y="1281174"/>
            <a:ext cx="10515600" cy="4351338"/>
          </a:xfrm>
        </p:spPr>
        <p:txBody>
          <a:bodyPr/>
          <a:lstStyle/>
          <a:p>
            <a:pPr marL="0" indent="0">
              <a:buNone/>
            </a:pPr>
            <a:r>
              <a:rPr lang="en-GB" dirty="0"/>
              <a:t> </a:t>
            </a:r>
            <a:r>
              <a:rPr lang="en-GB" dirty="0" smtClean="0"/>
              <a:t>Political – NASA mission –driven Agency and strategic management approach requires all organization in NASA to manage requirement schedule and budget according to a program project manage method. </a:t>
            </a:r>
          </a:p>
          <a:p>
            <a:pPr marL="0" indent="0">
              <a:buNone/>
            </a:pPr>
            <a:endParaRPr lang="en-GB" dirty="0"/>
          </a:p>
          <a:p>
            <a:pPr marL="0" indent="0">
              <a:buNone/>
            </a:pPr>
            <a:r>
              <a:rPr lang="en-GB" dirty="0" smtClean="0"/>
              <a:t>Purpose – the strategic planning process sets in motion the preparation for the comprehensive 10 year plan and the longer- range vision for </a:t>
            </a:r>
            <a:r>
              <a:rPr lang="en-GB" dirty="0" err="1" smtClean="0"/>
              <a:t>nasa</a:t>
            </a:r>
            <a:r>
              <a:rPr lang="en-GB" dirty="0" smtClean="0"/>
              <a:t> strategic operation methodology the role of key officials and </a:t>
            </a:r>
            <a:r>
              <a:rPr lang="en-GB" dirty="0" err="1" smtClean="0"/>
              <a:t>govemance</a:t>
            </a:r>
            <a:r>
              <a:rPr lang="en-GB" dirty="0" smtClean="0"/>
              <a:t> structure  </a:t>
            </a:r>
            <a:endParaRPr lang="en-GB" dirty="0"/>
          </a:p>
        </p:txBody>
      </p:sp>
      <p:pic>
        <p:nvPicPr>
          <p:cNvPr id="5" name="Picture 4"/>
          <p:cNvPicPr>
            <a:picLocks noChangeAspect="1"/>
          </p:cNvPicPr>
          <p:nvPr/>
        </p:nvPicPr>
        <p:blipFill>
          <a:blip r:embed="rId2"/>
          <a:stretch>
            <a:fillRect/>
          </a:stretch>
        </p:blipFill>
        <p:spPr>
          <a:xfrm>
            <a:off x="4148051" y="4814348"/>
            <a:ext cx="2179493" cy="1636328"/>
          </a:xfrm>
          <a:prstGeom prst="rect">
            <a:avLst/>
          </a:prstGeom>
        </p:spPr>
      </p:pic>
    </p:spTree>
    <p:extLst>
      <p:ext uri="{BB962C8B-B14F-4D97-AF65-F5344CB8AC3E}">
        <p14:creationId xmlns:p14="http://schemas.microsoft.com/office/powerpoint/2010/main" val="19679214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p:cNvGraphicFramePr>
            <a:graphicFrameLocks noGrp="1"/>
          </p:cNvGraphicFramePr>
          <p:nvPr>
            <p:extLst>
              <p:ext uri="{D42A27DB-BD31-4B8C-83A1-F6EECF244321}">
                <p14:modId xmlns:p14="http://schemas.microsoft.com/office/powerpoint/2010/main" val="2182334330"/>
              </p:ext>
            </p:extLst>
          </p:nvPr>
        </p:nvGraphicFramePr>
        <p:xfrm>
          <a:off x="1807556" y="274319"/>
          <a:ext cx="9722196" cy="5394960"/>
        </p:xfrm>
        <a:graphic>
          <a:graphicData uri="http://schemas.openxmlformats.org/drawingml/2006/table">
            <a:tbl>
              <a:tblPr firstRow="1" bandRow="1">
                <a:tableStyleId>{5C22544A-7EE6-4342-B048-85BDC9FD1C3A}</a:tableStyleId>
              </a:tblPr>
              <a:tblGrid>
                <a:gridCol w="3240732">
                  <a:extLst>
                    <a:ext uri="{9D8B030D-6E8A-4147-A177-3AD203B41FA5}">
                      <a16:colId xmlns:a16="http://schemas.microsoft.com/office/drawing/2014/main" val="2835357247"/>
                    </a:ext>
                  </a:extLst>
                </a:gridCol>
                <a:gridCol w="3240732">
                  <a:extLst>
                    <a:ext uri="{9D8B030D-6E8A-4147-A177-3AD203B41FA5}">
                      <a16:colId xmlns:a16="http://schemas.microsoft.com/office/drawing/2014/main" val="1040114174"/>
                    </a:ext>
                  </a:extLst>
                </a:gridCol>
                <a:gridCol w="3240732">
                  <a:extLst>
                    <a:ext uri="{9D8B030D-6E8A-4147-A177-3AD203B41FA5}">
                      <a16:colId xmlns:a16="http://schemas.microsoft.com/office/drawing/2014/main" val="567310386"/>
                    </a:ext>
                  </a:extLst>
                </a:gridCol>
              </a:tblGrid>
              <a:tr h="2190404">
                <a:tc>
                  <a:txBody>
                    <a:bodyPr/>
                    <a:lstStyle/>
                    <a:p>
                      <a:pPr algn="ctr"/>
                      <a:r>
                        <a:rPr lang="en-GB" dirty="0" smtClean="0"/>
                        <a:t>Political</a:t>
                      </a:r>
                    </a:p>
                    <a:p>
                      <a:pPr algn="ctr"/>
                      <a:endParaRPr lang="en-GB" dirty="0" smtClean="0"/>
                    </a:p>
                    <a:p>
                      <a:pPr algn="ctr"/>
                      <a:r>
                        <a:rPr lang="en-GB" dirty="0" smtClean="0"/>
                        <a:t>Political – NASA mission –driven Agency and strategic management approach requires all organization in NASA to manage requirement schedule and budget according to a program project manage method. </a:t>
                      </a:r>
                      <a:endParaRPr lang="en-GB"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smtClean="0"/>
                        <a:t>Purpose – the strategic planning process sets in motion the preparation for the comprehensive 10 year plan and the longer- range vision for </a:t>
                      </a:r>
                      <a:r>
                        <a:rPr lang="en-GB" dirty="0" smtClean="0"/>
                        <a:t>NASA </a:t>
                      </a:r>
                      <a:r>
                        <a:rPr lang="en-GB" dirty="0" smtClean="0"/>
                        <a:t>strategic operation methodology the role of key officials and </a:t>
                      </a:r>
                      <a:r>
                        <a:rPr lang="en-GB" dirty="0" err="1" smtClean="0"/>
                        <a:t>govemance</a:t>
                      </a:r>
                      <a:r>
                        <a:rPr lang="en-GB" dirty="0" smtClean="0"/>
                        <a:t> structure  </a:t>
                      </a:r>
                    </a:p>
                    <a:p>
                      <a:pPr algn="ctr"/>
                      <a:endParaRPr lang="en-GB" dirty="0"/>
                    </a:p>
                  </a:txBody>
                  <a:tcPr/>
                </a:tc>
                <a:tc>
                  <a:txBody>
                    <a:bodyPr/>
                    <a:lstStyle/>
                    <a:p>
                      <a:r>
                        <a:rPr lang="en-GB" dirty="0" smtClean="0"/>
                        <a:t>Economic-  The</a:t>
                      </a:r>
                      <a:r>
                        <a:rPr lang="en-GB" baseline="0" dirty="0" smtClean="0"/>
                        <a:t> global space economy is growing generating more then 300 billion a year in space-related in commercial  space development in 2016 than in previous 15 years combined.</a:t>
                      </a:r>
                      <a:endParaRPr lang="en-GB" dirty="0"/>
                    </a:p>
                  </a:txBody>
                  <a:tcPr/>
                </a:tc>
                <a:extLst>
                  <a:ext uri="{0D108BD9-81ED-4DB2-BD59-A6C34878D82A}">
                    <a16:rowId xmlns:a16="http://schemas.microsoft.com/office/drawing/2014/main" val="2050849975"/>
                  </a:ext>
                </a:extLst>
              </a:tr>
              <a:tr h="2190404">
                <a:tc>
                  <a:txBody>
                    <a:bodyPr/>
                    <a:lstStyle/>
                    <a:p>
                      <a:r>
                        <a:rPr lang="en-GB" dirty="0" smtClean="0"/>
                        <a:t>Technology –NASA has</a:t>
                      </a:r>
                      <a:r>
                        <a:rPr lang="en-GB" baseline="0" dirty="0" smtClean="0"/>
                        <a:t> a red light –emitting diodes that is growing plants in space and healing humans on earth the led technology used in NASA space shuttle plant growth experiments has contributed to development of medical devices.</a:t>
                      </a:r>
                      <a:endParaRPr lang="en-GB" dirty="0"/>
                    </a:p>
                  </a:txBody>
                  <a:tcPr/>
                </a:tc>
                <a:tc>
                  <a:txBody>
                    <a:bodyPr/>
                    <a:lstStyle/>
                    <a:p>
                      <a:r>
                        <a:rPr lang="en-GB" dirty="0" smtClean="0"/>
                        <a:t>Social-</a:t>
                      </a:r>
                      <a:r>
                        <a:rPr lang="en-GB" baseline="0" dirty="0" smtClean="0"/>
                        <a:t> NASA social is a program to provide opportunities for NASA social media followers to learn and share information about NASA missions people and programs. NASA social is the next evolution in agency social media efforts</a:t>
                      </a:r>
                      <a:endParaRPr lang="en-GB" dirty="0"/>
                    </a:p>
                  </a:txBody>
                  <a:tcPr/>
                </a:tc>
                <a:tc>
                  <a:txBody>
                    <a:bodyPr/>
                    <a:lstStyle/>
                    <a:p>
                      <a:r>
                        <a:rPr lang="en-GB" dirty="0" smtClean="0"/>
                        <a:t>Legal</a:t>
                      </a:r>
                      <a:r>
                        <a:rPr lang="en-GB" baseline="0" dirty="0" smtClean="0"/>
                        <a:t>-The legal </a:t>
                      </a:r>
                      <a:r>
                        <a:rPr lang="en-GB" baseline="0" dirty="0" smtClean="0"/>
                        <a:t>honours </a:t>
                      </a:r>
                      <a:r>
                        <a:rPr lang="en-GB" baseline="0" dirty="0" smtClean="0"/>
                        <a:t>internship </a:t>
                      </a:r>
                      <a:r>
                        <a:rPr lang="en-GB" baseline="0" dirty="0" smtClean="0"/>
                        <a:t>program </a:t>
                      </a:r>
                      <a:r>
                        <a:rPr lang="en-GB" baseline="0" dirty="0" smtClean="0"/>
                        <a:t>in office of the General counsel (OGC) at NASA headquarters is intended to expose law students to rewards of federal service and to facilitate their growth in an environment outside of the classroom</a:t>
                      </a:r>
                      <a:endParaRPr lang="en-GB" dirty="0"/>
                    </a:p>
                  </a:txBody>
                  <a:tcPr/>
                </a:tc>
                <a:extLst>
                  <a:ext uri="{0D108BD9-81ED-4DB2-BD59-A6C34878D82A}">
                    <a16:rowId xmlns:a16="http://schemas.microsoft.com/office/drawing/2014/main" val="85273578"/>
                  </a:ext>
                </a:extLst>
              </a:tr>
            </a:tbl>
          </a:graphicData>
        </a:graphic>
      </p:graphicFrame>
    </p:spTree>
    <p:extLst>
      <p:ext uri="{BB962C8B-B14F-4D97-AF65-F5344CB8AC3E}">
        <p14:creationId xmlns:p14="http://schemas.microsoft.com/office/powerpoint/2010/main" val="20625556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Organisational Behaviour</a:t>
            </a:r>
            <a:endParaRPr lang="en-GB" dirty="0"/>
          </a:p>
        </p:txBody>
      </p:sp>
      <p:sp>
        <p:nvSpPr>
          <p:cNvPr id="3" name="Content Placeholder 2"/>
          <p:cNvSpPr>
            <a:spLocks noGrp="1"/>
          </p:cNvSpPr>
          <p:nvPr>
            <p:ph idx="1"/>
          </p:nvPr>
        </p:nvSpPr>
        <p:spPr/>
        <p:txBody>
          <a:bodyPr/>
          <a:lstStyle/>
          <a:p>
            <a:r>
              <a:rPr lang="en-GB" dirty="0" smtClean="0"/>
              <a:t>NASA organization structure is based on two primary levels of management responsibility the first is agency management which primary resides at headquarters the second is strategic enterprise management which includes managing centres and programs</a:t>
            </a:r>
          </a:p>
          <a:p>
            <a:r>
              <a:rPr lang="en-GB" dirty="0" smtClean="0"/>
              <a:t>Assessment for the NASA engineering and program management communities and serves as principal advisor to the NASA programs and projects to the technical readiness and execution of NASA programs and projects </a:t>
            </a:r>
            <a:endParaRPr lang="en-GB" dirty="0"/>
          </a:p>
        </p:txBody>
      </p:sp>
    </p:spTree>
    <p:extLst>
      <p:ext uri="{BB962C8B-B14F-4D97-AF65-F5344CB8AC3E}">
        <p14:creationId xmlns:p14="http://schemas.microsoft.com/office/powerpoint/2010/main" val="28378280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t>
            </a:r>
            <a:r>
              <a:rPr lang="en-GB" dirty="0" smtClean="0"/>
              <a:t>                      Human Resources</a:t>
            </a:r>
            <a:endParaRPr lang="en-GB" dirty="0"/>
          </a:p>
        </p:txBody>
      </p:sp>
      <p:sp>
        <p:nvSpPr>
          <p:cNvPr id="3" name="Content Placeholder 2"/>
          <p:cNvSpPr>
            <a:spLocks noGrp="1"/>
          </p:cNvSpPr>
          <p:nvPr>
            <p:ph idx="1"/>
          </p:nvPr>
        </p:nvSpPr>
        <p:spPr/>
        <p:txBody>
          <a:bodyPr/>
          <a:lstStyle/>
          <a:p>
            <a:r>
              <a:rPr lang="en-GB" dirty="0" smtClean="0"/>
              <a:t>The NASA NSSC provides Human Resources services including support to personnel programs SES case documentation employee development and training employee benefits financial disclosure processing human resources information and training systems operations and maintenance personnel action processing maintenance and record keeping online course management and offsite training purchases</a:t>
            </a:r>
            <a:endParaRPr lang="en-GB" dirty="0"/>
          </a:p>
        </p:txBody>
      </p:sp>
    </p:spTree>
    <p:extLst>
      <p:ext uri="{BB962C8B-B14F-4D97-AF65-F5344CB8AC3E}">
        <p14:creationId xmlns:p14="http://schemas.microsoft.com/office/powerpoint/2010/main" val="27951296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Strength</a:t>
            </a:r>
            <a:br>
              <a:rPr lang="en-GB" dirty="0" smtClean="0"/>
            </a:br>
            <a:r>
              <a:rPr lang="en-GB" dirty="0" smtClean="0"/>
              <a:t> </a:t>
            </a:r>
            <a:endParaRPr lang="en-GB" dirty="0"/>
          </a:p>
        </p:txBody>
      </p:sp>
      <p:sp>
        <p:nvSpPr>
          <p:cNvPr id="3" name="Subtitle 2"/>
          <p:cNvSpPr>
            <a:spLocks noGrp="1"/>
          </p:cNvSpPr>
          <p:nvPr>
            <p:ph type="subTitle" idx="1"/>
          </p:nvPr>
        </p:nvSpPr>
        <p:spPr>
          <a:xfrm>
            <a:off x="1523999" y="3312826"/>
            <a:ext cx="9733613" cy="3545174"/>
          </a:xfrm>
        </p:spPr>
        <p:txBody>
          <a:bodyPr>
            <a:normAutofit fontScale="92500"/>
          </a:bodyPr>
          <a:lstStyle/>
          <a:p>
            <a:r>
              <a:rPr lang="en-GB" dirty="0" smtClean="0"/>
              <a:t>One of NASA Strength Conditioning and rehabilitation meaning </a:t>
            </a:r>
            <a:r>
              <a:rPr lang="en-GB" dirty="0" err="1" smtClean="0"/>
              <a:t>keepin</a:t>
            </a:r>
            <a:r>
              <a:rPr lang="en-GB" dirty="0" smtClean="0"/>
              <a:t> Astronauts and Pilots fit </a:t>
            </a:r>
          </a:p>
          <a:p>
            <a:r>
              <a:rPr lang="en-GB" dirty="0"/>
              <a:t>The Astronaut Strength, Conditioning and Rehabilitation (ASCR) group is comprised of certified strength and conditioning specialists and certified/licensed athletic trainers who have extensive experience in strength and conditioning as well as musculoskeletal medicine. Their focus is to ensure the physical readiness of our astronaut </a:t>
            </a:r>
            <a:r>
              <a:rPr lang="en-GB" dirty="0" err="1"/>
              <a:t>corp</a:t>
            </a:r>
            <a:r>
              <a:rPr lang="en-GB" dirty="0"/>
              <a:t> throughout all phases of spaceflight, as well as providing athletic training services for the crewmembers and Aircraft Operation Division (AOD) pilots. The strength and conditioning specialist's primary role is to provide an exercise plan designed to achieve flight physical readiness and prevent musculoskeletal injuries during spaceflight training. </a:t>
            </a:r>
          </a:p>
          <a:p>
            <a:endParaRPr lang="en-GB" dirty="0" smtClean="0"/>
          </a:p>
        </p:txBody>
      </p:sp>
    </p:spTree>
    <p:extLst>
      <p:ext uri="{BB962C8B-B14F-4D97-AF65-F5344CB8AC3E}">
        <p14:creationId xmlns:p14="http://schemas.microsoft.com/office/powerpoint/2010/main" val="42794880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5910925" y="2065453"/>
            <a:ext cx="5871344" cy="3181103"/>
          </a:xfrm>
          <a:prstGeom prst="rect">
            <a:avLst/>
          </a:prstGeom>
        </p:spPr>
      </p:pic>
      <p:pic>
        <p:nvPicPr>
          <p:cNvPr id="5" name="Picture 4"/>
          <p:cNvPicPr>
            <a:picLocks noChangeAspect="1"/>
          </p:cNvPicPr>
          <p:nvPr/>
        </p:nvPicPr>
        <p:blipFill>
          <a:blip r:embed="rId3"/>
          <a:stretch>
            <a:fillRect/>
          </a:stretch>
        </p:blipFill>
        <p:spPr>
          <a:xfrm>
            <a:off x="162236" y="1849410"/>
            <a:ext cx="4409764" cy="2477727"/>
          </a:xfrm>
          <a:prstGeom prst="rect">
            <a:avLst/>
          </a:prstGeom>
        </p:spPr>
      </p:pic>
      <p:pic>
        <p:nvPicPr>
          <p:cNvPr id="6" name="Picture 5"/>
          <p:cNvPicPr>
            <a:picLocks noChangeAspect="1"/>
          </p:cNvPicPr>
          <p:nvPr/>
        </p:nvPicPr>
        <p:blipFill>
          <a:blip r:embed="rId4"/>
          <a:stretch>
            <a:fillRect/>
          </a:stretch>
        </p:blipFill>
        <p:spPr>
          <a:xfrm>
            <a:off x="205879" y="4686065"/>
            <a:ext cx="2619375" cy="1743075"/>
          </a:xfrm>
          <a:prstGeom prst="rect">
            <a:avLst/>
          </a:prstGeom>
        </p:spPr>
      </p:pic>
      <p:pic>
        <p:nvPicPr>
          <p:cNvPr id="7" name="Picture 6"/>
          <p:cNvPicPr>
            <a:picLocks noChangeAspect="1"/>
          </p:cNvPicPr>
          <p:nvPr/>
        </p:nvPicPr>
        <p:blipFill>
          <a:blip r:embed="rId5"/>
          <a:stretch>
            <a:fillRect/>
          </a:stretch>
        </p:blipFill>
        <p:spPr>
          <a:xfrm>
            <a:off x="3338512" y="4820976"/>
            <a:ext cx="2466975" cy="1847850"/>
          </a:xfrm>
          <a:prstGeom prst="rect">
            <a:avLst/>
          </a:prstGeom>
        </p:spPr>
      </p:pic>
    </p:spTree>
    <p:extLst>
      <p:ext uri="{BB962C8B-B14F-4D97-AF65-F5344CB8AC3E}">
        <p14:creationId xmlns:p14="http://schemas.microsoft.com/office/powerpoint/2010/main" val="2302349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Weakness</a:t>
            </a:r>
            <a:br>
              <a:rPr lang="en-GB" dirty="0" smtClean="0"/>
            </a:br>
            <a:endParaRPr lang="en-GB" dirty="0"/>
          </a:p>
        </p:txBody>
      </p:sp>
      <p:sp>
        <p:nvSpPr>
          <p:cNvPr id="3" name="Subtitle 2"/>
          <p:cNvSpPr>
            <a:spLocks noGrp="1"/>
          </p:cNvSpPr>
          <p:nvPr>
            <p:ph type="subTitle" idx="1"/>
          </p:nvPr>
        </p:nvSpPr>
        <p:spPr/>
        <p:txBody>
          <a:bodyPr>
            <a:normAutofit fontScale="62500" lnSpcReduction="20000"/>
          </a:bodyPr>
          <a:lstStyle/>
          <a:p>
            <a:r>
              <a:rPr lang="en-GB" dirty="0" smtClean="0"/>
              <a:t>Temperatures are not calculated but are empirically determined </a:t>
            </a:r>
          </a:p>
          <a:p>
            <a:r>
              <a:rPr lang="en-GB" dirty="0" smtClean="0"/>
              <a:t>Without data assimilation the winds neutral densities and e-fields are given by empirical models </a:t>
            </a:r>
          </a:p>
          <a:p>
            <a:r>
              <a:rPr lang="en-GB" dirty="0" smtClean="0"/>
              <a:t>The magnetic field lines as you move away from the dip equator </a:t>
            </a:r>
          </a:p>
          <a:p>
            <a:r>
              <a:rPr lang="en-GB" dirty="0" smtClean="0"/>
              <a:t>Output is only provided up to 2000 km even thought the calculation is made on field lines with apex altitudes </a:t>
            </a:r>
          </a:p>
          <a:p>
            <a:r>
              <a:rPr lang="en-GB" dirty="0" smtClean="0"/>
              <a:t>Upper </a:t>
            </a:r>
            <a:r>
              <a:rPr lang="en-GB" dirty="0" err="1" smtClean="0"/>
              <a:t>limt</a:t>
            </a:r>
            <a:r>
              <a:rPr lang="en-GB" dirty="0" smtClean="0"/>
              <a:t> of 1500km need to specify topside flux at upper boundary </a:t>
            </a:r>
            <a:endParaRPr lang="en-GB" dirty="0"/>
          </a:p>
        </p:txBody>
      </p:sp>
    </p:spTree>
    <p:extLst>
      <p:ext uri="{BB962C8B-B14F-4D97-AF65-F5344CB8AC3E}">
        <p14:creationId xmlns:p14="http://schemas.microsoft.com/office/powerpoint/2010/main" val="7329703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NASA Objectives </a:t>
            </a:r>
            <a:endParaRPr lang="en-GB" dirty="0"/>
          </a:p>
        </p:txBody>
      </p:sp>
      <p:sp>
        <p:nvSpPr>
          <p:cNvPr id="3" name="Subtitle 2"/>
          <p:cNvSpPr>
            <a:spLocks noGrp="1"/>
          </p:cNvSpPr>
          <p:nvPr>
            <p:ph type="subTitle" idx="1"/>
          </p:nvPr>
        </p:nvSpPr>
        <p:spPr/>
        <p:txBody>
          <a:bodyPr/>
          <a:lstStyle/>
          <a:p>
            <a:r>
              <a:rPr lang="en-GB" dirty="0" smtClean="0"/>
              <a:t>The NASA strategic Plan establishes the agency mission and long-term strategic goals and sub-goals and forms the basis for NASA mission the agency mission is achieved through strategic goals objectives which are pursued tactically through specific performance goals </a:t>
            </a:r>
            <a:endParaRPr lang="en-GB" dirty="0"/>
          </a:p>
        </p:txBody>
      </p:sp>
    </p:spTree>
    <p:extLst>
      <p:ext uri="{BB962C8B-B14F-4D97-AF65-F5344CB8AC3E}">
        <p14:creationId xmlns:p14="http://schemas.microsoft.com/office/powerpoint/2010/main" val="26069903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Goals </a:t>
            </a:r>
            <a:endParaRPr lang="en-GB" dirty="0"/>
          </a:p>
        </p:txBody>
      </p:sp>
      <p:sp>
        <p:nvSpPr>
          <p:cNvPr id="3" name="Subtitle 2"/>
          <p:cNvSpPr>
            <a:spLocks noGrp="1"/>
          </p:cNvSpPr>
          <p:nvPr>
            <p:ph type="subTitle" idx="1"/>
          </p:nvPr>
        </p:nvSpPr>
        <p:spPr>
          <a:xfrm>
            <a:off x="1523999" y="3602038"/>
            <a:ext cx="10498111" cy="3255962"/>
          </a:xfrm>
        </p:spPr>
        <p:txBody>
          <a:bodyPr>
            <a:normAutofit lnSpcReduction="10000"/>
          </a:bodyPr>
          <a:lstStyle/>
          <a:p>
            <a:r>
              <a:rPr lang="en-GB" dirty="0" smtClean="0"/>
              <a:t>What is next for NASA???</a:t>
            </a:r>
          </a:p>
          <a:p>
            <a:r>
              <a:rPr lang="en-GB" dirty="0" smtClean="0"/>
              <a:t>NASA have reach for new heights and reveal the unknown for the benefit of humankind </a:t>
            </a:r>
          </a:p>
          <a:p>
            <a:r>
              <a:rPr lang="en-GB" dirty="0" smtClean="0"/>
              <a:t>Thousands od people have been working around the world and off the world for decades trying to answer some basic questions what is out there? That will make life better here on earth.</a:t>
            </a:r>
          </a:p>
          <a:p>
            <a:r>
              <a:rPr lang="en-GB" dirty="0" smtClean="0"/>
              <a:t>NASA will add to its existing robotic fleet at the red planet with the insight mars lander set to study the planets interior the mars 2020 rover will look for signs of past microbial life gather samples for future return to earth </a:t>
            </a:r>
          </a:p>
          <a:p>
            <a:endParaRPr lang="en-GB" dirty="0"/>
          </a:p>
        </p:txBody>
      </p:sp>
    </p:spTree>
    <p:extLst>
      <p:ext uri="{BB962C8B-B14F-4D97-AF65-F5344CB8AC3E}">
        <p14:creationId xmlns:p14="http://schemas.microsoft.com/office/powerpoint/2010/main" val="12669585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524000" y="0"/>
            <a:ext cx="9144000" cy="6858000"/>
          </a:xfrm>
          <a:prstGeom prst="rect">
            <a:avLst/>
          </a:prstGeom>
        </p:spPr>
      </p:pic>
    </p:spTree>
    <p:extLst>
      <p:ext uri="{BB962C8B-B14F-4D97-AF65-F5344CB8AC3E}">
        <p14:creationId xmlns:p14="http://schemas.microsoft.com/office/powerpoint/2010/main" val="28633985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524000" y="0"/>
            <a:ext cx="9144000" cy="6858000"/>
          </a:xfrm>
          <a:prstGeom prst="rect">
            <a:avLst/>
          </a:prstGeom>
        </p:spPr>
      </p:pic>
    </p:spTree>
    <p:extLst>
      <p:ext uri="{BB962C8B-B14F-4D97-AF65-F5344CB8AC3E}">
        <p14:creationId xmlns:p14="http://schemas.microsoft.com/office/powerpoint/2010/main" val="22197011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Sustainability </a:t>
            </a:r>
            <a:endParaRPr lang="en-GB" dirty="0"/>
          </a:p>
        </p:txBody>
      </p:sp>
      <p:sp>
        <p:nvSpPr>
          <p:cNvPr id="3" name="Content Placeholder 2"/>
          <p:cNvSpPr>
            <a:spLocks noGrp="1"/>
          </p:cNvSpPr>
          <p:nvPr>
            <p:ph idx="1"/>
          </p:nvPr>
        </p:nvSpPr>
        <p:spPr/>
        <p:txBody>
          <a:bodyPr/>
          <a:lstStyle/>
          <a:p>
            <a:r>
              <a:rPr lang="en-GB" dirty="0" smtClean="0"/>
              <a:t>NASA sustainability policy is to execute NASA mission without compromising our planets resources so that future generations can meet their needs sustainability involves taking action now to enable a future where the environment and living conditions are protected and enhanced to this end NASA seeks to use public funds efficiently and effectively promote the health of the planet and operate in away the benefits our neighbours NASA has been on the path to achieve long term goals.</a:t>
            </a:r>
            <a:endParaRPr lang="en-GB" dirty="0"/>
          </a:p>
        </p:txBody>
      </p:sp>
    </p:spTree>
    <p:extLst>
      <p:ext uri="{BB962C8B-B14F-4D97-AF65-F5344CB8AC3E}">
        <p14:creationId xmlns:p14="http://schemas.microsoft.com/office/powerpoint/2010/main" val="1787373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909762" y="1119187"/>
            <a:ext cx="8372475" cy="4619625"/>
          </a:xfrm>
          <a:prstGeom prst="rect">
            <a:avLst/>
          </a:prstGeom>
        </p:spPr>
      </p:pic>
    </p:spTree>
    <p:extLst>
      <p:ext uri="{BB962C8B-B14F-4D97-AF65-F5344CB8AC3E}">
        <p14:creationId xmlns:p14="http://schemas.microsoft.com/office/powerpoint/2010/main" val="24928158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600075" y="-690563"/>
            <a:ext cx="10991850" cy="8239125"/>
          </a:xfrm>
          <a:prstGeom prst="rect">
            <a:avLst/>
          </a:prstGeom>
        </p:spPr>
      </p:pic>
    </p:spTree>
    <p:extLst>
      <p:ext uri="{BB962C8B-B14F-4D97-AF65-F5344CB8AC3E}">
        <p14:creationId xmlns:p14="http://schemas.microsoft.com/office/powerpoint/2010/main" val="19495420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500438" y="-2081213"/>
            <a:ext cx="19192875" cy="11020425"/>
          </a:xfrm>
          <a:prstGeom prst="rect">
            <a:avLst/>
          </a:prstGeom>
        </p:spPr>
      </p:pic>
    </p:spTree>
    <p:extLst>
      <p:ext uri="{BB962C8B-B14F-4D97-AF65-F5344CB8AC3E}">
        <p14:creationId xmlns:p14="http://schemas.microsoft.com/office/powerpoint/2010/main" val="350936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424066" y="530901"/>
            <a:ext cx="7240249" cy="5936105"/>
          </a:xfrm>
          <a:prstGeom prst="rect">
            <a:avLst/>
          </a:prstGeom>
        </p:spPr>
      </p:pic>
    </p:spTree>
    <p:extLst>
      <p:ext uri="{BB962C8B-B14F-4D97-AF65-F5344CB8AC3E}">
        <p14:creationId xmlns:p14="http://schemas.microsoft.com/office/powerpoint/2010/main" val="35369946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209</TotalTime>
  <Words>839</Words>
  <Application>Microsoft Office PowerPoint</Application>
  <PresentationFormat>Widescreen</PresentationFormat>
  <Paragraphs>38</Paragraphs>
  <Slides>18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Calibri Light</vt:lpstr>
      <vt:lpstr>Office Theme</vt:lpstr>
      <vt:lpstr>Nathaniel Griffiths  1705366 Contemporary Management  Approaches BMSP4002  Davina Evans </vt:lpstr>
      <vt:lpstr>                     Introduction    NASA</vt:lpstr>
      <vt:lpstr>Pestle Analysis</vt:lpstr>
      <vt:lpstr>PowerPoint Presentation</vt:lpstr>
      <vt:lpstr>               Organisational Behaviour</vt:lpstr>
      <vt:lpstr>                       Human Resources</vt:lpstr>
      <vt:lpstr>Strength  </vt:lpstr>
      <vt:lpstr>PowerPoint Presentation</vt:lpstr>
      <vt:lpstr>Weakness </vt:lpstr>
      <vt:lpstr>NASA Objectives </vt:lpstr>
      <vt:lpstr>Goals </vt:lpstr>
      <vt:lpstr>PowerPoint Presentation</vt:lpstr>
      <vt:lpstr>PowerPoint Presentation</vt:lpstr>
      <vt:lpstr>                         Sustainability </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Nathaniel Griffiths  1705366 Contemporary Management  Approaches BMSP4002  Davina Evans</dc:title>
  <dc:creator>Nathaniel Griffiths (1705366)</dc:creator>
  <cp:lastModifiedBy>Nathaniel Griffiths (1705366)</cp:lastModifiedBy>
  <cp:revision>23</cp:revision>
  <dcterms:created xsi:type="dcterms:W3CDTF">2018-12-18T09:52:38Z</dcterms:created>
  <dcterms:modified xsi:type="dcterms:W3CDTF">2018-12-18T13:44:04Z</dcterms:modified>
</cp:coreProperties>
</file>