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80" r:id="rId3"/>
    <p:sldId id="296" r:id="rId4"/>
    <p:sldId id="279" r:id="rId5"/>
    <p:sldId id="285" r:id="rId6"/>
    <p:sldId id="278" r:id="rId7"/>
    <p:sldId id="282" r:id="rId8"/>
    <p:sldId id="288" r:id="rId9"/>
    <p:sldId id="289" r:id="rId10"/>
    <p:sldId id="283" r:id="rId11"/>
    <p:sldId id="290" r:id="rId12"/>
    <p:sldId id="291" r:id="rId13"/>
    <p:sldId id="284" r:id="rId14"/>
    <p:sldId id="292" r:id="rId15"/>
    <p:sldId id="293" r:id="rId16"/>
    <p:sldId id="287" r:id="rId17"/>
    <p:sldId id="294" r:id="rId18"/>
    <p:sldId id="286" r:id="rId19"/>
    <p:sldId id="297" r:id="rId20"/>
    <p:sldId id="281"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9D3EB1-DF92-5F07-9A77-E5529F799D86}" v="283" dt="2024-01-15T13:22:57.2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495" autoAdjust="0"/>
    <p:restoredTop sz="95794" autoAdjust="0"/>
  </p:normalViewPr>
  <p:slideViewPr>
    <p:cSldViewPr>
      <p:cViewPr varScale="1">
        <p:scale>
          <a:sx n="63" d="100"/>
          <a:sy n="63" d="100"/>
        </p:scale>
        <p:origin x="104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S::l.maazouz@uwtsd.ac.uk::78f83201-ce9e-46c5-9371-8a0736bf557c" providerId="AD" clId="Web-{D59D3EB1-DF92-5F07-9A77-E5529F799D86}"/>
    <pc:docChg chg="modSld">
      <pc:chgData name="Laila Maazouz" userId="S::l.maazouz@uwtsd.ac.uk::78f83201-ce9e-46c5-9371-8a0736bf557c" providerId="AD" clId="Web-{D59D3EB1-DF92-5F07-9A77-E5529F799D86}" dt="2024-01-15T13:22:53.790" v="280" actId="20577"/>
      <pc:docMkLst>
        <pc:docMk/>
      </pc:docMkLst>
      <pc:sldChg chg="modSp">
        <pc:chgData name="Laila Maazouz" userId="S::l.maazouz@uwtsd.ac.uk::78f83201-ce9e-46c5-9371-8a0736bf557c" providerId="AD" clId="Web-{D59D3EB1-DF92-5F07-9A77-E5529F799D86}" dt="2024-01-15T13:20:04.484" v="121" actId="20577"/>
        <pc:sldMkLst>
          <pc:docMk/>
          <pc:sldMk cId="2539624572" sldId="286"/>
        </pc:sldMkLst>
        <pc:spChg chg="mod">
          <ac:chgData name="Laila Maazouz" userId="S::l.maazouz@uwtsd.ac.uk::78f83201-ce9e-46c5-9371-8a0736bf557c" providerId="AD" clId="Web-{D59D3EB1-DF92-5F07-9A77-E5529F799D86}" dt="2024-01-15T13:20:04.484" v="121" actId="20577"/>
          <ac:spMkLst>
            <pc:docMk/>
            <pc:sldMk cId="2539624572" sldId="286"/>
            <ac:spMk id="2" creationId="{019269D1-D83B-466E-B0FB-E859B605D325}"/>
          </ac:spMkLst>
        </pc:spChg>
        <pc:spChg chg="mod">
          <ac:chgData name="Laila Maazouz" userId="S::l.maazouz@uwtsd.ac.uk::78f83201-ce9e-46c5-9371-8a0736bf557c" providerId="AD" clId="Web-{D59D3EB1-DF92-5F07-9A77-E5529F799D86}" dt="2024-01-15T13:19:52.452" v="118" actId="20577"/>
          <ac:spMkLst>
            <pc:docMk/>
            <pc:sldMk cId="2539624572" sldId="286"/>
            <ac:spMk id="3" creationId="{D929835D-5345-03C7-1408-F894DFF570E6}"/>
          </ac:spMkLst>
        </pc:spChg>
      </pc:sldChg>
      <pc:sldChg chg="modSp">
        <pc:chgData name="Laila Maazouz" userId="S::l.maazouz@uwtsd.ac.uk::78f83201-ce9e-46c5-9371-8a0736bf557c" providerId="AD" clId="Web-{D59D3EB1-DF92-5F07-9A77-E5529F799D86}" dt="2024-01-15T13:22:53.790" v="280" actId="20577"/>
        <pc:sldMkLst>
          <pc:docMk/>
          <pc:sldMk cId="4215881249" sldId="297"/>
        </pc:sldMkLst>
        <pc:spChg chg="mod">
          <ac:chgData name="Laila Maazouz" userId="S::l.maazouz@uwtsd.ac.uk::78f83201-ce9e-46c5-9371-8a0736bf557c" providerId="AD" clId="Web-{D59D3EB1-DF92-5F07-9A77-E5529F799D86}" dt="2024-01-15T13:20:10.047" v="123" actId="20577"/>
          <ac:spMkLst>
            <pc:docMk/>
            <pc:sldMk cId="4215881249" sldId="297"/>
            <ac:spMk id="2" creationId="{ADBE77F8-FCCF-0DBE-983E-7DCF24CB5697}"/>
          </ac:spMkLst>
        </pc:spChg>
        <pc:spChg chg="mod">
          <ac:chgData name="Laila Maazouz" userId="S::l.maazouz@uwtsd.ac.uk::78f83201-ce9e-46c5-9371-8a0736bf557c" providerId="AD" clId="Web-{D59D3EB1-DF92-5F07-9A77-E5529F799D86}" dt="2024-01-15T13:22:53.790" v="280" actId="20577"/>
          <ac:spMkLst>
            <pc:docMk/>
            <pc:sldMk cId="4215881249" sldId="297"/>
            <ac:spMk id="3" creationId="{57869972-498F-3AAC-D91F-D5A5FD28B37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22/09/2024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22/09/2024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22/09/2024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22/09/2024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22/09/2024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22/09/2024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22/09/2024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22/09/2024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Managerial Skills</a:t>
            </a:r>
            <a:br>
              <a:rPr lang="en-GB" altLang="en-US" b="1" dirty="0"/>
            </a:br>
            <a:br>
              <a:rPr lang="en-GB" altLang="en-US" b="1" dirty="0"/>
            </a:br>
            <a:r>
              <a:rPr lang="en-GB" altLang="en-US" b="1"/>
              <a:t>     LCBB4015</a:t>
            </a:r>
            <a:br>
              <a:rPr lang="en-GB" altLang="en-US" dirty="0"/>
            </a:br>
            <a:br>
              <a:rPr lang="en-GB" altLang="en-US" dirty="0"/>
            </a:br>
            <a:br>
              <a:rPr lang="en-GB" altLang="en-US" sz="3600" dirty="0"/>
            </a:br>
            <a:r>
              <a:rPr lang="en-GB" altLang="en-US" sz="3600" dirty="0"/>
              <a:t>						</a:t>
            </a:r>
            <a:r>
              <a:rPr lang="en-GB" altLang="en-US" sz="2400" b="1" dirty="0"/>
              <a:t>Week 4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F2C11-39CB-0B7C-21BF-B831C518EBF2}"/>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24C2DB67-757E-EDE3-B05D-A21D76358DE9}"/>
              </a:ext>
            </a:extLst>
          </p:cNvPr>
          <p:cNvSpPr>
            <a:spLocks noGrp="1"/>
          </p:cNvSpPr>
          <p:nvPr>
            <p:ph idx="1"/>
          </p:nvPr>
        </p:nvSpPr>
        <p:spPr/>
        <p:txBody>
          <a:bodyPr/>
          <a:lstStyle/>
          <a:p>
            <a:r>
              <a:rPr lang="en-US" sz="2400" dirty="0"/>
              <a:t>Robert Katz’s Management skills</a:t>
            </a:r>
          </a:p>
          <a:p>
            <a:pPr lvl="1"/>
            <a:r>
              <a:rPr lang="en-US" sz="2000" dirty="0"/>
              <a:t>Technical Skills </a:t>
            </a:r>
          </a:p>
          <a:p>
            <a:pPr lvl="1"/>
            <a:r>
              <a:rPr lang="en-US" sz="2000" dirty="0"/>
              <a:t>Example of technical skills </a:t>
            </a:r>
          </a:p>
          <a:p>
            <a:pPr lvl="1"/>
            <a:r>
              <a:rPr lang="en-US" sz="2000" dirty="0"/>
              <a:t>Ways to develop technical skills for managers</a:t>
            </a:r>
          </a:p>
          <a:p>
            <a:pPr lvl="1"/>
            <a:r>
              <a:rPr lang="en-US" sz="2000" dirty="0"/>
              <a:t>Interpersonal skills </a:t>
            </a:r>
          </a:p>
          <a:p>
            <a:pPr lvl="1"/>
            <a:r>
              <a:rPr lang="en-US" sz="2000" dirty="0"/>
              <a:t>Examples of interpersonal skills</a:t>
            </a:r>
          </a:p>
          <a:p>
            <a:pPr lvl="1"/>
            <a:r>
              <a:rPr lang="en-US" sz="2000" dirty="0"/>
              <a:t>Ways to develop interpersonal skills for managers</a:t>
            </a:r>
          </a:p>
          <a:p>
            <a:pPr lvl="1"/>
            <a:r>
              <a:rPr lang="en-US" sz="2000" dirty="0"/>
              <a:t>Conceptual skills </a:t>
            </a:r>
          </a:p>
          <a:p>
            <a:pPr lvl="1"/>
            <a:r>
              <a:rPr lang="en-US" sz="2000" dirty="0"/>
              <a:t>Examples of conceptual skills </a:t>
            </a:r>
          </a:p>
          <a:p>
            <a:pPr lvl="1"/>
            <a:r>
              <a:rPr lang="en-US" sz="2000" dirty="0"/>
              <a:t>Ways to develop conceptual skills for managers</a:t>
            </a:r>
          </a:p>
          <a:p>
            <a:endParaRPr lang="en-US" dirty="0"/>
          </a:p>
        </p:txBody>
      </p:sp>
      <p:sp>
        <p:nvSpPr>
          <p:cNvPr id="4" name="Date Placeholder 3">
            <a:extLst>
              <a:ext uri="{FF2B5EF4-FFF2-40B4-BE49-F238E27FC236}">
                <a16:creationId xmlns:a16="http://schemas.microsoft.com/office/drawing/2014/main" id="{EECDBB04-C332-FE4C-9CFE-F16F0D45C2B3}"/>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66445519-11BE-EA81-6D2A-E039FB9AD1C4}"/>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1545915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Consultant's Corner: Skills – The Hard and Soft – Duke Learning and  Organization Development">
            <a:extLst>
              <a:ext uri="{FF2B5EF4-FFF2-40B4-BE49-F238E27FC236}">
                <a16:creationId xmlns:a16="http://schemas.microsoft.com/office/drawing/2014/main" id="{7B97AA71-2749-43C5-7190-04FAF65C7C7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11560" y="404664"/>
            <a:ext cx="7920880" cy="5112569"/>
          </a:xfrm>
          <a:prstGeom prst="rect">
            <a:avLst/>
          </a:prstGeom>
          <a:solidFill>
            <a:srgbClr val="FFFFFF"/>
          </a:solidFill>
        </p:spPr>
      </p:pic>
      <p:sp>
        <p:nvSpPr>
          <p:cNvPr id="4" name="Date Placeholder 3">
            <a:extLst>
              <a:ext uri="{FF2B5EF4-FFF2-40B4-BE49-F238E27FC236}">
                <a16:creationId xmlns:a16="http://schemas.microsoft.com/office/drawing/2014/main" id="{086BEC21-E2D1-CD49-CDA3-785D0F1E1C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63CF5951-9991-8326-6A98-3B6291998CC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388092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E33AF-97B6-EE28-D248-32045A80ACFD}"/>
              </a:ext>
            </a:extLst>
          </p:cNvPr>
          <p:cNvSpPr>
            <a:spLocks noGrp="1"/>
          </p:cNvSpPr>
          <p:nvPr>
            <p:ph type="title"/>
          </p:nvPr>
        </p:nvSpPr>
        <p:spPr>
          <a:xfrm>
            <a:off x="457200" y="274638"/>
            <a:ext cx="8229600" cy="1143000"/>
          </a:xfrm>
        </p:spPr>
        <p:txBody>
          <a:bodyPr wrap="square" anchor="ctr">
            <a:normAutofit/>
          </a:bodyPr>
          <a:lstStyle/>
          <a:p>
            <a:r>
              <a:rPr lang="en-US" sz="3600" b="1" dirty="0"/>
              <a:t>Management skills</a:t>
            </a:r>
          </a:p>
        </p:txBody>
      </p:sp>
      <p:sp>
        <p:nvSpPr>
          <p:cNvPr id="3" name="Content Placeholder 2">
            <a:extLst>
              <a:ext uri="{FF2B5EF4-FFF2-40B4-BE49-F238E27FC236}">
                <a16:creationId xmlns:a16="http://schemas.microsoft.com/office/drawing/2014/main" id="{3C1B543E-3CE3-8C8C-C2A4-0390B8CDC714}"/>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600" dirty="0"/>
              <a:t>Management skills refer to a set of abilities and competencies that individuals possess to effectively plan, organize, coordinate, and control resources within an organization to achieve specific goals.</a:t>
            </a:r>
          </a:p>
        </p:txBody>
      </p:sp>
      <p:pic>
        <p:nvPicPr>
          <p:cNvPr id="2050" name="Picture 2" descr="Skills PNGs for Free Download">
            <a:extLst>
              <a:ext uri="{FF2B5EF4-FFF2-40B4-BE49-F238E27FC236}">
                <a16:creationId xmlns:a16="http://schemas.microsoft.com/office/drawing/2014/main" id="{29279C4C-EF99-C08A-9D24-4DD7A2180A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014BF983-D848-C7FD-8472-8B264E2C823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F9325C77-693C-D53A-7393-EC145D8A3B8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24857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1DBAC-1ABA-78B0-3C6C-4ECD48C1222C}"/>
              </a:ext>
            </a:extLst>
          </p:cNvPr>
          <p:cNvSpPr>
            <a:spLocks noGrp="1"/>
          </p:cNvSpPr>
          <p:nvPr>
            <p:ph type="title"/>
          </p:nvPr>
        </p:nvSpPr>
        <p:spPr/>
        <p:txBody>
          <a:bodyPr/>
          <a:lstStyle/>
          <a:p>
            <a:r>
              <a:rPr lang="en-US" sz="3600" b="1" dirty="0"/>
              <a:t>Robert Katz’s Managerial skills</a:t>
            </a:r>
          </a:p>
        </p:txBody>
      </p:sp>
      <p:sp>
        <p:nvSpPr>
          <p:cNvPr id="3" name="Content Placeholder 2">
            <a:extLst>
              <a:ext uri="{FF2B5EF4-FFF2-40B4-BE49-F238E27FC236}">
                <a16:creationId xmlns:a16="http://schemas.microsoft.com/office/drawing/2014/main" id="{C227B04D-9B76-46DD-00CE-0BCC84919878}"/>
              </a:ext>
            </a:extLst>
          </p:cNvPr>
          <p:cNvSpPr>
            <a:spLocks noGrp="1"/>
          </p:cNvSpPr>
          <p:nvPr>
            <p:ph idx="1"/>
          </p:nvPr>
        </p:nvSpPr>
        <p:spPr/>
        <p:txBody>
          <a:bodyPr/>
          <a:lstStyle/>
          <a:p>
            <a:r>
              <a:rPr lang="en-US" sz="2400" dirty="0"/>
              <a:t>Robert L. Katz was a social psychologist and management scholar who proposed a widely recognized model of managerial skills. </a:t>
            </a:r>
          </a:p>
          <a:p>
            <a:r>
              <a:rPr lang="en-US" sz="2400" dirty="0"/>
              <a:t>In 1974, he outlined three essential types of managerial skills in his paper "Skills of an Effective Administrator.” These skills are often referred to as Katz's Managerial Skills Model: </a:t>
            </a:r>
          </a:p>
          <a:p>
            <a:pPr lvl="1"/>
            <a:r>
              <a:rPr lang="en-US" sz="2000" dirty="0"/>
              <a:t>Technical skills</a:t>
            </a:r>
          </a:p>
          <a:p>
            <a:pPr lvl="1"/>
            <a:r>
              <a:rPr lang="en-US" sz="2000" dirty="0"/>
              <a:t>Human skills </a:t>
            </a:r>
          </a:p>
          <a:p>
            <a:pPr lvl="1"/>
            <a:r>
              <a:rPr lang="en-US" sz="2000" dirty="0"/>
              <a:t>Conceptual skills</a:t>
            </a:r>
          </a:p>
          <a:p>
            <a:pPr marL="0" indent="0">
              <a:buNone/>
            </a:pPr>
            <a:r>
              <a:rPr lang="en-US" sz="2400" dirty="0"/>
              <a:t> </a:t>
            </a:r>
          </a:p>
        </p:txBody>
      </p:sp>
      <p:sp>
        <p:nvSpPr>
          <p:cNvPr id="4" name="Date Placeholder 3">
            <a:extLst>
              <a:ext uri="{FF2B5EF4-FFF2-40B4-BE49-F238E27FC236}">
                <a16:creationId xmlns:a16="http://schemas.microsoft.com/office/drawing/2014/main" id="{BD61BC88-16C2-EC4C-FA67-57CBA36D1500}"/>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2841F2A3-4ED6-19C7-F668-70AC770D89F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880465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Management Skills</a:t>
            </a:r>
          </a:p>
        </p:txBody>
      </p:sp>
      <p:pic>
        <p:nvPicPr>
          <p:cNvPr id="7" name="Content Placeholder 6" descr="A group of rectangular objects with text&#10;&#10;Description automatically generated with medium confidence">
            <a:extLst>
              <a:ext uri="{FF2B5EF4-FFF2-40B4-BE49-F238E27FC236}">
                <a16:creationId xmlns:a16="http://schemas.microsoft.com/office/drawing/2014/main" id="{337D5575-B904-8E90-438F-5C5ECD4FE4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772816"/>
            <a:ext cx="7488832" cy="3312368"/>
          </a:xfrm>
        </p:spPr>
      </p:pic>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B564E475-7255-B0A0-F61F-32E0DF94776F}"/>
              </a:ext>
            </a:extLst>
          </p:cNvPr>
          <p:cNvSpPr txBox="1"/>
          <p:nvPr/>
        </p:nvSpPr>
        <p:spPr>
          <a:xfrm>
            <a:off x="3519341" y="5179469"/>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366486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35A71-85AB-E2BC-FF21-65C6CFF2A32F}"/>
              </a:ext>
            </a:extLst>
          </p:cNvPr>
          <p:cNvSpPr>
            <a:spLocks noGrp="1"/>
          </p:cNvSpPr>
          <p:nvPr>
            <p:ph type="title"/>
          </p:nvPr>
        </p:nvSpPr>
        <p:spPr/>
        <p:txBody>
          <a:bodyPr/>
          <a:lstStyle/>
          <a:p>
            <a:r>
              <a:rPr lang="en-US" sz="3600" b="1" dirty="0"/>
              <a:t>Technical Skills</a:t>
            </a:r>
          </a:p>
        </p:txBody>
      </p:sp>
      <p:sp>
        <p:nvSpPr>
          <p:cNvPr id="3" name="Content Placeholder 2">
            <a:extLst>
              <a:ext uri="{FF2B5EF4-FFF2-40B4-BE49-F238E27FC236}">
                <a16:creationId xmlns:a16="http://schemas.microsoft.com/office/drawing/2014/main" id="{B5EA96B2-7B97-D3B4-1981-71B1F0E3775B}"/>
              </a:ext>
            </a:extLst>
          </p:cNvPr>
          <p:cNvSpPr>
            <a:spLocks noGrp="1"/>
          </p:cNvSpPr>
          <p:nvPr>
            <p:ph idx="1"/>
          </p:nvPr>
        </p:nvSpPr>
        <p:spPr/>
        <p:txBody>
          <a:bodyPr/>
          <a:lstStyle/>
          <a:p>
            <a:r>
              <a:rPr lang="en-US" sz="2400" b="1" dirty="0"/>
              <a:t>Technical skills</a:t>
            </a:r>
            <a:r>
              <a:rPr lang="en-US" sz="2400" dirty="0"/>
              <a:t> is the ability to use specific knowledge and expertise to perform tasks related to a particular job or industry.</a:t>
            </a:r>
          </a:p>
          <a:p>
            <a:r>
              <a:rPr lang="en-US" sz="2400" dirty="0"/>
              <a:t>Technical skills are crucial for understanding and executing the specific tasks and processes involved in a particular field. </a:t>
            </a:r>
          </a:p>
          <a:p>
            <a:r>
              <a:rPr lang="en-US" sz="2400" dirty="0"/>
              <a:t>Managers need technical skills to effectively supervise and guide their teams in achieving organizational goals.</a:t>
            </a:r>
          </a:p>
          <a:p>
            <a:endParaRPr lang="en-US" dirty="0"/>
          </a:p>
        </p:txBody>
      </p:sp>
      <p:sp>
        <p:nvSpPr>
          <p:cNvPr id="4" name="Date Placeholder 3">
            <a:extLst>
              <a:ext uri="{FF2B5EF4-FFF2-40B4-BE49-F238E27FC236}">
                <a16:creationId xmlns:a16="http://schemas.microsoft.com/office/drawing/2014/main" id="{47679181-1E4B-EB94-1104-E224F85D3F56}"/>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63D51B46-DE01-4733-1414-7785FE73B713}"/>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94356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1E6F0-D864-69A7-C643-34873571715B}"/>
              </a:ext>
            </a:extLst>
          </p:cNvPr>
          <p:cNvSpPr>
            <a:spLocks noGrp="1"/>
          </p:cNvSpPr>
          <p:nvPr>
            <p:ph type="title"/>
          </p:nvPr>
        </p:nvSpPr>
        <p:spPr/>
        <p:txBody>
          <a:bodyPr/>
          <a:lstStyle/>
          <a:p>
            <a:r>
              <a:rPr lang="en-US" sz="3600" b="1" dirty="0"/>
              <a:t>Example of technical skills</a:t>
            </a:r>
          </a:p>
        </p:txBody>
      </p:sp>
      <p:sp>
        <p:nvSpPr>
          <p:cNvPr id="3" name="Content Placeholder 2">
            <a:extLst>
              <a:ext uri="{FF2B5EF4-FFF2-40B4-BE49-F238E27FC236}">
                <a16:creationId xmlns:a16="http://schemas.microsoft.com/office/drawing/2014/main" id="{A2F39D16-8F53-EC49-0E7A-CEA7F7E5F722}"/>
              </a:ext>
            </a:extLst>
          </p:cNvPr>
          <p:cNvSpPr>
            <a:spLocks noGrp="1"/>
          </p:cNvSpPr>
          <p:nvPr>
            <p:ph idx="1"/>
          </p:nvPr>
        </p:nvSpPr>
        <p:spPr/>
        <p:txBody>
          <a:bodyPr/>
          <a:lstStyle/>
          <a:p>
            <a:r>
              <a:rPr lang="en-US" sz="2400" dirty="0"/>
              <a:t>For a </a:t>
            </a:r>
            <a:r>
              <a:rPr lang="en-US" sz="2400" b="1" dirty="0"/>
              <a:t>Data Analysis </a:t>
            </a:r>
            <a:r>
              <a:rPr lang="en-US" sz="2400" dirty="0"/>
              <a:t>job, examples of technical skills will be the following: Data interpretation, statistical analysis, and using data visualization tools.</a:t>
            </a:r>
          </a:p>
          <a:p>
            <a:r>
              <a:rPr lang="en-US" sz="2400" dirty="0"/>
              <a:t>For a </a:t>
            </a:r>
            <a:r>
              <a:rPr lang="en-US" sz="2400" b="1" dirty="0"/>
              <a:t>Financial Management </a:t>
            </a:r>
            <a:r>
              <a:rPr lang="en-US" sz="2400" dirty="0"/>
              <a:t>job, examples of technical skills will be the following: Budgeting, financial analysis, understanding financial statements.</a:t>
            </a:r>
          </a:p>
          <a:p>
            <a:endParaRPr lang="en-US" dirty="0"/>
          </a:p>
        </p:txBody>
      </p:sp>
      <p:sp>
        <p:nvSpPr>
          <p:cNvPr id="4" name="Date Placeholder 3">
            <a:extLst>
              <a:ext uri="{FF2B5EF4-FFF2-40B4-BE49-F238E27FC236}">
                <a16:creationId xmlns:a16="http://schemas.microsoft.com/office/drawing/2014/main" id="{9AB61B7C-55EC-A075-0C19-9B1799D9CEA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06F0CAC2-D5E5-ECEF-7047-21F9C6B4F4DB}"/>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518275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FC18-FBA9-F413-E912-28FA2D6C16B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Ways to develop technical skills for managers</a:t>
            </a:r>
          </a:p>
        </p:txBody>
      </p:sp>
      <p:sp>
        <p:nvSpPr>
          <p:cNvPr id="3" name="Content Placeholder 2">
            <a:extLst>
              <a:ext uri="{FF2B5EF4-FFF2-40B4-BE49-F238E27FC236}">
                <a16:creationId xmlns:a16="http://schemas.microsoft.com/office/drawing/2014/main" id="{B8F724F9-588E-C50A-1403-A7E4CF63368A}"/>
              </a:ext>
            </a:extLst>
          </p:cNvPr>
          <p:cNvSpPr>
            <a:spLocks noGrp="1"/>
          </p:cNvSpPr>
          <p:nvPr>
            <p:ph sz="half" idx="1"/>
          </p:nvPr>
        </p:nvSpPr>
        <p:spPr>
          <a:xfrm>
            <a:off x="457200" y="1600201"/>
            <a:ext cx="4618856" cy="3989040"/>
          </a:xfrm>
        </p:spPr>
        <p:txBody>
          <a:bodyPr wrap="square" anchor="t">
            <a:normAutofit fontScale="92500" lnSpcReduction="10000"/>
          </a:bodyPr>
          <a:lstStyle/>
          <a:p>
            <a:pPr>
              <a:lnSpc>
                <a:spcPct val="90000"/>
              </a:lnSpc>
            </a:pPr>
            <a:r>
              <a:rPr lang="en-GB" sz="2600" b="1" i="0" dirty="0">
                <a:effectLst/>
              </a:rPr>
              <a:t>Identify Relevant Skills needed for a job</a:t>
            </a:r>
          </a:p>
          <a:p>
            <a:pPr>
              <a:lnSpc>
                <a:spcPct val="90000"/>
              </a:lnSpc>
            </a:pPr>
            <a:r>
              <a:rPr lang="en-GB" sz="2600" b="1" i="0" dirty="0">
                <a:effectLst/>
              </a:rPr>
              <a:t>Set Clear Goals on how do develop these skills</a:t>
            </a:r>
          </a:p>
          <a:p>
            <a:pPr>
              <a:lnSpc>
                <a:spcPct val="90000"/>
              </a:lnSpc>
            </a:pPr>
            <a:r>
              <a:rPr lang="en-GB" sz="2600" b="1" dirty="0"/>
              <a:t>Take formal courses </a:t>
            </a:r>
          </a:p>
          <a:p>
            <a:pPr>
              <a:lnSpc>
                <a:spcPct val="90000"/>
              </a:lnSpc>
            </a:pPr>
            <a:r>
              <a:rPr lang="en-GB" sz="2600" b="1" i="0" dirty="0">
                <a:effectLst/>
              </a:rPr>
              <a:t>Online learning platforms</a:t>
            </a:r>
          </a:p>
          <a:p>
            <a:pPr>
              <a:lnSpc>
                <a:spcPct val="90000"/>
              </a:lnSpc>
            </a:pPr>
            <a:r>
              <a:rPr lang="en-GB" sz="2600" b="1" dirty="0"/>
              <a:t>Certifications</a:t>
            </a:r>
          </a:p>
          <a:p>
            <a:pPr>
              <a:lnSpc>
                <a:spcPct val="90000"/>
              </a:lnSpc>
            </a:pPr>
            <a:r>
              <a:rPr lang="en-GB" sz="2600" b="1" i="0" dirty="0">
                <a:effectLst/>
              </a:rPr>
              <a:t>Trainings </a:t>
            </a:r>
          </a:p>
          <a:p>
            <a:pPr>
              <a:lnSpc>
                <a:spcPct val="90000"/>
              </a:lnSpc>
            </a:pPr>
            <a:r>
              <a:rPr lang="en-GB" sz="2600" b="1" dirty="0"/>
              <a:t>Practice regularly </a:t>
            </a:r>
          </a:p>
          <a:p>
            <a:pPr>
              <a:lnSpc>
                <a:spcPct val="90000"/>
              </a:lnSpc>
            </a:pPr>
            <a:r>
              <a:rPr lang="en-GB" sz="2600" b="1" i="0" dirty="0">
                <a:effectLst/>
              </a:rPr>
              <a:t>Networking </a:t>
            </a:r>
          </a:p>
          <a:p>
            <a:pPr>
              <a:lnSpc>
                <a:spcPct val="90000"/>
              </a:lnSpc>
            </a:pPr>
            <a:r>
              <a:rPr lang="en-GB" sz="2600" b="1" dirty="0"/>
              <a:t>Mentorship </a:t>
            </a:r>
            <a:endParaRPr lang="en-GB" sz="2600" b="1" i="0" dirty="0">
              <a:effectLst/>
            </a:endParaRPr>
          </a:p>
          <a:p>
            <a:pPr>
              <a:lnSpc>
                <a:spcPct val="90000"/>
              </a:lnSpc>
            </a:pPr>
            <a:endParaRPr lang="en-US" sz="2200" dirty="0"/>
          </a:p>
        </p:txBody>
      </p:sp>
      <p:pic>
        <p:nvPicPr>
          <p:cNvPr id="3074" name="Picture 2" descr="7 Technical skills that hiring managers look for in data scientists |">
            <a:extLst>
              <a:ext uri="{FF2B5EF4-FFF2-40B4-BE49-F238E27FC236}">
                <a16:creationId xmlns:a16="http://schemas.microsoft.com/office/drawing/2014/main" id="{3EA72B95-1986-C255-8221-DB615444B3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20072" y="2467670"/>
            <a:ext cx="3466728" cy="2254102"/>
          </a:xfrm>
          <a:prstGeom prst="rect">
            <a:avLst/>
          </a:prstGeom>
          <a:solidFill>
            <a:srgbClr val="FFFFFF"/>
          </a:solidFill>
        </p:spPr>
      </p:pic>
      <p:sp>
        <p:nvSpPr>
          <p:cNvPr id="4" name="Date Placeholder 3">
            <a:extLst>
              <a:ext uri="{FF2B5EF4-FFF2-40B4-BE49-F238E27FC236}">
                <a16:creationId xmlns:a16="http://schemas.microsoft.com/office/drawing/2014/main" id="{6ABF77CC-B7AA-5D06-1604-828FFF2A67E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1A38AB4E-CAC3-691C-6A99-2E556140210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2563573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70326-BE8C-E90E-F38D-B447F76AF5FD}"/>
              </a:ext>
            </a:extLst>
          </p:cNvPr>
          <p:cNvSpPr>
            <a:spLocks noGrp="1"/>
          </p:cNvSpPr>
          <p:nvPr>
            <p:ph type="title"/>
          </p:nvPr>
        </p:nvSpPr>
        <p:spPr/>
        <p:txBody>
          <a:bodyPr/>
          <a:lstStyle/>
          <a:p>
            <a:r>
              <a:rPr lang="en-US" sz="3600" b="1" dirty="0"/>
              <a:t>Interpersonal Skills</a:t>
            </a:r>
          </a:p>
        </p:txBody>
      </p:sp>
      <p:sp>
        <p:nvSpPr>
          <p:cNvPr id="3" name="Content Placeholder 2">
            <a:extLst>
              <a:ext uri="{FF2B5EF4-FFF2-40B4-BE49-F238E27FC236}">
                <a16:creationId xmlns:a16="http://schemas.microsoft.com/office/drawing/2014/main" id="{985BE617-ABC8-E628-944F-2FD8430836D7}"/>
              </a:ext>
            </a:extLst>
          </p:cNvPr>
          <p:cNvSpPr>
            <a:spLocks noGrp="1"/>
          </p:cNvSpPr>
          <p:nvPr>
            <p:ph idx="1"/>
          </p:nvPr>
        </p:nvSpPr>
        <p:spPr/>
        <p:txBody>
          <a:bodyPr/>
          <a:lstStyle/>
          <a:p>
            <a:r>
              <a:rPr lang="en-US" sz="2400" b="1" dirty="0"/>
              <a:t>Interpersonal skills</a:t>
            </a:r>
            <a:r>
              <a:rPr lang="en-US" sz="2400" dirty="0"/>
              <a:t> or </a:t>
            </a:r>
            <a:r>
              <a:rPr lang="en-US" sz="2400" b="1" dirty="0"/>
              <a:t>human skills</a:t>
            </a:r>
            <a:r>
              <a:rPr lang="en-US" sz="2400" dirty="0"/>
              <a:t> is the ability to work well with others, understand their needs and motivations, and communicate effectively.</a:t>
            </a:r>
          </a:p>
          <a:p>
            <a:r>
              <a:rPr lang="en-US" sz="2400" dirty="0"/>
              <a:t>Human skills are essential for building positive interpersonal relationships within the organization. </a:t>
            </a:r>
          </a:p>
          <a:p>
            <a:r>
              <a:rPr lang="en-US" sz="2400" dirty="0"/>
              <a:t>Managers with strong human skills can lead, motivate, and collaborate with team members, fostering a positive work environment.</a:t>
            </a:r>
          </a:p>
          <a:p>
            <a:endParaRPr lang="en-US" dirty="0"/>
          </a:p>
        </p:txBody>
      </p:sp>
      <p:sp>
        <p:nvSpPr>
          <p:cNvPr id="4" name="Date Placeholder 3">
            <a:extLst>
              <a:ext uri="{FF2B5EF4-FFF2-40B4-BE49-F238E27FC236}">
                <a16:creationId xmlns:a16="http://schemas.microsoft.com/office/drawing/2014/main" id="{566D5796-4051-93EE-EC87-DE2CD50880E9}"/>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23F1E671-0210-9028-C5FE-A213B149488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18834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03491-6DD9-C5A3-B112-BC28D2415617}"/>
              </a:ext>
            </a:extLst>
          </p:cNvPr>
          <p:cNvSpPr>
            <a:spLocks noGrp="1"/>
          </p:cNvSpPr>
          <p:nvPr>
            <p:ph type="title"/>
          </p:nvPr>
        </p:nvSpPr>
        <p:spPr>
          <a:xfrm>
            <a:off x="457200" y="274638"/>
            <a:ext cx="8229600" cy="1143000"/>
          </a:xfrm>
        </p:spPr>
        <p:txBody>
          <a:bodyPr wrap="square" anchor="ctr">
            <a:normAutofit/>
          </a:bodyPr>
          <a:lstStyle/>
          <a:p>
            <a:r>
              <a:rPr lang="en-US" sz="3600" b="1" dirty="0"/>
              <a:t>Examples of interpersonal skills</a:t>
            </a:r>
          </a:p>
        </p:txBody>
      </p:sp>
      <p:sp>
        <p:nvSpPr>
          <p:cNvPr id="3" name="Content Placeholder 2">
            <a:extLst>
              <a:ext uri="{FF2B5EF4-FFF2-40B4-BE49-F238E27FC236}">
                <a16:creationId xmlns:a16="http://schemas.microsoft.com/office/drawing/2014/main" id="{C603875C-556C-0309-0377-860E4E40F766}"/>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600" b="1" i="0">
                <a:effectLst/>
              </a:rPr>
              <a:t>Communication</a:t>
            </a:r>
          </a:p>
          <a:p>
            <a:pPr>
              <a:lnSpc>
                <a:spcPct val="90000"/>
              </a:lnSpc>
            </a:pPr>
            <a:r>
              <a:rPr lang="en-GB" sz="2600" b="1" i="0">
                <a:effectLst/>
              </a:rPr>
              <a:t>Active Listening</a:t>
            </a:r>
          </a:p>
          <a:p>
            <a:pPr>
              <a:lnSpc>
                <a:spcPct val="90000"/>
              </a:lnSpc>
            </a:pPr>
            <a:r>
              <a:rPr lang="en-GB" sz="2600" b="1" i="0">
                <a:effectLst/>
              </a:rPr>
              <a:t>Empathy</a:t>
            </a:r>
            <a:endParaRPr lang="en-GB" sz="2600" b="1"/>
          </a:p>
          <a:p>
            <a:pPr>
              <a:lnSpc>
                <a:spcPct val="90000"/>
              </a:lnSpc>
            </a:pPr>
            <a:r>
              <a:rPr lang="en-GB" sz="2600" b="1" i="0">
                <a:effectLst/>
              </a:rPr>
              <a:t>Conflict Resolution</a:t>
            </a:r>
          </a:p>
          <a:p>
            <a:pPr>
              <a:lnSpc>
                <a:spcPct val="90000"/>
              </a:lnSpc>
            </a:pPr>
            <a:r>
              <a:rPr lang="en-GB" sz="2600" b="1" i="0">
                <a:effectLst/>
              </a:rPr>
              <a:t>Teamwork</a:t>
            </a:r>
            <a:endParaRPr lang="en-GB" sz="2600" b="1"/>
          </a:p>
          <a:p>
            <a:pPr>
              <a:lnSpc>
                <a:spcPct val="90000"/>
              </a:lnSpc>
            </a:pPr>
            <a:r>
              <a:rPr lang="en-GB" sz="2600" b="1" i="0">
                <a:effectLst/>
              </a:rPr>
              <a:t>Adaptability</a:t>
            </a:r>
          </a:p>
          <a:p>
            <a:pPr>
              <a:lnSpc>
                <a:spcPct val="90000"/>
              </a:lnSpc>
            </a:pPr>
            <a:r>
              <a:rPr lang="en-GB" sz="2600" b="1" i="0">
                <a:effectLst/>
              </a:rPr>
              <a:t>Persuasion</a:t>
            </a:r>
          </a:p>
          <a:p>
            <a:pPr>
              <a:lnSpc>
                <a:spcPct val="90000"/>
              </a:lnSpc>
            </a:pPr>
            <a:r>
              <a:rPr lang="en-GB" sz="2600" b="1"/>
              <a:t>Time management</a:t>
            </a:r>
          </a:p>
          <a:p>
            <a:pPr>
              <a:lnSpc>
                <a:spcPct val="90000"/>
              </a:lnSpc>
            </a:pPr>
            <a:r>
              <a:rPr lang="en-US" sz="2600" b="1"/>
              <a:t>Diplomacy</a:t>
            </a:r>
          </a:p>
        </p:txBody>
      </p:sp>
      <p:pic>
        <p:nvPicPr>
          <p:cNvPr id="4102" name="Picture 6" descr="They Require Human Relations Skills To Deal With The - Human Resources  Images Png Transparent PNG - 425x355 - Free Download on NicePNG">
            <a:extLst>
              <a:ext uri="{FF2B5EF4-FFF2-40B4-BE49-F238E27FC236}">
                <a16:creationId xmlns:a16="http://schemas.microsoft.com/office/drawing/2014/main" id="{C081ABC7-0E4D-9AF3-8161-E7D317F602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26065"/>
            <a:ext cx="4038600" cy="2137311"/>
          </a:xfrm>
          <a:prstGeom prst="rect">
            <a:avLst/>
          </a:prstGeom>
          <a:solidFill>
            <a:srgbClr val="FFFFFF"/>
          </a:solidFill>
        </p:spPr>
      </p:pic>
      <p:sp>
        <p:nvSpPr>
          <p:cNvPr id="4" name="Date Placeholder 3">
            <a:extLst>
              <a:ext uri="{FF2B5EF4-FFF2-40B4-BE49-F238E27FC236}">
                <a16:creationId xmlns:a16="http://schemas.microsoft.com/office/drawing/2014/main" id="{D34B6B85-B38D-5B5F-E659-618E91C05B5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506658A5-B227-0796-0F54-01528FD9755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539173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73751-1277-888A-721B-36C83D6B446F}"/>
              </a:ext>
            </a:extLst>
          </p:cNvPr>
          <p:cNvSpPr>
            <a:spLocks noGrp="1"/>
          </p:cNvSpPr>
          <p:nvPr>
            <p:ph type="title"/>
          </p:nvPr>
        </p:nvSpPr>
        <p:spPr/>
        <p:txBody>
          <a:bodyPr/>
          <a:lstStyle/>
          <a:p>
            <a:r>
              <a:rPr lang="en-US" sz="3600" b="1" dirty="0"/>
              <a:t>Ways to develop interpersonal skills for managers</a:t>
            </a:r>
            <a:endParaRPr lang="en-US" sz="3600" dirty="0"/>
          </a:p>
        </p:txBody>
      </p:sp>
      <p:sp>
        <p:nvSpPr>
          <p:cNvPr id="3" name="Content Placeholder 2">
            <a:extLst>
              <a:ext uri="{FF2B5EF4-FFF2-40B4-BE49-F238E27FC236}">
                <a16:creationId xmlns:a16="http://schemas.microsoft.com/office/drawing/2014/main" id="{F54550D6-B7C4-30E3-3AA4-372542824506}"/>
              </a:ext>
            </a:extLst>
          </p:cNvPr>
          <p:cNvSpPr>
            <a:spLocks noGrp="1"/>
          </p:cNvSpPr>
          <p:nvPr>
            <p:ph idx="1"/>
          </p:nvPr>
        </p:nvSpPr>
        <p:spPr/>
        <p:txBody>
          <a:bodyPr/>
          <a:lstStyle/>
          <a:p>
            <a:r>
              <a:rPr lang="en-GB" sz="2400" b="1" i="0" dirty="0">
                <a:effectLst/>
              </a:rPr>
              <a:t>Communication Workshops and Training</a:t>
            </a:r>
          </a:p>
          <a:p>
            <a:r>
              <a:rPr lang="en-GB" sz="2400" b="1" i="0" dirty="0">
                <a:effectLst/>
              </a:rPr>
              <a:t>Leadership Development Programs</a:t>
            </a:r>
          </a:p>
          <a:p>
            <a:r>
              <a:rPr lang="en-GB" sz="2400" b="1" i="0" dirty="0">
                <a:effectLst/>
              </a:rPr>
              <a:t>Feedback and Self-Assessment</a:t>
            </a:r>
            <a:endParaRPr lang="en-GB" sz="2400" b="1" dirty="0"/>
          </a:p>
          <a:p>
            <a:r>
              <a:rPr lang="en-GB" sz="2400" b="1" i="0" dirty="0">
                <a:effectLst/>
              </a:rPr>
              <a:t>Executive Coaching</a:t>
            </a:r>
          </a:p>
          <a:p>
            <a:r>
              <a:rPr lang="en-GB" sz="2400" b="1" i="0" dirty="0">
                <a:effectLst/>
              </a:rPr>
              <a:t>Mentorship</a:t>
            </a:r>
            <a:endParaRPr lang="en-GB" sz="2400" b="1" dirty="0"/>
          </a:p>
          <a:p>
            <a:r>
              <a:rPr lang="en-GB" sz="2400" b="1" i="0" dirty="0">
                <a:effectLst/>
              </a:rPr>
              <a:t>Conflict Resolution Training</a:t>
            </a:r>
          </a:p>
          <a:p>
            <a:r>
              <a:rPr lang="en-GB" sz="2400" b="1" i="0" dirty="0">
                <a:effectLst/>
              </a:rPr>
              <a:t>Emotional Intelligence Development</a:t>
            </a:r>
          </a:p>
          <a:p>
            <a:r>
              <a:rPr lang="en-GB" sz="2400" b="1" dirty="0"/>
              <a:t>Peer learning</a:t>
            </a:r>
            <a:endParaRPr lang="en-US" sz="2400" dirty="0"/>
          </a:p>
        </p:txBody>
      </p:sp>
      <p:sp>
        <p:nvSpPr>
          <p:cNvPr id="4" name="Date Placeholder 3">
            <a:extLst>
              <a:ext uri="{FF2B5EF4-FFF2-40B4-BE49-F238E27FC236}">
                <a16:creationId xmlns:a16="http://schemas.microsoft.com/office/drawing/2014/main" id="{EBCAFEB7-899E-3470-E66E-55B84575052E}"/>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6F222C8D-E256-5EF6-E855-A383E6C258C6}"/>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21508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933FD-852D-A345-7CFA-F09D93B5F0A2}"/>
              </a:ext>
            </a:extLst>
          </p:cNvPr>
          <p:cNvSpPr>
            <a:spLocks noGrp="1"/>
          </p:cNvSpPr>
          <p:nvPr>
            <p:ph type="title"/>
          </p:nvPr>
        </p:nvSpPr>
        <p:spPr/>
        <p:txBody>
          <a:bodyPr/>
          <a:lstStyle/>
          <a:p>
            <a:r>
              <a:rPr lang="en-US" sz="3600" b="1" dirty="0"/>
              <a:t>Conceptual Skills</a:t>
            </a:r>
          </a:p>
        </p:txBody>
      </p:sp>
      <p:sp>
        <p:nvSpPr>
          <p:cNvPr id="3" name="Content Placeholder 2">
            <a:extLst>
              <a:ext uri="{FF2B5EF4-FFF2-40B4-BE49-F238E27FC236}">
                <a16:creationId xmlns:a16="http://schemas.microsoft.com/office/drawing/2014/main" id="{ADE231FE-1BE1-D1B3-C7E0-88C935F64EEB}"/>
              </a:ext>
            </a:extLst>
          </p:cNvPr>
          <p:cNvSpPr>
            <a:spLocks noGrp="1"/>
          </p:cNvSpPr>
          <p:nvPr>
            <p:ph idx="1"/>
          </p:nvPr>
        </p:nvSpPr>
        <p:spPr/>
        <p:txBody>
          <a:bodyPr/>
          <a:lstStyle/>
          <a:p>
            <a:r>
              <a:rPr lang="en-US" sz="2400" b="1" dirty="0"/>
              <a:t>Conceptual skills </a:t>
            </a:r>
            <a:r>
              <a:rPr lang="en-US" sz="2400" dirty="0"/>
              <a:t>is the ability to analyze and diagnose complex situations, think strategically, and formulate innovative solutions.</a:t>
            </a:r>
          </a:p>
          <a:p>
            <a:r>
              <a:rPr lang="en-US" sz="2400" dirty="0"/>
              <a:t>Conceptual skills involve the capacity to see the organization as a whole, understand how various parts are interrelated, and make decisions that align with the overall goals of the organization. </a:t>
            </a:r>
          </a:p>
          <a:p>
            <a:r>
              <a:rPr lang="en-US" sz="2400" dirty="0"/>
              <a:t>Managers with strong conceptual skills are effective in strategic planning and decision-making.</a:t>
            </a:r>
          </a:p>
          <a:p>
            <a:endParaRPr lang="en-US" dirty="0"/>
          </a:p>
        </p:txBody>
      </p:sp>
      <p:sp>
        <p:nvSpPr>
          <p:cNvPr id="4" name="Date Placeholder 3">
            <a:extLst>
              <a:ext uri="{FF2B5EF4-FFF2-40B4-BE49-F238E27FC236}">
                <a16:creationId xmlns:a16="http://schemas.microsoft.com/office/drawing/2014/main" id="{F0CFAB8F-6117-658B-DD3F-7EE77F8DD861}"/>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1BCBC2B1-5A1C-CEEC-2E8D-9F194A6F824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530568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66AA1-577A-041D-51C3-3E7254035F88}"/>
              </a:ext>
            </a:extLst>
          </p:cNvPr>
          <p:cNvSpPr>
            <a:spLocks noGrp="1"/>
          </p:cNvSpPr>
          <p:nvPr>
            <p:ph type="title"/>
          </p:nvPr>
        </p:nvSpPr>
        <p:spPr>
          <a:xfrm>
            <a:off x="457200" y="274638"/>
            <a:ext cx="8229600" cy="1143000"/>
          </a:xfrm>
        </p:spPr>
        <p:txBody>
          <a:bodyPr wrap="square" anchor="ctr">
            <a:normAutofit/>
          </a:bodyPr>
          <a:lstStyle/>
          <a:p>
            <a:r>
              <a:rPr lang="en-US" sz="3600" b="1" dirty="0"/>
              <a:t>Examples of conceptual skills</a:t>
            </a:r>
          </a:p>
        </p:txBody>
      </p:sp>
      <p:sp>
        <p:nvSpPr>
          <p:cNvPr id="3" name="Content Placeholder 2">
            <a:extLst>
              <a:ext uri="{FF2B5EF4-FFF2-40B4-BE49-F238E27FC236}">
                <a16:creationId xmlns:a16="http://schemas.microsoft.com/office/drawing/2014/main" id="{E1D0D4D1-8578-A65E-F5D2-AC93821B7ADD}"/>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1" i="0" dirty="0">
                <a:effectLst/>
              </a:rPr>
              <a:t>Strategic Thinking</a:t>
            </a:r>
          </a:p>
          <a:p>
            <a:pPr>
              <a:lnSpc>
                <a:spcPct val="90000"/>
              </a:lnSpc>
            </a:pPr>
            <a:r>
              <a:rPr lang="en-GB" sz="2400" b="1" i="0" dirty="0">
                <a:effectLst/>
              </a:rPr>
              <a:t>Critical Thinking</a:t>
            </a:r>
          </a:p>
          <a:p>
            <a:pPr>
              <a:lnSpc>
                <a:spcPct val="90000"/>
              </a:lnSpc>
            </a:pPr>
            <a:r>
              <a:rPr lang="en-GB" sz="2400" b="1" i="0" dirty="0">
                <a:effectLst/>
              </a:rPr>
              <a:t>Problem Analysis</a:t>
            </a:r>
            <a:endParaRPr lang="en-GB" sz="2400" b="1" dirty="0"/>
          </a:p>
          <a:p>
            <a:pPr>
              <a:lnSpc>
                <a:spcPct val="90000"/>
              </a:lnSpc>
            </a:pPr>
            <a:r>
              <a:rPr lang="en-GB" sz="2400" b="1" i="0" dirty="0">
                <a:effectLst/>
              </a:rPr>
              <a:t>Decision-Making</a:t>
            </a:r>
          </a:p>
          <a:p>
            <a:pPr>
              <a:lnSpc>
                <a:spcPct val="90000"/>
              </a:lnSpc>
            </a:pPr>
            <a:r>
              <a:rPr lang="en-GB" sz="2400" b="1" i="0" dirty="0">
                <a:effectLst/>
              </a:rPr>
              <a:t>Market Analysis</a:t>
            </a:r>
          </a:p>
          <a:p>
            <a:pPr>
              <a:lnSpc>
                <a:spcPct val="90000"/>
              </a:lnSpc>
            </a:pPr>
            <a:r>
              <a:rPr lang="en-GB" sz="2400" b="1" i="0" dirty="0">
                <a:effectLst/>
              </a:rPr>
              <a:t>Risk Management</a:t>
            </a:r>
          </a:p>
          <a:p>
            <a:pPr>
              <a:lnSpc>
                <a:spcPct val="90000"/>
              </a:lnSpc>
            </a:pPr>
            <a:r>
              <a:rPr lang="en-US" sz="2400" b="1" dirty="0"/>
              <a:t>Resource Allocation</a:t>
            </a:r>
          </a:p>
          <a:p>
            <a:pPr>
              <a:lnSpc>
                <a:spcPct val="90000"/>
              </a:lnSpc>
            </a:pPr>
            <a:r>
              <a:rPr lang="en-US" sz="2400" b="1" dirty="0"/>
              <a:t>Change Management</a:t>
            </a:r>
          </a:p>
          <a:p>
            <a:pPr>
              <a:lnSpc>
                <a:spcPct val="90000"/>
              </a:lnSpc>
            </a:pPr>
            <a:r>
              <a:rPr lang="en-US" sz="2400" b="1" dirty="0"/>
              <a:t>Collaborative Leadership</a:t>
            </a:r>
            <a:endParaRPr lang="en-US" sz="2400" dirty="0"/>
          </a:p>
        </p:txBody>
      </p:sp>
      <p:pic>
        <p:nvPicPr>
          <p:cNvPr id="5122" name="Picture 2" descr="Autism, conceptual, hand, idea, line, skills, thin icon - Download on  Iconfinder">
            <a:extLst>
              <a:ext uri="{FF2B5EF4-FFF2-40B4-BE49-F238E27FC236}">
                <a16:creationId xmlns:a16="http://schemas.microsoft.com/office/drawing/2014/main" id="{89C646BB-A870-CF4C-8BC4-0AC02239B0B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C077A57E-AC17-E096-47DF-E771514A0AD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AB84E2A8-5C7F-E5F0-4860-8BB21D65660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755033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D5729-FB31-7647-C730-B91A6846FEE8}"/>
              </a:ext>
            </a:extLst>
          </p:cNvPr>
          <p:cNvSpPr>
            <a:spLocks noGrp="1"/>
          </p:cNvSpPr>
          <p:nvPr>
            <p:ph type="title"/>
          </p:nvPr>
        </p:nvSpPr>
        <p:spPr/>
        <p:txBody>
          <a:bodyPr/>
          <a:lstStyle/>
          <a:p>
            <a:r>
              <a:rPr lang="en-US" sz="3600" b="1" dirty="0"/>
              <a:t>Ways to develop conceptual skills for managers</a:t>
            </a:r>
            <a:endParaRPr lang="en-US" sz="3600" dirty="0"/>
          </a:p>
        </p:txBody>
      </p:sp>
      <p:sp>
        <p:nvSpPr>
          <p:cNvPr id="3" name="Content Placeholder 2">
            <a:extLst>
              <a:ext uri="{FF2B5EF4-FFF2-40B4-BE49-F238E27FC236}">
                <a16:creationId xmlns:a16="http://schemas.microsoft.com/office/drawing/2014/main" id="{ACA7D0DD-25A1-43AD-DD0F-9C6940D3FCF8}"/>
              </a:ext>
            </a:extLst>
          </p:cNvPr>
          <p:cNvSpPr>
            <a:spLocks noGrp="1"/>
          </p:cNvSpPr>
          <p:nvPr>
            <p:ph idx="1"/>
          </p:nvPr>
        </p:nvSpPr>
        <p:spPr/>
        <p:txBody>
          <a:bodyPr/>
          <a:lstStyle/>
          <a:p>
            <a:r>
              <a:rPr lang="en-US" sz="2400" b="1" dirty="0"/>
              <a:t>Education and training programs</a:t>
            </a:r>
          </a:p>
          <a:p>
            <a:r>
              <a:rPr lang="en-US" sz="2400" b="1" dirty="0"/>
              <a:t>Formal education </a:t>
            </a:r>
          </a:p>
          <a:p>
            <a:r>
              <a:rPr lang="en-US" sz="2400" b="1" dirty="0"/>
              <a:t>Read business literature</a:t>
            </a:r>
          </a:p>
          <a:p>
            <a:r>
              <a:rPr lang="en-US" sz="2400" b="1" dirty="0"/>
              <a:t>Industry conferences and seminars</a:t>
            </a:r>
          </a:p>
          <a:p>
            <a:r>
              <a:rPr lang="en-US" sz="2400" b="1" dirty="0"/>
              <a:t>Networking </a:t>
            </a:r>
          </a:p>
          <a:p>
            <a:r>
              <a:rPr lang="en-US" sz="2400" b="1" dirty="0"/>
              <a:t>Mentorship </a:t>
            </a:r>
          </a:p>
          <a:p>
            <a:r>
              <a:rPr lang="en-US" sz="2400" b="1" dirty="0"/>
              <a:t>Participating in strategy sessions </a:t>
            </a:r>
          </a:p>
          <a:p>
            <a:r>
              <a:rPr lang="en-US" sz="2400" b="1" dirty="0"/>
              <a:t>Learning through case studies</a:t>
            </a:r>
          </a:p>
          <a:p>
            <a:r>
              <a:rPr lang="en-US" sz="2400" b="1" dirty="0"/>
              <a:t>Shadowing senior leaders</a:t>
            </a:r>
          </a:p>
        </p:txBody>
      </p:sp>
      <p:sp>
        <p:nvSpPr>
          <p:cNvPr id="4" name="Date Placeholder 3">
            <a:extLst>
              <a:ext uri="{FF2B5EF4-FFF2-40B4-BE49-F238E27FC236}">
                <a16:creationId xmlns:a16="http://schemas.microsoft.com/office/drawing/2014/main" id="{5F0C6DD0-ED5F-6709-841B-06BB21163900}"/>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26E7B67D-40ED-9564-AA77-1957026610C9}"/>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231376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8143-BA96-EAA3-C420-0AAF053DD851}"/>
              </a:ext>
            </a:extLst>
          </p:cNvPr>
          <p:cNvSpPr>
            <a:spLocks noGrp="1"/>
          </p:cNvSpPr>
          <p:nvPr>
            <p:ph type="title"/>
          </p:nvPr>
        </p:nvSpPr>
        <p:spPr>
          <a:xfrm>
            <a:off x="457200" y="274638"/>
            <a:ext cx="8229600" cy="1143000"/>
          </a:xfrm>
        </p:spPr>
        <p:txBody>
          <a:bodyPr wrap="square" anchor="ctr">
            <a:normAutofit/>
          </a:bodyPr>
          <a:lstStyle/>
          <a:p>
            <a:r>
              <a:rPr lang="en-US" b="1"/>
              <a:t>Kart’s Model </a:t>
            </a:r>
          </a:p>
        </p:txBody>
      </p:sp>
      <p:sp>
        <p:nvSpPr>
          <p:cNvPr id="3" name="Content Placeholder 2">
            <a:extLst>
              <a:ext uri="{FF2B5EF4-FFF2-40B4-BE49-F238E27FC236}">
                <a16:creationId xmlns:a16="http://schemas.microsoft.com/office/drawing/2014/main" id="{A8DA9AA8-A56D-B7ED-CCBC-4704F0D3C6F3}"/>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000" dirty="0"/>
              <a:t>Katz's model suggests that the relative importance of these skills may vary at different levels of management. </a:t>
            </a:r>
          </a:p>
          <a:p>
            <a:pPr>
              <a:lnSpc>
                <a:spcPct val="90000"/>
              </a:lnSpc>
            </a:pPr>
            <a:r>
              <a:rPr lang="en-US" sz="2000" dirty="0"/>
              <a:t>At the </a:t>
            </a:r>
            <a:r>
              <a:rPr lang="en-US" sz="2000" b="1" dirty="0"/>
              <a:t>top-level managers</a:t>
            </a:r>
            <a:r>
              <a:rPr lang="en-US" sz="2000" dirty="0"/>
              <a:t> rely more on </a:t>
            </a:r>
            <a:r>
              <a:rPr lang="en-US" sz="2000" b="1" dirty="0"/>
              <a:t>conceptual skills.</a:t>
            </a:r>
            <a:r>
              <a:rPr lang="en-US" sz="2000" dirty="0"/>
              <a:t> </a:t>
            </a:r>
          </a:p>
          <a:p>
            <a:pPr>
              <a:lnSpc>
                <a:spcPct val="90000"/>
              </a:lnSpc>
            </a:pPr>
            <a:r>
              <a:rPr lang="en-US" sz="2000" dirty="0"/>
              <a:t>In the </a:t>
            </a:r>
            <a:r>
              <a:rPr lang="en-US" sz="2000" b="1" dirty="0"/>
              <a:t>middle-level, managers</a:t>
            </a:r>
            <a:r>
              <a:rPr lang="en-US" sz="2000" dirty="0"/>
              <a:t> need a balance of </a:t>
            </a:r>
            <a:r>
              <a:rPr lang="en-US" sz="2000" b="1" dirty="0"/>
              <a:t>technical </a:t>
            </a:r>
            <a:r>
              <a:rPr lang="en-US" sz="2000" dirty="0"/>
              <a:t>and </a:t>
            </a:r>
            <a:r>
              <a:rPr lang="en-US" sz="2000" b="1" dirty="0"/>
              <a:t>conceptual skills</a:t>
            </a:r>
            <a:r>
              <a:rPr lang="en-US" sz="2000" dirty="0"/>
              <a:t>.</a:t>
            </a:r>
          </a:p>
          <a:p>
            <a:pPr>
              <a:lnSpc>
                <a:spcPct val="90000"/>
              </a:lnSpc>
            </a:pPr>
            <a:r>
              <a:rPr lang="en-US" sz="2000" dirty="0"/>
              <a:t>The </a:t>
            </a:r>
            <a:r>
              <a:rPr lang="en-US" sz="2000" b="1" dirty="0"/>
              <a:t>first-line managers</a:t>
            </a:r>
            <a:r>
              <a:rPr lang="en-US" sz="2000" dirty="0"/>
              <a:t> require a higher proportion of </a:t>
            </a:r>
            <a:r>
              <a:rPr lang="en-US" sz="2000" b="1" dirty="0"/>
              <a:t>technical skills</a:t>
            </a:r>
            <a:r>
              <a:rPr lang="en-US" sz="2000" dirty="0"/>
              <a:t>.</a:t>
            </a:r>
          </a:p>
        </p:txBody>
      </p:sp>
      <p:pic>
        <p:nvPicPr>
          <p:cNvPr id="6" name="Content Placeholder 6" descr="A group of rectangular objects with text&#10;&#10;Description automatically generated with medium confidence">
            <a:extLst>
              <a:ext uri="{FF2B5EF4-FFF2-40B4-BE49-F238E27FC236}">
                <a16:creationId xmlns:a16="http://schemas.microsoft.com/office/drawing/2014/main" id="{2EC620E1-26AB-E5B9-EEC8-49FF7CFA6D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48200" y="2999027"/>
            <a:ext cx="4038600" cy="119138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CD120841-D6E5-A069-3370-0ED4305779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B0809787-873D-097E-6B5B-47FA3BCF67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3789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CFC1-6CD1-77FA-C6B8-60E09E5187BB}"/>
              </a:ext>
            </a:extLst>
          </p:cNvPr>
          <p:cNvSpPr>
            <a:spLocks noGrp="1"/>
          </p:cNvSpPr>
          <p:nvPr>
            <p:ph type="title"/>
          </p:nvPr>
        </p:nvSpPr>
        <p:spPr/>
        <p:txBody>
          <a:bodyPr/>
          <a:lstStyle/>
          <a:p>
            <a:r>
              <a:rPr lang="en-US" sz="3600" b="1" dirty="0"/>
              <a:t>Other skills necessary in all management level</a:t>
            </a:r>
          </a:p>
        </p:txBody>
      </p:sp>
      <p:sp>
        <p:nvSpPr>
          <p:cNvPr id="3" name="Content Placeholder 2">
            <a:extLst>
              <a:ext uri="{FF2B5EF4-FFF2-40B4-BE49-F238E27FC236}">
                <a16:creationId xmlns:a16="http://schemas.microsoft.com/office/drawing/2014/main" id="{376306D0-4BD4-3F21-0747-CF63D5D68ED7}"/>
              </a:ext>
            </a:extLst>
          </p:cNvPr>
          <p:cNvSpPr>
            <a:spLocks noGrp="1"/>
          </p:cNvSpPr>
          <p:nvPr>
            <p:ph idx="1"/>
          </p:nvPr>
        </p:nvSpPr>
        <p:spPr/>
        <p:txBody>
          <a:bodyPr/>
          <a:lstStyle/>
          <a:p>
            <a:r>
              <a:rPr lang="en-US" sz="2400" dirty="0"/>
              <a:t>Time management</a:t>
            </a:r>
          </a:p>
          <a:p>
            <a:r>
              <a:rPr lang="en-US" sz="2400" dirty="0"/>
              <a:t>Flexibility </a:t>
            </a:r>
          </a:p>
          <a:p>
            <a:r>
              <a:rPr lang="en-US" sz="2400" dirty="0"/>
              <a:t>Delegation </a:t>
            </a:r>
          </a:p>
          <a:p>
            <a:r>
              <a:rPr lang="en-US" sz="2400" dirty="0"/>
              <a:t>Innovation and creativity</a:t>
            </a:r>
          </a:p>
          <a:p>
            <a:r>
              <a:rPr lang="en-US" sz="2400" dirty="0"/>
              <a:t>Technology </a:t>
            </a:r>
          </a:p>
          <a:p>
            <a:r>
              <a:rPr lang="en-US" sz="2400" dirty="0"/>
              <a:t>Organization</a:t>
            </a:r>
          </a:p>
          <a:p>
            <a:pPr marL="0" indent="0">
              <a:buNone/>
            </a:pPr>
            <a:endParaRPr lang="en-US" sz="2400" dirty="0"/>
          </a:p>
          <a:p>
            <a:endParaRPr lang="en-US" dirty="0"/>
          </a:p>
        </p:txBody>
      </p:sp>
      <p:sp>
        <p:nvSpPr>
          <p:cNvPr id="4" name="Date Placeholder 3">
            <a:extLst>
              <a:ext uri="{FF2B5EF4-FFF2-40B4-BE49-F238E27FC236}">
                <a16:creationId xmlns:a16="http://schemas.microsoft.com/office/drawing/2014/main" id="{7396F5EB-C0AA-A8AE-84A9-477480533FFB}"/>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2C39B8FB-35AC-8359-4073-32B7A4D869EE}"/>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170906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69D1-D83B-466E-B0FB-E859B605D325}"/>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D929835D-5345-03C7-1408-F894DFF570E6}"/>
              </a:ext>
            </a:extLst>
          </p:cNvPr>
          <p:cNvSpPr>
            <a:spLocks noGrp="1"/>
          </p:cNvSpPr>
          <p:nvPr>
            <p:ph idx="1"/>
          </p:nvPr>
        </p:nvSpPr>
        <p:spPr/>
        <p:txBody>
          <a:bodyPr/>
          <a:lstStyle/>
          <a:p>
            <a:r>
              <a:rPr lang="en-US" sz="2400" dirty="0"/>
              <a:t>Individually, note down a list of skills you have based on Kart's Model.</a:t>
            </a:r>
          </a:p>
          <a:p>
            <a:r>
              <a:rPr lang="en-US" sz="2400" dirty="0"/>
              <a:t>Technical skills</a:t>
            </a:r>
          </a:p>
          <a:p>
            <a:r>
              <a:rPr lang="en-US" sz="2400" dirty="0"/>
              <a:t>Human skills </a:t>
            </a:r>
          </a:p>
          <a:p>
            <a:r>
              <a:rPr lang="en-US" sz="2400" dirty="0"/>
              <a:t>Conceptual skills</a:t>
            </a:r>
          </a:p>
          <a:p>
            <a:r>
              <a:rPr lang="en-US" sz="2400" dirty="0"/>
              <a:t>Once you complete yours compare with your classmates.</a:t>
            </a:r>
          </a:p>
          <a:p>
            <a:r>
              <a:rPr lang="en-US" sz="2400" dirty="0"/>
              <a:t>Note: think about adding some of these skills in your CV or LinkedIn profile.</a:t>
            </a:r>
          </a:p>
        </p:txBody>
      </p:sp>
      <p:sp>
        <p:nvSpPr>
          <p:cNvPr id="4" name="Date Placeholder 3">
            <a:extLst>
              <a:ext uri="{FF2B5EF4-FFF2-40B4-BE49-F238E27FC236}">
                <a16:creationId xmlns:a16="http://schemas.microsoft.com/office/drawing/2014/main" id="{0D7D3FAC-C850-1BA8-232F-AEB63004B5AA}"/>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E00258A4-8081-59E7-FAAB-021C9A885522}"/>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539624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E77F8-FCCF-0DBE-983E-7DCF24CB5697}"/>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57869972-498F-3AAC-D91F-D5A5FD28B37C}"/>
              </a:ext>
            </a:extLst>
          </p:cNvPr>
          <p:cNvSpPr>
            <a:spLocks noGrp="1"/>
          </p:cNvSpPr>
          <p:nvPr>
            <p:ph idx="1"/>
          </p:nvPr>
        </p:nvSpPr>
        <p:spPr/>
        <p:txBody>
          <a:bodyPr/>
          <a:lstStyle/>
          <a:p>
            <a:r>
              <a:rPr lang="en-US" sz="2400" dirty="0">
                <a:latin typeface="Myriad Pro"/>
                <a:cs typeface="Arial"/>
              </a:rPr>
              <a:t>AI has become a pivotal tool in contemporary times, marking a transformative shift in our perspectives and work methodologies.</a:t>
            </a:r>
          </a:p>
          <a:p>
            <a:r>
              <a:rPr lang="en-US" sz="2400" dirty="0">
                <a:latin typeface="Myriad Pro"/>
                <a:cs typeface="Arial"/>
              </a:rPr>
              <a:t>In group discussions, explore the anticipated changes in technical, human, and conceptual skills due to the integration of AI in the future.</a:t>
            </a:r>
          </a:p>
          <a:p>
            <a:r>
              <a:rPr lang="en-US" sz="2400" dirty="0">
                <a:latin typeface="Myriad Pro"/>
                <a:cs typeface="Arial"/>
              </a:rPr>
              <a:t>Reflect on your current AI skills and identify areas where improvement is needed. Discuss the skills you aspire to acquire in the future and outline your strategies for gaining proficiency in these areas.</a:t>
            </a:r>
            <a:endParaRPr lang="en-US" sz="2400" dirty="0">
              <a:latin typeface="Myriad Pro"/>
            </a:endParaRPr>
          </a:p>
          <a:p>
            <a:endParaRPr lang="en-US"/>
          </a:p>
        </p:txBody>
      </p:sp>
      <p:sp>
        <p:nvSpPr>
          <p:cNvPr id="4" name="Date Placeholder 3">
            <a:extLst>
              <a:ext uri="{FF2B5EF4-FFF2-40B4-BE49-F238E27FC236}">
                <a16:creationId xmlns:a16="http://schemas.microsoft.com/office/drawing/2014/main" id="{EFEE8D07-2F5E-D62C-4BFC-27AFD7147EF7}"/>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5D39E5D2-39FD-C5DE-A142-CF0E9DDE765B}"/>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215881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6710-9081-85A2-3585-99342DC8C4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C0F26C23-3388-2042-1507-E4CE01BE8A22}"/>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B888935A-BEAE-70B5-679A-DD955D628F5A}"/>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29D1B532-B991-7A65-5F84-445125BDD74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282497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3719</TotalTime>
  <Words>864</Words>
  <Application>Microsoft Office PowerPoint</Application>
  <PresentationFormat>On-screen Show (4:3)</PresentationFormat>
  <Paragraphs>152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Source Sans Pro</vt:lpstr>
      <vt:lpstr>Verdana</vt:lpstr>
      <vt:lpstr>20140311PresentationUWTSDTemplate</vt:lpstr>
      <vt:lpstr>   Managerial Skills       LCBB4015         Week 4 – Session 1 </vt:lpstr>
      <vt:lpstr>Objectives of the session</vt:lpstr>
      <vt:lpstr>PowerPoint Presentation</vt:lpstr>
      <vt:lpstr>Management skills</vt:lpstr>
      <vt:lpstr>Robert Katz’s Managerial skills</vt:lpstr>
      <vt:lpstr>Management Skills</vt:lpstr>
      <vt:lpstr>Technical Skills</vt:lpstr>
      <vt:lpstr>Example of technical skills</vt:lpstr>
      <vt:lpstr>Ways to develop technical skills for managers</vt:lpstr>
      <vt:lpstr>Interpersonal Skills</vt:lpstr>
      <vt:lpstr>Examples of interpersonal skills</vt:lpstr>
      <vt:lpstr>Ways to develop interpersonal skills for managers</vt:lpstr>
      <vt:lpstr>Conceptual Skills</vt:lpstr>
      <vt:lpstr>Examples of conceptual skills</vt:lpstr>
      <vt:lpstr>Ways to develop conceptual skills for managers</vt:lpstr>
      <vt:lpstr>Kart’s Model </vt:lpstr>
      <vt:lpstr>Other skills necessary in all management level</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191</cp:revision>
  <cp:lastPrinted>2018-07-02T15:32:24Z</cp:lastPrinted>
  <dcterms:created xsi:type="dcterms:W3CDTF">2002-10-07T19:43:58Z</dcterms:created>
  <dcterms:modified xsi:type="dcterms:W3CDTF">2024-09-22T09:55:06Z</dcterms:modified>
</cp:coreProperties>
</file>