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306" r:id="rId6"/>
    <p:sldId id="296" r:id="rId7"/>
    <p:sldId id="298" r:id="rId8"/>
    <p:sldId id="297" r:id="rId9"/>
    <p:sldId id="299" r:id="rId10"/>
    <p:sldId id="300" r:id="rId11"/>
    <p:sldId id="301" r:id="rId12"/>
    <p:sldId id="305" r:id="rId13"/>
    <p:sldId id="302" r:id="rId14"/>
    <p:sldId id="304" r:id="rId15"/>
    <p:sldId id="295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64" d="100"/>
          <a:sy n="64" d="100"/>
        </p:scale>
        <p:origin x="698" y="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Analysing and Solving Problems (APS)</a:t>
            </a:r>
          </a:p>
          <a:p>
            <a:r>
              <a:rPr lang="en-GB" dirty="0" smtClean="0"/>
              <a:t>Sue Maw using notes from Dr </a:t>
            </a:r>
            <a:r>
              <a:rPr lang="en-GB" dirty="0"/>
              <a:t>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</a:t>
            </a:r>
            <a:r>
              <a:rPr lang="en-US" dirty="0" smtClean="0"/>
              <a:t>-Oct-2020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Testing and Errors</a:t>
            </a:r>
          </a:p>
          <a:p>
            <a:r>
              <a:rPr lang="en-GB" dirty="0"/>
              <a:t>Trace Tables</a:t>
            </a:r>
          </a:p>
          <a:p>
            <a:r>
              <a:rPr lang="en-GB" dirty="0"/>
              <a:t>Truth Tables???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87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 my solution correct?</a:t>
            </a:r>
          </a:p>
          <a:p>
            <a:pPr lvl="1"/>
            <a:r>
              <a:rPr lang="en-GB" dirty="0"/>
              <a:t>You have to test it!</a:t>
            </a:r>
          </a:p>
          <a:p>
            <a:pPr lvl="1"/>
            <a:r>
              <a:rPr lang="en-GB" dirty="0"/>
              <a:t>It is very important you do this and </a:t>
            </a:r>
            <a:r>
              <a:rPr lang="en-GB" b="1" i="1" dirty="0"/>
              <a:t>not just one test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You need to conduct multiple tests!</a:t>
            </a:r>
            <a:endParaRPr lang="en-GB" dirty="0"/>
          </a:p>
          <a:p>
            <a:r>
              <a:rPr lang="en-GB" dirty="0"/>
              <a:t>You test your solution to discover errors.</a:t>
            </a:r>
          </a:p>
          <a:p>
            <a:r>
              <a:rPr lang="en-GB" dirty="0"/>
              <a:t>In computing, there are two main types of errors:</a:t>
            </a:r>
          </a:p>
          <a:p>
            <a:pPr lvl="1"/>
            <a:r>
              <a:rPr lang="en-GB" dirty="0"/>
              <a:t>Syntax Errors</a:t>
            </a:r>
          </a:p>
          <a:p>
            <a:pPr lvl="1"/>
            <a:r>
              <a:rPr lang="en-GB" dirty="0"/>
              <a:t>Logical Errors</a:t>
            </a:r>
          </a:p>
        </p:txBody>
      </p:sp>
    </p:spTree>
    <p:extLst>
      <p:ext uri="{BB962C8B-B14F-4D97-AF65-F5344CB8AC3E}">
        <p14:creationId xmlns:p14="http://schemas.microsoft.com/office/powerpoint/2010/main" val="223969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Misusing a language’s grammar rules.</a:t>
            </a:r>
          </a:p>
          <a:p>
            <a:r>
              <a:rPr lang="en-GB" dirty="0"/>
              <a:t>In English, for example:</a:t>
            </a:r>
          </a:p>
          <a:p>
            <a:pPr lvl="1"/>
            <a:r>
              <a:rPr lang="en-GB" dirty="0"/>
              <a:t>Misspelling a word</a:t>
            </a:r>
          </a:p>
          <a:p>
            <a:pPr lvl="1"/>
            <a:r>
              <a:rPr lang="en-GB" dirty="0"/>
              <a:t>Using words that do not exist</a:t>
            </a:r>
          </a:p>
          <a:p>
            <a:pPr lvl="1"/>
            <a:r>
              <a:rPr lang="en-GB" dirty="0"/>
              <a:t>Using bad grammar.</a:t>
            </a:r>
          </a:p>
          <a:p>
            <a:r>
              <a:rPr lang="en-GB" dirty="0"/>
              <a:t>In computing, writing a programming language (in our case pseudocode or flowchart) statement incorrectly.</a:t>
            </a:r>
          </a:p>
          <a:p>
            <a:pPr lvl="1"/>
            <a:r>
              <a:rPr lang="en-GB" dirty="0"/>
              <a:t>Some of you would have heard me say you are not using variable names or input/output statements </a:t>
            </a:r>
            <a:r>
              <a:rPr lang="en-GB" dirty="0" smtClean="0"/>
              <a:t>correctly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41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 Example in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Correct English syntax for telling someone where you have place an item is: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put it on the table.”</a:t>
            </a:r>
            <a:endParaRPr lang="en-GB" dirty="0"/>
          </a:p>
          <a:p>
            <a:r>
              <a:rPr lang="en-GB" dirty="0"/>
              <a:t>Incorrect English syntax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it on the table put.”</a:t>
            </a:r>
            <a:endParaRPr lang="en-GB" dirty="0"/>
          </a:p>
          <a:p>
            <a:r>
              <a:rPr lang="en-GB" dirty="0"/>
              <a:t>All the right words are there, but:</a:t>
            </a:r>
          </a:p>
          <a:p>
            <a:pPr lvl="1"/>
            <a:r>
              <a:rPr lang="en-GB" dirty="0"/>
              <a:t>The syntax is wrong!</a:t>
            </a:r>
          </a:p>
          <a:p>
            <a:pPr lvl="1"/>
            <a:r>
              <a:rPr lang="en-GB" dirty="0"/>
              <a:t>It is grammatically incorrect making the sentence sound like gibberish.</a:t>
            </a:r>
          </a:p>
          <a:p>
            <a:r>
              <a:rPr lang="en-GB" dirty="0"/>
              <a:t>I </a:t>
            </a:r>
            <a:r>
              <a:rPr lang="en-GB" dirty="0" smtClean="0"/>
              <a:t>read, </a:t>
            </a:r>
            <a:r>
              <a:rPr lang="en-GB" dirty="0"/>
              <a:t>however, that translated word for word, the second sentence is correct syntax in German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6453336"/>
            <a:ext cx="6601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aseline="30000" dirty="0"/>
              <a:t>1</a:t>
            </a:r>
            <a:r>
              <a:rPr lang="en-GB" dirty="0"/>
              <a:t>Source: </a:t>
            </a:r>
            <a:r>
              <a:rPr lang="en-US" dirty="0"/>
              <a:t>Prelude to Programming, 6th edition by Elizabeth Drake</a:t>
            </a:r>
          </a:p>
        </p:txBody>
      </p:sp>
    </p:spTree>
    <p:extLst>
      <p:ext uri="{BB962C8B-B14F-4D97-AF65-F5344CB8AC3E}">
        <p14:creationId xmlns:p14="http://schemas.microsoft.com/office/powerpoint/2010/main" val="107618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 in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computing, it is easy to identify syntax errors.</a:t>
            </a:r>
          </a:p>
          <a:p>
            <a:r>
              <a:rPr lang="en-GB" dirty="0"/>
              <a:t>Your solution will not work if it contains syntax errors.</a:t>
            </a:r>
          </a:p>
          <a:p>
            <a:pPr lvl="1"/>
            <a:r>
              <a:rPr lang="en-GB" dirty="0"/>
              <a:t>The computer program will catch all syntax errors in your solution and display an error message.</a:t>
            </a:r>
          </a:p>
          <a:p>
            <a:pPr lvl="2"/>
            <a:r>
              <a:rPr lang="en-GB" dirty="0"/>
              <a:t>Unfortunately, sometimes these messages can be a bit cryptic!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You will not be able to execute your solution until you </a:t>
            </a:r>
            <a:r>
              <a:rPr lang="en-GB" b="1" u="sng" dirty="0"/>
              <a:t>fix all</a:t>
            </a:r>
            <a:r>
              <a:rPr lang="en-GB" dirty="0"/>
              <a:t> the syntax errors.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56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syntax of your solution is correct, but:</a:t>
            </a:r>
          </a:p>
          <a:p>
            <a:pPr lvl="1"/>
            <a:r>
              <a:rPr lang="en-GB" dirty="0"/>
              <a:t>It contains a mistake, resulting in:</a:t>
            </a:r>
          </a:p>
          <a:p>
            <a:pPr lvl="2"/>
            <a:r>
              <a:rPr lang="en-GB" dirty="0"/>
              <a:t>Unexpected Behaviour</a:t>
            </a:r>
          </a:p>
          <a:p>
            <a:pPr lvl="2"/>
            <a:r>
              <a:rPr lang="en-GB" dirty="0"/>
              <a:t>Incorrect Behaviour</a:t>
            </a:r>
          </a:p>
          <a:p>
            <a:r>
              <a:rPr lang="en-GB" dirty="0"/>
              <a:t>A logical error may:</a:t>
            </a:r>
          </a:p>
          <a:p>
            <a:pPr lvl="1"/>
            <a:r>
              <a:rPr lang="en-GB" dirty="0"/>
              <a:t>Produce the wrong output</a:t>
            </a:r>
          </a:p>
          <a:p>
            <a:pPr lvl="1"/>
            <a:r>
              <a:rPr lang="en-GB" dirty="0"/>
              <a:t>Produce an incorrect calculation result</a:t>
            </a:r>
          </a:p>
          <a:p>
            <a:pPr lvl="1"/>
            <a:r>
              <a:rPr lang="en-GB" dirty="0"/>
              <a:t>Cause a program to crash while running</a:t>
            </a:r>
          </a:p>
          <a:p>
            <a:r>
              <a:rPr lang="en-GB" dirty="0"/>
              <a:t>They are commonly referred to as </a:t>
            </a:r>
            <a:r>
              <a:rPr lang="en-GB" b="1" dirty="0"/>
              <a:t>bugs</a:t>
            </a:r>
            <a:r>
              <a:rPr lang="en-GB" dirty="0"/>
              <a:t>.</a:t>
            </a:r>
          </a:p>
          <a:p>
            <a:r>
              <a:rPr lang="en-GB" dirty="0"/>
              <a:t>They are not always easy to recognise.</a:t>
            </a:r>
          </a:p>
        </p:txBody>
      </p:sp>
    </p:spTree>
    <p:extLst>
      <p:ext uri="{BB962C8B-B14F-4D97-AF65-F5344CB8AC3E}">
        <p14:creationId xmlns:p14="http://schemas.microsoft.com/office/powerpoint/2010/main" val="248468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of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Typo errors, for example:</a:t>
            </a:r>
          </a:p>
          <a:p>
            <a:pPr lvl="1"/>
            <a:r>
              <a:rPr lang="en-GB" dirty="0"/>
              <a:t>Mistakenly typing the wrong symbol</a:t>
            </a:r>
          </a:p>
          <a:p>
            <a:pPr lvl="1"/>
            <a:r>
              <a:rPr lang="en-GB" dirty="0"/>
              <a:t>Mistakenly typing the wrong variable name</a:t>
            </a:r>
          </a:p>
          <a:p>
            <a:r>
              <a:rPr lang="en-GB" dirty="0"/>
              <a:t>Incorrect logic by the programmer. For example:</a:t>
            </a:r>
          </a:p>
          <a:p>
            <a:pPr lvl="1"/>
            <a:r>
              <a:rPr lang="en-GB" dirty="0"/>
              <a:t>Using the wrong formula</a:t>
            </a:r>
          </a:p>
          <a:p>
            <a:pPr lvl="1"/>
            <a:r>
              <a:rPr lang="en-GB" dirty="0"/>
              <a:t>Incorrect interpretation of the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a simple solution to check if a person is legally old enough to drive.</a:t>
            </a:r>
          </a:p>
          <a:p>
            <a:r>
              <a:rPr lang="en-GB" dirty="0"/>
              <a:t>Can you spot the error?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212976"/>
            <a:ext cx="7030308" cy="351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0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 your solution, using different types of data:</a:t>
            </a:r>
          </a:p>
          <a:p>
            <a:pPr lvl="1"/>
            <a:r>
              <a:rPr lang="en-GB" dirty="0"/>
              <a:t>Good data: data you know should work.</a:t>
            </a:r>
          </a:p>
          <a:p>
            <a:pPr lvl="1"/>
            <a:r>
              <a:rPr lang="en-GB" dirty="0"/>
              <a:t>Bad data: data you know should not work.</a:t>
            </a:r>
          </a:p>
          <a:p>
            <a:pPr lvl="1"/>
            <a:r>
              <a:rPr lang="en-GB" dirty="0"/>
              <a:t>Data you know the answers for.</a:t>
            </a:r>
          </a:p>
          <a:p>
            <a:pPr lvl="1"/>
            <a:r>
              <a:rPr lang="en-GB" dirty="0"/>
              <a:t>Data you do not know the answer for.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To help us, we are going to be using </a:t>
            </a:r>
            <a:r>
              <a:rPr lang="en-GB" b="1" dirty="0"/>
              <a:t>trace tables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745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technique used to check algorithms, e.g. flowcharts and pseudocode, for logical errors.</a:t>
            </a:r>
          </a:p>
          <a:p>
            <a:r>
              <a:rPr lang="en-GB" dirty="0"/>
              <a:t>Also known as dry running or desk-checking.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Identify each of the variables in your solution, and</a:t>
            </a:r>
          </a:p>
          <a:p>
            <a:pPr lvl="1"/>
            <a:r>
              <a:rPr lang="en-GB" dirty="0"/>
              <a:t>Trace their values as each line/process in your solution is executed.</a:t>
            </a:r>
          </a:p>
          <a:p>
            <a:r>
              <a:rPr lang="en-GB" dirty="0"/>
              <a:t>As the name suggests, you use a table:</a:t>
            </a:r>
          </a:p>
          <a:p>
            <a:pPr lvl="1"/>
            <a:r>
              <a:rPr lang="en-GB" b="1" dirty="0"/>
              <a:t>Columns</a:t>
            </a:r>
            <a:r>
              <a:rPr lang="en-GB" dirty="0"/>
              <a:t> represent the different </a:t>
            </a:r>
            <a:r>
              <a:rPr lang="en-GB" b="1" dirty="0"/>
              <a:t>variables and their values.</a:t>
            </a:r>
          </a:p>
          <a:p>
            <a:pPr lvl="1"/>
            <a:r>
              <a:rPr lang="en-GB" b="1" dirty="0"/>
              <a:t>Rows</a:t>
            </a:r>
            <a:r>
              <a:rPr lang="en-GB" dirty="0"/>
              <a:t> represent </a:t>
            </a:r>
            <a:r>
              <a:rPr lang="en-GB" b="1" dirty="0"/>
              <a:t>each solution </a:t>
            </a:r>
            <a:r>
              <a:rPr lang="en-GB" b="1"/>
              <a:t>step and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79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Examples and Exercises</a:t>
            </a:r>
          </a:p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13398</TotalTime>
  <Words>668</Words>
  <Application>Microsoft Office PowerPoint</Application>
  <PresentationFormat>On-screen Show (4:3)</PresentationFormat>
  <Paragraphs>106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Cambria</vt:lpstr>
      <vt:lpstr>Wingdings</vt:lpstr>
      <vt:lpstr>Wingdings 2</vt:lpstr>
      <vt:lpstr>Median</vt:lpstr>
      <vt:lpstr>Testing your Solution</vt:lpstr>
      <vt:lpstr>Today’s Lecture</vt:lpstr>
      <vt:lpstr>Problem Solving</vt:lpstr>
      <vt:lpstr>Testing your Solution</vt:lpstr>
      <vt:lpstr>Syntax Errors</vt:lpstr>
      <vt:lpstr>Syntax Error Example in English</vt:lpstr>
      <vt:lpstr>Syntax Errors in Computing</vt:lpstr>
      <vt:lpstr>Logical Errors</vt:lpstr>
      <vt:lpstr>Source of Logical Errors</vt:lpstr>
      <vt:lpstr>Logical Error Examples</vt:lpstr>
      <vt:lpstr>Finding Logical Errors</vt:lpstr>
      <vt:lpstr>Trace Tables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2088</cp:revision>
  <cp:lastPrinted>2014-09-29T16:21:25Z</cp:lastPrinted>
  <dcterms:created xsi:type="dcterms:W3CDTF">2013-09-18T07:00:31Z</dcterms:created>
  <dcterms:modified xsi:type="dcterms:W3CDTF">2020-10-28T15:01:57Z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