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760"/>
    <p:restoredTop sz="84036"/>
  </p:normalViewPr>
  <p:slideViewPr>
    <p:cSldViewPr snapToGrid="0" snapToObjects="1">
      <p:cViewPr>
        <p:scale>
          <a:sx n="77" d="100"/>
          <a:sy n="77" d="100"/>
        </p:scale>
        <p:origin x="280" y="42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9493777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Opening: welcome the audience, introduce the three presenters and say that the organisation used for practical application is Walker’s Shortbread Ltd. Clarify that ERP and BI are analysed as appropriate information systems, not as a claim that Walker’s currently uses a specific ERP or BI product.</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Renata: Welcome everyone. Explain that Walker’s Shortbread is used because it is a practical manufacturing context with suppliers, production, warehousing, customers and management decisions. Say the group will explain different information systems, then focus on ERP and BI. Distinction point: we are applying theory to a real business context, not just defining terms.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Renata: Define information systems. Use the input-process-output model. Give a simple business example: stock and order data only becomes useful after processing. Add that IS is broader than IT because people, processes, organisation and technology all have to align.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Renata: Explain that organisations need different systems at different levels. Do not spend too long listing every system. The key transition is why the group selected ERP and BI: ERP is about integration, BI is about analysis and decision support. Hand over to Rafal.</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Rafal: Define ERP as an integrated system using a shared database. Point to the central ERP circle and explain the dotted lines: finance, production, inventory, purchasing, HR and sales all connect to the same information backbone. Distinction phrase: ERP is not just software; it is process integration and shared data discipline.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Rafal: This is the practical application slide. Say clearly: Indigo’s case is a WMS case, not proof of ERP. Use it carefully: it shows Walker’s needs stock visibility and traceability. Then explain that ERP-style integration could connect warehouse data with purchasing, production, orders and finance. This precision helps avoid overclaiming and shows academic maturity.</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Rafal: Define BI. Explain the flow from source data to analytics and dashboard. Apply it practically to Walker’s: seasonal demand, stock-outs, waste and fulfilment performance. Emphasise the limitation: dashboards support judgement but do not replace management expertise.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Daniel: This slide should sound evaluative. Do not read every cell. Explain that ERP and BI are not substitutes. ERP helps run and coordinate the business; BI helps understand and improve performance. Strong line: BI built on fragmented operational data may simply analyse inconsistency faster.</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Daniel: Connect the systems to business value: efficiency, decisions, relationships and competitive advantage. Then link Week 5: governance and security. Say technology alone is not enough; data access, quality and accountability determine whether systems are trustworthy.</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Daniel: Present the recommendation confidently. It is phased, practical and not overambitious. First understand processes and data, then integrate operations, then add BI dashboards, and keep governance throughout. Emphasise that this is a balanced business recommendation, not a technology sales pitch.</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Daniel: Finish calmly. Summarise four points: IS is socio-technical, ERP and BI are complementary, Walker’s/Indigo makes the application practical, and governance matters. Thank the audience. Invite questions. If a question is asked and you feel under pressure, say: “Rafal, would you like to take that one?” This is natural and keeps the team confident.</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 only. Do not present orally unless asked.</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Reference slide only. Do not present orally unless asked.</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2324A"/>
        </a:solidFill>
        <a:effectLst/>
      </p:bgPr>
    </p:bg>
    <p:spTree>
      <p:nvGrpSpPr>
        <p:cNvPr id="1" name=""/>
        <p:cNvGrpSpPr/>
        <p:nvPr/>
      </p:nvGrpSpPr>
      <p:grpSpPr>
        <a:xfrm>
          <a:off x="0" y="0"/>
          <a:ext cx="0" cy="0"/>
          <a:chOff x="0" y="0"/>
          <a:chExt cx="0" cy="0"/>
        </a:xfrm>
      </p:grpSpPr>
      <p:pic>
        <p:nvPicPr>
          <p:cNvPr id="2" name="Background Image"/>
          <p:cNvPicPr>
            <a:picLocks noChangeAspect="1"/>
          </p:cNvPicPr>
          <p:nvPr/>
        </p:nvPicPr>
        <p:blipFill>
          <a:blip r:embed="rId3"/>
          <a:srcRect t="12000" b="3625"/>
          <a:stretch>
            <a:fillRect/>
          </a:stretch>
        </p:blipFill>
        <p:spPr>
          <a:xfrm>
            <a:off x="0" y="0"/>
            <a:ext cx="12192000" cy="6858000"/>
          </a:xfrm>
          <a:prstGeom prst="rect">
            <a:avLst/>
          </a:prstGeom>
        </p:spPr>
      </p:pic>
      <p:sp>
        <p:nvSpPr>
          <p:cNvPr id="3" name="Shape 1"/>
          <p:cNvSpPr/>
          <p:nvPr/>
        </p:nvSpPr>
        <p:spPr>
          <a:xfrm>
            <a:off x="0" y="0"/>
            <a:ext cx="164592" cy="6858000"/>
          </a:xfrm>
          <a:prstGeom prst="rect">
            <a:avLst/>
          </a:prstGeom>
          <a:solidFill>
            <a:srgbClr val="B64A4A"/>
          </a:solidFill>
          <a:ln w="12700">
            <a:solidFill>
              <a:srgbClr val="B64A4A"/>
            </a:solidFill>
            <a:prstDash val="solid"/>
          </a:ln>
        </p:spPr>
        <p:txBody>
          <a:bodyPr/>
          <a:lstStyle/>
          <a:p>
            <a:endParaRPr lang="en-GB"/>
          </a:p>
        </p:txBody>
      </p:sp>
      <p:sp>
        <p:nvSpPr>
          <p:cNvPr id="4" name="Text 2"/>
          <p:cNvSpPr/>
          <p:nvPr/>
        </p:nvSpPr>
        <p:spPr>
          <a:xfrm>
            <a:off x="658368" y="658368"/>
            <a:ext cx="5029200" cy="292608"/>
          </a:xfrm>
          <a:prstGeom prst="rect">
            <a:avLst/>
          </a:prstGeom>
          <a:noFill/>
          <a:ln/>
        </p:spPr>
        <p:txBody>
          <a:bodyPr wrap="square" lIns="762" tIns="762" rIns="762" bIns="762" rtlCol="0" anchor="ctr">
            <a:normAutofit/>
          </a:bodyPr>
          <a:lstStyle/>
          <a:p>
            <a:pPr marL="0" indent="0" algn="l">
              <a:buNone/>
            </a:pPr>
            <a:r>
              <a:rPr lang="en-US" sz="1200" b="1" dirty="0">
                <a:solidFill>
                  <a:srgbClr val="D9A441"/>
                </a:solidFill>
                <a:latin typeface="Aptos" pitchFamily="34" charset="0"/>
                <a:ea typeface="Aptos" pitchFamily="34" charset="-122"/>
                <a:cs typeface="Aptos" pitchFamily="34" charset="-120"/>
              </a:rPr>
              <a:t>COMPONENT 1 · GROUP PRESENTATION</a:t>
            </a:r>
            <a:endParaRPr lang="en-US" sz="1200" dirty="0"/>
          </a:p>
        </p:txBody>
      </p:sp>
      <p:sp>
        <p:nvSpPr>
          <p:cNvPr id="5" name="Text 3"/>
          <p:cNvSpPr/>
          <p:nvPr/>
        </p:nvSpPr>
        <p:spPr>
          <a:xfrm>
            <a:off x="658368" y="1143000"/>
            <a:ext cx="10241280" cy="658368"/>
          </a:xfrm>
          <a:prstGeom prst="rect">
            <a:avLst/>
          </a:prstGeom>
          <a:noFill/>
          <a:ln/>
        </p:spPr>
        <p:txBody>
          <a:bodyPr wrap="square" lIns="762" tIns="762" rIns="762" bIns="762" rtlCol="0" anchor="ctr">
            <a:normAutofit/>
          </a:bodyPr>
          <a:lstStyle/>
          <a:p>
            <a:pPr marL="0" indent="0" algn="l">
              <a:buNone/>
            </a:pPr>
            <a:r>
              <a:rPr lang="en-US" sz="3800" b="1" dirty="0">
                <a:solidFill>
                  <a:srgbClr val="FFFFFF"/>
                </a:solidFill>
                <a:latin typeface="Aptos Display" pitchFamily="34" charset="0"/>
                <a:ea typeface="Aptos Display" pitchFamily="34" charset="-122"/>
                <a:cs typeface="Aptos Display" pitchFamily="34" charset="-120"/>
              </a:rPr>
              <a:t>Different Information Systems</a:t>
            </a:r>
            <a:endParaRPr lang="en-US" sz="3800" dirty="0"/>
          </a:p>
        </p:txBody>
      </p:sp>
      <p:sp>
        <p:nvSpPr>
          <p:cNvPr id="6" name="Text 4"/>
          <p:cNvSpPr/>
          <p:nvPr/>
        </p:nvSpPr>
        <p:spPr>
          <a:xfrm>
            <a:off x="685800" y="1938528"/>
            <a:ext cx="7772400" cy="347472"/>
          </a:xfrm>
          <a:prstGeom prst="rect">
            <a:avLst/>
          </a:prstGeom>
          <a:noFill/>
          <a:ln/>
        </p:spPr>
        <p:txBody>
          <a:bodyPr wrap="square" lIns="762" tIns="762" rIns="762" bIns="762" rtlCol="0" anchor="ctr">
            <a:normAutofit/>
          </a:bodyPr>
          <a:lstStyle/>
          <a:p>
            <a:pPr marL="0" indent="0" algn="l">
              <a:buNone/>
            </a:pPr>
            <a:r>
              <a:rPr lang="en-US" sz="1800" dirty="0">
                <a:solidFill>
                  <a:srgbClr val="DDEAF5"/>
                </a:solidFill>
                <a:latin typeface="Aptos" pitchFamily="34" charset="0"/>
                <a:ea typeface="Aptos" pitchFamily="34" charset="-122"/>
                <a:cs typeface="Aptos" pitchFamily="34" charset="-120"/>
              </a:rPr>
              <a:t>Applied to Walker’s Shortbread Ltd</a:t>
            </a:r>
            <a:endParaRPr lang="en-US" sz="1800" dirty="0"/>
          </a:p>
        </p:txBody>
      </p:sp>
      <p:sp>
        <p:nvSpPr>
          <p:cNvPr id="7" name="Shape 5"/>
          <p:cNvSpPr/>
          <p:nvPr/>
        </p:nvSpPr>
        <p:spPr>
          <a:xfrm>
            <a:off x="685800" y="2542032"/>
            <a:ext cx="5120640" cy="0"/>
          </a:xfrm>
          <a:prstGeom prst="line">
            <a:avLst/>
          </a:prstGeom>
          <a:noFill/>
          <a:ln w="38100">
            <a:solidFill>
              <a:srgbClr val="D9A441"/>
            </a:solidFill>
            <a:prstDash val="solid"/>
          </a:ln>
        </p:spPr>
        <p:txBody>
          <a:bodyPr/>
          <a:lstStyle/>
          <a:p>
            <a:endParaRPr lang="en-GB"/>
          </a:p>
        </p:txBody>
      </p:sp>
      <p:sp>
        <p:nvSpPr>
          <p:cNvPr id="8" name="Text 6"/>
          <p:cNvSpPr/>
          <p:nvPr/>
        </p:nvSpPr>
        <p:spPr>
          <a:xfrm>
            <a:off x="685800" y="2971800"/>
            <a:ext cx="9692640" cy="411480"/>
          </a:xfrm>
          <a:prstGeom prst="rect">
            <a:avLst/>
          </a:prstGeom>
          <a:noFill/>
          <a:ln/>
        </p:spPr>
        <p:txBody>
          <a:bodyPr wrap="square" lIns="762" tIns="762" rIns="762" bIns="762" rtlCol="0" anchor="ctr">
            <a:normAutofit/>
          </a:bodyPr>
          <a:lstStyle/>
          <a:p>
            <a:pPr marL="0" indent="0" algn="l">
              <a:buNone/>
            </a:pPr>
            <a:r>
              <a:rPr lang="en-US" sz="1800" b="1" dirty="0">
                <a:solidFill>
                  <a:srgbClr val="FFFFFF"/>
                </a:solidFill>
                <a:latin typeface="Aptos" pitchFamily="34" charset="0"/>
                <a:ea typeface="Aptos" pitchFamily="34" charset="-122"/>
                <a:cs typeface="Aptos" pitchFamily="34" charset="-120"/>
              </a:rPr>
              <a:t>Renata Boguszewska  ·  Rafal Boguszewski  ·  Daniel Fratczak</a:t>
            </a:r>
            <a:endParaRPr lang="en-US" sz="1800" dirty="0"/>
          </a:p>
        </p:txBody>
      </p:sp>
      <p:sp>
        <p:nvSpPr>
          <p:cNvPr id="9" name="Text 7"/>
          <p:cNvSpPr/>
          <p:nvPr/>
        </p:nvSpPr>
        <p:spPr>
          <a:xfrm>
            <a:off x="685800" y="3657600"/>
            <a:ext cx="6583680" cy="731520"/>
          </a:xfrm>
          <a:prstGeom prst="rect">
            <a:avLst/>
          </a:prstGeom>
          <a:noFill/>
          <a:ln/>
        </p:spPr>
        <p:txBody>
          <a:bodyPr wrap="square" lIns="762" tIns="762" rIns="762" bIns="762" rtlCol="0" anchor="t">
            <a:normAutofit/>
          </a:bodyPr>
          <a:lstStyle/>
          <a:p>
            <a:pPr marL="0" indent="0" algn="l">
              <a:buNone/>
            </a:pPr>
            <a:r>
              <a:rPr lang="en-US" sz="1350" dirty="0">
                <a:solidFill>
                  <a:srgbClr val="DDEAF5"/>
                </a:solidFill>
                <a:latin typeface="Aptos" pitchFamily="34" charset="0"/>
                <a:ea typeface="Aptos" pitchFamily="34" charset="-122"/>
                <a:cs typeface="Aptos" pitchFamily="34" charset="-120"/>
              </a:rPr>
              <a:t>BA Leadership and Management Skills for the Workplace</a:t>
            </a:r>
            <a:endParaRPr lang="en-US" sz="1350" dirty="0"/>
          </a:p>
          <a:p>
            <a:pPr marL="0" indent="0" algn="l">
              <a:buNone/>
            </a:pPr>
            <a:r>
              <a:rPr lang="en-US" sz="1350" dirty="0">
                <a:solidFill>
                  <a:srgbClr val="DDEAF5"/>
                </a:solidFill>
                <a:latin typeface="Aptos" pitchFamily="34" charset="0"/>
                <a:ea typeface="Aptos" pitchFamily="34" charset="-122"/>
                <a:cs typeface="Aptos" pitchFamily="34" charset="-120"/>
              </a:rPr>
              <a:t>LCLM5004 Managing Business Information · UWTSD</a:t>
            </a:r>
            <a:endParaRPr lang="en-US" sz="13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1. Introduction and organisation context</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Why Walker’s Shortbread is suitable for practical application</a:t>
            </a:r>
            <a:endParaRPr lang="en-US" sz="850" dirty="0"/>
          </a:p>
        </p:txBody>
      </p:sp>
      <p:sp>
        <p:nvSpPr>
          <p:cNvPr id="4" name="Text 2"/>
          <p:cNvSpPr/>
          <p:nvPr/>
        </p:nvSpPr>
        <p:spPr>
          <a:xfrm>
            <a:off x="9372600" y="310896"/>
            <a:ext cx="2240280" cy="237744"/>
          </a:xfrm>
          <a:prstGeom prst="rect">
            <a:avLst/>
          </a:prstGeom>
          <a:noFill/>
          <a:ln/>
        </p:spPr>
        <p:txBody>
          <a:bodyPr wrap="square" lIns="762" tIns="762" rIns="762" bIns="762" rtlCol="0" anchor="ctr">
            <a:normAutofit/>
          </a:bodyPr>
          <a:lstStyle/>
          <a:p>
            <a:pPr marL="0" indent="0" algn="r">
              <a:buNone/>
            </a:pPr>
            <a:r>
              <a:rPr lang="en-US" sz="1050" b="1" dirty="0">
                <a:solidFill>
                  <a:srgbClr val="12324A"/>
                </a:solidFill>
                <a:latin typeface="Aptos" pitchFamily="34" charset="0"/>
                <a:ea typeface="Aptos" pitchFamily="34" charset="-122"/>
                <a:cs typeface="Aptos" pitchFamily="34" charset="-120"/>
              </a:rPr>
              <a:t>Renata</a:t>
            </a:r>
            <a:endParaRPr lang="en-US" sz="1050" dirty="0"/>
          </a:p>
        </p:txBody>
      </p:sp>
      <p:sp>
        <p:nvSpPr>
          <p:cNvPr id="5" name="Shape 3"/>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6" name="Text 4"/>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7" name="Text 5"/>
          <p:cNvSpPr/>
          <p:nvPr/>
        </p:nvSpPr>
        <p:spPr>
          <a:xfrm>
            <a:off x="685800" y="1234440"/>
            <a:ext cx="3291840" cy="594360"/>
          </a:xfrm>
          <a:prstGeom prst="rect">
            <a:avLst/>
          </a:prstGeom>
          <a:solidFill>
            <a:srgbClr val="12324A"/>
          </a:solidFill>
          <a:ln w="12700">
            <a:solidFill>
              <a:srgbClr val="12324A"/>
            </a:solidFill>
          </a:ln>
        </p:spPr>
        <p:txBody>
          <a:bodyPr wrap="square" lIns="762" tIns="762" rIns="762" bIns="762" rtlCol="0" anchor="ctr">
            <a:normAutofit/>
          </a:bodyPr>
          <a:lstStyle/>
          <a:p>
            <a:pPr marL="0" indent="0" algn="ctr">
              <a:buNone/>
            </a:pPr>
            <a:r>
              <a:rPr lang="en-US" sz="1800" b="1" dirty="0">
                <a:solidFill>
                  <a:srgbClr val="FFFFFF"/>
                </a:solidFill>
                <a:latin typeface="Aptos" pitchFamily="34" charset="0"/>
                <a:ea typeface="Aptos" pitchFamily="34" charset="-122"/>
                <a:cs typeface="Aptos" pitchFamily="34" charset="-120"/>
              </a:rPr>
              <a:t>Walker’s Shortbread Ltd</a:t>
            </a:r>
            <a:endParaRPr lang="en-US" sz="1800" dirty="0"/>
          </a:p>
        </p:txBody>
      </p:sp>
      <p:sp>
        <p:nvSpPr>
          <p:cNvPr id="8" name="Text 6"/>
          <p:cNvSpPr/>
          <p:nvPr/>
        </p:nvSpPr>
        <p:spPr>
          <a:xfrm>
            <a:off x="749808" y="2057400"/>
            <a:ext cx="3154680" cy="1143000"/>
          </a:xfrm>
          <a:prstGeom prst="rect">
            <a:avLst/>
          </a:prstGeom>
          <a:solidFill>
            <a:srgbClr val="FFFFFF"/>
          </a:solidFill>
          <a:ln>
            <a:solidFill>
              <a:srgbClr val="FFFFFF"/>
            </a:solidFill>
          </a:ln>
        </p:spPr>
        <p:txBody>
          <a:bodyPr wrap="square" lIns="762" tIns="762" rIns="762" bIns="762" rtlCol="0" anchor="t">
            <a:normAutofit/>
          </a:bodyPr>
          <a:lstStyle/>
          <a:p>
            <a:pPr marL="0" indent="0" algn="l">
              <a:buNone/>
            </a:pPr>
            <a:r>
              <a:rPr lang="en-US" sz="1400" dirty="0">
                <a:solidFill>
                  <a:srgbClr val="243746"/>
                </a:solidFill>
                <a:latin typeface="Aptos" pitchFamily="34" charset="0"/>
                <a:ea typeface="Aptos" pitchFamily="34" charset="-122"/>
                <a:cs typeface="Aptos" pitchFamily="34" charset="-120"/>
              </a:rPr>
              <a:t>A manufacturing and export context lets us show real information flows: suppliers, production, warehouse, orders, finance and management decisions.</a:t>
            </a:r>
            <a:endParaRPr lang="en-US" sz="1400" dirty="0"/>
          </a:p>
        </p:txBody>
      </p:sp>
      <p:sp>
        <p:nvSpPr>
          <p:cNvPr id="9" name="Text 7"/>
          <p:cNvSpPr/>
          <p:nvPr/>
        </p:nvSpPr>
        <p:spPr>
          <a:xfrm>
            <a:off x="4480560" y="1920240"/>
            <a:ext cx="1143000" cy="566928"/>
          </a:xfrm>
          <a:prstGeom prst="rect">
            <a:avLst/>
          </a:prstGeom>
          <a:solidFill>
            <a:srgbClr val="EAF5EF"/>
          </a:solidFill>
          <a:ln w="12700">
            <a:solidFill>
              <a:srgbClr val="EAF5EF"/>
            </a:solidFill>
          </a:ln>
        </p:spPr>
        <p:txBody>
          <a:bodyPr wrap="square" lIns="762" tIns="762" rIns="762" bIns="762" rtlCol="0" anchor="ctr">
            <a:normAutofit/>
          </a:bodyPr>
          <a:lstStyle/>
          <a:p>
            <a:pPr marL="0" indent="0" algn="ctr">
              <a:buNone/>
            </a:pPr>
            <a:r>
              <a:rPr lang="en-US" sz="1150" b="1" dirty="0">
                <a:solidFill>
                  <a:srgbClr val="3E7C59"/>
                </a:solidFill>
                <a:latin typeface="Aptos" pitchFamily="34" charset="0"/>
                <a:ea typeface="Aptos" pitchFamily="34" charset="-122"/>
                <a:cs typeface="Aptos" pitchFamily="34" charset="-120"/>
              </a:rPr>
              <a:t>Suppliers</a:t>
            </a:r>
            <a:endParaRPr lang="en-US" sz="1150" dirty="0"/>
          </a:p>
        </p:txBody>
      </p:sp>
      <p:sp>
        <p:nvSpPr>
          <p:cNvPr id="10" name="Text 8"/>
          <p:cNvSpPr/>
          <p:nvPr/>
        </p:nvSpPr>
        <p:spPr>
          <a:xfrm>
            <a:off x="5989320" y="1920240"/>
            <a:ext cx="1143000" cy="566928"/>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150" b="1" dirty="0">
                <a:solidFill>
                  <a:srgbClr val="12324A"/>
                </a:solidFill>
                <a:latin typeface="Aptos" pitchFamily="34" charset="0"/>
                <a:ea typeface="Aptos" pitchFamily="34" charset="-122"/>
                <a:cs typeface="Aptos" pitchFamily="34" charset="-120"/>
              </a:rPr>
              <a:t>Production</a:t>
            </a:r>
            <a:endParaRPr lang="en-US" sz="1150" dirty="0"/>
          </a:p>
        </p:txBody>
      </p:sp>
      <p:sp>
        <p:nvSpPr>
          <p:cNvPr id="11" name="Text 9"/>
          <p:cNvSpPr/>
          <p:nvPr/>
        </p:nvSpPr>
        <p:spPr>
          <a:xfrm>
            <a:off x="7498080" y="1920240"/>
            <a:ext cx="1143000" cy="566928"/>
          </a:xfrm>
          <a:prstGeom prst="rect">
            <a:avLst/>
          </a:prstGeom>
          <a:solidFill>
            <a:srgbClr val="EAF2F8"/>
          </a:solidFill>
          <a:ln w="12700">
            <a:solidFill>
              <a:srgbClr val="EAF2F8"/>
            </a:solidFill>
          </a:ln>
        </p:spPr>
        <p:txBody>
          <a:bodyPr wrap="square" lIns="762" tIns="762" rIns="762" bIns="762" rtlCol="0" anchor="ctr">
            <a:normAutofit/>
          </a:bodyPr>
          <a:lstStyle/>
          <a:p>
            <a:pPr marL="0" indent="0" algn="ctr">
              <a:buNone/>
            </a:pPr>
            <a:r>
              <a:rPr lang="en-US" sz="1150" b="1" dirty="0">
                <a:solidFill>
                  <a:srgbClr val="2F6F9F"/>
                </a:solidFill>
                <a:latin typeface="Aptos" pitchFamily="34" charset="0"/>
                <a:ea typeface="Aptos" pitchFamily="34" charset="-122"/>
                <a:cs typeface="Aptos" pitchFamily="34" charset="-120"/>
              </a:rPr>
              <a:t>Warehouse</a:t>
            </a:r>
            <a:endParaRPr lang="en-US" sz="1150" dirty="0"/>
          </a:p>
        </p:txBody>
      </p:sp>
      <p:sp>
        <p:nvSpPr>
          <p:cNvPr id="12" name="Text 10"/>
          <p:cNvSpPr/>
          <p:nvPr/>
        </p:nvSpPr>
        <p:spPr>
          <a:xfrm>
            <a:off x="9006840" y="1920240"/>
            <a:ext cx="1143000" cy="566928"/>
          </a:xfrm>
          <a:prstGeom prst="rect">
            <a:avLst/>
          </a:prstGeom>
          <a:solidFill>
            <a:srgbClr val="F8EAEA"/>
          </a:solidFill>
          <a:ln w="12700">
            <a:solidFill>
              <a:srgbClr val="F8EAEA"/>
            </a:solidFill>
          </a:ln>
        </p:spPr>
        <p:txBody>
          <a:bodyPr wrap="square" lIns="762" tIns="762" rIns="762" bIns="762" rtlCol="0" anchor="ctr">
            <a:normAutofit/>
          </a:bodyPr>
          <a:lstStyle/>
          <a:p>
            <a:pPr marL="0" indent="0" algn="ctr">
              <a:buNone/>
            </a:pPr>
            <a:r>
              <a:rPr lang="en-US" sz="1150" b="1" dirty="0">
                <a:solidFill>
                  <a:srgbClr val="C96A3D"/>
                </a:solidFill>
                <a:latin typeface="Aptos" pitchFamily="34" charset="0"/>
                <a:ea typeface="Aptos" pitchFamily="34" charset="-122"/>
                <a:cs typeface="Aptos" pitchFamily="34" charset="-120"/>
              </a:rPr>
              <a:t>Customers</a:t>
            </a:r>
            <a:endParaRPr lang="en-US" sz="1150" dirty="0"/>
          </a:p>
        </p:txBody>
      </p:sp>
      <p:sp>
        <p:nvSpPr>
          <p:cNvPr id="13" name="Text 11"/>
          <p:cNvSpPr/>
          <p:nvPr/>
        </p:nvSpPr>
        <p:spPr>
          <a:xfrm>
            <a:off x="10515600" y="1920240"/>
            <a:ext cx="1143000" cy="566928"/>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150" b="1" dirty="0">
                <a:solidFill>
                  <a:srgbClr val="12324A"/>
                </a:solidFill>
                <a:latin typeface="Aptos" pitchFamily="34" charset="0"/>
                <a:ea typeface="Aptos" pitchFamily="34" charset="-122"/>
                <a:cs typeface="Aptos" pitchFamily="34" charset="-120"/>
              </a:rPr>
              <a:t>Managers</a:t>
            </a:r>
            <a:endParaRPr lang="en-US" sz="1150" dirty="0"/>
          </a:p>
        </p:txBody>
      </p:sp>
      <p:sp>
        <p:nvSpPr>
          <p:cNvPr id="14" name="Shape 12"/>
          <p:cNvSpPr/>
          <p:nvPr/>
        </p:nvSpPr>
        <p:spPr>
          <a:xfrm>
            <a:off x="5650992" y="2203704"/>
            <a:ext cx="292608" cy="0"/>
          </a:xfrm>
          <a:prstGeom prst="line">
            <a:avLst/>
          </a:prstGeom>
          <a:noFill/>
          <a:ln w="17780">
            <a:solidFill>
              <a:srgbClr val="607285"/>
            </a:solidFill>
            <a:prstDash val="solid"/>
            <a:headEnd type="none"/>
            <a:tailEnd type="triangle"/>
          </a:ln>
        </p:spPr>
        <p:txBody>
          <a:bodyPr/>
          <a:lstStyle/>
          <a:p>
            <a:endParaRPr lang="en-GB"/>
          </a:p>
        </p:txBody>
      </p:sp>
      <p:sp>
        <p:nvSpPr>
          <p:cNvPr id="15" name="Shape 13"/>
          <p:cNvSpPr/>
          <p:nvPr/>
        </p:nvSpPr>
        <p:spPr>
          <a:xfrm>
            <a:off x="7159752" y="2203704"/>
            <a:ext cx="292608" cy="0"/>
          </a:xfrm>
          <a:prstGeom prst="line">
            <a:avLst/>
          </a:prstGeom>
          <a:noFill/>
          <a:ln w="17780">
            <a:solidFill>
              <a:srgbClr val="607285"/>
            </a:solidFill>
            <a:prstDash val="solid"/>
            <a:headEnd type="none"/>
            <a:tailEnd type="triangle"/>
          </a:ln>
        </p:spPr>
        <p:txBody>
          <a:bodyPr/>
          <a:lstStyle/>
          <a:p>
            <a:endParaRPr lang="en-GB"/>
          </a:p>
        </p:txBody>
      </p:sp>
      <p:sp>
        <p:nvSpPr>
          <p:cNvPr id="16" name="Shape 14"/>
          <p:cNvSpPr/>
          <p:nvPr/>
        </p:nvSpPr>
        <p:spPr>
          <a:xfrm>
            <a:off x="8668512" y="2203704"/>
            <a:ext cx="292608" cy="0"/>
          </a:xfrm>
          <a:prstGeom prst="line">
            <a:avLst/>
          </a:prstGeom>
          <a:noFill/>
          <a:ln w="17780">
            <a:solidFill>
              <a:srgbClr val="607285"/>
            </a:solidFill>
            <a:prstDash val="solid"/>
            <a:headEnd type="none"/>
            <a:tailEnd type="triangle"/>
          </a:ln>
        </p:spPr>
        <p:txBody>
          <a:bodyPr/>
          <a:lstStyle/>
          <a:p>
            <a:endParaRPr lang="en-GB"/>
          </a:p>
        </p:txBody>
      </p:sp>
      <p:sp>
        <p:nvSpPr>
          <p:cNvPr id="17" name="Shape 15"/>
          <p:cNvSpPr/>
          <p:nvPr/>
        </p:nvSpPr>
        <p:spPr>
          <a:xfrm>
            <a:off x="10177272" y="2203704"/>
            <a:ext cx="292608" cy="0"/>
          </a:xfrm>
          <a:prstGeom prst="line">
            <a:avLst/>
          </a:prstGeom>
          <a:noFill/>
          <a:ln w="17780">
            <a:solidFill>
              <a:srgbClr val="607285"/>
            </a:solidFill>
            <a:prstDash val="solid"/>
            <a:headEnd type="none"/>
            <a:tailEnd type="triangle"/>
          </a:ln>
        </p:spPr>
        <p:txBody>
          <a:bodyPr/>
          <a:lstStyle/>
          <a:p>
            <a:endParaRPr lang="en-GB"/>
          </a:p>
        </p:txBody>
      </p:sp>
      <p:sp>
        <p:nvSpPr>
          <p:cNvPr id="18" name="Text 16"/>
          <p:cNvSpPr/>
          <p:nvPr/>
        </p:nvSpPr>
        <p:spPr>
          <a:xfrm>
            <a:off x="4480560" y="3063240"/>
            <a:ext cx="2011680" cy="274320"/>
          </a:xfrm>
          <a:prstGeom prst="rect">
            <a:avLst/>
          </a:prstGeom>
          <a:noFill/>
          <a:ln/>
        </p:spPr>
        <p:txBody>
          <a:bodyPr wrap="square" lIns="762" tIns="762" rIns="762" bIns="762" rtlCol="0" anchor="ctr">
            <a:normAutofit/>
          </a:bodyPr>
          <a:lstStyle/>
          <a:p>
            <a:pPr marL="0" indent="0" algn="l">
              <a:buNone/>
            </a:pPr>
            <a:r>
              <a:rPr lang="en-US" sz="1400" b="1" dirty="0">
                <a:solidFill>
                  <a:srgbClr val="12324A"/>
                </a:solidFill>
                <a:latin typeface="Aptos" pitchFamily="34" charset="0"/>
                <a:ea typeface="Aptos" pitchFamily="34" charset="-122"/>
                <a:cs typeface="Aptos" pitchFamily="34" charset="-120"/>
              </a:rPr>
              <a:t>Presentation aim</a:t>
            </a:r>
            <a:endParaRPr lang="en-US" sz="1400" dirty="0"/>
          </a:p>
        </p:txBody>
      </p:sp>
      <p:sp>
        <p:nvSpPr>
          <p:cNvPr id="19" name="Text 17"/>
          <p:cNvSpPr/>
          <p:nvPr/>
        </p:nvSpPr>
        <p:spPr>
          <a:xfrm>
            <a:off x="4480560" y="3438144"/>
            <a:ext cx="6400800" cy="1325880"/>
          </a:xfrm>
          <a:prstGeom prst="rect">
            <a:avLst/>
          </a:prstGeom>
          <a:noFill/>
          <a:ln/>
        </p:spPr>
        <p:txBody>
          <a:bodyPr wrap="square" lIns="381" tIns="381" rIns="381" bIns="381" rtlCol="0" anchor="t">
            <a:normAutofit/>
          </a:bodyPr>
          <a:lstStyle/>
          <a:p>
            <a:pPr marL="0" indent="0" algn="l">
              <a:buNone/>
            </a:pPr>
            <a:r>
              <a:rPr lang="en-US" sz="1320" dirty="0">
                <a:solidFill>
                  <a:srgbClr val="243746"/>
                </a:solidFill>
                <a:latin typeface="Aptos" pitchFamily="34" charset="0"/>
                <a:ea typeface="Aptos" pitchFamily="34" charset="-122"/>
                <a:cs typeface="Aptos" pitchFamily="34" charset="-120"/>
              </a:rPr>
              <a:t>• define information systems from technical and business perspectives</a:t>
            </a:r>
            <a:endParaRPr lang="en-US" sz="1320" dirty="0"/>
          </a:p>
          <a:p>
            <a:pPr marL="0" indent="0" algn="l">
              <a:buNone/>
            </a:pPr>
            <a:r>
              <a:rPr lang="en-US" sz="1320" dirty="0">
                <a:solidFill>
                  <a:srgbClr val="243746"/>
                </a:solidFill>
                <a:latin typeface="Aptos" pitchFamily="34" charset="0"/>
                <a:ea typeface="Aptos" pitchFamily="34" charset="-122"/>
                <a:cs typeface="Aptos" pitchFamily="34" charset="-120"/>
              </a:rPr>
              <a:t>• describe different types of information systems</a:t>
            </a:r>
            <a:endParaRPr lang="en-US" sz="1320" dirty="0"/>
          </a:p>
          <a:p>
            <a:pPr marL="0" indent="0" algn="l">
              <a:buNone/>
            </a:pPr>
            <a:r>
              <a:rPr lang="en-US" sz="1320" dirty="0">
                <a:solidFill>
                  <a:srgbClr val="243746"/>
                </a:solidFill>
                <a:latin typeface="Aptos" pitchFamily="34" charset="0"/>
                <a:ea typeface="Aptos" pitchFamily="34" charset="-122"/>
                <a:cs typeface="Aptos" pitchFamily="34" charset="-120"/>
              </a:rPr>
              <a:t>• focus on ERP and Business Intelligence</a:t>
            </a:r>
            <a:endParaRPr lang="en-US" sz="1320" dirty="0"/>
          </a:p>
          <a:p>
            <a:pPr marL="0" indent="0" algn="l">
              <a:buNone/>
            </a:pPr>
            <a:r>
              <a:rPr lang="en-US" sz="1320" dirty="0">
                <a:solidFill>
                  <a:srgbClr val="243746"/>
                </a:solidFill>
                <a:latin typeface="Aptos" pitchFamily="34" charset="0"/>
                <a:ea typeface="Aptos" pitchFamily="34" charset="-122"/>
                <a:cs typeface="Aptos" pitchFamily="34" charset="-120"/>
              </a:rPr>
              <a:t>• compare and evaluate them with practical application</a:t>
            </a:r>
            <a:endParaRPr lang="en-US" sz="1320" dirty="0"/>
          </a:p>
        </p:txBody>
      </p:sp>
      <p:sp>
        <p:nvSpPr>
          <p:cNvPr id="20" name="Text 18"/>
          <p:cNvSpPr/>
          <p:nvPr/>
        </p:nvSpPr>
        <p:spPr>
          <a:xfrm>
            <a:off x="914400" y="5257800"/>
            <a:ext cx="10241280" cy="566928"/>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450" b="1" dirty="0">
                <a:solidFill>
                  <a:srgbClr val="12324A"/>
                </a:solidFill>
                <a:latin typeface="Aptos" pitchFamily="34" charset="0"/>
                <a:ea typeface="Aptos" pitchFamily="34" charset="-122"/>
                <a:cs typeface="Aptos" pitchFamily="34" charset="-120"/>
              </a:rPr>
              <a:t>Core judgement: information systems create value when they improve business processes and decisions, not simply when software is installed.</a:t>
            </a:r>
            <a:endParaRPr lang="en-US" sz="1450" dirty="0"/>
          </a:p>
        </p:txBody>
      </p:sp>
      <p:sp>
        <p:nvSpPr>
          <p:cNvPr id="21" name="Text 19"/>
          <p:cNvSpPr/>
          <p:nvPr/>
        </p:nvSpPr>
        <p:spPr>
          <a:xfrm>
            <a:off x="530352" y="6272784"/>
            <a:ext cx="10789920" cy="201168"/>
          </a:xfrm>
          <a:prstGeom prst="rect">
            <a:avLst/>
          </a:prstGeom>
          <a:noFill/>
          <a:ln/>
        </p:spPr>
        <p:txBody>
          <a:bodyPr wrap="square" lIns="762" tIns="762" rIns="762" bIns="762" rtlCol="0" anchor="ctr">
            <a:normAutofit/>
          </a:bodyPr>
          <a:lstStyle/>
          <a:p>
            <a:pPr marL="0" indent="0" algn="l">
              <a:buNone/>
            </a:pPr>
            <a:r>
              <a:rPr lang="en-US" sz="750" i="1" dirty="0">
                <a:solidFill>
                  <a:srgbClr val="607285"/>
                </a:solidFill>
                <a:latin typeface="Aptos" pitchFamily="34" charset="0"/>
                <a:ea typeface="Aptos" pitchFamily="34" charset="-122"/>
                <a:cs typeface="Aptos" pitchFamily="34" charset="-120"/>
              </a:rPr>
              <a:t>Sources: Walker’s Shortbread (n.d.); Coughlan, Lycett and Macredie (2005); LCLM5004 Week 1.</a:t>
            </a:r>
            <a:endParaRPr lang="en-US" sz="750" dirty="0"/>
          </a:p>
        </p:txBody>
      </p:sp>
      <p:pic>
        <p:nvPicPr>
          <p:cNvPr id="22" name="Shortbread Photo"/>
          <p:cNvPicPr>
            <a:picLocks noChangeAspect="1"/>
          </p:cNvPicPr>
          <p:nvPr/>
        </p:nvPicPr>
        <p:blipFill>
          <a:blip r:embed="rId3"/>
          <a:srcRect t="10000" b="16215"/>
          <a:stretch>
            <a:fillRect/>
          </a:stretch>
        </p:blipFill>
        <p:spPr>
          <a:xfrm>
            <a:off x="685800" y="3438144"/>
            <a:ext cx="3291840" cy="1619250"/>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2. Information systems: core concept</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Data becomes valuable when processed into information</a:t>
            </a:r>
            <a:endParaRPr lang="en-US" sz="850" dirty="0"/>
          </a:p>
        </p:txBody>
      </p:sp>
      <p:sp>
        <p:nvSpPr>
          <p:cNvPr id="4" name="Text 2"/>
          <p:cNvSpPr/>
          <p:nvPr/>
        </p:nvSpPr>
        <p:spPr>
          <a:xfrm>
            <a:off x="9372600" y="310896"/>
            <a:ext cx="2240280" cy="237744"/>
          </a:xfrm>
          <a:prstGeom prst="rect">
            <a:avLst/>
          </a:prstGeom>
          <a:noFill/>
          <a:ln/>
        </p:spPr>
        <p:txBody>
          <a:bodyPr wrap="square" lIns="762" tIns="762" rIns="762" bIns="762" rtlCol="0" anchor="ctr">
            <a:normAutofit/>
          </a:bodyPr>
          <a:lstStyle/>
          <a:p>
            <a:pPr marL="0" indent="0" algn="r">
              <a:buNone/>
            </a:pPr>
            <a:r>
              <a:rPr lang="en-US" sz="1050" b="1" dirty="0">
                <a:solidFill>
                  <a:srgbClr val="12324A"/>
                </a:solidFill>
                <a:latin typeface="Aptos" pitchFamily="34" charset="0"/>
                <a:ea typeface="Aptos" pitchFamily="34" charset="-122"/>
                <a:cs typeface="Aptos" pitchFamily="34" charset="-120"/>
              </a:rPr>
              <a:t>Renata</a:t>
            </a:r>
            <a:endParaRPr lang="en-US" sz="1050" dirty="0"/>
          </a:p>
        </p:txBody>
      </p:sp>
      <p:sp>
        <p:nvSpPr>
          <p:cNvPr id="5" name="Shape 3"/>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6" name="Text 4"/>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7" name="Text 5"/>
          <p:cNvSpPr/>
          <p:nvPr/>
        </p:nvSpPr>
        <p:spPr>
          <a:xfrm>
            <a:off x="685800" y="1143000"/>
            <a:ext cx="10789920" cy="71323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700" b="1" dirty="0">
                <a:solidFill>
                  <a:srgbClr val="12324A"/>
                </a:solidFill>
                <a:latin typeface="Aptos" pitchFamily="34" charset="0"/>
                <a:ea typeface="Aptos" pitchFamily="34" charset="-122"/>
                <a:cs typeface="Aptos" pitchFamily="34" charset="-120"/>
              </a:rPr>
              <a:t>Information systems are interrelated components that collect, process, store and disseminate information to support decision-making, coordination, control, analysis and visualisation.</a:t>
            </a:r>
            <a:endParaRPr lang="en-US" sz="1700" dirty="0"/>
          </a:p>
        </p:txBody>
      </p:sp>
      <p:sp>
        <p:nvSpPr>
          <p:cNvPr id="8" name="Text 6"/>
          <p:cNvSpPr/>
          <p:nvPr/>
        </p:nvSpPr>
        <p:spPr>
          <a:xfrm>
            <a:off x="1143000" y="2711196"/>
            <a:ext cx="1874520" cy="658368"/>
          </a:xfrm>
          <a:prstGeom prst="rect">
            <a:avLst/>
          </a:prstGeom>
          <a:solidFill>
            <a:srgbClr val="EAF2F8"/>
          </a:solidFill>
          <a:ln w="12700">
            <a:solidFill>
              <a:srgbClr val="EAF2F8"/>
            </a:solidFill>
          </a:ln>
        </p:spPr>
        <p:txBody>
          <a:bodyPr wrap="square" lIns="762" tIns="762" rIns="762" bIns="762" rtlCol="0" anchor="ctr">
            <a:normAutofit/>
          </a:bodyPr>
          <a:lstStyle/>
          <a:p>
            <a:pPr marL="0" indent="0" algn="ctr">
              <a:buNone/>
            </a:pPr>
            <a:r>
              <a:rPr lang="en-US" sz="1250" b="1" dirty="0">
                <a:solidFill>
                  <a:srgbClr val="2F6F9F"/>
                </a:solidFill>
                <a:latin typeface="Aptos" pitchFamily="34" charset="0"/>
                <a:ea typeface="Aptos" pitchFamily="34" charset="-122"/>
                <a:cs typeface="Aptos" pitchFamily="34" charset="-120"/>
              </a:rPr>
              <a:t>Input</a:t>
            </a:r>
            <a:endParaRPr lang="en-US" sz="1250" dirty="0"/>
          </a:p>
          <a:p>
            <a:pPr marL="0" indent="0" algn="ctr">
              <a:buNone/>
            </a:pPr>
            <a:r>
              <a:rPr lang="en-US" sz="1250" b="1" dirty="0">
                <a:solidFill>
                  <a:srgbClr val="2F6F9F"/>
                </a:solidFill>
                <a:latin typeface="Aptos" pitchFamily="34" charset="0"/>
                <a:ea typeface="Aptos" pitchFamily="34" charset="-122"/>
                <a:cs typeface="Aptos" pitchFamily="34" charset="-120"/>
              </a:rPr>
              <a:t>raw data</a:t>
            </a:r>
            <a:endParaRPr lang="en-US" sz="1250" dirty="0"/>
          </a:p>
        </p:txBody>
      </p:sp>
      <p:sp>
        <p:nvSpPr>
          <p:cNvPr id="9" name="Text 7"/>
          <p:cNvSpPr/>
          <p:nvPr/>
        </p:nvSpPr>
        <p:spPr>
          <a:xfrm>
            <a:off x="3657600" y="2711196"/>
            <a:ext cx="1874520" cy="658368"/>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250" b="1" dirty="0">
                <a:solidFill>
                  <a:srgbClr val="12324A"/>
                </a:solidFill>
                <a:latin typeface="Aptos" pitchFamily="34" charset="0"/>
                <a:ea typeface="Aptos" pitchFamily="34" charset="-122"/>
                <a:cs typeface="Aptos" pitchFamily="34" charset="-120"/>
              </a:rPr>
              <a:t>Processing</a:t>
            </a:r>
            <a:endParaRPr lang="en-US" sz="1250" dirty="0"/>
          </a:p>
          <a:p>
            <a:pPr marL="0" indent="0" algn="ctr">
              <a:buNone/>
            </a:pPr>
            <a:r>
              <a:rPr lang="en-US" sz="1250" b="1" dirty="0">
                <a:solidFill>
                  <a:srgbClr val="12324A"/>
                </a:solidFill>
                <a:latin typeface="Aptos" pitchFamily="34" charset="0"/>
                <a:ea typeface="Aptos" pitchFamily="34" charset="-122"/>
                <a:cs typeface="Aptos" pitchFamily="34" charset="-120"/>
              </a:rPr>
              <a:t>context + transformation</a:t>
            </a:r>
            <a:endParaRPr lang="en-US" sz="1250" dirty="0"/>
          </a:p>
        </p:txBody>
      </p:sp>
      <p:sp>
        <p:nvSpPr>
          <p:cNvPr id="10" name="Text 8"/>
          <p:cNvSpPr/>
          <p:nvPr/>
        </p:nvSpPr>
        <p:spPr>
          <a:xfrm>
            <a:off x="6675120" y="2711196"/>
            <a:ext cx="1874520" cy="658368"/>
          </a:xfrm>
          <a:prstGeom prst="rect">
            <a:avLst/>
          </a:prstGeom>
          <a:solidFill>
            <a:srgbClr val="EAF5EF"/>
          </a:solidFill>
          <a:ln w="12700">
            <a:solidFill>
              <a:srgbClr val="EAF5EF"/>
            </a:solidFill>
          </a:ln>
        </p:spPr>
        <p:txBody>
          <a:bodyPr wrap="square" lIns="762" tIns="762" rIns="762" bIns="762" rtlCol="0" anchor="ctr">
            <a:normAutofit/>
          </a:bodyPr>
          <a:lstStyle/>
          <a:p>
            <a:pPr marL="0" indent="0" algn="ctr">
              <a:buNone/>
            </a:pPr>
            <a:r>
              <a:rPr lang="en-US" sz="1250" b="1" dirty="0">
                <a:solidFill>
                  <a:srgbClr val="3E7C59"/>
                </a:solidFill>
                <a:latin typeface="Aptos" pitchFamily="34" charset="0"/>
                <a:ea typeface="Aptos" pitchFamily="34" charset="-122"/>
                <a:cs typeface="Aptos" pitchFamily="34" charset="-120"/>
              </a:rPr>
              <a:t>Output</a:t>
            </a:r>
            <a:endParaRPr lang="en-US" sz="1250" dirty="0"/>
          </a:p>
          <a:p>
            <a:pPr marL="0" indent="0" algn="ctr">
              <a:buNone/>
            </a:pPr>
            <a:r>
              <a:rPr lang="en-US" sz="1250" b="1" dirty="0">
                <a:solidFill>
                  <a:srgbClr val="3E7C59"/>
                </a:solidFill>
                <a:latin typeface="Aptos" pitchFamily="34" charset="0"/>
                <a:ea typeface="Aptos" pitchFamily="34" charset="-122"/>
                <a:cs typeface="Aptos" pitchFamily="34" charset="-120"/>
              </a:rPr>
              <a:t>usable information</a:t>
            </a:r>
            <a:endParaRPr lang="en-US" sz="1250" dirty="0"/>
          </a:p>
        </p:txBody>
      </p:sp>
      <p:sp>
        <p:nvSpPr>
          <p:cNvPr id="11" name="Text 9"/>
          <p:cNvSpPr/>
          <p:nvPr/>
        </p:nvSpPr>
        <p:spPr>
          <a:xfrm>
            <a:off x="9326880" y="2711196"/>
            <a:ext cx="1874520" cy="658368"/>
          </a:xfrm>
          <a:prstGeom prst="rect">
            <a:avLst/>
          </a:prstGeom>
          <a:solidFill>
            <a:srgbClr val="F8EAEA"/>
          </a:solidFill>
          <a:ln w="12700">
            <a:solidFill>
              <a:srgbClr val="F8EAEA"/>
            </a:solidFill>
          </a:ln>
        </p:spPr>
        <p:txBody>
          <a:bodyPr wrap="square" lIns="762" tIns="762" rIns="762" bIns="762" rtlCol="0" anchor="ctr">
            <a:normAutofit/>
          </a:bodyPr>
          <a:lstStyle/>
          <a:p>
            <a:pPr marL="0" indent="0" algn="ctr">
              <a:buNone/>
            </a:pPr>
            <a:r>
              <a:rPr lang="en-US" sz="1250" b="1" dirty="0">
                <a:solidFill>
                  <a:srgbClr val="C96A3D"/>
                </a:solidFill>
                <a:latin typeface="Aptos" pitchFamily="34" charset="0"/>
                <a:ea typeface="Aptos" pitchFamily="34" charset="-122"/>
                <a:cs typeface="Aptos" pitchFamily="34" charset="-120"/>
              </a:rPr>
              <a:t>Feedback</a:t>
            </a:r>
            <a:endParaRPr lang="en-US" sz="1250" dirty="0"/>
          </a:p>
          <a:p>
            <a:pPr marL="0" indent="0" algn="ctr">
              <a:buNone/>
            </a:pPr>
            <a:r>
              <a:rPr lang="en-US" sz="1250" b="1" dirty="0">
                <a:solidFill>
                  <a:srgbClr val="C96A3D"/>
                </a:solidFill>
                <a:latin typeface="Aptos" pitchFamily="34" charset="0"/>
                <a:ea typeface="Aptos" pitchFamily="34" charset="-122"/>
                <a:cs typeface="Aptos" pitchFamily="34" charset="-120"/>
              </a:rPr>
              <a:t>adjust action</a:t>
            </a:r>
            <a:endParaRPr lang="en-US" sz="1250" dirty="0"/>
          </a:p>
        </p:txBody>
      </p:sp>
      <p:sp>
        <p:nvSpPr>
          <p:cNvPr id="12" name="Shape 10"/>
          <p:cNvSpPr/>
          <p:nvPr/>
        </p:nvSpPr>
        <p:spPr>
          <a:xfrm>
            <a:off x="3063240" y="3040380"/>
            <a:ext cx="502920" cy="0"/>
          </a:xfrm>
          <a:prstGeom prst="line">
            <a:avLst/>
          </a:prstGeom>
          <a:noFill/>
          <a:ln w="17780">
            <a:solidFill>
              <a:srgbClr val="607285"/>
            </a:solidFill>
            <a:prstDash val="solid"/>
            <a:headEnd type="none"/>
            <a:tailEnd type="triangle"/>
          </a:ln>
        </p:spPr>
        <p:txBody>
          <a:bodyPr/>
          <a:lstStyle/>
          <a:p>
            <a:endParaRPr lang="en-GB"/>
          </a:p>
        </p:txBody>
      </p:sp>
      <p:sp>
        <p:nvSpPr>
          <p:cNvPr id="13" name="Shape 11"/>
          <p:cNvSpPr/>
          <p:nvPr/>
        </p:nvSpPr>
        <p:spPr>
          <a:xfrm>
            <a:off x="5577840" y="3040380"/>
            <a:ext cx="1005840" cy="0"/>
          </a:xfrm>
          <a:prstGeom prst="line">
            <a:avLst/>
          </a:prstGeom>
          <a:noFill/>
          <a:ln w="17780">
            <a:solidFill>
              <a:srgbClr val="607285"/>
            </a:solidFill>
            <a:prstDash val="solid"/>
            <a:headEnd type="none"/>
            <a:tailEnd type="triangle"/>
          </a:ln>
        </p:spPr>
        <p:txBody>
          <a:bodyPr/>
          <a:lstStyle/>
          <a:p>
            <a:endParaRPr lang="en-GB"/>
          </a:p>
        </p:txBody>
      </p:sp>
      <p:sp>
        <p:nvSpPr>
          <p:cNvPr id="14" name="Shape 12"/>
          <p:cNvSpPr/>
          <p:nvPr/>
        </p:nvSpPr>
        <p:spPr>
          <a:xfrm>
            <a:off x="8595360" y="3040380"/>
            <a:ext cx="640080" cy="0"/>
          </a:xfrm>
          <a:prstGeom prst="line">
            <a:avLst/>
          </a:prstGeom>
          <a:noFill/>
          <a:ln w="17780">
            <a:solidFill>
              <a:srgbClr val="607285"/>
            </a:solidFill>
            <a:prstDash val="solid"/>
            <a:headEnd type="none"/>
            <a:tailEnd type="triangle"/>
          </a:ln>
        </p:spPr>
        <p:txBody>
          <a:bodyPr/>
          <a:lstStyle/>
          <a:p>
            <a:endParaRPr lang="en-GB"/>
          </a:p>
        </p:txBody>
      </p:sp>
      <p:sp>
        <p:nvSpPr>
          <p:cNvPr id="15" name="Text 13"/>
          <p:cNvSpPr/>
          <p:nvPr/>
        </p:nvSpPr>
        <p:spPr>
          <a:xfrm>
            <a:off x="1021080" y="4133088"/>
            <a:ext cx="10149840" cy="777240"/>
          </a:xfrm>
          <a:prstGeom prst="rect">
            <a:avLst/>
          </a:prstGeom>
          <a:solidFill>
            <a:srgbClr val="FFFFFF"/>
          </a:solidFill>
          <a:ln>
            <a:solidFill>
              <a:srgbClr val="FFFFFF"/>
            </a:solidFill>
          </a:ln>
        </p:spPr>
        <p:txBody>
          <a:bodyPr wrap="square" lIns="762" tIns="762" rIns="762" bIns="762" rtlCol="0" anchor="ctr">
            <a:normAutofit/>
          </a:bodyPr>
          <a:lstStyle/>
          <a:p>
            <a:pPr marL="0" indent="0" algn="ctr">
              <a:buNone/>
            </a:pPr>
            <a:r>
              <a:rPr lang="en-US" sz="1500" dirty="0">
                <a:solidFill>
                  <a:srgbClr val="243746"/>
                </a:solidFill>
                <a:latin typeface="Aptos" pitchFamily="34" charset="0"/>
                <a:ea typeface="Aptos" pitchFamily="34" charset="-122"/>
                <a:cs typeface="Aptos" pitchFamily="34" charset="-120"/>
              </a:rPr>
              <a:t>Business example: sales orders and stock counts are raw data. Once processed, they become information about demand, restocking and production planning.</a:t>
            </a:r>
            <a:endParaRPr lang="en-US" sz="1500" dirty="0"/>
          </a:p>
        </p:txBody>
      </p:sp>
      <p:sp>
        <p:nvSpPr>
          <p:cNvPr id="16" name="Text 14"/>
          <p:cNvSpPr/>
          <p:nvPr/>
        </p:nvSpPr>
        <p:spPr>
          <a:xfrm>
            <a:off x="1463040" y="5440680"/>
            <a:ext cx="9144000" cy="475488"/>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500" b="1" dirty="0">
                <a:solidFill>
                  <a:srgbClr val="12324A"/>
                </a:solidFill>
                <a:latin typeface="Aptos" pitchFamily="34" charset="0"/>
                <a:ea typeface="Aptos" pitchFamily="34" charset="-122"/>
                <a:cs typeface="Aptos" pitchFamily="34" charset="-120"/>
              </a:rPr>
              <a:t>People · Organisation · Technology must work together</a:t>
            </a:r>
            <a:endParaRPr lang="en-US" sz="1500" dirty="0"/>
          </a:p>
        </p:txBody>
      </p:sp>
      <p:sp>
        <p:nvSpPr>
          <p:cNvPr id="17" name="Text 15"/>
          <p:cNvSpPr/>
          <p:nvPr/>
        </p:nvSpPr>
        <p:spPr>
          <a:xfrm>
            <a:off x="530352" y="6272784"/>
            <a:ext cx="10789920" cy="201168"/>
          </a:xfrm>
          <a:prstGeom prst="rect">
            <a:avLst/>
          </a:prstGeom>
          <a:noFill/>
          <a:ln/>
        </p:spPr>
        <p:txBody>
          <a:bodyPr wrap="square" lIns="762" tIns="762" rIns="762" bIns="762" rtlCol="0" anchor="ctr">
            <a:normAutofit/>
          </a:bodyPr>
          <a:lstStyle/>
          <a:p>
            <a:pPr marL="0" indent="0" algn="l">
              <a:buNone/>
            </a:pPr>
            <a:r>
              <a:rPr lang="en-US" sz="750" i="1" dirty="0">
                <a:solidFill>
                  <a:srgbClr val="607285"/>
                </a:solidFill>
                <a:latin typeface="Aptos" pitchFamily="34" charset="0"/>
                <a:ea typeface="Aptos" pitchFamily="34" charset="-122"/>
                <a:cs typeface="Aptos" pitchFamily="34" charset="-120"/>
              </a:rPr>
              <a:t>Sources: Laudon and Laudon (2021); Bocij, Greasley and Hickie (2019); LCLM5004 Week 2 and Week 3.</a:t>
            </a:r>
            <a:endParaRPr lang="en-US" sz="75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3. Types of information systems</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Different systems support different managerial needs</a:t>
            </a:r>
            <a:endParaRPr lang="en-US" sz="850" dirty="0"/>
          </a:p>
        </p:txBody>
      </p:sp>
      <p:sp>
        <p:nvSpPr>
          <p:cNvPr id="4" name="Text 2"/>
          <p:cNvSpPr/>
          <p:nvPr/>
        </p:nvSpPr>
        <p:spPr>
          <a:xfrm>
            <a:off x="9372600" y="310896"/>
            <a:ext cx="2240280" cy="237744"/>
          </a:xfrm>
          <a:prstGeom prst="rect">
            <a:avLst/>
          </a:prstGeom>
          <a:noFill/>
          <a:ln/>
        </p:spPr>
        <p:txBody>
          <a:bodyPr wrap="square" lIns="762" tIns="762" rIns="762" bIns="762" rtlCol="0" anchor="ctr">
            <a:normAutofit/>
          </a:bodyPr>
          <a:lstStyle/>
          <a:p>
            <a:pPr marL="0" indent="0" algn="r">
              <a:buNone/>
            </a:pPr>
            <a:r>
              <a:rPr lang="en-US" sz="1050" b="1" dirty="0">
                <a:solidFill>
                  <a:srgbClr val="12324A"/>
                </a:solidFill>
                <a:latin typeface="Aptos" pitchFamily="34" charset="0"/>
                <a:ea typeface="Aptos" pitchFamily="34" charset="-122"/>
                <a:cs typeface="Aptos" pitchFamily="34" charset="-120"/>
              </a:rPr>
              <a:t>Renata</a:t>
            </a:r>
            <a:endParaRPr lang="en-US" sz="1050" dirty="0"/>
          </a:p>
        </p:txBody>
      </p:sp>
      <p:sp>
        <p:nvSpPr>
          <p:cNvPr id="5" name="Shape 3"/>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6" name="Text 4"/>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7" name="Text 5"/>
          <p:cNvSpPr/>
          <p:nvPr/>
        </p:nvSpPr>
        <p:spPr>
          <a:xfrm>
            <a:off x="777240" y="1325880"/>
            <a:ext cx="1600200" cy="530352"/>
          </a:xfrm>
          <a:prstGeom prst="rect">
            <a:avLst/>
          </a:prstGeom>
          <a:solidFill>
            <a:srgbClr val="C96A3D"/>
          </a:solidFill>
          <a:ln w="12700">
            <a:solidFill>
              <a:srgbClr val="C96A3D"/>
            </a:solidFill>
          </a:ln>
        </p:spPr>
        <p:txBody>
          <a:bodyPr wrap="square" lIns="762" tIns="762" rIns="762" bIns="762" rtlCol="0" anchor="ctr">
            <a:normAutofit/>
          </a:bodyPr>
          <a:lstStyle/>
          <a:p>
            <a:pPr marL="0" indent="0" algn="ctr">
              <a:buNone/>
            </a:pPr>
            <a:r>
              <a:rPr lang="en-US" sz="1250" b="1" dirty="0">
                <a:solidFill>
                  <a:srgbClr val="FFFFFF"/>
                </a:solidFill>
                <a:latin typeface="Aptos" pitchFamily="34" charset="0"/>
                <a:ea typeface="Aptos" pitchFamily="34" charset="-122"/>
                <a:cs typeface="Aptos" pitchFamily="34" charset="-120"/>
              </a:rPr>
              <a:t>Strategic</a:t>
            </a:r>
            <a:endParaRPr lang="en-US" sz="1250" dirty="0"/>
          </a:p>
        </p:txBody>
      </p:sp>
      <p:sp>
        <p:nvSpPr>
          <p:cNvPr id="8" name="Text 6"/>
          <p:cNvSpPr/>
          <p:nvPr/>
        </p:nvSpPr>
        <p:spPr>
          <a:xfrm>
            <a:off x="2743200" y="1325880"/>
            <a:ext cx="274320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320" b="1" dirty="0">
                <a:solidFill>
                  <a:srgbClr val="12324A"/>
                </a:solidFill>
                <a:latin typeface="Aptos" pitchFamily="34" charset="0"/>
                <a:ea typeface="Aptos" pitchFamily="34" charset="-122"/>
                <a:cs typeface="Aptos" pitchFamily="34" charset="-120"/>
              </a:rPr>
              <a:t>ESS / BI summaries</a:t>
            </a:r>
            <a:endParaRPr lang="en-US" sz="1320" dirty="0"/>
          </a:p>
        </p:txBody>
      </p:sp>
      <p:sp>
        <p:nvSpPr>
          <p:cNvPr id="9" name="Text 7"/>
          <p:cNvSpPr/>
          <p:nvPr/>
        </p:nvSpPr>
        <p:spPr>
          <a:xfrm>
            <a:off x="5806440" y="1325880"/>
            <a:ext cx="512064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250" dirty="0">
                <a:solidFill>
                  <a:srgbClr val="243746"/>
                </a:solidFill>
                <a:latin typeface="Aptos" pitchFamily="34" charset="0"/>
                <a:ea typeface="Aptos" pitchFamily="34" charset="-122"/>
                <a:cs typeface="Aptos" pitchFamily="34" charset="-120"/>
              </a:rPr>
              <a:t>long-term trends and strategic choices</a:t>
            </a:r>
            <a:endParaRPr lang="en-US" sz="1250" dirty="0"/>
          </a:p>
        </p:txBody>
      </p:sp>
      <p:sp>
        <p:nvSpPr>
          <p:cNvPr id="10" name="Text 8"/>
          <p:cNvSpPr/>
          <p:nvPr/>
        </p:nvSpPr>
        <p:spPr>
          <a:xfrm>
            <a:off x="777240" y="2560320"/>
            <a:ext cx="1600200" cy="530352"/>
          </a:xfrm>
          <a:prstGeom prst="rect">
            <a:avLst/>
          </a:prstGeom>
          <a:solidFill>
            <a:srgbClr val="2F6F9F"/>
          </a:solidFill>
          <a:ln w="12700">
            <a:solidFill>
              <a:srgbClr val="2F6F9F"/>
            </a:solidFill>
          </a:ln>
        </p:spPr>
        <p:txBody>
          <a:bodyPr wrap="square" lIns="762" tIns="762" rIns="762" bIns="762" rtlCol="0" anchor="ctr">
            <a:normAutofit/>
          </a:bodyPr>
          <a:lstStyle/>
          <a:p>
            <a:pPr marL="0" indent="0" algn="ctr">
              <a:buNone/>
            </a:pPr>
            <a:r>
              <a:rPr lang="en-US" sz="1250" b="1" dirty="0">
                <a:solidFill>
                  <a:srgbClr val="FFFFFF"/>
                </a:solidFill>
                <a:latin typeface="Aptos" pitchFamily="34" charset="0"/>
                <a:ea typeface="Aptos" pitchFamily="34" charset="-122"/>
                <a:cs typeface="Aptos" pitchFamily="34" charset="-120"/>
              </a:rPr>
              <a:t>Managerial</a:t>
            </a:r>
            <a:endParaRPr lang="en-US" sz="1250" dirty="0"/>
          </a:p>
        </p:txBody>
      </p:sp>
      <p:sp>
        <p:nvSpPr>
          <p:cNvPr id="11" name="Text 9"/>
          <p:cNvSpPr/>
          <p:nvPr/>
        </p:nvSpPr>
        <p:spPr>
          <a:xfrm>
            <a:off x="2743200" y="2560320"/>
            <a:ext cx="274320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320" b="1" dirty="0">
                <a:solidFill>
                  <a:srgbClr val="12324A"/>
                </a:solidFill>
                <a:latin typeface="Aptos" pitchFamily="34" charset="0"/>
                <a:ea typeface="Aptos" pitchFamily="34" charset="-122"/>
                <a:cs typeface="Aptos" pitchFamily="34" charset="-120"/>
              </a:rPr>
              <a:t>MIS / DSS / BI</a:t>
            </a:r>
            <a:endParaRPr lang="en-US" sz="1320" dirty="0"/>
          </a:p>
        </p:txBody>
      </p:sp>
      <p:sp>
        <p:nvSpPr>
          <p:cNvPr id="12" name="Text 10"/>
          <p:cNvSpPr/>
          <p:nvPr/>
        </p:nvSpPr>
        <p:spPr>
          <a:xfrm>
            <a:off x="5806440" y="2560320"/>
            <a:ext cx="512064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250" dirty="0">
                <a:solidFill>
                  <a:srgbClr val="243746"/>
                </a:solidFill>
                <a:latin typeface="Aptos" pitchFamily="34" charset="0"/>
                <a:ea typeface="Aptos" pitchFamily="34" charset="-122"/>
                <a:cs typeface="Aptos" pitchFamily="34" charset="-120"/>
              </a:rPr>
              <a:t>performance, planning and analysis</a:t>
            </a:r>
            <a:endParaRPr lang="en-US" sz="1250" dirty="0"/>
          </a:p>
        </p:txBody>
      </p:sp>
      <p:sp>
        <p:nvSpPr>
          <p:cNvPr id="13" name="Text 11"/>
          <p:cNvSpPr/>
          <p:nvPr/>
        </p:nvSpPr>
        <p:spPr>
          <a:xfrm>
            <a:off x="777240" y="3794760"/>
            <a:ext cx="1600200" cy="530352"/>
          </a:xfrm>
          <a:prstGeom prst="rect">
            <a:avLst/>
          </a:prstGeom>
          <a:solidFill>
            <a:srgbClr val="3E7C59"/>
          </a:solidFill>
          <a:ln w="12700">
            <a:solidFill>
              <a:srgbClr val="3E7C59"/>
            </a:solidFill>
          </a:ln>
        </p:spPr>
        <p:txBody>
          <a:bodyPr wrap="square" lIns="762" tIns="762" rIns="762" bIns="762" rtlCol="0" anchor="ctr">
            <a:normAutofit/>
          </a:bodyPr>
          <a:lstStyle/>
          <a:p>
            <a:pPr marL="0" indent="0" algn="ctr">
              <a:buNone/>
            </a:pPr>
            <a:r>
              <a:rPr lang="en-US" sz="1250" b="1" dirty="0">
                <a:solidFill>
                  <a:srgbClr val="FFFFFF"/>
                </a:solidFill>
                <a:latin typeface="Aptos" pitchFamily="34" charset="0"/>
                <a:ea typeface="Aptos" pitchFamily="34" charset="-122"/>
                <a:cs typeface="Aptos" pitchFamily="34" charset="-120"/>
              </a:rPr>
              <a:t>Operational</a:t>
            </a:r>
            <a:endParaRPr lang="en-US" sz="1250" dirty="0"/>
          </a:p>
        </p:txBody>
      </p:sp>
      <p:sp>
        <p:nvSpPr>
          <p:cNvPr id="14" name="Text 12"/>
          <p:cNvSpPr/>
          <p:nvPr/>
        </p:nvSpPr>
        <p:spPr>
          <a:xfrm>
            <a:off x="2743200" y="3794760"/>
            <a:ext cx="274320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320" b="1" dirty="0">
                <a:solidFill>
                  <a:srgbClr val="12324A"/>
                </a:solidFill>
                <a:latin typeface="Aptos" pitchFamily="34" charset="0"/>
                <a:ea typeface="Aptos" pitchFamily="34" charset="-122"/>
                <a:cs typeface="Aptos" pitchFamily="34" charset="-120"/>
              </a:rPr>
              <a:t>TPS / ERP modules / DBMS</a:t>
            </a:r>
            <a:endParaRPr lang="en-US" sz="1320" dirty="0"/>
          </a:p>
        </p:txBody>
      </p:sp>
      <p:sp>
        <p:nvSpPr>
          <p:cNvPr id="15" name="Text 13"/>
          <p:cNvSpPr/>
          <p:nvPr/>
        </p:nvSpPr>
        <p:spPr>
          <a:xfrm>
            <a:off x="5806440" y="3794760"/>
            <a:ext cx="512064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250" dirty="0">
                <a:solidFill>
                  <a:srgbClr val="243746"/>
                </a:solidFill>
                <a:latin typeface="Aptos" pitchFamily="34" charset="0"/>
                <a:ea typeface="Aptos" pitchFamily="34" charset="-122"/>
                <a:cs typeface="Aptos" pitchFamily="34" charset="-120"/>
              </a:rPr>
              <a:t>daily orders, stock, payroll and production</a:t>
            </a:r>
            <a:endParaRPr lang="en-US" sz="1250" dirty="0"/>
          </a:p>
        </p:txBody>
      </p:sp>
      <p:sp>
        <p:nvSpPr>
          <p:cNvPr id="16" name="Text 14"/>
          <p:cNvSpPr/>
          <p:nvPr/>
        </p:nvSpPr>
        <p:spPr>
          <a:xfrm>
            <a:off x="914400" y="4800600"/>
            <a:ext cx="2377440" cy="292608"/>
          </a:xfrm>
          <a:prstGeom prst="rect">
            <a:avLst/>
          </a:prstGeom>
          <a:noFill/>
          <a:ln/>
        </p:spPr>
        <p:txBody>
          <a:bodyPr wrap="square" lIns="762" tIns="762" rIns="762" bIns="762" rtlCol="0" anchor="ctr">
            <a:normAutofit/>
          </a:bodyPr>
          <a:lstStyle/>
          <a:p>
            <a:pPr marL="0" indent="0" algn="l">
              <a:buNone/>
            </a:pPr>
            <a:r>
              <a:rPr lang="en-US" sz="1500" b="1" dirty="0">
                <a:solidFill>
                  <a:srgbClr val="12324A"/>
                </a:solidFill>
                <a:latin typeface="Aptos" pitchFamily="34" charset="0"/>
                <a:ea typeface="Aptos" pitchFamily="34" charset="-122"/>
                <a:cs typeface="Aptos" pitchFamily="34" charset="-120"/>
              </a:rPr>
              <a:t>Why ERP and BI?</a:t>
            </a:r>
            <a:endParaRPr lang="en-US" sz="1500" dirty="0"/>
          </a:p>
        </p:txBody>
      </p:sp>
      <p:sp>
        <p:nvSpPr>
          <p:cNvPr id="17" name="Text 15"/>
          <p:cNvSpPr/>
          <p:nvPr/>
        </p:nvSpPr>
        <p:spPr>
          <a:xfrm>
            <a:off x="3429000" y="4617720"/>
            <a:ext cx="7543800" cy="77724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500" b="1" dirty="0">
                <a:solidFill>
                  <a:srgbClr val="12324A"/>
                </a:solidFill>
                <a:latin typeface="Aptos" pitchFamily="34" charset="0"/>
                <a:ea typeface="Aptos" pitchFamily="34" charset="-122"/>
                <a:cs typeface="Aptos" pitchFamily="34" charset="-120"/>
              </a:rPr>
              <a:t>ERP is selected because it integrates operational processes. BI is selected because it analyses data for management insight. Together they connect operations with decisions.</a:t>
            </a:r>
            <a:endParaRPr lang="en-US" sz="1500" dirty="0"/>
          </a:p>
        </p:txBody>
      </p:sp>
      <p:sp>
        <p:nvSpPr>
          <p:cNvPr id="18" name="Text 16"/>
          <p:cNvSpPr/>
          <p:nvPr/>
        </p:nvSpPr>
        <p:spPr>
          <a:xfrm>
            <a:off x="530352" y="6272784"/>
            <a:ext cx="10789920" cy="201168"/>
          </a:xfrm>
          <a:prstGeom prst="rect">
            <a:avLst/>
          </a:prstGeom>
          <a:noFill/>
          <a:ln/>
        </p:spPr>
        <p:txBody>
          <a:bodyPr wrap="square" lIns="762" tIns="762" rIns="762" bIns="762" rtlCol="0" anchor="ctr">
            <a:normAutofit/>
          </a:bodyPr>
          <a:lstStyle/>
          <a:p>
            <a:pPr marL="0" indent="0" algn="l">
              <a:buNone/>
            </a:pPr>
            <a:r>
              <a:rPr lang="en-US" sz="750" i="1" dirty="0">
                <a:solidFill>
                  <a:srgbClr val="607285"/>
                </a:solidFill>
                <a:latin typeface="Aptos" pitchFamily="34" charset="0"/>
                <a:ea typeface="Aptos" pitchFamily="34" charset="-122"/>
                <a:cs typeface="Aptos" pitchFamily="34" charset="-120"/>
              </a:rPr>
              <a:t>Sources: Laudon and Laudon (2021); Tavana (2017); LCLM5004 Week 2 and Week 4.</a:t>
            </a:r>
            <a:endParaRPr lang="en-US" sz="75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4. Focus System 1: ERP</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Practical integration across business functions</a:t>
            </a:r>
            <a:endParaRPr lang="en-US" sz="850" dirty="0"/>
          </a:p>
        </p:txBody>
      </p:sp>
      <p:sp>
        <p:nvSpPr>
          <p:cNvPr id="4" name="Text 2"/>
          <p:cNvSpPr/>
          <p:nvPr/>
        </p:nvSpPr>
        <p:spPr>
          <a:xfrm>
            <a:off x="9372600" y="310896"/>
            <a:ext cx="2240280" cy="237744"/>
          </a:xfrm>
          <a:prstGeom prst="rect">
            <a:avLst/>
          </a:prstGeom>
          <a:noFill/>
          <a:ln/>
        </p:spPr>
        <p:txBody>
          <a:bodyPr wrap="square" lIns="762" tIns="762" rIns="762" bIns="762" rtlCol="0" anchor="ctr">
            <a:normAutofit/>
          </a:bodyPr>
          <a:lstStyle/>
          <a:p>
            <a:pPr marL="0" indent="0" algn="r">
              <a:buNone/>
            </a:pPr>
            <a:r>
              <a:rPr lang="en-US" sz="1050" b="1" dirty="0">
                <a:solidFill>
                  <a:srgbClr val="12324A"/>
                </a:solidFill>
                <a:latin typeface="Aptos" pitchFamily="34" charset="0"/>
                <a:ea typeface="Aptos" pitchFamily="34" charset="-122"/>
                <a:cs typeface="Aptos" pitchFamily="34" charset="-120"/>
              </a:rPr>
              <a:t>Rafal</a:t>
            </a:r>
            <a:endParaRPr lang="en-US" sz="1050" dirty="0"/>
          </a:p>
        </p:txBody>
      </p:sp>
      <p:sp>
        <p:nvSpPr>
          <p:cNvPr id="5" name="Shape 3"/>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6" name="Text 4"/>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7" name="Shape 5"/>
          <p:cNvSpPr/>
          <p:nvPr/>
        </p:nvSpPr>
        <p:spPr>
          <a:xfrm>
            <a:off x="5966460" y="2016252"/>
            <a:ext cx="0" cy="886968"/>
          </a:xfrm>
          <a:prstGeom prst="line">
            <a:avLst/>
          </a:prstGeom>
          <a:noFill/>
          <a:ln w="15240">
            <a:solidFill>
              <a:srgbClr val="607285"/>
            </a:solidFill>
            <a:prstDash val="dash"/>
            <a:headEnd type="none"/>
            <a:tailEnd type="none"/>
          </a:ln>
        </p:spPr>
        <p:txBody>
          <a:bodyPr/>
          <a:lstStyle/>
          <a:p>
            <a:endParaRPr lang="en-GB"/>
          </a:p>
        </p:txBody>
      </p:sp>
      <p:sp>
        <p:nvSpPr>
          <p:cNvPr id="8" name="Shape 6"/>
          <p:cNvSpPr/>
          <p:nvPr/>
        </p:nvSpPr>
        <p:spPr>
          <a:xfrm>
            <a:off x="3400419" y="3053101"/>
            <a:ext cx="1946109" cy="187610"/>
          </a:xfrm>
          <a:prstGeom prst="line">
            <a:avLst/>
          </a:prstGeom>
          <a:noFill/>
          <a:ln w="15240">
            <a:solidFill>
              <a:srgbClr val="607285"/>
            </a:solidFill>
            <a:prstDash val="dash"/>
            <a:headEnd type="none"/>
            <a:tailEnd type="none"/>
          </a:ln>
        </p:spPr>
        <p:txBody>
          <a:bodyPr/>
          <a:lstStyle/>
          <a:p>
            <a:endParaRPr lang="en-GB"/>
          </a:p>
        </p:txBody>
      </p:sp>
      <p:sp>
        <p:nvSpPr>
          <p:cNvPr id="9" name="Shape 7"/>
          <p:cNvSpPr/>
          <p:nvPr/>
        </p:nvSpPr>
        <p:spPr>
          <a:xfrm>
            <a:off x="5966460" y="4978908"/>
            <a:ext cx="0" cy="0"/>
          </a:xfrm>
          <a:prstGeom prst="line">
            <a:avLst/>
          </a:prstGeom>
          <a:noFill/>
          <a:ln w="15240">
            <a:solidFill>
              <a:srgbClr val="607285"/>
            </a:solidFill>
            <a:prstDash val="dash"/>
            <a:headEnd type="none"/>
            <a:tailEnd type="none"/>
          </a:ln>
        </p:spPr>
        <p:txBody>
          <a:bodyPr/>
          <a:lstStyle/>
          <a:p>
            <a:endParaRPr lang="en-GB"/>
          </a:p>
        </p:txBody>
      </p:sp>
      <p:sp>
        <p:nvSpPr>
          <p:cNvPr id="10" name="Shape 8"/>
          <p:cNvSpPr/>
          <p:nvPr/>
        </p:nvSpPr>
        <p:spPr>
          <a:xfrm>
            <a:off x="8601029" y="3052813"/>
            <a:ext cx="0" cy="188537"/>
          </a:xfrm>
          <a:prstGeom prst="line">
            <a:avLst/>
          </a:prstGeom>
          <a:noFill/>
          <a:ln w="15240">
            <a:solidFill>
              <a:srgbClr val="607285"/>
            </a:solidFill>
            <a:prstDash val="dash"/>
            <a:headEnd type="none"/>
            <a:tailEnd type="none"/>
          </a:ln>
        </p:spPr>
        <p:txBody>
          <a:bodyPr/>
          <a:lstStyle/>
          <a:p>
            <a:endParaRPr lang="en-GB"/>
          </a:p>
        </p:txBody>
      </p:sp>
      <p:sp>
        <p:nvSpPr>
          <p:cNvPr id="11" name="Shape 9"/>
          <p:cNvSpPr/>
          <p:nvPr/>
        </p:nvSpPr>
        <p:spPr>
          <a:xfrm>
            <a:off x="3863300" y="2108697"/>
            <a:ext cx="1548054" cy="995491"/>
          </a:xfrm>
          <a:prstGeom prst="line">
            <a:avLst/>
          </a:prstGeom>
          <a:noFill/>
          <a:ln w="15240">
            <a:solidFill>
              <a:srgbClr val="607285"/>
            </a:solidFill>
            <a:prstDash val="dash"/>
            <a:headEnd type="none"/>
            <a:tailEnd type="none"/>
          </a:ln>
        </p:spPr>
        <p:txBody>
          <a:bodyPr/>
          <a:lstStyle/>
          <a:p>
            <a:endParaRPr lang="en-GB"/>
          </a:p>
        </p:txBody>
      </p:sp>
      <p:sp>
        <p:nvSpPr>
          <p:cNvPr id="12" name="Shape 10"/>
          <p:cNvSpPr/>
          <p:nvPr/>
        </p:nvSpPr>
        <p:spPr>
          <a:xfrm>
            <a:off x="8538692" y="2098517"/>
            <a:ext cx="0" cy="1028292"/>
          </a:xfrm>
          <a:prstGeom prst="line">
            <a:avLst/>
          </a:prstGeom>
          <a:noFill/>
          <a:ln w="15240">
            <a:solidFill>
              <a:srgbClr val="607285"/>
            </a:solidFill>
            <a:prstDash val="dash"/>
            <a:headEnd type="none"/>
            <a:tailEnd type="none"/>
          </a:ln>
        </p:spPr>
        <p:txBody>
          <a:bodyPr/>
          <a:lstStyle/>
          <a:p>
            <a:endParaRPr lang="en-GB"/>
          </a:p>
        </p:txBody>
      </p:sp>
      <p:sp>
        <p:nvSpPr>
          <p:cNvPr id="13" name="Text 11"/>
          <p:cNvSpPr/>
          <p:nvPr/>
        </p:nvSpPr>
        <p:spPr>
          <a:xfrm>
            <a:off x="5074920" y="2743200"/>
            <a:ext cx="1783080" cy="1051560"/>
          </a:xfrm>
          <a:prstGeom prst="rect">
            <a:avLst/>
          </a:prstGeom>
          <a:solidFill>
            <a:srgbClr val="2F6F9F"/>
          </a:solidFill>
          <a:ln w="12700">
            <a:solidFill>
              <a:srgbClr val="2F6F9F"/>
            </a:solidFill>
          </a:ln>
        </p:spPr>
        <p:txBody>
          <a:bodyPr wrap="square" lIns="762" tIns="762" rIns="762" bIns="762" rtlCol="0" anchor="ctr">
            <a:normAutofit/>
          </a:bodyPr>
          <a:lstStyle/>
          <a:p>
            <a:pPr marL="0" indent="0" algn="ctr">
              <a:buNone/>
            </a:pPr>
            <a:r>
              <a:rPr lang="en-US" sz="1800" b="1" dirty="0">
                <a:solidFill>
                  <a:srgbClr val="FFFFFF"/>
                </a:solidFill>
                <a:latin typeface="Aptos" pitchFamily="34" charset="0"/>
                <a:ea typeface="Aptos" pitchFamily="34" charset="-122"/>
                <a:cs typeface="Aptos" pitchFamily="34" charset="-120"/>
              </a:rPr>
              <a:t>ERP System</a:t>
            </a:r>
            <a:endParaRPr lang="en-US" sz="1800" dirty="0"/>
          </a:p>
          <a:p>
            <a:pPr marL="0" indent="0" algn="ctr">
              <a:buNone/>
            </a:pPr>
            <a:r>
              <a:rPr lang="en-US" sz="1800" b="1" dirty="0">
                <a:solidFill>
                  <a:srgbClr val="FFFFFF"/>
                </a:solidFill>
                <a:latin typeface="Aptos" pitchFamily="34" charset="0"/>
                <a:ea typeface="Aptos" pitchFamily="34" charset="-122"/>
                <a:cs typeface="Aptos" pitchFamily="34" charset="-120"/>
              </a:rPr>
              <a:t>Shared Database</a:t>
            </a:r>
            <a:endParaRPr lang="en-US" sz="1800" dirty="0"/>
          </a:p>
        </p:txBody>
      </p:sp>
      <p:sp>
        <p:nvSpPr>
          <p:cNvPr id="14" name="Text 12"/>
          <p:cNvSpPr/>
          <p:nvPr/>
        </p:nvSpPr>
        <p:spPr>
          <a:xfrm>
            <a:off x="5212080" y="1600200"/>
            <a:ext cx="1508760" cy="502920"/>
          </a:xfrm>
          <a:prstGeom prst="rect">
            <a:avLst/>
          </a:prstGeom>
          <a:solidFill>
            <a:srgbClr val="EAF2F8"/>
          </a:solidFill>
          <a:ln w="12700">
            <a:solidFill>
              <a:srgbClr val="EAF2F8"/>
            </a:solidFill>
          </a:ln>
        </p:spPr>
        <p:txBody>
          <a:bodyPr wrap="square" lIns="762" tIns="762" rIns="762" bIns="762" rtlCol="0" anchor="ctr">
            <a:normAutofit/>
          </a:bodyPr>
          <a:lstStyle/>
          <a:p>
            <a:pPr marL="0" indent="0" algn="ctr">
              <a:buNone/>
            </a:pPr>
            <a:r>
              <a:rPr lang="en-US" sz="1250" b="1" dirty="0">
                <a:solidFill>
                  <a:srgbClr val="2F6F9F"/>
                </a:solidFill>
                <a:latin typeface="Aptos" pitchFamily="34" charset="0"/>
                <a:ea typeface="Aptos" pitchFamily="34" charset="-122"/>
                <a:cs typeface="Aptos" pitchFamily="34" charset="-120"/>
              </a:rPr>
              <a:t>Finance</a:t>
            </a:r>
            <a:endParaRPr lang="en-US" sz="1250" dirty="0"/>
          </a:p>
        </p:txBody>
      </p:sp>
      <p:sp>
        <p:nvSpPr>
          <p:cNvPr id="15" name="Text 13"/>
          <p:cNvSpPr/>
          <p:nvPr/>
        </p:nvSpPr>
        <p:spPr>
          <a:xfrm>
            <a:off x="2148840" y="2788920"/>
            <a:ext cx="1737360" cy="502920"/>
          </a:xfrm>
          <a:prstGeom prst="rect">
            <a:avLst/>
          </a:prstGeom>
          <a:solidFill>
            <a:srgbClr val="EAF5EF"/>
          </a:solidFill>
          <a:ln w="12700">
            <a:solidFill>
              <a:srgbClr val="EAF5EF"/>
            </a:solidFill>
          </a:ln>
        </p:spPr>
        <p:txBody>
          <a:bodyPr wrap="square" lIns="762" tIns="762" rIns="762" bIns="762" rtlCol="0" anchor="ctr">
            <a:normAutofit/>
          </a:bodyPr>
          <a:lstStyle/>
          <a:p>
            <a:pPr marL="0" indent="0" algn="ctr">
              <a:buNone/>
            </a:pPr>
            <a:r>
              <a:rPr lang="en-US" sz="1250" b="1" dirty="0">
                <a:solidFill>
                  <a:srgbClr val="3E7C59"/>
                </a:solidFill>
                <a:latin typeface="Aptos" pitchFamily="34" charset="0"/>
                <a:ea typeface="Aptos" pitchFamily="34" charset="-122"/>
                <a:cs typeface="Aptos" pitchFamily="34" charset="-120"/>
              </a:rPr>
              <a:t>Production</a:t>
            </a:r>
            <a:endParaRPr lang="en-US" sz="1250" dirty="0"/>
          </a:p>
        </p:txBody>
      </p:sp>
      <p:sp>
        <p:nvSpPr>
          <p:cNvPr id="16" name="Text 14"/>
          <p:cNvSpPr/>
          <p:nvPr/>
        </p:nvSpPr>
        <p:spPr>
          <a:xfrm>
            <a:off x="5166360" y="4892040"/>
            <a:ext cx="1600200" cy="50292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250" b="1" dirty="0">
                <a:solidFill>
                  <a:srgbClr val="12324A"/>
                </a:solidFill>
                <a:latin typeface="Aptos" pitchFamily="34" charset="0"/>
                <a:ea typeface="Aptos" pitchFamily="34" charset="-122"/>
                <a:cs typeface="Aptos" pitchFamily="34" charset="-120"/>
              </a:rPr>
              <a:t>Inventory</a:t>
            </a:r>
            <a:endParaRPr lang="en-US" sz="1250" dirty="0"/>
          </a:p>
        </p:txBody>
      </p:sp>
      <p:sp>
        <p:nvSpPr>
          <p:cNvPr id="17" name="Text 15"/>
          <p:cNvSpPr/>
          <p:nvPr/>
        </p:nvSpPr>
        <p:spPr>
          <a:xfrm>
            <a:off x="8092440" y="2788920"/>
            <a:ext cx="1783080" cy="502920"/>
          </a:xfrm>
          <a:prstGeom prst="rect">
            <a:avLst/>
          </a:prstGeom>
          <a:solidFill>
            <a:srgbClr val="F8EAEA"/>
          </a:solidFill>
          <a:ln w="12700">
            <a:solidFill>
              <a:srgbClr val="F8EAEA"/>
            </a:solidFill>
          </a:ln>
        </p:spPr>
        <p:txBody>
          <a:bodyPr wrap="square" lIns="762" tIns="762" rIns="762" bIns="762" rtlCol="0" anchor="ctr">
            <a:normAutofit/>
          </a:bodyPr>
          <a:lstStyle/>
          <a:p>
            <a:pPr marL="0" indent="0" algn="ctr">
              <a:buNone/>
            </a:pPr>
            <a:r>
              <a:rPr lang="en-US" sz="1250" b="1" dirty="0">
                <a:solidFill>
                  <a:srgbClr val="C96A3D"/>
                </a:solidFill>
                <a:latin typeface="Aptos" pitchFamily="34" charset="0"/>
                <a:ea typeface="Aptos" pitchFamily="34" charset="-122"/>
                <a:cs typeface="Aptos" pitchFamily="34" charset="-120"/>
              </a:rPr>
              <a:t>Purchasing</a:t>
            </a:r>
            <a:endParaRPr lang="en-US" sz="1250" dirty="0"/>
          </a:p>
        </p:txBody>
      </p:sp>
      <p:sp>
        <p:nvSpPr>
          <p:cNvPr id="18" name="Text 16"/>
          <p:cNvSpPr/>
          <p:nvPr/>
        </p:nvSpPr>
        <p:spPr>
          <a:xfrm>
            <a:off x="3017520" y="1783080"/>
            <a:ext cx="1005840" cy="502920"/>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250" b="1" dirty="0">
                <a:solidFill>
                  <a:srgbClr val="12324A"/>
                </a:solidFill>
                <a:latin typeface="Aptos" pitchFamily="34" charset="0"/>
                <a:ea typeface="Aptos" pitchFamily="34" charset="-122"/>
                <a:cs typeface="Aptos" pitchFamily="34" charset="-120"/>
              </a:rPr>
              <a:t>HR</a:t>
            </a:r>
            <a:endParaRPr lang="en-US" sz="1250" dirty="0"/>
          </a:p>
        </p:txBody>
      </p:sp>
      <p:sp>
        <p:nvSpPr>
          <p:cNvPr id="19" name="Text 17"/>
          <p:cNvSpPr/>
          <p:nvPr/>
        </p:nvSpPr>
        <p:spPr>
          <a:xfrm>
            <a:off x="8366760" y="1783080"/>
            <a:ext cx="1051560" cy="502920"/>
          </a:xfrm>
          <a:prstGeom prst="rect">
            <a:avLst/>
          </a:prstGeom>
          <a:solidFill>
            <a:srgbClr val="EAF2F8"/>
          </a:solidFill>
          <a:ln w="12700">
            <a:solidFill>
              <a:srgbClr val="EAF2F8"/>
            </a:solidFill>
          </a:ln>
        </p:spPr>
        <p:txBody>
          <a:bodyPr wrap="square" lIns="762" tIns="762" rIns="762" bIns="762" rtlCol="0" anchor="ctr">
            <a:normAutofit/>
          </a:bodyPr>
          <a:lstStyle/>
          <a:p>
            <a:pPr marL="0" indent="0" algn="ctr">
              <a:buNone/>
            </a:pPr>
            <a:r>
              <a:rPr lang="en-US" sz="1250" b="1" dirty="0">
                <a:solidFill>
                  <a:srgbClr val="2F6F9F"/>
                </a:solidFill>
                <a:latin typeface="Aptos" pitchFamily="34" charset="0"/>
                <a:ea typeface="Aptos" pitchFamily="34" charset="-122"/>
                <a:cs typeface="Aptos" pitchFamily="34" charset="-120"/>
              </a:rPr>
              <a:t>Sales</a:t>
            </a:r>
            <a:endParaRPr lang="en-US" sz="1250" dirty="0"/>
          </a:p>
        </p:txBody>
      </p:sp>
      <p:sp>
        <p:nvSpPr>
          <p:cNvPr id="20" name="Text 18"/>
          <p:cNvSpPr/>
          <p:nvPr/>
        </p:nvSpPr>
        <p:spPr>
          <a:xfrm>
            <a:off x="914400" y="5650992"/>
            <a:ext cx="10241280" cy="50292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450" b="1" dirty="0">
                <a:solidFill>
                  <a:srgbClr val="12324A"/>
                </a:solidFill>
                <a:latin typeface="Aptos" pitchFamily="34" charset="0"/>
                <a:ea typeface="Aptos" pitchFamily="34" charset="-122"/>
                <a:cs typeface="Aptos" pitchFamily="34" charset="-120"/>
              </a:rPr>
              <a:t>Integration is the key ERP concept: functions share data rather than operating as disconnected silos.</a:t>
            </a:r>
            <a:endParaRPr lang="en-US" sz="1450" dirty="0"/>
          </a:p>
        </p:txBody>
      </p:sp>
      <p:sp>
        <p:nvSpPr>
          <p:cNvPr id="21" name="Text 19"/>
          <p:cNvSpPr/>
          <p:nvPr/>
        </p:nvSpPr>
        <p:spPr>
          <a:xfrm>
            <a:off x="530352" y="6272784"/>
            <a:ext cx="10789920" cy="201168"/>
          </a:xfrm>
          <a:prstGeom prst="rect">
            <a:avLst/>
          </a:prstGeom>
          <a:noFill/>
          <a:ln/>
        </p:spPr>
        <p:txBody>
          <a:bodyPr wrap="square" lIns="762" tIns="762" rIns="762" bIns="762" rtlCol="0" anchor="ctr">
            <a:normAutofit/>
          </a:bodyPr>
          <a:lstStyle/>
          <a:p>
            <a:pPr marL="0" indent="0" algn="l">
              <a:buNone/>
            </a:pPr>
            <a:r>
              <a:rPr lang="en-US" sz="750" i="1" dirty="0">
                <a:solidFill>
                  <a:srgbClr val="607285"/>
                </a:solidFill>
                <a:latin typeface="Aptos" pitchFamily="34" charset="0"/>
                <a:ea typeface="Aptos" pitchFamily="34" charset="-122"/>
                <a:cs typeface="Aptos" pitchFamily="34" charset="-120"/>
              </a:rPr>
              <a:t>Sources: Sengupta (2015); Tavana (2017); LCLM5004 Week 2.</a:t>
            </a:r>
            <a:endParaRPr lang="en-US" sz="750" dirty="0"/>
          </a:p>
        </p:txBody>
      </p:sp>
      <p:sp>
        <p:nvSpPr>
          <p:cNvPr id="22" name="Shape 10">
            <a:extLst>
              <a:ext uri="{FF2B5EF4-FFF2-40B4-BE49-F238E27FC236}">
                <a16:creationId xmlns:a16="http://schemas.microsoft.com/office/drawing/2014/main" id="{BB02D18E-4796-E0DB-CF7E-E2C9E482932D}"/>
              </a:ext>
            </a:extLst>
          </p:cNvPr>
          <p:cNvSpPr/>
          <p:nvPr/>
        </p:nvSpPr>
        <p:spPr>
          <a:xfrm flipH="1">
            <a:off x="6857998" y="2286000"/>
            <a:ext cx="1548045" cy="740664"/>
          </a:xfrm>
          <a:prstGeom prst="line">
            <a:avLst/>
          </a:prstGeom>
          <a:noFill/>
          <a:ln w="15240">
            <a:solidFill>
              <a:srgbClr val="607285"/>
            </a:solidFill>
            <a:prstDash val="dash"/>
            <a:headEnd type="none"/>
            <a:tailEnd type="none"/>
          </a:ln>
        </p:spPr>
        <p:txBody>
          <a:bodyPr/>
          <a:lstStyle/>
          <a:p>
            <a:endParaRPr lang="en-GB"/>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5. ERP applied to Walker’s and the Indigo WMS case</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Practical application and academic precision</a:t>
            </a:r>
            <a:endParaRPr lang="en-US" sz="850" dirty="0"/>
          </a:p>
        </p:txBody>
      </p:sp>
      <p:sp>
        <p:nvSpPr>
          <p:cNvPr id="4" name="Text 2"/>
          <p:cNvSpPr/>
          <p:nvPr/>
        </p:nvSpPr>
        <p:spPr>
          <a:xfrm>
            <a:off x="9372600" y="310896"/>
            <a:ext cx="2240280" cy="237744"/>
          </a:xfrm>
          <a:prstGeom prst="rect">
            <a:avLst/>
          </a:prstGeom>
          <a:noFill/>
          <a:ln/>
        </p:spPr>
        <p:txBody>
          <a:bodyPr wrap="square" lIns="762" tIns="762" rIns="762" bIns="762" rtlCol="0" anchor="ctr">
            <a:normAutofit/>
          </a:bodyPr>
          <a:lstStyle/>
          <a:p>
            <a:pPr marL="0" indent="0" algn="r">
              <a:buNone/>
            </a:pPr>
            <a:r>
              <a:rPr lang="en-US" sz="1050" b="1" dirty="0">
                <a:solidFill>
                  <a:srgbClr val="12324A"/>
                </a:solidFill>
                <a:latin typeface="Aptos" pitchFamily="34" charset="0"/>
                <a:ea typeface="Aptos" pitchFamily="34" charset="-122"/>
                <a:cs typeface="Aptos" pitchFamily="34" charset="-120"/>
              </a:rPr>
              <a:t>Rafal</a:t>
            </a:r>
            <a:endParaRPr lang="en-US" sz="1050" dirty="0"/>
          </a:p>
        </p:txBody>
      </p:sp>
      <p:sp>
        <p:nvSpPr>
          <p:cNvPr id="5" name="Shape 3"/>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6" name="Text 4"/>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7" name="Text 5"/>
          <p:cNvSpPr/>
          <p:nvPr/>
        </p:nvSpPr>
        <p:spPr>
          <a:xfrm>
            <a:off x="548640" y="1308760"/>
            <a:ext cx="1783080" cy="685800"/>
          </a:xfrm>
          <a:prstGeom prst="rect">
            <a:avLst/>
          </a:prstGeom>
          <a:solidFill>
            <a:srgbClr val="EAF2F8"/>
          </a:solidFill>
          <a:ln w="12700">
            <a:solidFill>
              <a:srgbClr val="EAF2F8"/>
            </a:solidFill>
          </a:ln>
        </p:spPr>
        <p:txBody>
          <a:bodyPr wrap="square" lIns="762" tIns="762" rIns="762" bIns="762" rtlCol="0" anchor="ctr">
            <a:normAutofit/>
          </a:bodyPr>
          <a:lstStyle/>
          <a:p>
            <a:pPr marL="0" indent="0" algn="ctr">
              <a:buNone/>
            </a:pPr>
            <a:r>
              <a:rPr lang="en-US" sz="1150" b="1" dirty="0">
                <a:solidFill>
                  <a:srgbClr val="2F6F9F"/>
                </a:solidFill>
                <a:latin typeface="Aptos" pitchFamily="34" charset="0"/>
                <a:ea typeface="Aptos" pitchFamily="34" charset="-122"/>
                <a:cs typeface="Aptos" pitchFamily="34" charset="-120"/>
              </a:rPr>
              <a:t>Demand/order data</a:t>
            </a:r>
            <a:endParaRPr lang="en-US" sz="1150" dirty="0"/>
          </a:p>
        </p:txBody>
      </p:sp>
      <p:sp>
        <p:nvSpPr>
          <p:cNvPr id="8" name="Text 6"/>
          <p:cNvSpPr/>
          <p:nvPr/>
        </p:nvSpPr>
        <p:spPr>
          <a:xfrm>
            <a:off x="2788920" y="1308760"/>
            <a:ext cx="1783080" cy="685800"/>
          </a:xfrm>
          <a:prstGeom prst="rect">
            <a:avLst/>
          </a:prstGeom>
          <a:solidFill>
            <a:srgbClr val="EAF5EF"/>
          </a:solidFill>
          <a:ln w="12700">
            <a:solidFill>
              <a:srgbClr val="EAF5EF"/>
            </a:solidFill>
          </a:ln>
        </p:spPr>
        <p:txBody>
          <a:bodyPr wrap="square" lIns="762" tIns="762" rIns="762" bIns="762" rtlCol="0" anchor="ctr">
            <a:normAutofit/>
          </a:bodyPr>
          <a:lstStyle/>
          <a:p>
            <a:pPr marL="0" indent="0" algn="ctr">
              <a:buNone/>
            </a:pPr>
            <a:r>
              <a:rPr lang="en-US" sz="1150" b="1" dirty="0">
                <a:solidFill>
                  <a:srgbClr val="3E7C59"/>
                </a:solidFill>
                <a:latin typeface="Aptos" pitchFamily="34" charset="0"/>
                <a:ea typeface="Aptos" pitchFamily="34" charset="-122"/>
                <a:cs typeface="Aptos" pitchFamily="34" charset="-120"/>
              </a:rPr>
              <a:t>Purchasing + ingredients</a:t>
            </a:r>
            <a:endParaRPr lang="en-US" sz="1150" dirty="0"/>
          </a:p>
        </p:txBody>
      </p:sp>
      <p:sp>
        <p:nvSpPr>
          <p:cNvPr id="9" name="Text 7"/>
          <p:cNvSpPr/>
          <p:nvPr/>
        </p:nvSpPr>
        <p:spPr>
          <a:xfrm>
            <a:off x="5074920" y="1308760"/>
            <a:ext cx="1783080" cy="68580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150" b="1" dirty="0">
                <a:solidFill>
                  <a:srgbClr val="12324A"/>
                </a:solidFill>
                <a:latin typeface="Aptos" pitchFamily="34" charset="0"/>
                <a:ea typeface="Aptos" pitchFamily="34" charset="-122"/>
                <a:cs typeface="Aptos" pitchFamily="34" charset="-120"/>
              </a:rPr>
              <a:t>Production planning</a:t>
            </a:r>
            <a:endParaRPr lang="en-US" sz="1150" dirty="0"/>
          </a:p>
        </p:txBody>
      </p:sp>
      <p:sp>
        <p:nvSpPr>
          <p:cNvPr id="10" name="Text 8"/>
          <p:cNvSpPr/>
          <p:nvPr/>
        </p:nvSpPr>
        <p:spPr>
          <a:xfrm>
            <a:off x="7360920" y="1308760"/>
            <a:ext cx="1783080" cy="685800"/>
          </a:xfrm>
          <a:prstGeom prst="rect">
            <a:avLst/>
          </a:prstGeom>
          <a:solidFill>
            <a:srgbClr val="F8EAEA"/>
          </a:solidFill>
          <a:ln w="12700">
            <a:solidFill>
              <a:srgbClr val="F8EAEA"/>
            </a:solidFill>
          </a:ln>
        </p:spPr>
        <p:txBody>
          <a:bodyPr wrap="square" lIns="762" tIns="762" rIns="762" bIns="762" rtlCol="0" anchor="ctr">
            <a:normAutofit/>
          </a:bodyPr>
          <a:lstStyle/>
          <a:p>
            <a:pPr marL="0" indent="0" algn="ctr">
              <a:buNone/>
            </a:pPr>
            <a:r>
              <a:rPr lang="en-US" sz="1150" b="1" dirty="0">
                <a:solidFill>
                  <a:srgbClr val="C96A3D"/>
                </a:solidFill>
                <a:latin typeface="Aptos" pitchFamily="34" charset="0"/>
                <a:ea typeface="Aptos" pitchFamily="34" charset="-122"/>
                <a:cs typeface="Aptos" pitchFamily="34" charset="-120"/>
              </a:rPr>
              <a:t>Warehouse + traceability</a:t>
            </a:r>
            <a:endParaRPr lang="en-US" sz="1150" dirty="0"/>
          </a:p>
        </p:txBody>
      </p:sp>
      <p:sp>
        <p:nvSpPr>
          <p:cNvPr id="11" name="Text 9"/>
          <p:cNvSpPr/>
          <p:nvPr/>
        </p:nvSpPr>
        <p:spPr>
          <a:xfrm>
            <a:off x="9692640" y="1308760"/>
            <a:ext cx="1783080" cy="685800"/>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150" b="1" dirty="0">
                <a:solidFill>
                  <a:srgbClr val="12324A"/>
                </a:solidFill>
                <a:latin typeface="Aptos" pitchFamily="34" charset="0"/>
                <a:ea typeface="Aptos" pitchFamily="34" charset="-122"/>
                <a:cs typeface="Aptos" pitchFamily="34" charset="-120"/>
              </a:rPr>
              <a:t>Finance + reporting</a:t>
            </a:r>
            <a:endParaRPr lang="en-US" sz="1150" dirty="0"/>
          </a:p>
        </p:txBody>
      </p:sp>
      <p:sp>
        <p:nvSpPr>
          <p:cNvPr id="12" name="Shape 10"/>
          <p:cNvSpPr/>
          <p:nvPr/>
        </p:nvSpPr>
        <p:spPr>
          <a:xfrm>
            <a:off x="2542032" y="1647088"/>
            <a:ext cx="182880" cy="0"/>
          </a:xfrm>
          <a:prstGeom prst="line">
            <a:avLst/>
          </a:prstGeom>
          <a:noFill/>
          <a:ln w="17780">
            <a:solidFill>
              <a:srgbClr val="607285"/>
            </a:solidFill>
            <a:prstDash val="solid"/>
            <a:headEnd type="none"/>
            <a:tailEnd type="triangle"/>
          </a:ln>
        </p:spPr>
        <p:txBody>
          <a:bodyPr/>
          <a:lstStyle/>
          <a:p>
            <a:endParaRPr lang="en-GB"/>
          </a:p>
        </p:txBody>
      </p:sp>
      <p:sp>
        <p:nvSpPr>
          <p:cNvPr id="13" name="Shape 11"/>
          <p:cNvSpPr/>
          <p:nvPr/>
        </p:nvSpPr>
        <p:spPr>
          <a:xfrm>
            <a:off x="4828032" y="1647088"/>
            <a:ext cx="182880" cy="0"/>
          </a:xfrm>
          <a:prstGeom prst="line">
            <a:avLst/>
          </a:prstGeom>
          <a:noFill/>
          <a:ln w="17780">
            <a:solidFill>
              <a:srgbClr val="607285"/>
            </a:solidFill>
            <a:prstDash val="solid"/>
            <a:headEnd type="none"/>
            <a:tailEnd type="triangle"/>
          </a:ln>
        </p:spPr>
        <p:txBody>
          <a:bodyPr/>
          <a:lstStyle/>
          <a:p>
            <a:endParaRPr lang="en-GB"/>
          </a:p>
        </p:txBody>
      </p:sp>
      <p:sp>
        <p:nvSpPr>
          <p:cNvPr id="14" name="Shape 12"/>
          <p:cNvSpPr/>
          <p:nvPr/>
        </p:nvSpPr>
        <p:spPr>
          <a:xfrm>
            <a:off x="7114032" y="1647088"/>
            <a:ext cx="182880" cy="0"/>
          </a:xfrm>
          <a:prstGeom prst="line">
            <a:avLst/>
          </a:prstGeom>
          <a:noFill/>
          <a:ln w="17780">
            <a:solidFill>
              <a:srgbClr val="607285"/>
            </a:solidFill>
            <a:prstDash val="solid"/>
            <a:headEnd type="none"/>
            <a:tailEnd type="triangle"/>
          </a:ln>
        </p:spPr>
        <p:txBody>
          <a:bodyPr/>
          <a:lstStyle/>
          <a:p>
            <a:endParaRPr lang="en-GB"/>
          </a:p>
        </p:txBody>
      </p:sp>
      <p:sp>
        <p:nvSpPr>
          <p:cNvPr id="15" name="Shape 13"/>
          <p:cNvSpPr/>
          <p:nvPr/>
        </p:nvSpPr>
        <p:spPr>
          <a:xfrm>
            <a:off x="9445752" y="1647088"/>
            <a:ext cx="182880" cy="0"/>
          </a:xfrm>
          <a:prstGeom prst="line">
            <a:avLst/>
          </a:prstGeom>
          <a:noFill/>
          <a:ln w="17780">
            <a:solidFill>
              <a:srgbClr val="607285"/>
            </a:solidFill>
            <a:prstDash val="solid"/>
            <a:headEnd type="none"/>
            <a:tailEnd type="triangle"/>
          </a:ln>
        </p:spPr>
        <p:txBody>
          <a:bodyPr/>
          <a:lstStyle/>
          <a:p>
            <a:endParaRPr lang="en-GB"/>
          </a:p>
        </p:txBody>
      </p:sp>
      <p:sp>
        <p:nvSpPr>
          <p:cNvPr id="16" name="Text 14"/>
          <p:cNvSpPr/>
          <p:nvPr/>
        </p:nvSpPr>
        <p:spPr>
          <a:xfrm>
            <a:off x="502920" y="2140000"/>
            <a:ext cx="6600000" cy="300000"/>
          </a:xfrm>
          <a:prstGeom prst="rect">
            <a:avLst/>
          </a:prstGeom>
          <a:noFill/>
          <a:ln/>
        </p:spPr>
        <p:txBody>
          <a:bodyPr wrap="square" lIns="762" tIns="762" rIns="762" bIns="762" rtlCol="0" anchor="ctr">
            <a:normAutofit/>
          </a:bodyPr>
          <a:lstStyle/>
          <a:p>
            <a:pPr marL="0" indent="0" algn="l">
              <a:buNone/>
            </a:pPr>
            <a:r>
              <a:rPr lang="en-US" sz="1500" b="1" dirty="0">
                <a:solidFill>
                  <a:srgbClr val="12324A"/>
                </a:solidFill>
                <a:latin typeface="Aptos" pitchFamily="34" charset="0"/>
                <a:ea typeface="Aptos" pitchFamily="34" charset="-122"/>
                <a:cs typeface="Aptos" pitchFamily="34" charset="-120"/>
              </a:rPr>
              <a:t>Real Walker’s relevance</a:t>
            </a:r>
            <a:endParaRPr lang="en-US" sz="1500" dirty="0"/>
          </a:p>
        </p:txBody>
      </p:sp>
      <p:sp>
        <p:nvSpPr>
          <p:cNvPr id="17" name="Text 15"/>
          <p:cNvSpPr/>
          <p:nvPr/>
        </p:nvSpPr>
        <p:spPr>
          <a:xfrm>
            <a:off x="502920" y="2480000"/>
            <a:ext cx="6793992" cy="734560"/>
          </a:xfrm>
          <a:prstGeom prst="rect">
            <a:avLst/>
          </a:prstGeom>
          <a:solidFill>
            <a:srgbClr val="FFFFFF"/>
          </a:solidFill>
          <a:ln>
            <a:solidFill>
              <a:srgbClr val="FFFFFF"/>
            </a:solidFill>
          </a:ln>
        </p:spPr>
        <p:txBody>
          <a:bodyPr wrap="square" lIns="762" tIns="762" rIns="762" bIns="762" rtlCol="0" anchor="t">
            <a:normAutofit/>
          </a:bodyPr>
          <a:lstStyle/>
          <a:p>
            <a:pPr marL="0" indent="0" algn="l">
              <a:buNone/>
            </a:pPr>
            <a:r>
              <a:rPr lang="en-US" sz="1350" dirty="0">
                <a:solidFill>
                  <a:srgbClr val="243746"/>
                </a:solidFill>
                <a:latin typeface="Aptos" pitchFamily="34" charset="0"/>
                <a:ea typeface="Aptos" pitchFamily="34" charset="-122"/>
                <a:cs typeface="Aptos" pitchFamily="34" charset="-120"/>
              </a:rPr>
              <a:t>Indigo reports that Walker’s invested in a Warehouse Management System to improve stock visibility and traceability. This is not the same as ERP, but it proves that operational information, stock control and traceability are real business issues for the organisation.</a:t>
            </a:r>
            <a:endParaRPr lang="en-US" sz="1350" dirty="0"/>
          </a:p>
        </p:txBody>
      </p:sp>
      <p:sp>
        <p:nvSpPr>
          <p:cNvPr id="18" name="Text 16"/>
          <p:cNvSpPr/>
          <p:nvPr/>
        </p:nvSpPr>
        <p:spPr>
          <a:xfrm>
            <a:off x="502920" y="3660000"/>
            <a:ext cx="6600000" cy="300000"/>
          </a:xfrm>
          <a:prstGeom prst="rect">
            <a:avLst/>
          </a:prstGeom>
          <a:noFill/>
          <a:ln/>
        </p:spPr>
        <p:txBody>
          <a:bodyPr wrap="square" lIns="762" tIns="762" rIns="762" bIns="762" rtlCol="0" anchor="ctr">
            <a:normAutofit/>
          </a:bodyPr>
          <a:lstStyle/>
          <a:p>
            <a:pPr marL="0" indent="0" algn="l">
              <a:buNone/>
            </a:pPr>
            <a:r>
              <a:rPr lang="en-US" sz="1500" b="1" dirty="0">
                <a:solidFill>
                  <a:srgbClr val="12324A"/>
                </a:solidFill>
                <a:latin typeface="Aptos" pitchFamily="34" charset="0"/>
                <a:ea typeface="Aptos" pitchFamily="34" charset="-122"/>
                <a:cs typeface="Aptos" pitchFamily="34" charset="-120"/>
              </a:rPr>
              <a:t>ERP recommendation</a:t>
            </a:r>
            <a:endParaRPr lang="en-US" sz="1500" dirty="0"/>
          </a:p>
        </p:txBody>
      </p:sp>
      <p:sp>
        <p:nvSpPr>
          <p:cNvPr id="19" name="Text 17"/>
          <p:cNvSpPr/>
          <p:nvPr/>
        </p:nvSpPr>
        <p:spPr>
          <a:xfrm>
            <a:off x="502920" y="4000000"/>
            <a:ext cx="6600000" cy="82000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400" b="1" dirty="0">
                <a:solidFill>
                  <a:srgbClr val="12324A"/>
                </a:solidFill>
                <a:latin typeface="Aptos" pitchFamily="34" charset="0"/>
                <a:ea typeface="Aptos" pitchFamily="34" charset="-122"/>
                <a:cs typeface="Aptos" pitchFamily="34" charset="-120"/>
              </a:rPr>
              <a:t>Use ERP-style integration to link warehouse information with purchasing, production, order fulfilment and finance — reducing duplication and improving cross-functional visibility.</a:t>
            </a:r>
            <a:endParaRPr lang="en-US" sz="1400" dirty="0"/>
          </a:p>
        </p:txBody>
      </p:sp>
      <p:sp>
        <p:nvSpPr>
          <p:cNvPr id="20" name="Text 18"/>
          <p:cNvSpPr/>
          <p:nvPr/>
        </p:nvSpPr>
        <p:spPr>
          <a:xfrm>
            <a:off x="502920" y="5301539"/>
            <a:ext cx="2194560" cy="347473"/>
          </a:xfrm>
          <a:prstGeom prst="rect">
            <a:avLst/>
          </a:prstGeom>
          <a:noFill/>
          <a:ln/>
        </p:spPr>
        <p:txBody>
          <a:bodyPr wrap="square" lIns="762" tIns="762" rIns="762" bIns="762" rtlCol="0" anchor="ctr">
            <a:normAutofit/>
          </a:bodyPr>
          <a:lstStyle/>
          <a:p>
            <a:pPr marL="0" indent="0" algn="l">
              <a:buNone/>
            </a:pPr>
            <a:r>
              <a:rPr lang="en-US" sz="1350" b="1" dirty="0">
                <a:solidFill>
                  <a:srgbClr val="B64A4A"/>
                </a:solidFill>
                <a:latin typeface="Aptos" pitchFamily="34" charset="0"/>
                <a:ea typeface="Aptos" pitchFamily="34" charset="-122"/>
                <a:cs typeface="Aptos" pitchFamily="34" charset="-120"/>
              </a:rPr>
              <a:t>Critical risk</a:t>
            </a:r>
            <a:endParaRPr lang="en-US" sz="1350" dirty="0"/>
          </a:p>
        </p:txBody>
      </p:sp>
      <p:sp>
        <p:nvSpPr>
          <p:cNvPr id="21" name="Text 19"/>
          <p:cNvSpPr/>
          <p:nvPr/>
        </p:nvSpPr>
        <p:spPr>
          <a:xfrm>
            <a:off x="3044952" y="5294271"/>
            <a:ext cx="8503920" cy="432385"/>
          </a:xfrm>
          <a:prstGeom prst="rect">
            <a:avLst/>
          </a:prstGeom>
          <a:solidFill>
            <a:srgbClr val="F8EAEA"/>
          </a:solidFill>
          <a:ln>
            <a:solidFill>
              <a:srgbClr val="F8EAEA"/>
            </a:solidFill>
          </a:ln>
        </p:spPr>
        <p:txBody>
          <a:bodyPr wrap="square" lIns="762" tIns="762" rIns="762" bIns="762" rtlCol="0" anchor="ctr">
            <a:normAutofit/>
          </a:bodyPr>
          <a:lstStyle/>
          <a:p>
            <a:pPr marL="0" indent="0" algn="l">
              <a:buNone/>
            </a:pPr>
            <a:r>
              <a:rPr lang="en-US" sz="1320" dirty="0">
                <a:solidFill>
                  <a:srgbClr val="243746"/>
                </a:solidFill>
                <a:latin typeface="Aptos" pitchFamily="34" charset="0"/>
                <a:ea typeface="Aptos" pitchFamily="34" charset="-122"/>
                <a:cs typeface="Aptos" pitchFamily="34" charset="-120"/>
              </a:rPr>
              <a:t>ERP can be expensive and disruptive. Success depends on process design, data quality, training and user acceptance.</a:t>
            </a:r>
            <a:endParaRPr lang="en-US" sz="1320" dirty="0"/>
          </a:p>
        </p:txBody>
      </p:sp>
      <p:sp>
        <p:nvSpPr>
          <p:cNvPr id="22" name="Text 20"/>
          <p:cNvSpPr/>
          <p:nvPr/>
        </p:nvSpPr>
        <p:spPr>
          <a:xfrm>
            <a:off x="530352" y="6272784"/>
            <a:ext cx="10789920" cy="201168"/>
          </a:xfrm>
          <a:prstGeom prst="rect">
            <a:avLst/>
          </a:prstGeom>
          <a:noFill/>
          <a:ln/>
        </p:spPr>
        <p:txBody>
          <a:bodyPr wrap="square" lIns="762" tIns="762" rIns="762" bIns="762" rtlCol="0" anchor="ctr">
            <a:normAutofit/>
          </a:bodyPr>
          <a:lstStyle/>
          <a:p>
            <a:pPr marL="0" indent="0" algn="l">
              <a:buNone/>
            </a:pPr>
            <a:r>
              <a:rPr lang="en-US" sz="750" i="1" dirty="0">
                <a:solidFill>
                  <a:srgbClr val="607285"/>
                </a:solidFill>
                <a:latin typeface="Aptos" pitchFamily="34" charset="0"/>
                <a:ea typeface="Aptos" pitchFamily="34" charset="-122"/>
                <a:cs typeface="Aptos" pitchFamily="34" charset="-120"/>
              </a:rPr>
              <a:t>Sources: Indigo Software (n.d.); Walker’s Shortbread (n.d.); Sengupta (2015); LCLM5004 Week 2.</a:t>
            </a:r>
            <a:endParaRPr lang="en-US" sz="750" dirty="0"/>
          </a:p>
        </p:txBody>
      </p:sp>
      <p:pic>
        <p:nvPicPr>
          <p:cNvPr id="100" name="Warehouse barcode scanning"/>
          <p:cNvPicPr>
            <a:picLocks noChangeAspect="1"/>
          </p:cNvPicPr>
          <p:nvPr/>
        </p:nvPicPr>
        <p:blipFill>
          <a:blip r:embed="rId3"/>
          <a:stretch>
            <a:fillRect/>
          </a:stretch>
        </p:blipFill>
        <p:spPr>
          <a:xfrm>
            <a:off x="7455720" y="2140000"/>
            <a:ext cx="4020000" cy="2680000"/>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6. Focus System 2: Business Intelligence</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From operational data to managerial insight</a:t>
            </a:r>
            <a:endParaRPr lang="en-US" sz="850" dirty="0"/>
          </a:p>
        </p:txBody>
      </p:sp>
      <p:sp>
        <p:nvSpPr>
          <p:cNvPr id="4" name="Text 2"/>
          <p:cNvSpPr/>
          <p:nvPr/>
        </p:nvSpPr>
        <p:spPr>
          <a:xfrm>
            <a:off x="9372600" y="310896"/>
            <a:ext cx="2240280" cy="237744"/>
          </a:xfrm>
          <a:prstGeom prst="rect">
            <a:avLst/>
          </a:prstGeom>
          <a:noFill/>
          <a:ln/>
        </p:spPr>
        <p:txBody>
          <a:bodyPr wrap="square" lIns="762" tIns="762" rIns="762" bIns="762" rtlCol="0" anchor="ctr">
            <a:normAutofit/>
          </a:bodyPr>
          <a:lstStyle/>
          <a:p>
            <a:pPr marL="0" indent="0" algn="r">
              <a:buNone/>
            </a:pPr>
            <a:r>
              <a:rPr lang="en-US" sz="1050" b="1" dirty="0">
                <a:solidFill>
                  <a:srgbClr val="12324A"/>
                </a:solidFill>
                <a:latin typeface="Aptos" pitchFamily="34" charset="0"/>
                <a:ea typeface="Aptos" pitchFamily="34" charset="-122"/>
                <a:cs typeface="Aptos" pitchFamily="34" charset="-120"/>
              </a:rPr>
              <a:t>Rafal</a:t>
            </a:r>
            <a:endParaRPr lang="en-US" sz="1050" dirty="0"/>
          </a:p>
        </p:txBody>
      </p:sp>
      <p:sp>
        <p:nvSpPr>
          <p:cNvPr id="5" name="Shape 3"/>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6" name="Text 4"/>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7" name="Text 5"/>
          <p:cNvSpPr/>
          <p:nvPr/>
        </p:nvSpPr>
        <p:spPr>
          <a:xfrm>
            <a:off x="868680" y="1828800"/>
            <a:ext cx="1965960" cy="658368"/>
          </a:xfrm>
          <a:prstGeom prst="rect">
            <a:avLst/>
          </a:prstGeom>
          <a:solidFill>
            <a:srgbClr val="EAF2F8"/>
          </a:solidFill>
          <a:ln w="12700">
            <a:solidFill>
              <a:srgbClr val="EAF2F8"/>
            </a:solidFill>
          </a:ln>
        </p:spPr>
        <p:txBody>
          <a:bodyPr wrap="square" lIns="762" tIns="762" rIns="762" bIns="762" rtlCol="0" anchor="ctr">
            <a:normAutofit/>
          </a:bodyPr>
          <a:lstStyle/>
          <a:p>
            <a:pPr marL="0" indent="0" algn="ctr">
              <a:buNone/>
            </a:pPr>
            <a:r>
              <a:rPr lang="en-US" sz="1250" b="1" dirty="0">
                <a:solidFill>
                  <a:srgbClr val="2F6F9F"/>
                </a:solidFill>
                <a:latin typeface="Aptos" pitchFamily="34" charset="0"/>
                <a:ea typeface="Aptos" pitchFamily="34" charset="-122"/>
                <a:cs typeface="Aptos" pitchFamily="34" charset="-120"/>
              </a:rPr>
              <a:t>Source data</a:t>
            </a:r>
            <a:endParaRPr lang="en-US" sz="1250" dirty="0"/>
          </a:p>
          <a:p>
            <a:pPr marL="0" indent="0" algn="ctr">
              <a:buNone/>
            </a:pPr>
            <a:r>
              <a:rPr lang="en-US" sz="1250" b="1" dirty="0">
                <a:solidFill>
                  <a:srgbClr val="2F6F9F"/>
                </a:solidFill>
                <a:latin typeface="Aptos" pitchFamily="34" charset="0"/>
                <a:ea typeface="Aptos" pitchFamily="34" charset="-122"/>
                <a:cs typeface="Aptos" pitchFamily="34" charset="-120"/>
              </a:rPr>
              <a:t>ERP/WMS/sales</a:t>
            </a:r>
            <a:endParaRPr lang="en-US" sz="1250" dirty="0"/>
          </a:p>
        </p:txBody>
      </p:sp>
      <p:sp>
        <p:nvSpPr>
          <p:cNvPr id="8" name="Text 6"/>
          <p:cNvSpPr/>
          <p:nvPr/>
        </p:nvSpPr>
        <p:spPr>
          <a:xfrm>
            <a:off x="3611880" y="1828800"/>
            <a:ext cx="1965960" cy="658368"/>
          </a:xfrm>
          <a:prstGeom prst="rect">
            <a:avLst/>
          </a:prstGeom>
          <a:solidFill>
            <a:srgbClr val="EAF5EF"/>
          </a:solidFill>
          <a:ln w="12700">
            <a:solidFill>
              <a:srgbClr val="EAF5EF"/>
            </a:solidFill>
          </a:ln>
        </p:spPr>
        <p:txBody>
          <a:bodyPr wrap="square" lIns="762" tIns="762" rIns="762" bIns="762" rtlCol="0" anchor="ctr">
            <a:normAutofit/>
          </a:bodyPr>
          <a:lstStyle/>
          <a:p>
            <a:pPr marL="0" indent="0" algn="ctr">
              <a:buNone/>
            </a:pPr>
            <a:r>
              <a:rPr lang="en-US" sz="1250" b="1" dirty="0">
                <a:solidFill>
                  <a:srgbClr val="3E7C59"/>
                </a:solidFill>
                <a:latin typeface="Aptos" pitchFamily="34" charset="0"/>
                <a:ea typeface="Aptos" pitchFamily="34" charset="-122"/>
                <a:cs typeface="Aptos" pitchFamily="34" charset="-120"/>
              </a:rPr>
              <a:t>Data warehouse</a:t>
            </a:r>
            <a:endParaRPr lang="en-US" sz="1250" dirty="0"/>
          </a:p>
          <a:p>
            <a:pPr marL="0" indent="0" algn="ctr">
              <a:buNone/>
            </a:pPr>
            <a:r>
              <a:rPr lang="en-US" sz="1250" b="1" dirty="0">
                <a:solidFill>
                  <a:srgbClr val="3E7C59"/>
                </a:solidFill>
                <a:latin typeface="Aptos" pitchFamily="34" charset="0"/>
                <a:ea typeface="Aptos" pitchFamily="34" charset="-122"/>
                <a:cs typeface="Aptos" pitchFamily="34" charset="-120"/>
              </a:rPr>
              <a:t>cleaned + combined</a:t>
            </a:r>
            <a:endParaRPr lang="en-US" sz="1250" dirty="0"/>
          </a:p>
        </p:txBody>
      </p:sp>
      <p:sp>
        <p:nvSpPr>
          <p:cNvPr id="9" name="Text 7"/>
          <p:cNvSpPr/>
          <p:nvPr/>
        </p:nvSpPr>
        <p:spPr>
          <a:xfrm>
            <a:off x="6355080" y="1828800"/>
            <a:ext cx="1965960" cy="658368"/>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250" b="1" dirty="0">
                <a:solidFill>
                  <a:srgbClr val="12324A"/>
                </a:solidFill>
                <a:latin typeface="Aptos" pitchFamily="34" charset="0"/>
                <a:ea typeface="Aptos" pitchFamily="34" charset="-122"/>
                <a:cs typeface="Aptos" pitchFamily="34" charset="-120"/>
              </a:rPr>
              <a:t>Analytics</a:t>
            </a:r>
            <a:endParaRPr lang="en-US" sz="1250" dirty="0"/>
          </a:p>
          <a:p>
            <a:pPr marL="0" indent="0" algn="ctr">
              <a:buNone/>
            </a:pPr>
            <a:r>
              <a:rPr lang="en-US" sz="1250" b="1" dirty="0">
                <a:solidFill>
                  <a:srgbClr val="12324A"/>
                </a:solidFill>
                <a:latin typeface="Aptos" pitchFamily="34" charset="0"/>
                <a:ea typeface="Aptos" pitchFamily="34" charset="-122"/>
                <a:cs typeface="Aptos" pitchFamily="34" charset="-120"/>
              </a:rPr>
              <a:t>trends + exceptions</a:t>
            </a:r>
            <a:endParaRPr lang="en-US" sz="1250" dirty="0"/>
          </a:p>
        </p:txBody>
      </p:sp>
      <p:sp>
        <p:nvSpPr>
          <p:cNvPr id="10" name="Text 8"/>
          <p:cNvSpPr/>
          <p:nvPr/>
        </p:nvSpPr>
        <p:spPr>
          <a:xfrm>
            <a:off x="8961120" y="1828800"/>
            <a:ext cx="1965960" cy="658368"/>
          </a:xfrm>
          <a:prstGeom prst="rect">
            <a:avLst/>
          </a:prstGeom>
          <a:solidFill>
            <a:srgbClr val="F8EAEA"/>
          </a:solidFill>
          <a:ln w="12700">
            <a:solidFill>
              <a:srgbClr val="F8EAEA"/>
            </a:solidFill>
          </a:ln>
        </p:spPr>
        <p:txBody>
          <a:bodyPr wrap="square" lIns="762" tIns="762" rIns="762" bIns="762" rtlCol="0" anchor="ctr">
            <a:normAutofit/>
          </a:bodyPr>
          <a:lstStyle/>
          <a:p>
            <a:pPr marL="0" indent="0" algn="ctr">
              <a:buNone/>
            </a:pPr>
            <a:r>
              <a:rPr lang="en-US" sz="1250" b="1" dirty="0">
                <a:solidFill>
                  <a:srgbClr val="C96A3D"/>
                </a:solidFill>
                <a:latin typeface="Aptos" pitchFamily="34" charset="0"/>
                <a:ea typeface="Aptos" pitchFamily="34" charset="-122"/>
                <a:cs typeface="Aptos" pitchFamily="34" charset="-120"/>
              </a:rPr>
              <a:t>Dashboard</a:t>
            </a:r>
            <a:endParaRPr lang="en-US" sz="1250" dirty="0"/>
          </a:p>
          <a:p>
            <a:pPr marL="0" indent="0" algn="ctr">
              <a:buNone/>
            </a:pPr>
            <a:r>
              <a:rPr lang="en-US" sz="1250" b="1" dirty="0">
                <a:solidFill>
                  <a:srgbClr val="C96A3D"/>
                </a:solidFill>
                <a:latin typeface="Aptos" pitchFamily="34" charset="0"/>
                <a:ea typeface="Aptos" pitchFamily="34" charset="-122"/>
                <a:cs typeface="Aptos" pitchFamily="34" charset="-120"/>
              </a:rPr>
              <a:t>KPIs + decisions</a:t>
            </a:r>
            <a:endParaRPr lang="en-US" sz="1250" dirty="0"/>
          </a:p>
        </p:txBody>
      </p:sp>
      <p:sp>
        <p:nvSpPr>
          <p:cNvPr id="11" name="Shape 9"/>
          <p:cNvSpPr/>
          <p:nvPr/>
        </p:nvSpPr>
        <p:spPr>
          <a:xfrm>
            <a:off x="2871216" y="2157984"/>
            <a:ext cx="694944" cy="0"/>
          </a:xfrm>
          <a:prstGeom prst="line">
            <a:avLst/>
          </a:prstGeom>
          <a:noFill/>
          <a:ln w="17780">
            <a:solidFill>
              <a:srgbClr val="607285"/>
            </a:solidFill>
            <a:prstDash val="solid"/>
            <a:headEnd type="none"/>
            <a:tailEnd type="triangle"/>
          </a:ln>
        </p:spPr>
        <p:txBody>
          <a:bodyPr/>
          <a:lstStyle/>
          <a:p>
            <a:endParaRPr lang="en-GB"/>
          </a:p>
        </p:txBody>
      </p:sp>
      <p:sp>
        <p:nvSpPr>
          <p:cNvPr id="12" name="Shape 10"/>
          <p:cNvSpPr/>
          <p:nvPr/>
        </p:nvSpPr>
        <p:spPr>
          <a:xfrm>
            <a:off x="5614416" y="2157984"/>
            <a:ext cx="694944" cy="0"/>
          </a:xfrm>
          <a:prstGeom prst="line">
            <a:avLst/>
          </a:prstGeom>
          <a:noFill/>
          <a:ln w="17780">
            <a:solidFill>
              <a:srgbClr val="607285"/>
            </a:solidFill>
            <a:prstDash val="solid"/>
            <a:headEnd type="none"/>
            <a:tailEnd type="triangle"/>
          </a:ln>
        </p:spPr>
        <p:txBody>
          <a:bodyPr/>
          <a:lstStyle/>
          <a:p>
            <a:endParaRPr lang="en-GB"/>
          </a:p>
        </p:txBody>
      </p:sp>
      <p:sp>
        <p:nvSpPr>
          <p:cNvPr id="13" name="Shape 11"/>
          <p:cNvSpPr/>
          <p:nvPr/>
        </p:nvSpPr>
        <p:spPr>
          <a:xfrm>
            <a:off x="8357616" y="2157984"/>
            <a:ext cx="557784" cy="0"/>
          </a:xfrm>
          <a:prstGeom prst="line">
            <a:avLst/>
          </a:prstGeom>
          <a:noFill/>
          <a:ln w="17780">
            <a:solidFill>
              <a:srgbClr val="607285"/>
            </a:solidFill>
            <a:prstDash val="solid"/>
            <a:headEnd type="none"/>
            <a:tailEnd type="triangle"/>
          </a:ln>
        </p:spPr>
        <p:txBody>
          <a:bodyPr/>
          <a:lstStyle/>
          <a:p>
            <a:endParaRPr lang="en-GB"/>
          </a:p>
        </p:txBody>
      </p:sp>
      <p:sp>
        <p:nvSpPr>
          <p:cNvPr id="14" name="Text 12"/>
          <p:cNvSpPr/>
          <p:nvPr/>
        </p:nvSpPr>
        <p:spPr>
          <a:xfrm>
            <a:off x="914400" y="3246120"/>
            <a:ext cx="2560320" cy="274320"/>
          </a:xfrm>
          <a:prstGeom prst="rect">
            <a:avLst/>
          </a:prstGeom>
          <a:noFill/>
          <a:ln/>
        </p:spPr>
        <p:txBody>
          <a:bodyPr wrap="square" lIns="762" tIns="762" rIns="762" bIns="762" rtlCol="0" anchor="ctr">
            <a:normAutofit/>
          </a:bodyPr>
          <a:lstStyle/>
          <a:p>
            <a:pPr marL="0" indent="0" algn="l">
              <a:buNone/>
            </a:pPr>
            <a:r>
              <a:rPr lang="en-US" sz="1500" b="1" dirty="0">
                <a:solidFill>
                  <a:srgbClr val="12324A"/>
                </a:solidFill>
                <a:latin typeface="Aptos" pitchFamily="34" charset="0"/>
                <a:ea typeface="Aptos" pitchFamily="34" charset="-122"/>
                <a:cs typeface="Aptos" pitchFamily="34" charset="-120"/>
              </a:rPr>
              <a:t>Walker’s BI examples</a:t>
            </a:r>
            <a:endParaRPr lang="en-US" sz="1500" dirty="0"/>
          </a:p>
        </p:txBody>
      </p:sp>
      <p:sp>
        <p:nvSpPr>
          <p:cNvPr id="15" name="Text 13"/>
          <p:cNvSpPr/>
          <p:nvPr/>
        </p:nvSpPr>
        <p:spPr>
          <a:xfrm>
            <a:off x="914400" y="3611880"/>
            <a:ext cx="4937760" cy="1325880"/>
          </a:xfrm>
          <a:prstGeom prst="rect">
            <a:avLst/>
          </a:prstGeom>
          <a:noFill/>
          <a:ln/>
        </p:spPr>
        <p:txBody>
          <a:bodyPr wrap="square" lIns="381" tIns="381" rIns="381" bIns="381" rtlCol="0" anchor="t">
            <a:normAutofit/>
          </a:bodyPr>
          <a:lstStyle/>
          <a:p>
            <a:pPr marL="0" indent="0" algn="l">
              <a:buNone/>
            </a:pPr>
            <a:r>
              <a:rPr lang="en-US" sz="1330" dirty="0">
                <a:solidFill>
                  <a:srgbClr val="243746"/>
                </a:solidFill>
                <a:latin typeface="Aptos" pitchFamily="34" charset="0"/>
                <a:ea typeface="Aptos" pitchFamily="34" charset="-122"/>
                <a:cs typeface="Aptos" pitchFamily="34" charset="-120"/>
              </a:rPr>
              <a:t>• forecast seasonal demand by product and market</a:t>
            </a:r>
            <a:endParaRPr lang="en-US" sz="1330" dirty="0"/>
          </a:p>
          <a:p>
            <a:pPr marL="0" indent="0" algn="l">
              <a:buNone/>
            </a:pPr>
            <a:r>
              <a:rPr lang="en-US" sz="1330" dirty="0">
                <a:solidFill>
                  <a:srgbClr val="243746"/>
                </a:solidFill>
                <a:latin typeface="Aptos" pitchFamily="34" charset="0"/>
                <a:ea typeface="Aptos" pitchFamily="34" charset="-122"/>
                <a:cs typeface="Aptos" pitchFamily="34" charset="-120"/>
              </a:rPr>
              <a:t>• monitor stock-outs, slow-moving inventory and waste</a:t>
            </a:r>
            <a:endParaRPr lang="en-US" sz="1330" dirty="0"/>
          </a:p>
          <a:p>
            <a:pPr marL="0" indent="0" algn="l">
              <a:buNone/>
            </a:pPr>
            <a:r>
              <a:rPr lang="en-US" sz="1330" dirty="0">
                <a:solidFill>
                  <a:srgbClr val="243746"/>
                </a:solidFill>
                <a:latin typeface="Aptos" pitchFamily="34" charset="0"/>
                <a:ea typeface="Aptos" pitchFamily="34" charset="-122"/>
                <a:cs typeface="Aptos" pitchFamily="34" charset="-120"/>
              </a:rPr>
              <a:t>• compare service level, fulfilment and operational exceptions</a:t>
            </a:r>
            <a:endParaRPr lang="en-US" sz="1330" dirty="0"/>
          </a:p>
          <a:p>
            <a:pPr marL="0" indent="0" algn="l">
              <a:buNone/>
            </a:pPr>
            <a:r>
              <a:rPr lang="en-US" sz="1330" dirty="0">
                <a:solidFill>
                  <a:srgbClr val="243746"/>
                </a:solidFill>
                <a:latin typeface="Aptos" pitchFamily="34" charset="0"/>
                <a:ea typeface="Aptos" pitchFamily="34" charset="-122"/>
                <a:cs typeface="Aptos" pitchFamily="34" charset="-120"/>
              </a:rPr>
              <a:t>• turn ERP/WMS data into dashboards for managers</a:t>
            </a:r>
            <a:endParaRPr lang="en-US" sz="1330" dirty="0"/>
          </a:p>
        </p:txBody>
      </p:sp>
      <p:sp>
        <p:nvSpPr>
          <p:cNvPr id="16" name="Text 14"/>
          <p:cNvSpPr/>
          <p:nvPr/>
        </p:nvSpPr>
        <p:spPr>
          <a:xfrm>
            <a:off x="6400800" y="3611880"/>
            <a:ext cx="4434840" cy="100584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450" b="1" dirty="0">
                <a:solidFill>
                  <a:srgbClr val="12324A"/>
                </a:solidFill>
                <a:latin typeface="Aptos" pitchFamily="34" charset="0"/>
                <a:ea typeface="Aptos" pitchFamily="34" charset="-122"/>
                <a:cs typeface="Aptos" pitchFamily="34" charset="-120"/>
              </a:rPr>
              <a:t>BI supports judgement; it does not replace it. A dashboard can mislead if the underlying data, KPIs or assumptions are weak.</a:t>
            </a:r>
            <a:endParaRPr lang="en-US" sz="1450" dirty="0"/>
          </a:p>
        </p:txBody>
      </p:sp>
      <p:sp>
        <p:nvSpPr>
          <p:cNvPr id="17" name="Text 15"/>
          <p:cNvSpPr/>
          <p:nvPr/>
        </p:nvSpPr>
        <p:spPr>
          <a:xfrm>
            <a:off x="530352" y="6272784"/>
            <a:ext cx="10789920" cy="201168"/>
          </a:xfrm>
          <a:prstGeom prst="rect">
            <a:avLst/>
          </a:prstGeom>
          <a:noFill/>
          <a:ln/>
        </p:spPr>
        <p:txBody>
          <a:bodyPr wrap="square" lIns="762" tIns="762" rIns="762" bIns="762" rtlCol="0" anchor="ctr">
            <a:normAutofit/>
          </a:bodyPr>
          <a:lstStyle/>
          <a:p>
            <a:pPr marL="0" indent="0" algn="l">
              <a:buNone/>
            </a:pPr>
            <a:r>
              <a:rPr lang="en-US" sz="750" i="1" dirty="0">
                <a:solidFill>
                  <a:srgbClr val="607285"/>
                </a:solidFill>
                <a:latin typeface="Aptos" pitchFamily="34" charset="0"/>
                <a:ea typeface="Aptos" pitchFamily="34" charset="-122"/>
                <a:cs typeface="Aptos" pitchFamily="34" charset="-120"/>
              </a:rPr>
              <a:t>Sources: Laudon and Laudon (2021); Microsoft (2026); LCLM5004 Week 4.</a:t>
            </a:r>
            <a:endParaRPr lang="en-US" sz="75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7. Comparing ERP and BI</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Evaluation rather than description</a:t>
            </a:r>
            <a:endParaRPr lang="en-US" sz="850" dirty="0"/>
          </a:p>
        </p:txBody>
      </p:sp>
      <p:sp>
        <p:nvSpPr>
          <p:cNvPr id="4" name="Text 2"/>
          <p:cNvSpPr/>
          <p:nvPr/>
        </p:nvSpPr>
        <p:spPr>
          <a:xfrm>
            <a:off x="9372600" y="310896"/>
            <a:ext cx="2240280" cy="237744"/>
          </a:xfrm>
          <a:prstGeom prst="rect">
            <a:avLst/>
          </a:prstGeom>
          <a:noFill/>
          <a:ln/>
        </p:spPr>
        <p:txBody>
          <a:bodyPr wrap="square" lIns="762" tIns="762" rIns="762" bIns="762" rtlCol="0" anchor="ctr">
            <a:normAutofit/>
          </a:bodyPr>
          <a:lstStyle/>
          <a:p>
            <a:pPr marL="0" indent="0" algn="r">
              <a:buNone/>
            </a:pPr>
            <a:r>
              <a:rPr lang="en-US" sz="1050" b="1" dirty="0">
                <a:solidFill>
                  <a:srgbClr val="12324A"/>
                </a:solidFill>
                <a:latin typeface="Aptos" pitchFamily="34" charset="0"/>
                <a:ea typeface="Aptos" pitchFamily="34" charset="-122"/>
                <a:cs typeface="Aptos" pitchFamily="34" charset="-120"/>
              </a:rPr>
              <a:t>Daniel</a:t>
            </a:r>
            <a:endParaRPr lang="en-US" sz="1050" dirty="0"/>
          </a:p>
        </p:txBody>
      </p:sp>
      <p:sp>
        <p:nvSpPr>
          <p:cNvPr id="5" name="Shape 3"/>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6" name="Text 4"/>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7" name="Text 5"/>
          <p:cNvSpPr/>
          <p:nvPr/>
        </p:nvSpPr>
        <p:spPr>
          <a:xfrm>
            <a:off x="594360" y="1188720"/>
            <a:ext cx="2011680" cy="411480"/>
          </a:xfrm>
          <a:prstGeom prst="rect">
            <a:avLst/>
          </a:prstGeom>
          <a:solidFill>
            <a:srgbClr val="12324A"/>
          </a:solidFill>
          <a:ln w="12700">
            <a:solidFill>
              <a:srgbClr val="12324A"/>
            </a:solidFill>
          </a:ln>
        </p:spPr>
        <p:txBody>
          <a:bodyPr wrap="square" lIns="762" tIns="762" rIns="762" bIns="762" rtlCol="0" anchor="ctr">
            <a:normAutofit/>
          </a:bodyPr>
          <a:lstStyle/>
          <a:p>
            <a:pPr marL="0" indent="0" algn="ctr">
              <a:buNone/>
            </a:pPr>
            <a:r>
              <a:rPr lang="en-US" sz="1250" b="1" dirty="0">
                <a:solidFill>
                  <a:srgbClr val="FFFFFF"/>
                </a:solidFill>
                <a:latin typeface="Aptos" pitchFamily="34" charset="0"/>
                <a:ea typeface="Aptos" pitchFamily="34" charset="-122"/>
                <a:cs typeface="Aptos" pitchFamily="34" charset="-120"/>
              </a:rPr>
              <a:t>Dimension</a:t>
            </a:r>
            <a:endParaRPr lang="en-US" sz="1250" dirty="0"/>
          </a:p>
        </p:txBody>
      </p:sp>
      <p:sp>
        <p:nvSpPr>
          <p:cNvPr id="8" name="Text 6"/>
          <p:cNvSpPr/>
          <p:nvPr/>
        </p:nvSpPr>
        <p:spPr>
          <a:xfrm>
            <a:off x="2743200" y="1188720"/>
            <a:ext cx="3474720" cy="411480"/>
          </a:xfrm>
          <a:prstGeom prst="rect">
            <a:avLst/>
          </a:prstGeom>
          <a:solidFill>
            <a:srgbClr val="2F6F9F"/>
          </a:solidFill>
          <a:ln w="12700">
            <a:solidFill>
              <a:srgbClr val="2F6F9F"/>
            </a:solidFill>
          </a:ln>
        </p:spPr>
        <p:txBody>
          <a:bodyPr wrap="square" lIns="762" tIns="762" rIns="762" bIns="762" rtlCol="0" anchor="ctr">
            <a:normAutofit/>
          </a:bodyPr>
          <a:lstStyle/>
          <a:p>
            <a:pPr marL="0" indent="0" algn="ctr">
              <a:buNone/>
            </a:pPr>
            <a:r>
              <a:rPr lang="en-US" sz="1250" b="1" dirty="0">
                <a:solidFill>
                  <a:srgbClr val="FFFFFF"/>
                </a:solidFill>
                <a:latin typeface="Aptos" pitchFamily="34" charset="0"/>
                <a:ea typeface="Aptos" pitchFamily="34" charset="-122"/>
                <a:cs typeface="Aptos" pitchFamily="34" charset="-120"/>
              </a:rPr>
              <a:t>ERP</a:t>
            </a:r>
            <a:endParaRPr lang="en-US" sz="1250" dirty="0"/>
          </a:p>
        </p:txBody>
      </p:sp>
      <p:sp>
        <p:nvSpPr>
          <p:cNvPr id="9" name="Text 7"/>
          <p:cNvSpPr/>
          <p:nvPr/>
        </p:nvSpPr>
        <p:spPr>
          <a:xfrm>
            <a:off x="6400800" y="1188720"/>
            <a:ext cx="4754880" cy="411480"/>
          </a:xfrm>
          <a:prstGeom prst="rect">
            <a:avLst/>
          </a:prstGeom>
          <a:solidFill>
            <a:srgbClr val="3E7C59"/>
          </a:solidFill>
          <a:ln w="12700">
            <a:solidFill>
              <a:srgbClr val="3E7C59"/>
            </a:solidFill>
          </a:ln>
        </p:spPr>
        <p:txBody>
          <a:bodyPr wrap="square" lIns="762" tIns="762" rIns="762" bIns="762" rtlCol="0" anchor="ctr">
            <a:normAutofit/>
          </a:bodyPr>
          <a:lstStyle/>
          <a:p>
            <a:pPr marL="0" indent="0" algn="ctr">
              <a:buNone/>
            </a:pPr>
            <a:r>
              <a:rPr lang="en-US" sz="1250" b="1" dirty="0">
                <a:solidFill>
                  <a:srgbClr val="FFFFFF"/>
                </a:solidFill>
                <a:latin typeface="Aptos" pitchFamily="34" charset="0"/>
                <a:ea typeface="Aptos" pitchFamily="34" charset="-122"/>
                <a:cs typeface="Aptos" pitchFamily="34" charset="-120"/>
              </a:rPr>
              <a:t>BI</a:t>
            </a:r>
            <a:endParaRPr lang="en-US" sz="1250" dirty="0"/>
          </a:p>
        </p:txBody>
      </p:sp>
      <p:sp>
        <p:nvSpPr>
          <p:cNvPr id="10" name="Text 8"/>
          <p:cNvSpPr/>
          <p:nvPr/>
        </p:nvSpPr>
        <p:spPr>
          <a:xfrm>
            <a:off x="594360" y="1691640"/>
            <a:ext cx="201168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b="1" dirty="0">
                <a:solidFill>
                  <a:srgbClr val="243746"/>
                </a:solidFill>
                <a:latin typeface="Aptos" pitchFamily="34" charset="0"/>
                <a:ea typeface="Aptos" pitchFamily="34" charset="-122"/>
                <a:cs typeface="Aptos" pitchFamily="34" charset="-120"/>
              </a:rPr>
              <a:t>Main purpose</a:t>
            </a:r>
            <a:endParaRPr lang="en-US" sz="1080" dirty="0"/>
          </a:p>
        </p:txBody>
      </p:sp>
      <p:sp>
        <p:nvSpPr>
          <p:cNvPr id="11" name="Text 9"/>
          <p:cNvSpPr/>
          <p:nvPr/>
        </p:nvSpPr>
        <p:spPr>
          <a:xfrm>
            <a:off x="2743200" y="1691640"/>
            <a:ext cx="347472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dirty="0">
                <a:solidFill>
                  <a:srgbClr val="243746"/>
                </a:solidFill>
                <a:latin typeface="Aptos" pitchFamily="34" charset="0"/>
                <a:ea typeface="Aptos" pitchFamily="34" charset="-122"/>
                <a:cs typeface="Aptos" pitchFamily="34" charset="-120"/>
              </a:rPr>
              <a:t>Integrates and executes business processes</a:t>
            </a:r>
            <a:endParaRPr lang="en-US" sz="1080" dirty="0"/>
          </a:p>
        </p:txBody>
      </p:sp>
      <p:sp>
        <p:nvSpPr>
          <p:cNvPr id="12" name="Text 10"/>
          <p:cNvSpPr/>
          <p:nvPr/>
        </p:nvSpPr>
        <p:spPr>
          <a:xfrm>
            <a:off x="6400800" y="1691640"/>
            <a:ext cx="475488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dirty="0">
                <a:solidFill>
                  <a:srgbClr val="243746"/>
                </a:solidFill>
                <a:latin typeface="Aptos" pitchFamily="34" charset="0"/>
                <a:ea typeface="Aptos" pitchFamily="34" charset="-122"/>
                <a:cs typeface="Aptos" pitchFamily="34" charset="-120"/>
              </a:rPr>
              <a:t>Analyses data to support decisions</a:t>
            </a:r>
            <a:endParaRPr lang="en-US" sz="1080" dirty="0"/>
          </a:p>
        </p:txBody>
      </p:sp>
      <p:sp>
        <p:nvSpPr>
          <p:cNvPr id="13" name="Text 11"/>
          <p:cNvSpPr/>
          <p:nvPr/>
        </p:nvSpPr>
        <p:spPr>
          <a:xfrm>
            <a:off x="594360" y="2404872"/>
            <a:ext cx="201168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b="1" dirty="0">
                <a:solidFill>
                  <a:srgbClr val="243746"/>
                </a:solidFill>
                <a:latin typeface="Aptos" pitchFamily="34" charset="0"/>
                <a:ea typeface="Aptos" pitchFamily="34" charset="-122"/>
                <a:cs typeface="Aptos" pitchFamily="34" charset="-120"/>
              </a:rPr>
              <a:t>Typical users</a:t>
            </a:r>
            <a:endParaRPr lang="en-US" sz="1080" dirty="0"/>
          </a:p>
        </p:txBody>
      </p:sp>
      <p:sp>
        <p:nvSpPr>
          <p:cNvPr id="14" name="Text 12"/>
          <p:cNvSpPr/>
          <p:nvPr/>
        </p:nvSpPr>
        <p:spPr>
          <a:xfrm>
            <a:off x="2743200" y="2404872"/>
            <a:ext cx="347472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dirty="0">
                <a:solidFill>
                  <a:srgbClr val="243746"/>
                </a:solidFill>
                <a:latin typeface="Aptos" pitchFamily="34" charset="0"/>
                <a:ea typeface="Aptos" pitchFamily="34" charset="-122"/>
                <a:cs typeface="Aptos" pitchFamily="34" charset="-120"/>
              </a:rPr>
              <a:t>Operational teams and functional managers</a:t>
            </a:r>
            <a:endParaRPr lang="en-US" sz="1080" dirty="0"/>
          </a:p>
        </p:txBody>
      </p:sp>
      <p:sp>
        <p:nvSpPr>
          <p:cNvPr id="15" name="Text 13"/>
          <p:cNvSpPr/>
          <p:nvPr/>
        </p:nvSpPr>
        <p:spPr>
          <a:xfrm>
            <a:off x="6400800" y="2404872"/>
            <a:ext cx="475488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dirty="0">
                <a:solidFill>
                  <a:srgbClr val="243746"/>
                </a:solidFill>
                <a:latin typeface="Aptos" pitchFamily="34" charset="0"/>
                <a:ea typeface="Aptos" pitchFamily="34" charset="-122"/>
                <a:cs typeface="Aptos" pitchFamily="34" charset="-120"/>
              </a:rPr>
              <a:t>Managers, analysts and senior leaders</a:t>
            </a:r>
            <a:endParaRPr lang="en-US" sz="1080" dirty="0"/>
          </a:p>
        </p:txBody>
      </p:sp>
      <p:sp>
        <p:nvSpPr>
          <p:cNvPr id="16" name="Text 14"/>
          <p:cNvSpPr/>
          <p:nvPr/>
        </p:nvSpPr>
        <p:spPr>
          <a:xfrm>
            <a:off x="594360" y="3118104"/>
            <a:ext cx="201168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b="1" dirty="0">
                <a:solidFill>
                  <a:srgbClr val="243746"/>
                </a:solidFill>
                <a:latin typeface="Aptos" pitchFamily="34" charset="0"/>
                <a:ea typeface="Aptos" pitchFamily="34" charset="-122"/>
                <a:cs typeface="Aptos" pitchFamily="34" charset="-120"/>
              </a:rPr>
              <a:t>Outputs</a:t>
            </a:r>
            <a:endParaRPr lang="en-US" sz="1080" dirty="0"/>
          </a:p>
        </p:txBody>
      </p:sp>
      <p:sp>
        <p:nvSpPr>
          <p:cNvPr id="17" name="Text 15"/>
          <p:cNvSpPr/>
          <p:nvPr/>
        </p:nvSpPr>
        <p:spPr>
          <a:xfrm>
            <a:off x="2743200" y="3118104"/>
            <a:ext cx="347472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dirty="0">
                <a:solidFill>
                  <a:srgbClr val="243746"/>
                </a:solidFill>
                <a:latin typeface="Aptos" pitchFamily="34" charset="0"/>
                <a:ea typeface="Aptos" pitchFamily="34" charset="-122"/>
                <a:cs typeface="Aptos" pitchFamily="34" charset="-120"/>
              </a:rPr>
              <a:t>Orders, workflows, records, invoices</a:t>
            </a:r>
            <a:endParaRPr lang="en-US" sz="1080" dirty="0"/>
          </a:p>
        </p:txBody>
      </p:sp>
      <p:sp>
        <p:nvSpPr>
          <p:cNvPr id="18" name="Text 16"/>
          <p:cNvSpPr/>
          <p:nvPr/>
        </p:nvSpPr>
        <p:spPr>
          <a:xfrm>
            <a:off x="6400800" y="3118104"/>
            <a:ext cx="475488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dirty="0">
                <a:solidFill>
                  <a:srgbClr val="243746"/>
                </a:solidFill>
                <a:latin typeface="Aptos" pitchFamily="34" charset="0"/>
                <a:ea typeface="Aptos" pitchFamily="34" charset="-122"/>
                <a:cs typeface="Aptos" pitchFamily="34" charset="-120"/>
              </a:rPr>
              <a:t>Dashboards, forecasts, trends, exceptions</a:t>
            </a:r>
            <a:endParaRPr lang="en-US" sz="1080" dirty="0"/>
          </a:p>
        </p:txBody>
      </p:sp>
      <p:sp>
        <p:nvSpPr>
          <p:cNvPr id="19" name="Text 17"/>
          <p:cNvSpPr/>
          <p:nvPr/>
        </p:nvSpPr>
        <p:spPr>
          <a:xfrm>
            <a:off x="594360" y="3831336"/>
            <a:ext cx="201168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b="1" dirty="0">
                <a:solidFill>
                  <a:srgbClr val="243746"/>
                </a:solidFill>
                <a:latin typeface="Aptos" pitchFamily="34" charset="0"/>
                <a:ea typeface="Aptos" pitchFamily="34" charset="-122"/>
                <a:cs typeface="Aptos" pitchFamily="34" charset="-120"/>
              </a:rPr>
              <a:t>Main risk</a:t>
            </a:r>
            <a:endParaRPr lang="en-US" sz="1080" dirty="0"/>
          </a:p>
        </p:txBody>
      </p:sp>
      <p:sp>
        <p:nvSpPr>
          <p:cNvPr id="20" name="Text 18"/>
          <p:cNvSpPr/>
          <p:nvPr/>
        </p:nvSpPr>
        <p:spPr>
          <a:xfrm>
            <a:off x="2743200" y="3831336"/>
            <a:ext cx="347472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dirty="0">
                <a:solidFill>
                  <a:srgbClr val="243746"/>
                </a:solidFill>
                <a:latin typeface="Aptos" pitchFamily="34" charset="0"/>
                <a:ea typeface="Aptos" pitchFamily="34" charset="-122"/>
                <a:cs typeface="Aptos" pitchFamily="34" charset="-120"/>
              </a:rPr>
              <a:t>Cost, disruption, rigid process fit</a:t>
            </a:r>
            <a:endParaRPr lang="en-US" sz="1080" dirty="0"/>
          </a:p>
        </p:txBody>
      </p:sp>
      <p:sp>
        <p:nvSpPr>
          <p:cNvPr id="21" name="Text 19"/>
          <p:cNvSpPr/>
          <p:nvPr/>
        </p:nvSpPr>
        <p:spPr>
          <a:xfrm>
            <a:off x="6400800" y="3831336"/>
            <a:ext cx="4754880" cy="530352"/>
          </a:xfrm>
          <a:prstGeom prst="rect">
            <a:avLst/>
          </a:prstGeom>
          <a:solidFill>
            <a:srgbClr val="FFFFFF"/>
          </a:solidFill>
          <a:ln w="12700">
            <a:solidFill>
              <a:srgbClr val="FFFFFF"/>
            </a:solidFill>
          </a:ln>
        </p:spPr>
        <p:txBody>
          <a:bodyPr wrap="square" lIns="762" tIns="762" rIns="762" bIns="762" rtlCol="0" anchor="ctr">
            <a:normAutofit/>
          </a:bodyPr>
          <a:lstStyle/>
          <a:p>
            <a:pPr marL="0" indent="0" algn="ctr">
              <a:buNone/>
            </a:pPr>
            <a:r>
              <a:rPr lang="en-US" sz="1080" dirty="0">
                <a:solidFill>
                  <a:srgbClr val="243746"/>
                </a:solidFill>
                <a:latin typeface="Aptos" pitchFamily="34" charset="0"/>
                <a:ea typeface="Aptos" pitchFamily="34" charset="-122"/>
                <a:cs typeface="Aptos" pitchFamily="34" charset="-120"/>
              </a:rPr>
              <a:t>Poor data, misleading KPIs, false confidence</a:t>
            </a:r>
            <a:endParaRPr lang="en-US" sz="1080" dirty="0"/>
          </a:p>
        </p:txBody>
      </p:sp>
      <p:sp>
        <p:nvSpPr>
          <p:cNvPr id="22" name="Text 20"/>
          <p:cNvSpPr/>
          <p:nvPr/>
        </p:nvSpPr>
        <p:spPr>
          <a:xfrm>
            <a:off x="868680" y="5074920"/>
            <a:ext cx="10241280" cy="68580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450" b="1" dirty="0">
                <a:solidFill>
                  <a:srgbClr val="12324A"/>
                </a:solidFill>
                <a:latin typeface="Aptos" pitchFamily="34" charset="0"/>
                <a:ea typeface="Aptos" pitchFamily="34" charset="-122"/>
                <a:cs typeface="Aptos" pitchFamily="34" charset="-120"/>
              </a:rPr>
              <a:t>Judgement: ERP is the operational backbone; BI is the analytical layer. BI built on fragmented data may simply analyse inconsistency faster.</a:t>
            </a:r>
            <a:endParaRPr lang="en-US" sz="1450" dirty="0"/>
          </a:p>
        </p:txBody>
      </p:sp>
      <p:sp>
        <p:nvSpPr>
          <p:cNvPr id="23" name="Text 21"/>
          <p:cNvSpPr/>
          <p:nvPr/>
        </p:nvSpPr>
        <p:spPr>
          <a:xfrm>
            <a:off x="530352" y="6272784"/>
            <a:ext cx="10789920" cy="201168"/>
          </a:xfrm>
          <a:prstGeom prst="rect">
            <a:avLst/>
          </a:prstGeom>
          <a:noFill/>
          <a:ln/>
        </p:spPr>
        <p:txBody>
          <a:bodyPr wrap="square" lIns="762" tIns="762" rIns="762" bIns="762" rtlCol="0" anchor="ctr">
            <a:normAutofit/>
          </a:bodyPr>
          <a:lstStyle/>
          <a:p>
            <a:pPr marL="0" indent="0" algn="l">
              <a:buNone/>
            </a:pPr>
            <a:r>
              <a:rPr lang="en-US" sz="750" i="1" dirty="0">
                <a:solidFill>
                  <a:srgbClr val="607285"/>
                </a:solidFill>
                <a:latin typeface="Aptos" pitchFamily="34" charset="0"/>
                <a:ea typeface="Aptos" pitchFamily="34" charset="-122"/>
                <a:cs typeface="Aptos" pitchFamily="34" charset="-120"/>
              </a:rPr>
              <a:t>Sources: Tavana (2017); Laudon and Laudon (2021); Bocij, Greasley and Hickie (2019).</a:t>
            </a:r>
            <a:endParaRPr lang="en-US" sz="75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8. Importance of IS and governance</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Value depends on information quality and controls</a:t>
            </a:r>
            <a:endParaRPr lang="en-US" sz="850" dirty="0"/>
          </a:p>
        </p:txBody>
      </p:sp>
      <p:sp>
        <p:nvSpPr>
          <p:cNvPr id="4" name="Text 2"/>
          <p:cNvSpPr/>
          <p:nvPr/>
        </p:nvSpPr>
        <p:spPr>
          <a:xfrm>
            <a:off x="9372600" y="310896"/>
            <a:ext cx="2240280" cy="237744"/>
          </a:xfrm>
          <a:prstGeom prst="rect">
            <a:avLst/>
          </a:prstGeom>
          <a:noFill/>
          <a:ln/>
        </p:spPr>
        <p:txBody>
          <a:bodyPr wrap="square" lIns="762" tIns="762" rIns="762" bIns="762" rtlCol="0" anchor="ctr">
            <a:normAutofit/>
          </a:bodyPr>
          <a:lstStyle/>
          <a:p>
            <a:pPr marL="0" indent="0" algn="r">
              <a:buNone/>
            </a:pPr>
            <a:r>
              <a:rPr lang="en-US" sz="1050" b="1" dirty="0">
                <a:solidFill>
                  <a:srgbClr val="12324A"/>
                </a:solidFill>
                <a:latin typeface="Aptos" pitchFamily="34" charset="0"/>
                <a:ea typeface="Aptos" pitchFamily="34" charset="-122"/>
                <a:cs typeface="Aptos" pitchFamily="34" charset="-120"/>
              </a:rPr>
              <a:t>Daniel</a:t>
            </a:r>
            <a:endParaRPr lang="en-US" sz="1050" dirty="0"/>
          </a:p>
        </p:txBody>
      </p:sp>
      <p:sp>
        <p:nvSpPr>
          <p:cNvPr id="5" name="Shape 3"/>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6" name="Text 4"/>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7" name="Text 5"/>
          <p:cNvSpPr/>
          <p:nvPr/>
        </p:nvSpPr>
        <p:spPr>
          <a:xfrm>
            <a:off x="731520" y="1325880"/>
            <a:ext cx="4846320" cy="868680"/>
          </a:xfrm>
          <a:prstGeom prst="rect">
            <a:avLst/>
          </a:prstGeom>
          <a:solidFill>
            <a:srgbClr val="EAF2F8"/>
          </a:solidFill>
          <a:ln w="12700">
            <a:solidFill>
              <a:srgbClr val="EAF2F8"/>
            </a:solidFill>
          </a:ln>
        </p:spPr>
        <p:txBody>
          <a:bodyPr wrap="square" lIns="762" tIns="762" rIns="762" bIns="762" rtlCol="0" anchor="ctr">
            <a:normAutofit/>
          </a:bodyPr>
          <a:lstStyle/>
          <a:p>
            <a:pPr marL="0" indent="0" algn="ctr">
              <a:buNone/>
            </a:pPr>
            <a:r>
              <a:rPr lang="en-US" sz="1350" b="1" dirty="0">
                <a:solidFill>
                  <a:srgbClr val="2F6F9F"/>
                </a:solidFill>
                <a:latin typeface="Aptos" pitchFamily="34" charset="0"/>
                <a:ea typeface="Aptos" pitchFamily="34" charset="-122"/>
                <a:cs typeface="Aptos" pitchFamily="34" charset="-120"/>
              </a:rPr>
              <a:t>Operational excellence</a:t>
            </a:r>
            <a:endParaRPr lang="en-US" sz="1350" dirty="0"/>
          </a:p>
          <a:p>
            <a:pPr marL="0" indent="0" algn="ctr">
              <a:buNone/>
            </a:pPr>
            <a:r>
              <a:rPr lang="en-US" sz="1350" b="1" dirty="0">
                <a:solidFill>
                  <a:srgbClr val="2F6F9F"/>
                </a:solidFill>
                <a:latin typeface="Aptos" pitchFamily="34" charset="0"/>
                <a:ea typeface="Aptos" pitchFamily="34" charset="-122"/>
                <a:cs typeface="Aptos" pitchFamily="34" charset="-120"/>
              </a:rPr>
              <a:t>fewer duplicate records, faster processes</a:t>
            </a:r>
            <a:endParaRPr lang="en-US" sz="1350" dirty="0"/>
          </a:p>
        </p:txBody>
      </p:sp>
      <p:sp>
        <p:nvSpPr>
          <p:cNvPr id="8" name="Text 6"/>
          <p:cNvSpPr/>
          <p:nvPr/>
        </p:nvSpPr>
        <p:spPr>
          <a:xfrm>
            <a:off x="6309360" y="1325880"/>
            <a:ext cx="4846320" cy="868680"/>
          </a:xfrm>
          <a:prstGeom prst="rect">
            <a:avLst/>
          </a:prstGeom>
          <a:solidFill>
            <a:srgbClr val="EAF5EF"/>
          </a:solidFill>
          <a:ln w="12700">
            <a:solidFill>
              <a:srgbClr val="EAF5EF"/>
            </a:solidFill>
          </a:ln>
        </p:spPr>
        <p:txBody>
          <a:bodyPr wrap="square" lIns="762" tIns="762" rIns="762" bIns="762" rtlCol="0" anchor="ctr">
            <a:normAutofit/>
          </a:bodyPr>
          <a:lstStyle/>
          <a:p>
            <a:pPr marL="0" indent="0" algn="ctr">
              <a:buNone/>
            </a:pPr>
            <a:r>
              <a:rPr lang="en-US" sz="1350" b="1" dirty="0">
                <a:solidFill>
                  <a:srgbClr val="3E7C59"/>
                </a:solidFill>
                <a:latin typeface="Aptos" pitchFamily="34" charset="0"/>
                <a:ea typeface="Aptos" pitchFamily="34" charset="-122"/>
                <a:cs typeface="Aptos" pitchFamily="34" charset="-120"/>
              </a:rPr>
              <a:t>Improved decision-making</a:t>
            </a:r>
            <a:endParaRPr lang="en-US" sz="1350" dirty="0"/>
          </a:p>
          <a:p>
            <a:pPr marL="0" indent="0" algn="ctr">
              <a:buNone/>
            </a:pPr>
            <a:r>
              <a:rPr lang="en-US" sz="1350" b="1" dirty="0">
                <a:solidFill>
                  <a:srgbClr val="3E7C59"/>
                </a:solidFill>
                <a:latin typeface="Aptos" pitchFamily="34" charset="0"/>
                <a:ea typeface="Aptos" pitchFamily="34" charset="-122"/>
                <a:cs typeface="Aptos" pitchFamily="34" charset="-120"/>
              </a:rPr>
              <a:t>evidence instead of guesswork</a:t>
            </a:r>
            <a:endParaRPr lang="en-US" sz="1350" dirty="0"/>
          </a:p>
        </p:txBody>
      </p:sp>
      <p:sp>
        <p:nvSpPr>
          <p:cNvPr id="9" name="Text 7"/>
          <p:cNvSpPr/>
          <p:nvPr/>
        </p:nvSpPr>
        <p:spPr>
          <a:xfrm>
            <a:off x="731520" y="2743200"/>
            <a:ext cx="4846320" cy="86868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350" b="1" dirty="0">
                <a:solidFill>
                  <a:srgbClr val="12324A"/>
                </a:solidFill>
                <a:latin typeface="Aptos" pitchFamily="34" charset="0"/>
                <a:ea typeface="Aptos" pitchFamily="34" charset="-122"/>
                <a:cs typeface="Aptos" pitchFamily="34" charset="-120"/>
              </a:rPr>
              <a:t>Customer/supplier coordination</a:t>
            </a:r>
            <a:endParaRPr lang="en-US" sz="1350" dirty="0"/>
          </a:p>
          <a:p>
            <a:pPr marL="0" indent="0" algn="ctr">
              <a:buNone/>
            </a:pPr>
            <a:r>
              <a:rPr lang="en-US" sz="1350" b="1" dirty="0">
                <a:solidFill>
                  <a:srgbClr val="12324A"/>
                </a:solidFill>
                <a:latin typeface="Aptos" pitchFamily="34" charset="0"/>
                <a:ea typeface="Aptos" pitchFamily="34" charset="-122"/>
                <a:cs typeface="Aptos" pitchFamily="34" charset="-120"/>
              </a:rPr>
              <a:t>better visibility and fulfilment</a:t>
            </a:r>
            <a:endParaRPr lang="en-US" sz="1350" dirty="0"/>
          </a:p>
        </p:txBody>
      </p:sp>
      <p:sp>
        <p:nvSpPr>
          <p:cNvPr id="10" name="Text 8"/>
          <p:cNvSpPr/>
          <p:nvPr/>
        </p:nvSpPr>
        <p:spPr>
          <a:xfrm>
            <a:off x="6309360" y="2743200"/>
            <a:ext cx="4846320" cy="868680"/>
          </a:xfrm>
          <a:prstGeom prst="rect">
            <a:avLst/>
          </a:prstGeom>
          <a:solidFill>
            <a:srgbClr val="F8EAEA"/>
          </a:solidFill>
          <a:ln w="12700">
            <a:solidFill>
              <a:srgbClr val="F8EAEA"/>
            </a:solidFill>
          </a:ln>
        </p:spPr>
        <p:txBody>
          <a:bodyPr wrap="square" lIns="762" tIns="762" rIns="762" bIns="762" rtlCol="0" anchor="ctr">
            <a:normAutofit/>
          </a:bodyPr>
          <a:lstStyle/>
          <a:p>
            <a:pPr marL="0" indent="0" algn="ctr">
              <a:buNone/>
            </a:pPr>
            <a:r>
              <a:rPr lang="en-US" sz="1350" b="1" dirty="0">
                <a:solidFill>
                  <a:srgbClr val="C96A3D"/>
                </a:solidFill>
                <a:latin typeface="Aptos" pitchFamily="34" charset="0"/>
                <a:ea typeface="Aptos" pitchFamily="34" charset="-122"/>
                <a:cs typeface="Aptos" pitchFamily="34" charset="-120"/>
              </a:rPr>
              <a:t>Governance and security</a:t>
            </a:r>
            <a:endParaRPr lang="en-US" sz="1350" dirty="0"/>
          </a:p>
          <a:p>
            <a:pPr marL="0" indent="0" algn="ctr">
              <a:buNone/>
            </a:pPr>
            <a:r>
              <a:rPr lang="en-US" sz="1350" b="1" dirty="0">
                <a:solidFill>
                  <a:srgbClr val="C96A3D"/>
                </a:solidFill>
                <a:latin typeface="Aptos" pitchFamily="34" charset="0"/>
                <a:ea typeface="Aptos" pitchFamily="34" charset="-122"/>
                <a:cs typeface="Aptos" pitchFamily="34" charset="-120"/>
              </a:rPr>
              <a:t>protects trust, data and compliance</a:t>
            </a:r>
            <a:endParaRPr lang="en-US" sz="1350" dirty="0"/>
          </a:p>
        </p:txBody>
      </p:sp>
      <p:sp>
        <p:nvSpPr>
          <p:cNvPr id="11" name="Text 9"/>
          <p:cNvSpPr/>
          <p:nvPr/>
        </p:nvSpPr>
        <p:spPr>
          <a:xfrm>
            <a:off x="914400" y="4389120"/>
            <a:ext cx="4892040" cy="1188720"/>
          </a:xfrm>
          <a:prstGeom prst="rect">
            <a:avLst/>
          </a:prstGeom>
          <a:noFill/>
          <a:ln/>
        </p:spPr>
        <p:txBody>
          <a:bodyPr wrap="square" lIns="381" tIns="381" rIns="381" bIns="381" rtlCol="0" anchor="t">
            <a:normAutofit/>
          </a:bodyPr>
          <a:lstStyle/>
          <a:p>
            <a:pPr marL="0" indent="0" algn="l">
              <a:buNone/>
            </a:pPr>
            <a:r>
              <a:rPr lang="en-US" sz="1320" dirty="0">
                <a:solidFill>
                  <a:srgbClr val="243746"/>
                </a:solidFill>
                <a:latin typeface="Aptos" pitchFamily="34" charset="0"/>
                <a:ea typeface="Aptos" pitchFamily="34" charset="-122"/>
                <a:cs typeface="Aptos" pitchFamily="34" charset="-120"/>
              </a:rPr>
              <a:t>• role-based access and accountability</a:t>
            </a:r>
            <a:endParaRPr lang="en-US" sz="1320" dirty="0"/>
          </a:p>
          <a:p>
            <a:pPr marL="0" indent="0" algn="l">
              <a:buNone/>
            </a:pPr>
            <a:r>
              <a:rPr lang="en-US" sz="1320" dirty="0">
                <a:solidFill>
                  <a:srgbClr val="243746"/>
                </a:solidFill>
                <a:latin typeface="Aptos" pitchFamily="34" charset="0"/>
                <a:ea typeface="Aptos" pitchFamily="34" charset="-122"/>
                <a:cs typeface="Aptos" pitchFamily="34" charset="-120"/>
              </a:rPr>
              <a:t>• data quality and ownership</a:t>
            </a:r>
            <a:endParaRPr lang="en-US" sz="1320" dirty="0"/>
          </a:p>
          <a:p>
            <a:pPr marL="0" indent="0" algn="l">
              <a:buNone/>
            </a:pPr>
            <a:r>
              <a:rPr lang="en-US" sz="1320" dirty="0">
                <a:solidFill>
                  <a:srgbClr val="243746"/>
                </a:solidFill>
                <a:latin typeface="Aptos" pitchFamily="34" charset="0"/>
                <a:ea typeface="Aptos" pitchFamily="34" charset="-122"/>
                <a:cs typeface="Aptos" pitchFamily="34" charset="-120"/>
              </a:rPr>
              <a:t>• audit trails and change control</a:t>
            </a:r>
            <a:endParaRPr lang="en-US" sz="1320" dirty="0"/>
          </a:p>
          <a:p>
            <a:pPr marL="0" indent="0" algn="l">
              <a:buNone/>
            </a:pPr>
            <a:r>
              <a:rPr lang="en-US" sz="1320" dirty="0">
                <a:solidFill>
                  <a:srgbClr val="243746"/>
                </a:solidFill>
                <a:latin typeface="Aptos" pitchFamily="34" charset="0"/>
                <a:ea typeface="Aptos" pitchFamily="34" charset="-122"/>
                <a:cs typeface="Aptos" pitchFamily="34" charset="-120"/>
              </a:rPr>
              <a:t>• UK GDPR principles for personal data</a:t>
            </a:r>
            <a:endParaRPr lang="en-US" sz="1320" dirty="0"/>
          </a:p>
          <a:p>
            <a:pPr marL="0" indent="0" algn="l">
              <a:buNone/>
            </a:pPr>
            <a:r>
              <a:rPr lang="en-US" sz="1320" dirty="0">
                <a:solidFill>
                  <a:srgbClr val="243746"/>
                </a:solidFill>
                <a:latin typeface="Aptos" pitchFamily="34" charset="0"/>
                <a:ea typeface="Aptos" pitchFamily="34" charset="-122"/>
                <a:cs typeface="Aptos" pitchFamily="34" charset="-120"/>
              </a:rPr>
              <a:t>• security built into the system design</a:t>
            </a:r>
            <a:endParaRPr lang="en-US" sz="1320" dirty="0"/>
          </a:p>
        </p:txBody>
      </p:sp>
      <p:sp>
        <p:nvSpPr>
          <p:cNvPr id="12" name="Text 10"/>
          <p:cNvSpPr/>
          <p:nvPr/>
        </p:nvSpPr>
        <p:spPr>
          <a:xfrm>
            <a:off x="6446520" y="4480560"/>
            <a:ext cx="4343400" cy="100584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420" b="1" dirty="0">
                <a:solidFill>
                  <a:srgbClr val="12324A"/>
                </a:solidFill>
                <a:latin typeface="Aptos" pitchFamily="34" charset="0"/>
                <a:ea typeface="Aptos" pitchFamily="34" charset="-122"/>
                <a:cs typeface="Aptos" pitchFamily="34" charset="-120"/>
              </a:rPr>
              <a:t>Technology alone is not enough. Information governance protects business value and supports legal, ethical and reliable information use.</a:t>
            </a:r>
            <a:endParaRPr lang="en-US" sz="1420" dirty="0"/>
          </a:p>
        </p:txBody>
      </p:sp>
      <p:sp>
        <p:nvSpPr>
          <p:cNvPr id="13" name="Text 11"/>
          <p:cNvSpPr/>
          <p:nvPr/>
        </p:nvSpPr>
        <p:spPr>
          <a:xfrm>
            <a:off x="530352" y="6272784"/>
            <a:ext cx="10789920" cy="201168"/>
          </a:xfrm>
          <a:prstGeom prst="rect">
            <a:avLst/>
          </a:prstGeom>
          <a:noFill/>
          <a:ln/>
        </p:spPr>
        <p:txBody>
          <a:bodyPr wrap="square" lIns="762" tIns="762" rIns="762" bIns="762" rtlCol="0" anchor="ctr">
            <a:normAutofit/>
          </a:bodyPr>
          <a:lstStyle/>
          <a:p>
            <a:pPr marL="0" indent="0" algn="l">
              <a:buNone/>
            </a:pPr>
            <a:r>
              <a:rPr lang="en-US" sz="750" i="1" dirty="0">
                <a:solidFill>
                  <a:srgbClr val="607285"/>
                </a:solidFill>
                <a:latin typeface="Aptos" pitchFamily="34" charset="0"/>
                <a:ea typeface="Aptos" pitchFamily="34" charset="-122"/>
                <a:cs typeface="Aptos" pitchFamily="34" charset="-120"/>
              </a:rPr>
              <a:t>Sources: ICO (2023); NIST (2024); Laudon and Laudon (2021); LCLM5004 Week 5.</a:t>
            </a:r>
            <a:endParaRPr lang="en-US" sz="75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9. Recommendation for Walker’s</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Practical and phased approach</a:t>
            </a:r>
            <a:endParaRPr lang="en-US" sz="850" dirty="0"/>
          </a:p>
        </p:txBody>
      </p:sp>
      <p:sp>
        <p:nvSpPr>
          <p:cNvPr id="4" name="Text 2"/>
          <p:cNvSpPr/>
          <p:nvPr/>
        </p:nvSpPr>
        <p:spPr>
          <a:xfrm>
            <a:off x="9372600" y="310896"/>
            <a:ext cx="2240280" cy="237744"/>
          </a:xfrm>
          <a:prstGeom prst="rect">
            <a:avLst/>
          </a:prstGeom>
          <a:noFill/>
          <a:ln/>
        </p:spPr>
        <p:txBody>
          <a:bodyPr wrap="square" lIns="762" tIns="762" rIns="762" bIns="762" rtlCol="0" anchor="ctr">
            <a:normAutofit/>
          </a:bodyPr>
          <a:lstStyle/>
          <a:p>
            <a:pPr marL="0" indent="0" algn="r">
              <a:buNone/>
            </a:pPr>
            <a:r>
              <a:rPr lang="en-US" sz="1050" b="1" dirty="0">
                <a:solidFill>
                  <a:srgbClr val="12324A"/>
                </a:solidFill>
                <a:latin typeface="Aptos" pitchFamily="34" charset="0"/>
                <a:ea typeface="Aptos" pitchFamily="34" charset="-122"/>
                <a:cs typeface="Aptos" pitchFamily="34" charset="-120"/>
              </a:rPr>
              <a:t>Daniel</a:t>
            </a:r>
            <a:endParaRPr lang="en-US" sz="1050" dirty="0"/>
          </a:p>
        </p:txBody>
      </p:sp>
      <p:sp>
        <p:nvSpPr>
          <p:cNvPr id="5" name="Shape 3"/>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6" name="Text 4"/>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7" name="Text 5"/>
          <p:cNvSpPr/>
          <p:nvPr/>
        </p:nvSpPr>
        <p:spPr>
          <a:xfrm>
            <a:off x="822960" y="1600200"/>
            <a:ext cx="2148840" cy="658368"/>
          </a:xfrm>
          <a:prstGeom prst="rect">
            <a:avLst/>
          </a:prstGeom>
          <a:solidFill>
            <a:srgbClr val="EAF2F8"/>
          </a:solidFill>
          <a:ln w="12700">
            <a:solidFill>
              <a:srgbClr val="EAF2F8"/>
            </a:solidFill>
          </a:ln>
        </p:spPr>
        <p:txBody>
          <a:bodyPr wrap="square" lIns="762" tIns="762" rIns="762" bIns="762" rtlCol="0" anchor="ctr">
            <a:normAutofit/>
          </a:bodyPr>
          <a:lstStyle/>
          <a:p>
            <a:pPr marL="0" indent="0" algn="ctr">
              <a:buNone/>
            </a:pPr>
            <a:r>
              <a:rPr lang="en-US" sz="1220" b="1" dirty="0">
                <a:solidFill>
                  <a:srgbClr val="2F6F9F"/>
                </a:solidFill>
                <a:latin typeface="Aptos" pitchFamily="34" charset="0"/>
                <a:ea typeface="Aptos" pitchFamily="34" charset="-122"/>
                <a:cs typeface="Aptos" pitchFamily="34" charset="-120"/>
              </a:rPr>
              <a:t>1. Map processes + data</a:t>
            </a:r>
            <a:endParaRPr lang="en-US" sz="1220" dirty="0"/>
          </a:p>
        </p:txBody>
      </p:sp>
      <p:sp>
        <p:nvSpPr>
          <p:cNvPr id="8" name="Text 6"/>
          <p:cNvSpPr/>
          <p:nvPr/>
        </p:nvSpPr>
        <p:spPr>
          <a:xfrm>
            <a:off x="3429000" y="1600200"/>
            <a:ext cx="2148840" cy="658368"/>
          </a:xfrm>
          <a:prstGeom prst="rect">
            <a:avLst/>
          </a:prstGeom>
          <a:solidFill>
            <a:srgbClr val="EAF5EF"/>
          </a:solidFill>
          <a:ln w="12700">
            <a:solidFill>
              <a:srgbClr val="EAF5EF"/>
            </a:solidFill>
          </a:ln>
        </p:spPr>
        <p:txBody>
          <a:bodyPr wrap="square" lIns="762" tIns="762" rIns="762" bIns="762" rtlCol="0" anchor="ctr">
            <a:normAutofit/>
          </a:bodyPr>
          <a:lstStyle/>
          <a:p>
            <a:pPr marL="0" indent="0" algn="ctr">
              <a:buNone/>
            </a:pPr>
            <a:r>
              <a:rPr lang="en-US" sz="1220" b="1" dirty="0">
                <a:solidFill>
                  <a:srgbClr val="3E7C59"/>
                </a:solidFill>
                <a:latin typeface="Aptos" pitchFamily="34" charset="0"/>
                <a:ea typeface="Aptos" pitchFamily="34" charset="-122"/>
                <a:cs typeface="Aptos" pitchFamily="34" charset="-120"/>
              </a:rPr>
              <a:t>2. Strengthen ERP-style integration</a:t>
            </a:r>
            <a:endParaRPr lang="en-US" sz="1220" dirty="0"/>
          </a:p>
        </p:txBody>
      </p:sp>
      <p:sp>
        <p:nvSpPr>
          <p:cNvPr id="9" name="Text 7"/>
          <p:cNvSpPr/>
          <p:nvPr/>
        </p:nvSpPr>
        <p:spPr>
          <a:xfrm>
            <a:off x="6172200" y="1600200"/>
            <a:ext cx="2148840" cy="658368"/>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220" b="1" dirty="0">
                <a:solidFill>
                  <a:srgbClr val="12324A"/>
                </a:solidFill>
                <a:latin typeface="Aptos" pitchFamily="34" charset="0"/>
                <a:ea typeface="Aptos" pitchFamily="34" charset="-122"/>
                <a:cs typeface="Aptos" pitchFamily="34" charset="-120"/>
              </a:rPr>
              <a:t>3. Build BI dashboards</a:t>
            </a:r>
            <a:endParaRPr lang="en-US" sz="1220" dirty="0"/>
          </a:p>
        </p:txBody>
      </p:sp>
      <p:sp>
        <p:nvSpPr>
          <p:cNvPr id="10" name="Text 8"/>
          <p:cNvSpPr/>
          <p:nvPr/>
        </p:nvSpPr>
        <p:spPr>
          <a:xfrm>
            <a:off x="8732520" y="1600200"/>
            <a:ext cx="2148840" cy="658368"/>
          </a:xfrm>
          <a:prstGeom prst="rect">
            <a:avLst/>
          </a:prstGeom>
          <a:solidFill>
            <a:srgbClr val="F8EAEA"/>
          </a:solidFill>
          <a:ln w="12700">
            <a:solidFill>
              <a:srgbClr val="F8EAEA"/>
            </a:solidFill>
          </a:ln>
        </p:spPr>
        <p:txBody>
          <a:bodyPr wrap="square" lIns="762" tIns="762" rIns="762" bIns="762" rtlCol="0" anchor="ctr">
            <a:normAutofit/>
          </a:bodyPr>
          <a:lstStyle/>
          <a:p>
            <a:pPr marL="0" indent="0" algn="ctr">
              <a:buNone/>
            </a:pPr>
            <a:r>
              <a:rPr lang="en-US" sz="1220" b="1" dirty="0">
                <a:solidFill>
                  <a:srgbClr val="C96A3D"/>
                </a:solidFill>
                <a:latin typeface="Aptos" pitchFamily="34" charset="0"/>
                <a:ea typeface="Aptos" pitchFamily="34" charset="-122"/>
                <a:cs typeface="Aptos" pitchFamily="34" charset="-120"/>
              </a:rPr>
              <a:t>4. Govern + improve</a:t>
            </a:r>
            <a:endParaRPr lang="en-US" sz="1220" dirty="0"/>
          </a:p>
        </p:txBody>
      </p:sp>
      <p:sp>
        <p:nvSpPr>
          <p:cNvPr id="11" name="Shape 9"/>
          <p:cNvSpPr/>
          <p:nvPr/>
        </p:nvSpPr>
        <p:spPr>
          <a:xfrm>
            <a:off x="2999232" y="1929384"/>
            <a:ext cx="384048" cy="0"/>
          </a:xfrm>
          <a:prstGeom prst="line">
            <a:avLst/>
          </a:prstGeom>
          <a:noFill/>
          <a:ln w="17780">
            <a:solidFill>
              <a:srgbClr val="607285"/>
            </a:solidFill>
            <a:prstDash val="solid"/>
            <a:headEnd type="none"/>
            <a:tailEnd type="triangle"/>
          </a:ln>
        </p:spPr>
        <p:txBody>
          <a:bodyPr/>
          <a:lstStyle/>
          <a:p>
            <a:endParaRPr lang="en-GB"/>
          </a:p>
        </p:txBody>
      </p:sp>
      <p:sp>
        <p:nvSpPr>
          <p:cNvPr id="12" name="Shape 10"/>
          <p:cNvSpPr/>
          <p:nvPr/>
        </p:nvSpPr>
        <p:spPr>
          <a:xfrm>
            <a:off x="5605272" y="1929384"/>
            <a:ext cx="384048" cy="0"/>
          </a:xfrm>
          <a:prstGeom prst="line">
            <a:avLst/>
          </a:prstGeom>
          <a:noFill/>
          <a:ln w="17780">
            <a:solidFill>
              <a:srgbClr val="607285"/>
            </a:solidFill>
            <a:prstDash val="solid"/>
            <a:headEnd type="none"/>
            <a:tailEnd type="triangle"/>
          </a:ln>
        </p:spPr>
        <p:txBody>
          <a:bodyPr/>
          <a:lstStyle/>
          <a:p>
            <a:endParaRPr lang="en-GB"/>
          </a:p>
        </p:txBody>
      </p:sp>
      <p:sp>
        <p:nvSpPr>
          <p:cNvPr id="13" name="Shape 11"/>
          <p:cNvSpPr/>
          <p:nvPr/>
        </p:nvSpPr>
        <p:spPr>
          <a:xfrm>
            <a:off x="8348472" y="1929384"/>
            <a:ext cx="384048" cy="0"/>
          </a:xfrm>
          <a:prstGeom prst="line">
            <a:avLst/>
          </a:prstGeom>
          <a:noFill/>
          <a:ln w="17780">
            <a:solidFill>
              <a:srgbClr val="607285"/>
            </a:solidFill>
            <a:prstDash val="solid"/>
            <a:headEnd type="none"/>
            <a:tailEnd type="triangle"/>
          </a:ln>
        </p:spPr>
        <p:txBody>
          <a:bodyPr/>
          <a:lstStyle/>
          <a:p>
            <a:endParaRPr lang="en-GB"/>
          </a:p>
        </p:txBody>
      </p:sp>
      <p:sp>
        <p:nvSpPr>
          <p:cNvPr id="14" name="Text 12"/>
          <p:cNvSpPr/>
          <p:nvPr/>
        </p:nvSpPr>
        <p:spPr>
          <a:xfrm>
            <a:off x="914400" y="3063240"/>
            <a:ext cx="2103120" cy="274320"/>
          </a:xfrm>
          <a:prstGeom prst="rect">
            <a:avLst/>
          </a:prstGeom>
          <a:noFill/>
          <a:ln/>
        </p:spPr>
        <p:txBody>
          <a:bodyPr wrap="square" lIns="762" tIns="762" rIns="762" bIns="762" rtlCol="0" anchor="ctr">
            <a:normAutofit/>
          </a:bodyPr>
          <a:lstStyle/>
          <a:p>
            <a:pPr marL="0" indent="0" algn="l">
              <a:buNone/>
            </a:pPr>
            <a:r>
              <a:rPr lang="en-US" sz="1500" b="1" dirty="0">
                <a:solidFill>
                  <a:srgbClr val="12324A"/>
                </a:solidFill>
                <a:latin typeface="Aptos" pitchFamily="34" charset="0"/>
                <a:ea typeface="Aptos" pitchFamily="34" charset="-122"/>
                <a:cs typeface="Aptos" pitchFamily="34" charset="-120"/>
              </a:rPr>
              <a:t>Why this order?</a:t>
            </a:r>
            <a:endParaRPr lang="en-US" sz="1500" dirty="0"/>
          </a:p>
        </p:txBody>
      </p:sp>
      <p:sp>
        <p:nvSpPr>
          <p:cNvPr id="15" name="Text 13"/>
          <p:cNvSpPr/>
          <p:nvPr/>
        </p:nvSpPr>
        <p:spPr>
          <a:xfrm>
            <a:off x="822960" y="3520441"/>
            <a:ext cx="4572000" cy="96012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430" b="1" dirty="0">
                <a:solidFill>
                  <a:srgbClr val="12324A"/>
                </a:solidFill>
                <a:latin typeface="Aptos" pitchFamily="34" charset="0"/>
                <a:ea typeface="Aptos" pitchFamily="34" charset="-122"/>
                <a:cs typeface="Aptos" pitchFamily="34" charset="-120"/>
              </a:rPr>
              <a:t>Integrate reliable operational data before relying heavily on analytics. Then use BI to monitor KPIs, identify trends and support management action.</a:t>
            </a:r>
            <a:endParaRPr lang="en-US" sz="1430" dirty="0"/>
          </a:p>
        </p:txBody>
      </p:sp>
      <p:sp>
        <p:nvSpPr>
          <p:cNvPr id="16" name="Text 14"/>
          <p:cNvSpPr/>
          <p:nvPr/>
        </p:nvSpPr>
        <p:spPr>
          <a:xfrm>
            <a:off x="6400800" y="3063240"/>
            <a:ext cx="2103120" cy="274320"/>
          </a:xfrm>
          <a:prstGeom prst="rect">
            <a:avLst/>
          </a:prstGeom>
          <a:noFill/>
          <a:ln/>
        </p:spPr>
        <p:txBody>
          <a:bodyPr wrap="square" lIns="762" tIns="762" rIns="762" bIns="762" rtlCol="0" anchor="ctr">
            <a:normAutofit/>
          </a:bodyPr>
          <a:lstStyle/>
          <a:p>
            <a:pPr marL="0" indent="0" algn="l">
              <a:buNone/>
            </a:pPr>
            <a:r>
              <a:rPr lang="en-US" sz="1500" b="1" dirty="0">
                <a:solidFill>
                  <a:srgbClr val="12324A"/>
                </a:solidFill>
                <a:latin typeface="Aptos" pitchFamily="34" charset="0"/>
                <a:ea typeface="Aptos" pitchFamily="34" charset="-122"/>
                <a:cs typeface="Aptos" pitchFamily="34" charset="-120"/>
              </a:rPr>
              <a:t>Success measures</a:t>
            </a:r>
            <a:endParaRPr lang="en-US" sz="1500" dirty="0"/>
          </a:p>
        </p:txBody>
      </p:sp>
      <p:sp>
        <p:nvSpPr>
          <p:cNvPr id="17" name="Text 15"/>
          <p:cNvSpPr/>
          <p:nvPr/>
        </p:nvSpPr>
        <p:spPr>
          <a:xfrm>
            <a:off x="6400800" y="3429000"/>
            <a:ext cx="4160520" cy="1325880"/>
          </a:xfrm>
          <a:prstGeom prst="rect">
            <a:avLst/>
          </a:prstGeom>
          <a:noFill/>
          <a:ln/>
        </p:spPr>
        <p:txBody>
          <a:bodyPr wrap="square" lIns="381" tIns="381" rIns="381" bIns="381" rtlCol="0" anchor="t">
            <a:normAutofit/>
          </a:bodyPr>
          <a:lstStyle/>
          <a:p>
            <a:pPr marL="0" indent="0" algn="l">
              <a:buNone/>
            </a:pPr>
            <a:r>
              <a:rPr lang="en-US" sz="1280" dirty="0">
                <a:solidFill>
                  <a:srgbClr val="243746"/>
                </a:solidFill>
                <a:latin typeface="Aptos" pitchFamily="34" charset="0"/>
                <a:ea typeface="Aptos" pitchFamily="34" charset="-122"/>
                <a:cs typeface="Aptos" pitchFamily="34" charset="-120"/>
              </a:rPr>
              <a:t>• one version of key data</a:t>
            </a:r>
            <a:endParaRPr lang="en-US" sz="1280" dirty="0"/>
          </a:p>
          <a:p>
            <a:pPr marL="0" indent="0" algn="l">
              <a:buNone/>
            </a:pPr>
            <a:r>
              <a:rPr lang="en-US" sz="1280" dirty="0">
                <a:solidFill>
                  <a:srgbClr val="243746"/>
                </a:solidFill>
                <a:latin typeface="Aptos" pitchFamily="34" charset="0"/>
                <a:ea typeface="Aptos" pitchFamily="34" charset="-122"/>
                <a:cs typeface="Aptos" pitchFamily="34" charset="-120"/>
              </a:rPr>
              <a:t>• less manual duplication</a:t>
            </a:r>
            <a:endParaRPr lang="en-US" sz="1280" dirty="0"/>
          </a:p>
          <a:p>
            <a:pPr marL="0" indent="0" algn="l">
              <a:buNone/>
            </a:pPr>
            <a:r>
              <a:rPr lang="en-US" sz="1280" dirty="0">
                <a:solidFill>
                  <a:srgbClr val="243746"/>
                </a:solidFill>
                <a:latin typeface="Aptos" pitchFamily="34" charset="0"/>
                <a:ea typeface="Aptos" pitchFamily="34" charset="-122"/>
                <a:cs typeface="Aptos" pitchFamily="34" charset="-120"/>
              </a:rPr>
              <a:t>• better stock visibility and traceability</a:t>
            </a:r>
            <a:endParaRPr lang="en-US" sz="1280" dirty="0"/>
          </a:p>
          <a:p>
            <a:pPr marL="0" indent="0" algn="l">
              <a:buNone/>
            </a:pPr>
            <a:r>
              <a:rPr lang="en-US" sz="1280" dirty="0">
                <a:solidFill>
                  <a:srgbClr val="243746"/>
                </a:solidFill>
                <a:latin typeface="Aptos" pitchFamily="34" charset="0"/>
                <a:ea typeface="Aptos" pitchFamily="34" charset="-122"/>
                <a:cs typeface="Aptos" pitchFamily="34" charset="-120"/>
              </a:rPr>
              <a:t>• dashboards linked to decisions</a:t>
            </a:r>
            <a:endParaRPr lang="en-US" sz="1280" dirty="0"/>
          </a:p>
          <a:p>
            <a:pPr marL="0" indent="0" algn="l">
              <a:buNone/>
            </a:pPr>
            <a:r>
              <a:rPr lang="en-US" sz="1280" dirty="0">
                <a:solidFill>
                  <a:srgbClr val="243746"/>
                </a:solidFill>
                <a:latin typeface="Aptos" pitchFamily="34" charset="0"/>
                <a:ea typeface="Aptos" pitchFamily="34" charset="-122"/>
                <a:cs typeface="Aptos" pitchFamily="34" charset="-120"/>
              </a:rPr>
              <a:t>• trained staff and clear ownership</a:t>
            </a:r>
            <a:endParaRPr lang="en-US" sz="1280" dirty="0"/>
          </a:p>
        </p:txBody>
      </p:sp>
      <p:sp>
        <p:nvSpPr>
          <p:cNvPr id="18" name="Text 16"/>
          <p:cNvSpPr/>
          <p:nvPr/>
        </p:nvSpPr>
        <p:spPr>
          <a:xfrm>
            <a:off x="530352" y="6272784"/>
            <a:ext cx="10789920" cy="201168"/>
          </a:xfrm>
          <a:prstGeom prst="rect">
            <a:avLst/>
          </a:prstGeom>
          <a:noFill/>
          <a:ln/>
        </p:spPr>
        <p:txBody>
          <a:bodyPr wrap="square" lIns="762" tIns="762" rIns="762" bIns="762" rtlCol="0" anchor="ctr">
            <a:normAutofit/>
          </a:bodyPr>
          <a:lstStyle/>
          <a:p>
            <a:pPr marL="0" indent="0" algn="l">
              <a:buNone/>
            </a:pPr>
            <a:r>
              <a:rPr lang="en-US" sz="750" i="1" dirty="0">
                <a:solidFill>
                  <a:srgbClr val="607285"/>
                </a:solidFill>
                <a:latin typeface="Aptos" pitchFamily="34" charset="0"/>
                <a:ea typeface="Aptos" pitchFamily="34" charset="-122"/>
                <a:cs typeface="Aptos" pitchFamily="34" charset="-120"/>
              </a:rPr>
              <a:t>Sources: Tavana (2017); Sengupta (2015); ICO (2023); LCLM5004 Weeks 2–5.</a:t>
            </a:r>
            <a:endParaRPr lang="en-US" sz="75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10. Conclusion and Q&amp;A</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Summary of key points</a:t>
            </a:r>
            <a:endParaRPr lang="en-US" sz="850" dirty="0"/>
          </a:p>
        </p:txBody>
      </p:sp>
      <p:sp>
        <p:nvSpPr>
          <p:cNvPr id="4" name="Text 2"/>
          <p:cNvSpPr/>
          <p:nvPr/>
        </p:nvSpPr>
        <p:spPr>
          <a:xfrm>
            <a:off x="9372600" y="310896"/>
            <a:ext cx="2240280" cy="237744"/>
          </a:xfrm>
          <a:prstGeom prst="rect">
            <a:avLst/>
          </a:prstGeom>
          <a:noFill/>
          <a:ln/>
        </p:spPr>
        <p:txBody>
          <a:bodyPr wrap="square" lIns="762" tIns="762" rIns="762" bIns="762" rtlCol="0" anchor="ctr">
            <a:normAutofit/>
          </a:bodyPr>
          <a:lstStyle/>
          <a:p>
            <a:pPr marL="0" indent="0" algn="r">
              <a:buNone/>
            </a:pPr>
            <a:r>
              <a:rPr lang="en-US" sz="1050" b="1" dirty="0">
                <a:solidFill>
                  <a:srgbClr val="12324A"/>
                </a:solidFill>
                <a:latin typeface="Aptos" pitchFamily="34" charset="0"/>
                <a:ea typeface="Aptos" pitchFamily="34" charset="-122"/>
                <a:cs typeface="Aptos" pitchFamily="34" charset="-120"/>
              </a:rPr>
              <a:t>Daniel</a:t>
            </a:r>
            <a:endParaRPr lang="en-US" sz="1050" dirty="0"/>
          </a:p>
        </p:txBody>
      </p:sp>
      <p:sp>
        <p:nvSpPr>
          <p:cNvPr id="5" name="Shape 3"/>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6" name="Text 4"/>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7" name="Text 5"/>
          <p:cNvSpPr/>
          <p:nvPr/>
        </p:nvSpPr>
        <p:spPr>
          <a:xfrm>
            <a:off x="868680" y="1325880"/>
            <a:ext cx="438912" cy="438912"/>
          </a:xfrm>
          <a:prstGeom prst="rect">
            <a:avLst/>
          </a:prstGeom>
          <a:solidFill>
            <a:srgbClr val="2F6F9F"/>
          </a:solidFill>
          <a:ln w="12700">
            <a:solidFill>
              <a:srgbClr val="2F6F9F"/>
            </a:solidFill>
          </a:ln>
        </p:spPr>
        <p:txBody>
          <a:bodyPr wrap="square" lIns="762" tIns="762" rIns="762" bIns="762" rtlCol="0" anchor="ctr">
            <a:normAutofit/>
          </a:bodyPr>
          <a:lstStyle/>
          <a:p>
            <a:pPr marL="0" indent="0" algn="ctr">
              <a:buNone/>
            </a:pPr>
            <a:r>
              <a:rPr lang="en-US" sz="1700" b="1" dirty="0">
                <a:solidFill>
                  <a:srgbClr val="FFFFFF"/>
                </a:solidFill>
                <a:latin typeface="Aptos" pitchFamily="34" charset="0"/>
                <a:ea typeface="Aptos" pitchFamily="34" charset="-122"/>
                <a:cs typeface="Aptos" pitchFamily="34" charset="-120"/>
              </a:rPr>
              <a:t>1</a:t>
            </a:r>
            <a:endParaRPr lang="en-US" sz="1700" dirty="0"/>
          </a:p>
        </p:txBody>
      </p:sp>
      <p:sp>
        <p:nvSpPr>
          <p:cNvPr id="8" name="Text 6"/>
          <p:cNvSpPr/>
          <p:nvPr/>
        </p:nvSpPr>
        <p:spPr>
          <a:xfrm>
            <a:off x="1508760" y="1307592"/>
            <a:ext cx="9418320" cy="475488"/>
          </a:xfrm>
          <a:prstGeom prst="rect">
            <a:avLst/>
          </a:prstGeom>
          <a:solidFill>
            <a:srgbClr val="FFFFFF"/>
          </a:solidFill>
          <a:ln>
            <a:solidFill>
              <a:srgbClr val="FFFFFF"/>
            </a:solidFill>
          </a:ln>
        </p:spPr>
        <p:txBody>
          <a:bodyPr wrap="square" lIns="762" tIns="762" rIns="762" bIns="762" rtlCol="0" anchor="ctr">
            <a:normAutofit/>
          </a:bodyPr>
          <a:lstStyle/>
          <a:p>
            <a:pPr marL="0" indent="0" algn="l">
              <a:buNone/>
            </a:pPr>
            <a:r>
              <a:rPr lang="en-US" sz="1420" dirty="0">
                <a:solidFill>
                  <a:srgbClr val="243746"/>
                </a:solidFill>
                <a:latin typeface="Aptos" pitchFamily="34" charset="0"/>
                <a:ea typeface="Aptos" pitchFamily="34" charset="-122"/>
                <a:cs typeface="Aptos" pitchFamily="34" charset="-120"/>
              </a:rPr>
              <a:t>IS combines people, organisation, data and technology.</a:t>
            </a:r>
            <a:endParaRPr lang="en-US" sz="1420" dirty="0"/>
          </a:p>
        </p:txBody>
      </p:sp>
      <p:sp>
        <p:nvSpPr>
          <p:cNvPr id="9" name="Text 7"/>
          <p:cNvSpPr/>
          <p:nvPr/>
        </p:nvSpPr>
        <p:spPr>
          <a:xfrm>
            <a:off x="868680" y="2148840"/>
            <a:ext cx="438912" cy="438912"/>
          </a:xfrm>
          <a:prstGeom prst="rect">
            <a:avLst/>
          </a:prstGeom>
          <a:solidFill>
            <a:srgbClr val="3E7C59"/>
          </a:solidFill>
          <a:ln w="12700">
            <a:solidFill>
              <a:srgbClr val="3E7C59"/>
            </a:solidFill>
          </a:ln>
        </p:spPr>
        <p:txBody>
          <a:bodyPr wrap="square" lIns="762" tIns="762" rIns="762" bIns="762" rtlCol="0" anchor="ctr">
            <a:normAutofit/>
          </a:bodyPr>
          <a:lstStyle/>
          <a:p>
            <a:pPr marL="0" indent="0" algn="ctr">
              <a:buNone/>
            </a:pPr>
            <a:r>
              <a:rPr lang="en-US" sz="1700" b="1" dirty="0">
                <a:solidFill>
                  <a:srgbClr val="FFFFFF"/>
                </a:solidFill>
                <a:latin typeface="Aptos" pitchFamily="34" charset="0"/>
                <a:ea typeface="Aptos" pitchFamily="34" charset="-122"/>
                <a:cs typeface="Aptos" pitchFamily="34" charset="-120"/>
              </a:rPr>
              <a:t>2</a:t>
            </a:r>
            <a:endParaRPr lang="en-US" sz="1700" dirty="0"/>
          </a:p>
        </p:txBody>
      </p:sp>
      <p:sp>
        <p:nvSpPr>
          <p:cNvPr id="10" name="Text 8"/>
          <p:cNvSpPr/>
          <p:nvPr/>
        </p:nvSpPr>
        <p:spPr>
          <a:xfrm>
            <a:off x="1508760" y="2130552"/>
            <a:ext cx="9418320" cy="475488"/>
          </a:xfrm>
          <a:prstGeom prst="rect">
            <a:avLst/>
          </a:prstGeom>
          <a:solidFill>
            <a:srgbClr val="FFFFFF"/>
          </a:solidFill>
          <a:ln>
            <a:solidFill>
              <a:srgbClr val="FFFFFF"/>
            </a:solidFill>
          </a:ln>
        </p:spPr>
        <p:txBody>
          <a:bodyPr wrap="square" lIns="762" tIns="762" rIns="762" bIns="762" rtlCol="0" anchor="ctr">
            <a:normAutofit/>
          </a:bodyPr>
          <a:lstStyle/>
          <a:p>
            <a:pPr marL="0" indent="0" algn="l">
              <a:buNone/>
            </a:pPr>
            <a:r>
              <a:rPr lang="en-US" sz="1420" dirty="0">
                <a:solidFill>
                  <a:srgbClr val="243746"/>
                </a:solidFill>
                <a:latin typeface="Aptos" pitchFamily="34" charset="0"/>
                <a:ea typeface="Aptos" pitchFamily="34" charset="-122"/>
                <a:cs typeface="Aptos" pitchFamily="34" charset="-120"/>
              </a:rPr>
              <a:t>ERP and BI solve different but complementary problems.</a:t>
            </a:r>
            <a:endParaRPr lang="en-US" sz="1420" dirty="0"/>
          </a:p>
        </p:txBody>
      </p:sp>
      <p:sp>
        <p:nvSpPr>
          <p:cNvPr id="11" name="Text 9"/>
          <p:cNvSpPr/>
          <p:nvPr/>
        </p:nvSpPr>
        <p:spPr>
          <a:xfrm>
            <a:off x="868680" y="2971800"/>
            <a:ext cx="438912" cy="438912"/>
          </a:xfrm>
          <a:prstGeom prst="rect">
            <a:avLst/>
          </a:prstGeom>
          <a:solidFill>
            <a:srgbClr val="C96A3D"/>
          </a:solidFill>
          <a:ln w="12700">
            <a:solidFill>
              <a:srgbClr val="C96A3D"/>
            </a:solidFill>
          </a:ln>
        </p:spPr>
        <p:txBody>
          <a:bodyPr wrap="square" lIns="762" tIns="762" rIns="762" bIns="762" rtlCol="0" anchor="ctr">
            <a:normAutofit/>
          </a:bodyPr>
          <a:lstStyle/>
          <a:p>
            <a:pPr marL="0" indent="0" algn="ctr">
              <a:buNone/>
            </a:pPr>
            <a:r>
              <a:rPr lang="en-US" sz="1700" b="1" dirty="0">
                <a:solidFill>
                  <a:srgbClr val="FFFFFF"/>
                </a:solidFill>
                <a:latin typeface="Aptos" pitchFamily="34" charset="0"/>
                <a:ea typeface="Aptos" pitchFamily="34" charset="-122"/>
                <a:cs typeface="Aptos" pitchFamily="34" charset="-120"/>
              </a:rPr>
              <a:t>3</a:t>
            </a:r>
            <a:endParaRPr lang="en-US" sz="1700" dirty="0"/>
          </a:p>
        </p:txBody>
      </p:sp>
      <p:sp>
        <p:nvSpPr>
          <p:cNvPr id="12" name="Text 10"/>
          <p:cNvSpPr/>
          <p:nvPr/>
        </p:nvSpPr>
        <p:spPr>
          <a:xfrm>
            <a:off x="1508760" y="2953512"/>
            <a:ext cx="9418320" cy="475488"/>
          </a:xfrm>
          <a:prstGeom prst="rect">
            <a:avLst/>
          </a:prstGeom>
          <a:solidFill>
            <a:srgbClr val="FFFFFF"/>
          </a:solidFill>
          <a:ln>
            <a:solidFill>
              <a:srgbClr val="FFFFFF"/>
            </a:solidFill>
          </a:ln>
        </p:spPr>
        <p:txBody>
          <a:bodyPr wrap="square" lIns="762" tIns="762" rIns="762" bIns="762" rtlCol="0" anchor="ctr">
            <a:normAutofit/>
          </a:bodyPr>
          <a:lstStyle/>
          <a:p>
            <a:pPr marL="0" indent="0" algn="l">
              <a:buNone/>
            </a:pPr>
            <a:r>
              <a:rPr lang="en-US" sz="1420" dirty="0">
                <a:solidFill>
                  <a:srgbClr val="243746"/>
                </a:solidFill>
                <a:latin typeface="Aptos" pitchFamily="34" charset="0"/>
                <a:ea typeface="Aptos" pitchFamily="34" charset="-122"/>
                <a:cs typeface="Aptos" pitchFamily="34" charset="-120"/>
              </a:rPr>
              <a:t>Walker’s/Indigo example shows practical relevance of stock visibility and traceability.</a:t>
            </a:r>
            <a:endParaRPr lang="en-US" sz="1420" dirty="0"/>
          </a:p>
        </p:txBody>
      </p:sp>
      <p:sp>
        <p:nvSpPr>
          <p:cNvPr id="13" name="Text 11"/>
          <p:cNvSpPr/>
          <p:nvPr/>
        </p:nvSpPr>
        <p:spPr>
          <a:xfrm>
            <a:off x="868680" y="3794760"/>
            <a:ext cx="438912" cy="438912"/>
          </a:xfrm>
          <a:prstGeom prst="rect">
            <a:avLst/>
          </a:prstGeom>
          <a:solidFill>
            <a:srgbClr val="B64A4A"/>
          </a:solidFill>
          <a:ln w="12700">
            <a:solidFill>
              <a:srgbClr val="B64A4A"/>
            </a:solidFill>
          </a:ln>
        </p:spPr>
        <p:txBody>
          <a:bodyPr wrap="square" lIns="762" tIns="762" rIns="762" bIns="762" rtlCol="0" anchor="ctr">
            <a:normAutofit/>
          </a:bodyPr>
          <a:lstStyle/>
          <a:p>
            <a:pPr marL="0" indent="0" algn="ctr">
              <a:buNone/>
            </a:pPr>
            <a:r>
              <a:rPr lang="en-US" sz="1700" b="1" dirty="0">
                <a:solidFill>
                  <a:srgbClr val="FFFFFF"/>
                </a:solidFill>
                <a:latin typeface="Aptos" pitchFamily="34" charset="0"/>
                <a:ea typeface="Aptos" pitchFamily="34" charset="-122"/>
                <a:cs typeface="Aptos" pitchFamily="34" charset="-120"/>
              </a:rPr>
              <a:t>4</a:t>
            </a:r>
            <a:endParaRPr lang="en-US" sz="1700" dirty="0"/>
          </a:p>
        </p:txBody>
      </p:sp>
      <p:sp>
        <p:nvSpPr>
          <p:cNvPr id="14" name="Text 12"/>
          <p:cNvSpPr/>
          <p:nvPr/>
        </p:nvSpPr>
        <p:spPr>
          <a:xfrm>
            <a:off x="1508760" y="3776472"/>
            <a:ext cx="9418320" cy="475488"/>
          </a:xfrm>
          <a:prstGeom prst="rect">
            <a:avLst/>
          </a:prstGeom>
          <a:solidFill>
            <a:srgbClr val="FFFFFF"/>
          </a:solidFill>
          <a:ln>
            <a:solidFill>
              <a:srgbClr val="FFFFFF"/>
            </a:solidFill>
          </a:ln>
        </p:spPr>
        <p:txBody>
          <a:bodyPr wrap="square" lIns="762" tIns="762" rIns="762" bIns="762" rtlCol="0" anchor="ctr">
            <a:normAutofit/>
          </a:bodyPr>
          <a:lstStyle/>
          <a:p>
            <a:pPr marL="0" indent="0" algn="l">
              <a:buNone/>
            </a:pPr>
            <a:r>
              <a:rPr lang="en-US" sz="1420" dirty="0">
                <a:solidFill>
                  <a:srgbClr val="243746"/>
                </a:solidFill>
                <a:latin typeface="Aptos" pitchFamily="34" charset="0"/>
                <a:ea typeface="Aptos" pitchFamily="34" charset="-122"/>
                <a:cs typeface="Aptos" pitchFamily="34" charset="-120"/>
              </a:rPr>
              <a:t>Governance and data quality determine long-term value.</a:t>
            </a:r>
            <a:endParaRPr lang="en-US" sz="1420" dirty="0"/>
          </a:p>
        </p:txBody>
      </p:sp>
      <p:sp>
        <p:nvSpPr>
          <p:cNvPr id="15" name="Text 13"/>
          <p:cNvSpPr/>
          <p:nvPr/>
        </p:nvSpPr>
        <p:spPr>
          <a:xfrm>
            <a:off x="1005840" y="5166360"/>
            <a:ext cx="9966960" cy="502920"/>
          </a:xfrm>
          <a:prstGeom prst="rect">
            <a:avLst/>
          </a:prstGeom>
          <a:solidFill>
            <a:srgbClr val="FFF4D9"/>
          </a:solidFill>
          <a:ln w="12700">
            <a:solidFill>
              <a:srgbClr val="FFF4D9"/>
            </a:solidFill>
          </a:ln>
        </p:spPr>
        <p:txBody>
          <a:bodyPr wrap="square" lIns="762" tIns="762" rIns="762" bIns="762" rtlCol="0" anchor="ctr">
            <a:normAutofit/>
          </a:bodyPr>
          <a:lstStyle/>
          <a:p>
            <a:pPr marL="0" indent="0" algn="ctr">
              <a:buNone/>
            </a:pPr>
            <a:r>
              <a:rPr lang="en-US" sz="1600" b="1" dirty="0">
                <a:solidFill>
                  <a:srgbClr val="12324A"/>
                </a:solidFill>
                <a:latin typeface="Aptos" pitchFamily="34" charset="0"/>
                <a:ea typeface="Aptos" pitchFamily="34" charset="-122"/>
                <a:cs typeface="Aptos" pitchFamily="34" charset="-120"/>
              </a:rPr>
              <a:t>Thank you to the visiting students from UWTSD. We welcome your questions.</a:t>
            </a:r>
            <a:endParaRPr lang="en-US" sz="1600" dirty="0"/>
          </a:p>
        </p:txBody>
      </p:sp>
      <p:sp>
        <p:nvSpPr>
          <p:cNvPr id="17" name="Text 15"/>
          <p:cNvSpPr/>
          <p:nvPr/>
        </p:nvSpPr>
        <p:spPr>
          <a:xfrm>
            <a:off x="530352" y="6272784"/>
            <a:ext cx="10789920" cy="201168"/>
          </a:xfrm>
          <a:prstGeom prst="rect">
            <a:avLst/>
          </a:prstGeom>
          <a:noFill/>
          <a:ln/>
        </p:spPr>
        <p:txBody>
          <a:bodyPr wrap="square" lIns="762" tIns="762" rIns="762" bIns="762" rtlCol="0" anchor="ctr">
            <a:normAutofit/>
          </a:bodyPr>
          <a:lstStyle/>
          <a:p>
            <a:pPr marL="0" indent="0" algn="l">
              <a:buNone/>
            </a:pPr>
            <a:r>
              <a:rPr lang="en-US" sz="750" i="1" dirty="0">
                <a:solidFill>
                  <a:srgbClr val="607285"/>
                </a:solidFill>
                <a:latin typeface="Aptos" pitchFamily="34" charset="0"/>
                <a:ea typeface="Aptos" pitchFamily="34" charset="-122"/>
                <a:cs typeface="Aptos" pitchFamily="34" charset="-120"/>
              </a:rPr>
              <a:t>Synthesis based on LCLM5004 Weeks 1–5 and listed references.</a:t>
            </a:r>
            <a:endParaRPr lang="en-US" sz="75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References 1 of 2</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UWTSD Harvard-style reference list</a:t>
            </a:r>
            <a:endParaRPr lang="en-US" sz="850" dirty="0"/>
          </a:p>
        </p:txBody>
      </p:sp>
      <p:sp>
        <p:nvSpPr>
          <p:cNvPr id="4" name="Shape 2"/>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5" name="Text 3"/>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6" name="Text 4"/>
          <p:cNvSpPr/>
          <p:nvPr/>
        </p:nvSpPr>
        <p:spPr>
          <a:xfrm>
            <a:off x="685800" y="1234440"/>
            <a:ext cx="10789920" cy="5029200"/>
          </a:xfrm>
          <a:prstGeom prst="rect">
            <a:avLst/>
          </a:prstGeom>
          <a:solidFill>
            <a:srgbClr val="FFFFFF"/>
          </a:solidFill>
          <a:ln>
            <a:solidFill>
              <a:srgbClr val="FFFFFF"/>
            </a:solidFill>
          </a:ln>
        </p:spPr>
        <p:txBody>
          <a:bodyPr wrap="square" lIns="762" tIns="762" rIns="762" bIns="762" rtlCol="0" anchor="t">
            <a:normAutofit/>
          </a:bodyPr>
          <a:lstStyle/>
          <a:p>
            <a:pPr marL="0" indent="0" algn="l">
              <a:buNone/>
            </a:pPr>
            <a:r>
              <a:rPr lang="en-US" sz="1000" dirty="0">
                <a:solidFill>
                  <a:srgbClr val="243746"/>
                </a:solidFill>
                <a:latin typeface="Aptos" pitchFamily="34" charset="0"/>
                <a:ea typeface="Aptos" pitchFamily="34" charset="-122"/>
                <a:cs typeface="Aptos" pitchFamily="34" charset="-120"/>
              </a:rPr>
              <a:t>Bocij, P., Greasley, A. and Hickie, S. (2019) Business information systems: technology, development, and management for the modern business. 6th edn. Harlow: Pearson.</a:t>
            </a:r>
            <a:endParaRPr lang="en-US" sz="1000" dirty="0"/>
          </a:p>
          <a:p>
            <a:pPr marL="0" indent="0" algn="l">
              <a:buNone/>
            </a:pPr>
            <a:endParaRPr lang="en-US" sz="1000" dirty="0"/>
          </a:p>
          <a:p>
            <a:pPr marL="0" indent="0" algn="l">
              <a:buNone/>
            </a:pPr>
            <a:r>
              <a:rPr lang="en-US" sz="1000" dirty="0">
                <a:solidFill>
                  <a:srgbClr val="243746"/>
                </a:solidFill>
                <a:latin typeface="Aptos" pitchFamily="34" charset="0"/>
                <a:ea typeface="Aptos" pitchFamily="34" charset="-122"/>
                <a:cs typeface="Aptos" pitchFamily="34" charset="-120"/>
              </a:rPr>
              <a:t>Bourgeois, D.T., Smith, J.L., Wang, S. and Mortati, J. (2019) Information Systems for Business and Beyond. Available at: https://opentextbook.site/ (Accessed: 13 July 2026).</a:t>
            </a:r>
            <a:endParaRPr lang="en-US" sz="1000" dirty="0"/>
          </a:p>
          <a:p>
            <a:pPr marL="0" indent="0" algn="l">
              <a:buNone/>
            </a:pPr>
            <a:endParaRPr lang="en-US" sz="1000" dirty="0"/>
          </a:p>
          <a:p>
            <a:pPr marL="0" indent="0" algn="l">
              <a:buNone/>
            </a:pPr>
            <a:r>
              <a:rPr lang="en-US" sz="1000" dirty="0">
                <a:solidFill>
                  <a:srgbClr val="243746"/>
                </a:solidFill>
                <a:latin typeface="Aptos" pitchFamily="34" charset="0"/>
                <a:ea typeface="Aptos" pitchFamily="34" charset="-122"/>
                <a:cs typeface="Aptos" pitchFamily="34" charset="-120"/>
              </a:rPr>
              <a:t>Coughlan, J., Lycett, M. and Macredie, R.D. (2005) Understanding the business–IT relationship. International Journal of Information Management, 25(4), pp.303–319.</a:t>
            </a:r>
            <a:endParaRPr lang="en-US" sz="1000" dirty="0"/>
          </a:p>
          <a:p>
            <a:pPr marL="0" indent="0" algn="l">
              <a:buNone/>
            </a:pPr>
            <a:endParaRPr lang="en-US" sz="1000" dirty="0"/>
          </a:p>
          <a:p>
            <a:pPr marL="0" indent="0" algn="l">
              <a:buNone/>
            </a:pPr>
            <a:r>
              <a:rPr lang="en-US" sz="1000" dirty="0">
                <a:solidFill>
                  <a:srgbClr val="243746"/>
                </a:solidFill>
                <a:latin typeface="Aptos" pitchFamily="34" charset="0"/>
                <a:ea typeface="Aptos" pitchFamily="34" charset="-122"/>
                <a:cs typeface="Aptos" pitchFamily="34" charset="-120"/>
              </a:rPr>
              <a:t>Indigo Software (n.d.) Walker’s Shortbread boosts stock visibility and traceability with Indigo’s warehouse management system. Available at: https://indigo.co.uk/news/walkers-shortbread-boosts-stock-visibility-and-traceability-with-indigos-warehouse-management-system/ (Accessed: 13 July 2026).</a:t>
            </a:r>
            <a:endParaRPr lang="en-US" sz="1000" dirty="0"/>
          </a:p>
          <a:p>
            <a:pPr marL="0" indent="0" algn="l">
              <a:buNone/>
            </a:pPr>
            <a:endParaRPr lang="en-US" sz="1000" dirty="0"/>
          </a:p>
          <a:p>
            <a:pPr marL="0" indent="0" algn="l">
              <a:buNone/>
            </a:pPr>
            <a:r>
              <a:rPr lang="en-US" sz="1000" dirty="0">
                <a:solidFill>
                  <a:srgbClr val="243746"/>
                </a:solidFill>
                <a:latin typeface="Aptos" pitchFamily="34" charset="0"/>
                <a:ea typeface="Aptos" pitchFamily="34" charset="-122"/>
                <a:cs typeface="Aptos" pitchFamily="34" charset="-120"/>
              </a:rPr>
              <a:t>Information Commissioner’s Office (ICO) (2023) A guide to the data protection principles. Available at: https://ico.org.uk/for-organisations/uk-gdpr-guidance-and-resources/data-protection-principles/ (Accessed: 13 July 2026).</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7F8FB"/>
        </a:solidFill>
        <a:effectLst/>
      </p:bgPr>
    </p:bg>
    <p:spTree>
      <p:nvGrpSpPr>
        <p:cNvPr id="1" name=""/>
        <p:cNvGrpSpPr/>
        <p:nvPr/>
      </p:nvGrpSpPr>
      <p:grpSpPr>
        <a:xfrm>
          <a:off x="0" y="0"/>
          <a:ext cx="0" cy="0"/>
          <a:chOff x="0" y="0"/>
          <a:chExt cx="0" cy="0"/>
        </a:xfrm>
      </p:grpSpPr>
      <p:sp>
        <p:nvSpPr>
          <p:cNvPr id="2" name="Text 0"/>
          <p:cNvSpPr/>
          <p:nvPr/>
        </p:nvSpPr>
        <p:spPr>
          <a:xfrm>
            <a:off x="502920" y="256032"/>
            <a:ext cx="8823960" cy="411480"/>
          </a:xfrm>
          <a:prstGeom prst="rect">
            <a:avLst/>
          </a:prstGeom>
          <a:noFill/>
          <a:ln/>
        </p:spPr>
        <p:txBody>
          <a:bodyPr wrap="square" lIns="762" tIns="762" rIns="762" bIns="762" rtlCol="0" anchor="ctr">
            <a:normAutofit/>
          </a:bodyPr>
          <a:lstStyle/>
          <a:p>
            <a:pPr marL="0" indent="0" algn="l">
              <a:buNone/>
            </a:pPr>
            <a:r>
              <a:rPr lang="en-US" sz="2400" b="1" dirty="0">
                <a:solidFill>
                  <a:srgbClr val="12324A"/>
                </a:solidFill>
                <a:latin typeface="Aptos Display" pitchFamily="34" charset="0"/>
                <a:ea typeface="Aptos Display" pitchFamily="34" charset="-122"/>
                <a:cs typeface="Aptos Display" pitchFamily="34" charset="-120"/>
              </a:rPr>
              <a:t>References 2 of 2</a:t>
            </a:r>
            <a:endParaRPr lang="en-US" sz="2400" dirty="0"/>
          </a:p>
        </p:txBody>
      </p:sp>
      <p:sp>
        <p:nvSpPr>
          <p:cNvPr id="3" name="Text 1"/>
          <p:cNvSpPr/>
          <p:nvPr/>
        </p:nvSpPr>
        <p:spPr>
          <a:xfrm>
            <a:off x="521208" y="694944"/>
            <a:ext cx="7955280" cy="201168"/>
          </a:xfrm>
          <a:prstGeom prst="rect">
            <a:avLst/>
          </a:prstGeom>
          <a:noFill/>
          <a:ln/>
        </p:spPr>
        <p:txBody>
          <a:bodyPr wrap="square" lIns="762" tIns="762" rIns="762" bIns="762" rtlCol="0" anchor="ctr">
            <a:normAutofit/>
          </a:bodyPr>
          <a:lstStyle/>
          <a:p>
            <a:pPr marL="0" indent="0" algn="l">
              <a:buNone/>
            </a:pPr>
            <a:r>
              <a:rPr lang="en-US" sz="850" b="1" dirty="0">
                <a:solidFill>
                  <a:srgbClr val="607285"/>
                </a:solidFill>
                <a:latin typeface="Aptos" pitchFamily="34" charset="0"/>
                <a:ea typeface="Aptos" pitchFamily="34" charset="-122"/>
                <a:cs typeface="Aptos" pitchFamily="34" charset="-120"/>
              </a:rPr>
              <a:t>UWTSD Harvard-style reference list</a:t>
            </a:r>
            <a:endParaRPr lang="en-US" sz="850" dirty="0"/>
          </a:p>
        </p:txBody>
      </p:sp>
      <p:sp>
        <p:nvSpPr>
          <p:cNvPr id="4" name="Shape 2"/>
          <p:cNvSpPr/>
          <p:nvPr/>
        </p:nvSpPr>
        <p:spPr>
          <a:xfrm>
            <a:off x="502920" y="932688"/>
            <a:ext cx="11155680" cy="0"/>
          </a:xfrm>
          <a:prstGeom prst="line">
            <a:avLst/>
          </a:prstGeom>
          <a:noFill/>
          <a:ln w="12700">
            <a:solidFill>
              <a:srgbClr val="D4DCE5"/>
            </a:solidFill>
            <a:prstDash val="solid"/>
          </a:ln>
        </p:spPr>
        <p:txBody>
          <a:bodyPr/>
          <a:lstStyle/>
          <a:p>
            <a:endParaRPr lang="en-GB"/>
          </a:p>
        </p:txBody>
      </p:sp>
      <p:sp>
        <p:nvSpPr>
          <p:cNvPr id="5" name="Text 3"/>
          <p:cNvSpPr/>
          <p:nvPr/>
        </p:nvSpPr>
        <p:spPr>
          <a:xfrm>
            <a:off x="9326880" y="6519672"/>
            <a:ext cx="2286000" cy="182880"/>
          </a:xfrm>
          <a:prstGeom prst="rect">
            <a:avLst/>
          </a:prstGeom>
          <a:noFill/>
          <a:ln/>
        </p:spPr>
        <p:txBody>
          <a:bodyPr wrap="square" lIns="762" tIns="762" rIns="762" bIns="762" rtlCol="0" anchor="ctr">
            <a:normAutofit/>
          </a:bodyPr>
          <a:lstStyle/>
          <a:p>
            <a:pPr marL="0" indent="0" algn="r">
              <a:buNone/>
            </a:pPr>
            <a:r>
              <a:rPr lang="en-US" sz="800" dirty="0">
                <a:solidFill>
                  <a:srgbClr val="607285"/>
                </a:solidFill>
                <a:latin typeface="Aptos" pitchFamily="34" charset="0"/>
                <a:ea typeface="Aptos" pitchFamily="34" charset="-122"/>
                <a:cs typeface="Aptos" pitchFamily="34" charset="-120"/>
              </a:rPr>
              <a:t>LCLM5004 · Component 1</a:t>
            </a:r>
            <a:endParaRPr lang="en-US" sz="800" dirty="0"/>
          </a:p>
        </p:txBody>
      </p:sp>
      <p:sp>
        <p:nvSpPr>
          <p:cNvPr id="6" name="Text 4"/>
          <p:cNvSpPr/>
          <p:nvPr/>
        </p:nvSpPr>
        <p:spPr>
          <a:xfrm>
            <a:off x="685800" y="1234440"/>
            <a:ext cx="10789920" cy="5029200"/>
          </a:xfrm>
          <a:prstGeom prst="rect">
            <a:avLst/>
          </a:prstGeom>
          <a:solidFill>
            <a:srgbClr val="FFFFFF"/>
          </a:solidFill>
          <a:ln>
            <a:solidFill>
              <a:srgbClr val="FFFFFF"/>
            </a:solidFill>
          </a:ln>
        </p:spPr>
        <p:txBody>
          <a:bodyPr wrap="square" lIns="762" tIns="762" rIns="762" bIns="762" rtlCol="0" anchor="t">
            <a:normAutofit/>
          </a:bodyPr>
          <a:lstStyle/>
          <a:p>
            <a:pPr marL="0" indent="0" algn="l">
              <a:buNone/>
            </a:pPr>
            <a:r>
              <a:rPr lang="en-US" sz="1000" dirty="0">
                <a:solidFill>
                  <a:srgbClr val="243746"/>
                </a:solidFill>
                <a:latin typeface="Aptos" pitchFamily="34" charset="0"/>
                <a:ea typeface="Aptos" pitchFamily="34" charset="-122"/>
                <a:cs typeface="Aptos" pitchFamily="34" charset="-120"/>
              </a:rPr>
              <a:t>Laudon, K.C. and Laudon, J.P. (2021) Management information systems: managing the digital firm. Global edn. Harlow: Pearson.</a:t>
            </a:r>
            <a:endParaRPr lang="en-US" sz="1000" dirty="0"/>
          </a:p>
          <a:p>
            <a:pPr marL="0" indent="0" algn="l">
              <a:buNone/>
            </a:pPr>
            <a:endParaRPr lang="en-US" sz="1000" dirty="0"/>
          </a:p>
          <a:p>
            <a:pPr marL="0" indent="0" algn="l">
              <a:buNone/>
            </a:pPr>
            <a:r>
              <a:rPr lang="en-US" sz="1000" dirty="0">
                <a:solidFill>
                  <a:srgbClr val="243746"/>
                </a:solidFill>
                <a:latin typeface="Aptos" pitchFamily="34" charset="0"/>
                <a:ea typeface="Aptos" pitchFamily="34" charset="-122"/>
                <a:cs typeface="Aptos" pitchFamily="34" charset="-120"/>
              </a:rPr>
              <a:t>Microsoft (2026) What is Power BI? Available at: https://learn.microsoft.com/en-us/power-bi/fundamentals/power-bi-overview (Accessed: 13 July 2026).</a:t>
            </a:r>
            <a:endParaRPr lang="en-US" sz="1000" dirty="0"/>
          </a:p>
          <a:p>
            <a:pPr marL="0" indent="0" algn="l">
              <a:buNone/>
            </a:pPr>
            <a:endParaRPr lang="en-US" sz="1000" dirty="0"/>
          </a:p>
          <a:p>
            <a:pPr marL="0" indent="0" algn="l">
              <a:buNone/>
            </a:pPr>
            <a:r>
              <a:rPr lang="en-US" sz="1000" dirty="0">
                <a:solidFill>
                  <a:srgbClr val="243746"/>
                </a:solidFill>
                <a:latin typeface="Aptos" pitchFamily="34" charset="0"/>
                <a:ea typeface="Aptos" pitchFamily="34" charset="-122"/>
                <a:cs typeface="Aptos" pitchFamily="34" charset="-120"/>
              </a:rPr>
              <a:t>National Institute of Standards and Technology (NIST) (2024) The NIST Cybersecurity Framework (CSF) 2.0. Available at: https://doi.org/10.6028/NIST.CSWP.29 (Accessed: 13 July 2026).</a:t>
            </a:r>
            <a:endParaRPr lang="en-US" sz="1000" dirty="0"/>
          </a:p>
          <a:p>
            <a:pPr marL="0" indent="0" algn="l">
              <a:buNone/>
            </a:pPr>
            <a:endParaRPr lang="en-US" sz="1000" dirty="0"/>
          </a:p>
          <a:p>
            <a:pPr marL="0" indent="0" algn="l">
              <a:buNone/>
            </a:pPr>
            <a:r>
              <a:rPr lang="en-US" sz="1000" dirty="0">
                <a:solidFill>
                  <a:srgbClr val="243746"/>
                </a:solidFill>
                <a:latin typeface="Aptos" pitchFamily="34" charset="0"/>
                <a:ea typeface="Aptos" pitchFamily="34" charset="-122"/>
                <a:cs typeface="Aptos" pitchFamily="34" charset="-120"/>
              </a:rPr>
              <a:t>Sengupta, S. (2015) Value additive activities in ERP projects: a consultant’s view. International Journal of Computer Applications, 121(19).</a:t>
            </a:r>
            <a:endParaRPr lang="en-US" sz="1000" dirty="0"/>
          </a:p>
          <a:p>
            <a:pPr marL="0" indent="0" algn="l">
              <a:buNone/>
            </a:pPr>
            <a:endParaRPr lang="en-US" sz="1000" dirty="0"/>
          </a:p>
          <a:p>
            <a:pPr marL="0" indent="0" algn="l">
              <a:buNone/>
            </a:pPr>
            <a:r>
              <a:rPr lang="en-US" sz="1000" dirty="0">
                <a:solidFill>
                  <a:srgbClr val="243746"/>
                </a:solidFill>
                <a:latin typeface="Aptos" pitchFamily="34" charset="0"/>
                <a:ea typeface="Aptos" pitchFamily="34" charset="-122"/>
                <a:cs typeface="Aptos" pitchFamily="34" charset="-120"/>
              </a:rPr>
              <a:t>Tavana, M. (2017) Enterprise information systems and the digitalization of business functions. Hershey, PA: IGI Global.</a:t>
            </a:r>
            <a:endParaRPr lang="en-US" sz="1000" dirty="0"/>
          </a:p>
          <a:p>
            <a:pPr marL="0" indent="0" algn="l">
              <a:buNone/>
            </a:pPr>
            <a:endParaRPr lang="en-US" sz="1000" dirty="0"/>
          </a:p>
          <a:p>
            <a:pPr marL="0" indent="0" algn="l">
              <a:buNone/>
            </a:pPr>
            <a:r>
              <a:rPr lang="en-US" sz="1000" dirty="0">
                <a:solidFill>
                  <a:srgbClr val="243746"/>
                </a:solidFill>
                <a:latin typeface="Aptos" pitchFamily="34" charset="0"/>
                <a:ea typeface="Aptos" pitchFamily="34" charset="-122"/>
                <a:cs typeface="Aptos" pitchFamily="34" charset="-120"/>
              </a:rPr>
              <a:t>Walker’s Shortbread (n.d.) Walker’s Shortbread. Available at: https://www.walkersshortbread.com/ (Accessed: 13 July 2026).</a:t>
            </a:r>
            <a:endParaRPr lang="en-US" sz="10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ptos Display"/>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66</TotalTime>
  <Words>2208</Words>
  <Application>Microsoft Macintosh PowerPoint</Application>
  <PresentationFormat>Widescreen</PresentationFormat>
  <Paragraphs>228</Paragraphs>
  <Slides>13</Slides>
  <Notes>13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Aptos Display</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UWTSD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Component 1 - Group Presentation on Different Information Systems</dc:title>
  <dc:subject>LCLM5004 Component 1 - Different Information Systems</dc:subject>
  <dc:creator>Renata Boguszewska, Rafal Boguszewski, Daniel Fratczak</dc:creator>
  <cp:lastModifiedBy>rafal boguszewski</cp:lastModifiedBy>
  <cp:revision>2</cp:revision>
  <dcterms:created xsi:type="dcterms:W3CDTF">2026-07-13T17:16:08Z</dcterms:created>
  <dcterms:modified xsi:type="dcterms:W3CDTF">2026-07-13T18:56:35Z</dcterms:modified>
</cp:coreProperties>
</file>