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4"/>
  </p:notesMasterIdLst>
  <p:sldIdLst>
    <p:sldId id="256" r:id="rId2"/>
    <p:sldId id="257" r:id="rId3"/>
    <p:sldId id="258" r:id="rId4"/>
    <p:sldId id="259" r:id="rId5"/>
    <p:sldId id="260" r:id="rId6"/>
    <p:sldId id="261" r:id="rId7"/>
    <p:sldId id="262" r:id="rId8"/>
    <p:sldId id="263" r:id="rId9"/>
    <p:sldId id="264" r:id="rId10"/>
    <p:sldId id="265" r:id="rId11"/>
    <p:sldId id="266" r:id="rId12"/>
    <p:sldId id="282" r:id="rId13"/>
    <p:sldId id="283" r:id="rId14"/>
    <p:sldId id="267" r:id="rId15"/>
    <p:sldId id="268" r:id="rId16"/>
    <p:sldId id="269" r:id="rId17"/>
    <p:sldId id="270" r:id="rId18"/>
    <p:sldId id="284" r:id="rId19"/>
    <p:sldId id="285" r:id="rId20"/>
    <p:sldId id="271" r:id="rId21"/>
    <p:sldId id="272" r:id="rId22"/>
    <p:sldId id="273" r:id="rId23"/>
    <p:sldId id="286" r:id="rId24"/>
    <p:sldId id="287" r:id="rId25"/>
    <p:sldId id="288" r:id="rId26"/>
    <p:sldId id="289" r:id="rId27"/>
    <p:sldId id="290" r:id="rId28"/>
    <p:sldId id="292" r:id="rId29"/>
    <p:sldId id="274" r:id="rId30"/>
    <p:sldId id="291" r:id="rId31"/>
    <p:sldId id="275" r:id="rId32"/>
    <p:sldId id="276" r:id="rId33"/>
    <p:sldId id="295" r:id="rId34"/>
    <p:sldId id="293" r:id="rId35"/>
    <p:sldId id="294" r:id="rId36"/>
    <p:sldId id="296" r:id="rId37"/>
    <p:sldId id="277" r:id="rId38"/>
    <p:sldId id="297" r:id="rId39"/>
    <p:sldId id="278" r:id="rId40"/>
    <p:sldId id="279" r:id="rId41"/>
    <p:sldId id="280" r:id="rId42"/>
    <p:sldId id="281"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ss" initials="J" lastIdx="1" clrIdx="0"/>
  <p:cmAuthor id="1" name="Sue Kauffman" initials="SK"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2621" autoAdjust="0"/>
    <p:restoredTop sz="92262" autoAdjust="0"/>
  </p:normalViewPr>
  <p:slideViewPr>
    <p:cSldViewPr>
      <p:cViewPr varScale="1">
        <p:scale>
          <a:sx n="98" d="100"/>
          <a:sy n="98" d="100"/>
        </p:scale>
        <p:origin x="1483" y="86"/>
      </p:cViewPr>
      <p:guideLst>
        <p:guide orient="horz" pos="2160"/>
        <p:guide pos="2880"/>
      </p:guideLst>
    </p:cSldViewPr>
  </p:slideViewPr>
  <p:notesTextViewPr>
    <p:cViewPr>
      <p:scale>
        <a:sx n="100" d="100"/>
        <a:sy n="100" d="100"/>
      </p:scale>
      <p:origin x="0" y="0"/>
    </p:cViewPr>
  </p:notesTextViewPr>
  <p:notesViewPr>
    <p:cSldViewPr>
      <p:cViewPr varScale="1">
        <p:scale>
          <a:sx n="88" d="100"/>
          <a:sy n="88" d="100"/>
        </p:scale>
        <p:origin x="-3822" y="-1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A19B19E-F949-4F48-B7FE-DA9ED0F7B1FC}" type="datetimeFigureOut">
              <a:rPr lang="en-US" smtClean="0"/>
              <a:pPr/>
              <a:t>11/20/2019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7E7147-35AB-47CA-95CE-2F1319FA2CA7}" type="slidenum">
              <a:rPr lang="en-US" smtClean="0"/>
              <a:pPr/>
              <a:t>‹#›</a:t>
            </a:fld>
            <a:endParaRPr lang="en-US" dirty="0"/>
          </a:p>
        </p:txBody>
      </p:sp>
    </p:spTree>
    <p:extLst>
      <p:ext uri="{BB962C8B-B14F-4D97-AF65-F5344CB8AC3E}">
        <p14:creationId xmlns:p14="http://schemas.microsoft.com/office/powerpoint/2010/main" val="9207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97E7147-35AB-47CA-95CE-2F1319FA2CA7}"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97E7147-35AB-47CA-95CE-2F1319FA2CA7}" type="slidenum">
              <a:rPr lang="en-US" smtClean="0"/>
              <a:pPr/>
              <a:t>8</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4E9DEB3-C9CE-46A1-B007-E00734B5D842}" type="datetimeFigureOut">
              <a:rPr lang="en-US" smtClean="0"/>
              <a:pPr/>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1D0CF5C-D791-4E8A-8C08-85505474B565}" type="slidenum">
              <a:rPr lang="en-US" smtClean="0"/>
              <a:pPr/>
              <a:t>‹#›</a:t>
            </a:fld>
            <a:endParaRPr lang="en-US" dirty="0"/>
          </a:p>
        </p:txBody>
      </p:sp>
    </p:spTree>
    <p:extLst>
      <p:ext uri="{BB962C8B-B14F-4D97-AF65-F5344CB8AC3E}">
        <p14:creationId xmlns:p14="http://schemas.microsoft.com/office/powerpoint/2010/main" val="1379978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4E9DEB3-C9CE-46A1-B007-E00734B5D842}" type="datetimeFigureOut">
              <a:rPr lang="en-US" smtClean="0"/>
              <a:pPr/>
              <a:t>11/20/2019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1D0CF5C-D791-4E8A-8C08-85505474B565}" type="slidenum">
              <a:rPr lang="en-US" smtClean="0"/>
              <a:pPr/>
              <a:t>‹#›</a:t>
            </a:fld>
            <a:endParaRPr lang="en-US" dirty="0"/>
          </a:p>
        </p:txBody>
      </p:sp>
    </p:spTree>
    <p:extLst>
      <p:ext uri="{BB962C8B-B14F-4D97-AF65-F5344CB8AC3E}">
        <p14:creationId xmlns:p14="http://schemas.microsoft.com/office/powerpoint/2010/main" val="31982538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E9DEB3-C9CE-46A1-B007-E00734B5D842}" type="datetimeFigureOut">
              <a:rPr lang="en-US" smtClean="0"/>
              <a:pPr/>
              <a:t>11/20/2019</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D0CF5C-D791-4E8A-8C08-85505474B565}" type="slidenum">
              <a:rPr lang="en-US" smtClean="0"/>
              <a:pPr/>
              <a:t>‹#›</a:t>
            </a:fld>
            <a:endParaRPr lang="en-US" dirty="0"/>
          </a:p>
        </p:txBody>
      </p:sp>
    </p:spTree>
    <p:extLst>
      <p:ext uri="{BB962C8B-B14F-4D97-AF65-F5344CB8AC3E}">
        <p14:creationId xmlns:p14="http://schemas.microsoft.com/office/powerpoint/2010/main" val="3154691718"/>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823" y="2209800"/>
            <a:ext cx="4572000" cy="1828800"/>
          </a:xfrm>
        </p:spPr>
        <p:txBody>
          <a:bodyPr>
            <a:noAutofit/>
          </a:bodyPr>
          <a:lstStyle/>
          <a:p>
            <a:r>
              <a:rPr lang="en-US" sz="4000" dirty="0"/>
              <a:t>Chapter 4: </a:t>
            </a:r>
            <a:br>
              <a:rPr lang="en-US" sz="4000" dirty="0"/>
            </a:br>
            <a:r>
              <a:rPr lang="en-US" sz="4000"/>
              <a:t>Food Composition</a:t>
            </a:r>
            <a:br>
              <a:rPr lang="en-US" sz="4000" dirty="0"/>
            </a:br>
            <a:endParaRPr lang="en-US" sz="4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Objectives</a:t>
            </a:r>
          </a:p>
        </p:txBody>
      </p:sp>
      <p:sp>
        <p:nvSpPr>
          <p:cNvPr id="3" name="Content Placeholder 2"/>
          <p:cNvSpPr>
            <a:spLocks noGrp="1"/>
          </p:cNvSpPr>
          <p:nvPr>
            <p:ph idx="1"/>
          </p:nvPr>
        </p:nvSpPr>
        <p:spPr/>
        <p:txBody>
          <a:bodyPr/>
          <a:lstStyle/>
          <a:p>
            <a:pPr lvl="0"/>
            <a:r>
              <a:rPr lang="en-US" dirty="0"/>
              <a:t>Explain the structure, properties, and functions of water in foods.</a:t>
            </a:r>
          </a:p>
          <a:p>
            <a:pPr lvl="0"/>
            <a:r>
              <a:rPr lang="en-US" dirty="0"/>
              <a:t>Classify carbohydrates and explain their functions in foods.</a:t>
            </a:r>
          </a:p>
          <a:p>
            <a:pPr lvl="0"/>
            <a:r>
              <a:rPr lang="en-US" dirty="0"/>
              <a:t>Explain the structures of triglycerides, saturated, and unsaturated fatty acids; omega-3 and omega-6 fatty acids; and </a:t>
            </a:r>
            <a:r>
              <a:rPr lang="en-US" i="1" dirty="0"/>
              <a:t>cis</a:t>
            </a:r>
            <a:r>
              <a:rPr lang="en-US" dirty="0"/>
              <a:t> and </a:t>
            </a:r>
            <a:r>
              <a:rPr lang="en-US" i="1" dirty="0"/>
              <a:t>trans</a:t>
            </a:r>
            <a:r>
              <a:rPr lang="en-US" dirty="0"/>
              <a:t> double bonds.</a:t>
            </a:r>
          </a:p>
          <a:p>
            <a:pPr lvl="0"/>
            <a:r>
              <a:rPr lang="en-US" dirty="0"/>
              <a:t>Explain the hierarchy of protein organization with reference to its role in food processing.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Water</a:t>
            </a:r>
          </a:p>
        </p:txBody>
      </p:sp>
      <p:sp>
        <p:nvSpPr>
          <p:cNvPr id="3" name="Content Placeholder 2"/>
          <p:cNvSpPr>
            <a:spLocks noGrp="1"/>
          </p:cNvSpPr>
          <p:nvPr>
            <p:ph idx="1"/>
          </p:nvPr>
        </p:nvSpPr>
        <p:spPr/>
        <p:txBody>
          <a:bodyPr/>
          <a:lstStyle/>
          <a:p>
            <a:r>
              <a:rPr lang="en-US" dirty="0"/>
              <a:t>Water is a compound; each molecule comprises two atoms of hydrogen covalently bonded with one oxygen atom. The H-O-H bonding angle is almost 105 degrees, giving the molecule a polar structure. Both the hydrogen atoms are localized on one side and contribute to a positive charge.   </a:t>
            </a:r>
          </a:p>
          <a:p>
            <a:pPr marL="0" indent="0">
              <a:buNone/>
            </a:pPr>
            <a:r>
              <a:rPr lang="en-US" b="1" dirty="0">
                <a:solidFill>
                  <a:srgbClr val="FF0000"/>
                </a:solidFill>
              </a:rPr>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7400" y="4318000"/>
            <a:ext cx="1761744" cy="18288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19600" y="4343400"/>
            <a:ext cx="2722507" cy="1803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Properties of Water </a:t>
            </a:r>
            <a:r>
              <a:rPr lang="en-US" sz="1800" dirty="0"/>
              <a:t>(1 of 2)</a:t>
            </a:r>
          </a:p>
        </p:txBody>
      </p:sp>
      <p:sp>
        <p:nvSpPr>
          <p:cNvPr id="3" name="Content Placeholder 2"/>
          <p:cNvSpPr>
            <a:spLocks noGrp="1"/>
          </p:cNvSpPr>
          <p:nvPr>
            <p:ph idx="1"/>
          </p:nvPr>
        </p:nvSpPr>
        <p:spPr/>
        <p:txBody>
          <a:bodyPr/>
          <a:lstStyle/>
          <a:p>
            <a:r>
              <a:rPr lang="en-US" dirty="0"/>
              <a:t>Freezing point: At atmospheric pressure, freezes at 32°F (0°C). One gram of water requires 80 calories to convert into ice. This is called the heat of fusion or solidification.</a:t>
            </a:r>
          </a:p>
          <a:p>
            <a:endParaRPr lang="en-US" dirty="0"/>
          </a:p>
          <a:p>
            <a:r>
              <a:rPr lang="en-US" dirty="0"/>
              <a:t>Boiling point: Water boils at 212°F (100°C). One gram of water into steam is called the heat of vaporization and is equal to 540 calories. </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Properties of Water </a:t>
            </a:r>
            <a:r>
              <a:rPr lang="en-US" sz="1800" dirty="0"/>
              <a:t>(2 of 2)</a:t>
            </a:r>
          </a:p>
        </p:txBody>
      </p:sp>
      <p:sp>
        <p:nvSpPr>
          <p:cNvPr id="3" name="Content Placeholder 2"/>
          <p:cNvSpPr>
            <a:spLocks noGrp="1"/>
          </p:cNvSpPr>
          <p:nvPr>
            <p:ph idx="1"/>
          </p:nvPr>
        </p:nvSpPr>
        <p:spPr/>
        <p:txBody>
          <a:bodyPr/>
          <a:lstStyle/>
          <a:p>
            <a:r>
              <a:rPr lang="en-US" dirty="0"/>
              <a:t>Water activity in foods</a:t>
            </a:r>
          </a:p>
          <a:p>
            <a:r>
              <a:rPr lang="en-US" dirty="0"/>
              <a:t>Hard and soft water; acts as a solvent</a:t>
            </a:r>
          </a:p>
          <a:p>
            <a:r>
              <a:rPr lang="en-US" dirty="0"/>
              <a:t>Medium for heat transfer</a:t>
            </a:r>
          </a:p>
          <a:p>
            <a:r>
              <a:rPr lang="en-US" dirty="0"/>
              <a:t>pH (a measure of the degree of acidity or alkalinity)</a:t>
            </a:r>
          </a:p>
          <a:p>
            <a:r>
              <a:rPr lang="en-US" dirty="0"/>
              <a:t>Reactant of various chemical reactions: ionization and hydrolysis</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Carbohydrates</a:t>
            </a:r>
          </a:p>
        </p:txBody>
      </p:sp>
      <p:sp>
        <p:nvSpPr>
          <p:cNvPr id="3" name="Content Placeholder 2"/>
          <p:cNvSpPr>
            <a:spLocks noGrp="1"/>
          </p:cNvSpPr>
          <p:nvPr>
            <p:ph idx="1"/>
          </p:nvPr>
        </p:nvSpPr>
        <p:spPr/>
        <p:txBody>
          <a:bodyPr/>
          <a:lstStyle/>
          <a:p>
            <a:r>
              <a:rPr lang="en-US" sz="2800" dirty="0"/>
              <a:t>C</a:t>
            </a:r>
            <a:r>
              <a:rPr lang="en-US" sz="2800" baseline="-25000" dirty="0"/>
              <a:t>n</a:t>
            </a:r>
            <a:r>
              <a:rPr lang="en-US" sz="2800" dirty="0"/>
              <a:t> (H</a:t>
            </a:r>
            <a:r>
              <a:rPr lang="en-US" sz="2800" baseline="-25000" dirty="0"/>
              <a:t>2</a:t>
            </a:r>
            <a:r>
              <a:rPr lang="en-US" sz="2800" dirty="0"/>
              <a:t>O)</a:t>
            </a:r>
            <a:r>
              <a:rPr lang="en-US" sz="2800" baseline="-25000" dirty="0"/>
              <a:t>n</a:t>
            </a:r>
            <a:r>
              <a:rPr lang="en-US" sz="2800" dirty="0"/>
              <a:t>; 4 kcal/g </a:t>
            </a:r>
          </a:p>
          <a:p>
            <a:r>
              <a:rPr lang="en-US" sz="2800" dirty="0"/>
              <a:t>Serve as sweeteners, thickening and bulking agents, and gel formation, and as precursors to flavors and pigments.</a:t>
            </a:r>
          </a:p>
          <a:p>
            <a:r>
              <a:rPr lang="en-US" sz="2800" dirty="0"/>
              <a:t>Plants are the primary source of carbohydrates in the human diet. These include starches, sugars, and fibers derived from the seeds, stems, roots, and fruits of the plant.</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Chemical Classification of Carbohydrates</a:t>
            </a:r>
          </a:p>
        </p:txBody>
      </p:sp>
      <p:sp>
        <p:nvSpPr>
          <p:cNvPr id="3" name="Content Placeholder 2"/>
          <p:cNvSpPr>
            <a:spLocks noGrp="1"/>
          </p:cNvSpPr>
          <p:nvPr>
            <p:ph idx="1"/>
          </p:nvPr>
        </p:nvSpPr>
        <p:spPr>
          <a:xfrm>
            <a:off x="457200" y="1981200"/>
            <a:ext cx="8229600" cy="3886200"/>
          </a:xfrm>
        </p:spPr>
        <p:txBody>
          <a:bodyPr>
            <a:normAutofit/>
          </a:bodyPr>
          <a:lstStyle/>
          <a:p>
            <a:pPr lvl="0"/>
            <a:r>
              <a:rPr lang="en-US" sz="2800" dirty="0"/>
              <a:t>Monosaccharides, comprising single sugar molecules</a:t>
            </a:r>
          </a:p>
          <a:p>
            <a:pPr lvl="0"/>
            <a:r>
              <a:rPr lang="en-US" sz="2800" dirty="0"/>
              <a:t>Disaccharides, comprising two sugar molecules</a:t>
            </a:r>
          </a:p>
          <a:p>
            <a:pPr lvl="0"/>
            <a:r>
              <a:rPr lang="en-US" sz="2800" dirty="0"/>
              <a:t>Oligosaccharides, comprising 3–10 sugar molecules</a:t>
            </a:r>
          </a:p>
          <a:p>
            <a:pPr lvl="0"/>
            <a:r>
              <a:rPr lang="en-US" sz="2800" dirty="0"/>
              <a:t>Polysaccharides, comprising numerous (thousands) of sugar molecules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Monosaccharides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2209800"/>
            <a:ext cx="2148155" cy="19812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50026" y="2209800"/>
            <a:ext cx="2382302" cy="1981200"/>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8400" y="2209800"/>
            <a:ext cx="2133600" cy="196777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Disaccharides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2337815"/>
            <a:ext cx="2745233" cy="1472184"/>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7822" y="2337816"/>
            <a:ext cx="2688946" cy="146852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4556" y="2337816"/>
            <a:ext cx="2773680" cy="147218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normAutofit/>
          </a:bodyPr>
          <a:lstStyle/>
          <a:p>
            <a:r>
              <a:rPr lang="en-US" dirty="0"/>
              <a:t>Oligosaccharides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1765299"/>
            <a:ext cx="4349194" cy="3048001"/>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3000" y="1765299"/>
            <a:ext cx="3835598" cy="304800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normAutofit/>
          </a:bodyPr>
          <a:lstStyle/>
          <a:p>
            <a:r>
              <a:rPr lang="en-US" dirty="0"/>
              <a:t>Polysaccharides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5901" y="1257300"/>
            <a:ext cx="6220384" cy="1762685"/>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5900" y="3162300"/>
            <a:ext cx="6220385" cy="29718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Cellulose</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6700" y="1524000"/>
            <a:ext cx="6048895" cy="44958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Starch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500" y="1763268"/>
            <a:ext cx="4584320" cy="308813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0864" y="1763267"/>
            <a:ext cx="2827636" cy="3090672"/>
          </a:xfrm>
          <a:prstGeom prst="rect">
            <a:avLst/>
          </a:prstGeom>
        </p:spPr>
      </p:pic>
      <p:sp>
        <p:nvSpPr>
          <p:cNvPr id="6" name="Rectangle 5"/>
          <p:cNvSpPr/>
          <p:nvPr/>
        </p:nvSpPr>
        <p:spPr>
          <a:xfrm>
            <a:off x="3352359" y="4851400"/>
            <a:ext cx="1943161"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rPr>
              <a:t>© Gary </a:t>
            </a:r>
            <a:r>
              <a:rPr lang="en-US" sz="900" dirty="0" err="1">
                <a:latin typeface="Arial" panose="020B0604020202020204" pitchFamily="34" charset="0"/>
                <a:cs typeface="Arial" panose="020B0604020202020204" pitchFamily="34" charset="0"/>
              </a:rPr>
              <a:t>Gaugler</a:t>
            </a:r>
            <a:r>
              <a:rPr lang="en-US" sz="900" dirty="0">
                <a:latin typeface="Arial" panose="020B0604020202020204" pitchFamily="34" charset="0"/>
                <a:cs typeface="Arial" panose="020B0604020202020204" pitchFamily="34" charset="0"/>
              </a:rPr>
              <a:t>/Visuals Unlimited.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Starch Gelatinization </a:t>
            </a:r>
            <a:r>
              <a:rPr lang="en-US" sz="1800" dirty="0"/>
              <a:t>(1 of 2)</a:t>
            </a:r>
          </a:p>
        </p:txBody>
      </p:sp>
      <p:sp>
        <p:nvSpPr>
          <p:cNvPr id="3" name="Content Placeholder 2"/>
          <p:cNvSpPr>
            <a:spLocks noGrp="1"/>
          </p:cNvSpPr>
          <p:nvPr>
            <p:ph idx="1"/>
          </p:nvPr>
        </p:nvSpPr>
        <p:spPr/>
        <p:txBody>
          <a:bodyPr/>
          <a:lstStyle/>
          <a:p>
            <a:r>
              <a:rPr lang="en-US" dirty="0"/>
              <a:t>Starch granules implode and the contents are released into the surrounding water due to high temperatures. The viscosity of the mixture decreases, a phenomenon called pasting.</a:t>
            </a:r>
          </a:p>
          <a:p>
            <a:endParaRPr lang="en-US" dirty="0"/>
          </a:p>
          <a:p>
            <a:r>
              <a:rPr lang="en-US" dirty="0"/>
              <a:t>Gelatinization is the loss of molecular organization within the granule and is characterized by the irreversible swelling and loss of birefringence. </a:t>
            </a: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Starch Gelationization </a:t>
            </a:r>
            <a:r>
              <a:rPr lang="en-US" sz="1800" dirty="0"/>
              <a:t>(2 of 2)</a:t>
            </a:r>
          </a:p>
        </p:txBody>
      </p:sp>
      <p:sp>
        <p:nvSpPr>
          <p:cNvPr id="3" name="Content Placeholder 2"/>
          <p:cNvSpPr>
            <a:spLocks noGrp="1"/>
          </p:cNvSpPr>
          <p:nvPr>
            <p:ph idx="1"/>
          </p:nvPr>
        </p:nvSpPr>
        <p:spPr/>
        <p:txBody>
          <a:bodyPr/>
          <a:lstStyle/>
          <a:p>
            <a:r>
              <a:rPr lang="en-US" dirty="0"/>
              <a:t>The amylose molecules that leached out of the starch granules during gelatinization are highly mobile. </a:t>
            </a:r>
          </a:p>
          <a:p>
            <a:endParaRPr lang="en-US" dirty="0"/>
          </a:p>
          <a:p>
            <a:r>
              <a:rPr lang="en-US" dirty="0"/>
              <a:t>The result is a three-dimensional network of amylose molecules with entrapped water and starch granules. This phenomenon is called starch gelation. </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Starch Dextrinization </a:t>
            </a:r>
          </a:p>
        </p:txBody>
      </p:sp>
      <p:sp>
        <p:nvSpPr>
          <p:cNvPr id="3" name="Content Placeholder 2"/>
          <p:cNvSpPr>
            <a:spLocks noGrp="1"/>
          </p:cNvSpPr>
          <p:nvPr>
            <p:ph idx="1"/>
          </p:nvPr>
        </p:nvSpPr>
        <p:spPr/>
        <p:txBody>
          <a:bodyPr/>
          <a:lstStyle/>
          <a:p>
            <a:r>
              <a:rPr lang="en-US" dirty="0"/>
              <a:t>When flour is dry roasted, the starches present react with water and are split into shorter chains called dextrins. Dextrins are sweeter, which explains the slightly sweeter taste of toasted bread.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Starches </a:t>
            </a:r>
            <a:r>
              <a:rPr lang="en-US" sz="1800" dirty="0"/>
              <a:t>(1 of 2)</a:t>
            </a:r>
          </a:p>
        </p:txBody>
      </p:sp>
      <p:sp>
        <p:nvSpPr>
          <p:cNvPr id="3" name="Content Placeholder 2"/>
          <p:cNvSpPr>
            <a:spLocks noGrp="1"/>
          </p:cNvSpPr>
          <p:nvPr>
            <p:ph idx="1"/>
          </p:nvPr>
        </p:nvSpPr>
        <p:spPr/>
        <p:txBody>
          <a:bodyPr/>
          <a:lstStyle/>
          <a:p>
            <a:r>
              <a:rPr lang="en-US" dirty="0"/>
              <a:t>Glycogen-polysaccharide of glucose found in animals</a:t>
            </a:r>
          </a:p>
          <a:p>
            <a:r>
              <a:rPr lang="en-US" dirty="0"/>
              <a:t>Fiber-indigestible polysaccharide found in plant cells</a:t>
            </a:r>
          </a:p>
          <a:p>
            <a:r>
              <a:rPr lang="en-US" dirty="0"/>
              <a:t>Cellulose-polysaccharide indigestible to humans </a:t>
            </a:r>
          </a:p>
          <a:p>
            <a:r>
              <a:rPr lang="en-US" dirty="0"/>
              <a:t>Hemicellulose xylose, mannose, galactose, arabinose, and glucuronic acid; predominantly found in legumes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Starches </a:t>
            </a:r>
            <a:r>
              <a:rPr lang="en-US" sz="1800" dirty="0"/>
              <a:t>(2 of 2)</a:t>
            </a:r>
          </a:p>
        </p:txBody>
      </p:sp>
      <p:sp>
        <p:nvSpPr>
          <p:cNvPr id="3" name="Content Placeholder 2"/>
          <p:cNvSpPr>
            <a:spLocks noGrp="1"/>
          </p:cNvSpPr>
          <p:nvPr>
            <p:ph idx="1"/>
          </p:nvPr>
        </p:nvSpPr>
        <p:spPr/>
        <p:txBody>
          <a:bodyPr/>
          <a:lstStyle/>
          <a:p>
            <a:r>
              <a:rPr lang="en-US" dirty="0"/>
              <a:t>Inulin: Fructo-oligosaccharides; indigestible by humans</a:t>
            </a:r>
          </a:p>
          <a:p>
            <a:r>
              <a:rPr lang="en-US" dirty="0"/>
              <a:t>Pectin: The intercellular cementing material in fruits and vegetables</a:t>
            </a:r>
          </a:p>
          <a:p>
            <a:r>
              <a:rPr lang="en-US" dirty="0"/>
              <a:t>Lignans: Glue that cross-links cellulose and hemicelluloses</a:t>
            </a:r>
          </a:p>
          <a:p>
            <a:r>
              <a:rPr lang="en-US" dirty="0"/>
              <a:t>Plant gums: Bark exudates of certain trees and shrubs and from certain seaweeds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Polysaccharides Used in Food Processing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600" y="1828800"/>
            <a:ext cx="8211582" cy="346786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Lipids </a:t>
            </a:r>
            <a:r>
              <a:rPr lang="en-US" sz="1800" dirty="0"/>
              <a:t>(1 of 3)</a:t>
            </a:r>
          </a:p>
        </p:txBody>
      </p:sp>
      <p:sp>
        <p:nvSpPr>
          <p:cNvPr id="3" name="Content Placeholder 2"/>
          <p:cNvSpPr>
            <a:spLocks noGrp="1"/>
          </p:cNvSpPr>
          <p:nvPr>
            <p:ph idx="1"/>
          </p:nvPr>
        </p:nvSpPr>
        <p:spPr>
          <a:xfrm>
            <a:off x="404231" y="1390469"/>
            <a:ext cx="8229600" cy="4525963"/>
          </a:xfrm>
        </p:spPr>
        <p:txBody>
          <a:bodyPr/>
          <a:lstStyle/>
          <a:p>
            <a:pPr lvl="0"/>
            <a:r>
              <a:rPr lang="en-US" dirty="0"/>
              <a:t>Triglycerides constitute about 95% of the lipids found in foods. These include fats and oils.</a:t>
            </a:r>
          </a:p>
          <a:p>
            <a:pPr lvl="0"/>
            <a:endParaRPr lang="en-US" dirty="0"/>
          </a:p>
          <a:p>
            <a:pPr marL="0" lv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3500" y="2616200"/>
            <a:ext cx="6624084" cy="32004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Lipids </a:t>
            </a:r>
            <a:r>
              <a:rPr lang="en-US" sz="1800" dirty="0"/>
              <a:t>(2 of 3)</a:t>
            </a:r>
          </a:p>
        </p:txBody>
      </p:sp>
      <p:sp>
        <p:nvSpPr>
          <p:cNvPr id="3" name="Content Placeholder 2"/>
          <p:cNvSpPr>
            <a:spLocks noGrp="1"/>
          </p:cNvSpPr>
          <p:nvPr>
            <p:ph idx="1"/>
          </p:nvPr>
        </p:nvSpPr>
        <p:spPr/>
        <p:txBody>
          <a:bodyPr>
            <a:normAutofit lnSpcReduction="10000"/>
          </a:bodyPr>
          <a:lstStyle/>
          <a:p>
            <a:r>
              <a:rPr lang="en-US" dirty="0"/>
              <a:t>Phospholipids: One of the fatty acids in a triglyceride is replaced by a phosphate group, the resulting diglyceride is called a phospholipid.</a:t>
            </a:r>
          </a:p>
          <a:p>
            <a:r>
              <a:rPr lang="en-US" dirty="0"/>
              <a:t>The phosphate end is water-soluble (hydrophilic), while the fatty acid components are fat-soluble (lipophilic). </a:t>
            </a:r>
          </a:p>
          <a:p>
            <a:r>
              <a:rPr lang="en-US" dirty="0"/>
              <a:t>The presence of both hydrophilic and lipophilic ends in the same molecule giving phospholipids the unique ability to function as emulsifiers in food systems.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Lipids </a:t>
            </a:r>
            <a:r>
              <a:rPr lang="en-US" sz="1800" dirty="0"/>
              <a:t>(3 of 3)</a:t>
            </a:r>
          </a:p>
        </p:txBody>
      </p:sp>
      <p:sp>
        <p:nvSpPr>
          <p:cNvPr id="3" name="Content Placeholder 2"/>
          <p:cNvSpPr>
            <a:spLocks noGrp="1"/>
          </p:cNvSpPr>
          <p:nvPr>
            <p:ph idx="1"/>
          </p:nvPr>
        </p:nvSpPr>
        <p:spPr/>
        <p:txBody>
          <a:bodyPr/>
          <a:lstStyle/>
          <a:p>
            <a:r>
              <a:rPr lang="en-US" dirty="0"/>
              <a:t>Sterols: Lipophilic hydrocarbons with multiple ring structures</a:t>
            </a:r>
          </a:p>
          <a:p>
            <a:endParaRPr lang="en-US" dirty="0"/>
          </a:p>
          <a:p>
            <a:r>
              <a:rPr lang="en-US" dirty="0"/>
              <a:t>Most sterols do not contain fatty acids. </a:t>
            </a:r>
          </a:p>
          <a:p>
            <a:endParaRPr lang="en-US" dirty="0"/>
          </a:p>
          <a:p>
            <a:r>
              <a:rPr lang="en-US" dirty="0"/>
              <a:t>In foods, sterols are found as cholesterol in animal products and as phytosterols in plant foods.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Food Sources of Lipids</a:t>
            </a:r>
          </a:p>
        </p:txBody>
      </p:sp>
      <p:sp>
        <p:nvSpPr>
          <p:cNvPr id="3" name="Content Placeholder 2"/>
          <p:cNvSpPr>
            <a:spLocks noGrp="1"/>
          </p:cNvSpPr>
          <p:nvPr>
            <p:ph idx="1"/>
          </p:nvPr>
        </p:nvSpPr>
        <p:spPr/>
        <p:txBody>
          <a:bodyPr>
            <a:noAutofit/>
          </a:bodyPr>
          <a:lstStyle/>
          <a:p>
            <a:r>
              <a:rPr lang="en-US" sz="2800" dirty="0"/>
              <a:t>A significant portion of lipids in the American diet comes from vegetable oils, margarine, butter, and lard, which is commonly used for cooking and food processing. </a:t>
            </a:r>
          </a:p>
          <a:p>
            <a:r>
              <a:rPr lang="en-US" sz="2800" dirty="0"/>
              <a:t>High amounts of fats are present in meats, poultry, and dairy products. Common plant sources of lipids include coconut, avocado, nuts, oilseeds (i.e., rape, peanut, cotton, or any seed from which oil can be extracted), and olives.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Melting Points of Fats: </a:t>
            </a:r>
            <a:r>
              <a:rPr lang="en-US" i="1" dirty="0"/>
              <a:t>Cis</a:t>
            </a:r>
            <a:r>
              <a:rPr lang="en-US" dirty="0"/>
              <a:t> Versus </a:t>
            </a:r>
            <a:r>
              <a:rPr lang="en-US" i="1" dirty="0"/>
              <a:t>Trans</a:t>
            </a:r>
            <a:r>
              <a:rPr lang="en-US" dirty="0"/>
              <a:t> Fats</a:t>
            </a:r>
          </a:p>
        </p:txBody>
      </p:sp>
      <p:sp>
        <p:nvSpPr>
          <p:cNvPr id="3" name="Content Placeholder 2"/>
          <p:cNvSpPr>
            <a:spLocks noGrp="1"/>
          </p:cNvSpPr>
          <p:nvPr>
            <p:ph idx="1"/>
          </p:nvPr>
        </p:nvSpPr>
        <p:spPr/>
        <p:txBody>
          <a:bodyPr/>
          <a:lstStyle/>
          <a:p>
            <a:r>
              <a:rPr lang="en-US" i="1" dirty="0"/>
              <a:t>Trans</a:t>
            </a:r>
            <a:r>
              <a:rPr lang="en-US" dirty="0"/>
              <a:t> fats can be heated higher than </a:t>
            </a:r>
            <a:r>
              <a:rPr lang="en-US" i="1" dirty="0"/>
              <a:t>cis</a:t>
            </a:r>
            <a:r>
              <a:rPr lang="en-US" dirty="0"/>
              <a:t> fats, thus, the initial poor choice to use them in frying food.</a:t>
            </a:r>
          </a:p>
          <a:p>
            <a:pPr mar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0600" y="2667000"/>
            <a:ext cx="1905000" cy="3620552"/>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Degree of Saturation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800" y="1600200"/>
            <a:ext cx="7964906" cy="41148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Hydrogenation</a:t>
            </a:r>
          </a:p>
        </p:txBody>
      </p:sp>
      <p:sp>
        <p:nvSpPr>
          <p:cNvPr id="3" name="Content Placeholder 2"/>
          <p:cNvSpPr>
            <a:spLocks noGrp="1"/>
          </p:cNvSpPr>
          <p:nvPr>
            <p:ph idx="1"/>
          </p:nvPr>
        </p:nvSpPr>
        <p:spPr/>
        <p:txBody>
          <a:bodyPr/>
          <a:lstStyle/>
          <a:p>
            <a:r>
              <a:rPr lang="en-US" dirty="0"/>
              <a:t>Hydrogenation is the addition of hydrogen atoms to an unsaturated fatty acid, causing the double bonds (unsaturated) to become single bonds (saturated). </a:t>
            </a:r>
          </a:p>
          <a:p>
            <a:r>
              <a:rPr lang="en-US" dirty="0"/>
              <a:t>Hydrogenation turns vegetable oil into shortening.</a:t>
            </a:r>
          </a:p>
          <a:p>
            <a:r>
              <a:rPr lang="en-US" dirty="0"/>
              <a:t>Complete hydrogenation results in all double bonds being converted into single bonds—an unsaturated fatty acid becomes saturated. </a:t>
            </a:r>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Omega-3 and Omega-6 Fatty Acids</a:t>
            </a:r>
          </a:p>
        </p:txBody>
      </p:sp>
      <p:sp>
        <p:nvSpPr>
          <p:cNvPr id="3" name="Content Placeholder 2"/>
          <p:cNvSpPr>
            <a:spLocks noGrp="1"/>
          </p:cNvSpPr>
          <p:nvPr>
            <p:ph idx="1"/>
          </p:nvPr>
        </p:nvSpPr>
        <p:spPr/>
        <p:txBody>
          <a:bodyPr/>
          <a:lstStyle/>
          <a:p>
            <a:r>
              <a:rPr lang="en-US" dirty="0"/>
              <a:t>Omega-3 and omega-6 fatty acids are essential in the human diet. Because the body cannot make them, they need to be taken in through food.</a:t>
            </a:r>
          </a:p>
          <a:p>
            <a:pPr mar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3092" y="2971800"/>
            <a:ext cx="2261616" cy="3218688"/>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Protein </a:t>
            </a:r>
            <a:r>
              <a:rPr lang="en-US" sz="1800" dirty="0"/>
              <a:t>(1 of 2)</a:t>
            </a:r>
          </a:p>
        </p:txBody>
      </p:sp>
      <p:sp>
        <p:nvSpPr>
          <p:cNvPr id="3" name="Content Placeholder 2"/>
          <p:cNvSpPr>
            <a:spLocks noGrp="1"/>
          </p:cNvSpPr>
          <p:nvPr>
            <p:ph idx="1"/>
          </p:nvPr>
        </p:nvSpPr>
        <p:spPr/>
        <p:txBody>
          <a:bodyPr>
            <a:normAutofit lnSpcReduction="10000"/>
          </a:bodyPr>
          <a:lstStyle/>
          <a:p>
            <a:r>
              <a:rPr lang="en-US" dirty="0"/>
              <a:t>Animal sources of protein include eggs, dairy, fish, meat, and poultry. These are complete proteins; they supply all essential amino acids. </a:t>
            </a:r>
          </a:p>
          <a:p>
            <a:r>
              <a:rPr lang="en-US" dirty="0"/>
              <a:t>Plant sources of proteins include legumes (e.g., beans, lentils) and cereal grains. These are mostly incomplete proteins.</a:t>
            </a:r>
          </a:p>
          <a:p>
            <a:r>
              <a:rPr lang="en-US" dirty="0"/>
              <a:t>Protein complementation—mixing multiple sources of plant proteins to consume all essential amino acids—is recommended for individuals who solely depend on plants as their dietary source of protein.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Protein </a:t>
            </a:r>
            <a:r>
              <a:rPr lang="en-US" sz="1800" dirty="0"/>
              <a:t>(2 of 2)</a:t>
            </a:r>
          </a:p>
        </p:txBody>
      </p:sp>
      <p:sp>
        <p:nvSpPr>
          <p:cNvPr id="3" name="Content Placeholder 2"/>
          <p:cNvSpPr>
            <a:spLocks noGrp="1"/>
          </p:cNvSpPr>
          <p:nvPr>
            <p:ph idx="1"/>
          </p:nvPr>
        </p:nvSpPr>
        <p:spPr/>
        <p:txBody>
          <a:bodyPr>
            <a:normAutofit lnSpcReduction="10000"/>
          </a:bodyPr>
          <a:lstStyle/>
          <a:p>
            <a:r>
              <a:rPr lang="en-US" dirty="0"/>
              <a:t>Proteins are complex polymers of amino acids. There are 22 amino acids in nature. While most proteins contain all 22 amino acids, they differ in chain length and amino acid sequence, as well inter- and intrachain bonds.</a:t>
            </a:r>
          </a:p>
          <a:p>
            <a:r>
              <a:rPr lang="en-US" dirty="0"/>
              <a:t>Amino acids are organic molecules containing carbon, hydrogen, oxygen, and nitrogen. The basic structure of amino acids involves a α-carbon atom linked to an amino (-NH2) group, a carboxylic group (-COOH), a hydrogen atom, and a side group (denoted by R). </a:t>
            </a:r>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68362"/>
          </a:xfrm>
        </p:spPr>
        <p:txBody>
          <a:bodyPr>
            <a:normAutofit/>
          </a:bodyPr>
          <a:lstStyle/>
          <a:p>
            <a:r>
              <a:rPr lang="en-US" sz="3600" dirty="0"/>
              <a:t>Structure of Protein</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2399" y="1242060"/>
            <a:ext cx="6318655" cy="4815840"/>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Functional Properties of Proteins </a:t>
            </a:r>
            <a:br>
              <a:rPr lang="en-US" dirty="0"/>
            </a:br>
            <a:r>
              <a:rPr lang="en-US" sz="2000" dirty="0"/>
              <a:t>(1 of 4)</a:t>
            </a:r>
          </a:p>
        </p:txBody>
      </p:sp>
      <p:sp>
        <p:nvSpPr>
          <p:cNvPr id="3" name="Content Placeholder 2"/>
          <p:cNvSpPr>
            <a:spLocks noGrp="1"/>
          </p:cNvSpPr>
          <p:nvPr>
            <p:ph idx="1"/>
          </p:nvPr>
        </p:nvSpPr>
        <p:spPr/>
        <p:txBody>
          <a:bodyPr/>
          <a:lstStyle/>
          <a:p>
            <a:r>
              <a:rPr lang="en-US" dirty="0"/>
              <a:t>Protein hydration: Water binding is related to amino acid composition influenced by pH, temperature, and salt concentration.</a:t>
            </a:r>
          </a:p>
          <a:p>
            <a:r>
              <a:rPr lang="en-US" dirty="0"/>
              <a:t>Protein-surface properties: Amphiphilic molecules; in emulsion-type products, they migrate the oil–water interface.</a:t>
            </a:r>
          </a:p>
          <a:p>
            <a:r>
              <a:rPr lang="en-US" dirty="0"/>
              <a:t>Denaturation and coagulation: Linkages are lost, unraveling the primary structure. Denatured proteins can congeal and separate. </a:t>
            </a:r>
          </a:p>
          <a:p>
            <a:endParaRPr lang="en-US" dirty="0"/>
          </a:p>
          <a:p>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Autofit/>
          </a:bodyPr>
          <a:lstStyle/>
          <a:p>
            <a:r>
              <a:rPr lang="en-US" dirty="0"/>
              <a:t>Functional Properties of Proteins</a:t>
            </a:r>
            <a:br>
              <a:rPr lang="en-US" sz="3600" dirty="0"/>
            </a:br>
            <a:r>
              <a:rPr lang="en-US" sz="1800" dirty="0"/>
              <a:t>(2 of 4)</a:t>
            </a:r>
          </a:p>
        </p:txBody>
      </p:sp>
      <p:sp>
        <p:nvSpPr>
          <p:cNvPr id="3" name="Content Placeholder 2"/>
          <p:cNvSpPr>
            <a:spLocks noGrp="1"/>
          </p:cNvSpPr>
          <p:nvPr>
            <p:ph idx="1"/>
          </p:nvPr>
        </p:nvSpPr>
        <p:spPr>
          <a:xfrm>
            <a:off x="457200" y="1447800"/>
            <a:ext cx="8229600" cy="1447800"/>
          </a:xfrm>
        </p:spPr>
        <p:txBody>
          <a:bodyPr>
            <a:noAutofit/>
          </a:bodyPr>
          <a:lstStyle/>
          <a:p>
            <a:r>
              <a:rPr lang="en-US" dirty="0"/>
              <a:t>Enzymes</a:t>
            </a:r>
            <a:r>
              <a:rPr lang="en-US" i="1" dirty="0"/>
              <a:t> </a:t>
            </a:r>
            <a:r>
              <a:rPr lang="en-US" dirty="0"/>
              <a:t>are biocatalysts that speed up the rate of biochemical reactions without getting destroyed themselves. All enzymes are proteins.</a:t>
            </a:r>
          </a:p>
          <a:p>
            <a:pPr mar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6548" y="3009900"/>
            <a:ext cx="7260352" cy="31242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Functional Properties of Proteins</a:t>
            </a:r>
            <a:br>
              <a:rPr lang="en-US" dirty="0"/>
            </a:br>
            <a:r>
              <a:rPr lang="en-US" sz="2000" dirty="0"/>
              <a:t>(3 of 4)</a:t>
            </a:r>
          </a:p>
        </p:txBody>
      </p:sp>
      <p:sp>
        <p:nvSpPr>
          <p:cNvPr id="3" name="Content Placeholder 2"/>
          <p:cNvSpPr>
            <a:spLocks noGrp="1"/>
          </p:cNvSpPr>
          <p:nvPr>
            <p:ph idx="1"/>
          </p:nvPr>
        </p:nvSpPr>
        <p:spPr/>
        <p:txBody>
          <a:bodyPr>
            <a:noAutofit/>
          </a:bodyPr>
          <a:lstStyle/>
          <a:p>
            <a:r>
              <a:rPr lang="en-US" sz="2800" dirty="0"/>
              <a:t>Adding pectinases to fruit juices (pectin hydrolysis) to clarify juice</a:t>
            </a:r>
          </a:p>
          <a:p>
            <a:r>
              <a:rPr lang="en-US" sz="2800" dirty="0"/>
              <a:t>Producing high-fructose corn syrup from cornstarch. HFCS is produced from cornstarch enzymes: alpha-amylase, glucoamylase, and glucose isomerase</a:t>
            </a:r>
          </a:p>
          <a:p>
            <a:r>
              <a:rPr lang="en-US" sz="2800" dirty="0"/>
              <a:t>Adding rennin to milk for cultured milk products</a:t>
            </a:r>
          </a:p>
          <a:p>
            <a:r>
              <a:rPr lang="en-US" sz="2800" dirty="0"/>
              <a:t>Using alkaline phosphatase and peroxidase to optimize heat treatments used during milk pasteurization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r>
              <a:rPr lang="en-US" dirty="0"/>
              <a:t>Functional Properties of Proteins</a:t>
            </a:r>
            <a:br>
              <a:rPr lang="en-US" dirty="0"/>
            </a:br>
            <a:r>
              <a:rPr lang="en-US" sz="2000" dirty="0"/>
              <a:t>(4 of 4)</a:t>
            </a:r>
          </a:p>
        </p:txBody>
      </p:sp>
      <p:sp>
        <p:nvSpPr>
          <p:cNvPr id="3" name="Content Placeholder 2"/>
          <p:cNvSpPr>
            <a:spLocks noGrp="1"/>
          </p:cNvSpPr>
          <p:nvPr>
            <p:ph idx="1"/>
          </p:nvPr>
        </p:nvSpPr>
        <p:spPr>
          <a:xfrm>
            <a:off x="457200" y="1447800"/>
            <a:ext cx="8229600" cy="3124200"/>
          </a:xfrm>
        </p:spPr>
        <p:txBody>
          <a:bodyPr>
            <a:normAutofit/>
          </a:bodyPr>
          <a:lstStyle/>
          <a:p>
            <a:r>
              <a:rPr lang="en-US" dirty="0"/>
              <a:t>Encouraging (or inhibiting) browning. In a process called enzymatic browning, the enzyme polyphenol oxidase (PPO) catalyzes the oxidation of phenols into brown-colored melanin.</a:t>
            </a:r>
          </a:p>
          <a:p>
            <a:pPr mar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3390900"/>
            <a:ext cx="7575525" cy="2667000"/>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Nonenzymatic Browning </a:t>
            </a:r>
            <a:r>
              <a:rPr lang="en-US" sz="2000" dirty="0"/>
              <a:t>(1 of 2)</a:t>
            </a:r>
          </a:p>
        </p:txBody>
      </p:sp>
      <p:sp>
        <p:nvSpPr>
          <p:cNvPr id="3" name="Content Placeholder 2"/>
          <p:cNvSpPr>
            <a:spLocks noGrp="1"/>
          </p:cNvSpPr>
          <p:nvPr>
            <p:ph idx="1"/>
          </p:nvPr>
        </p:nvSpPr>
        <p:spPr/>
        <p:txBody>
          <a:bodyPr/>
          <a:lstStyle/>
          <a:p>
            <a:r>
              <a:rPr lang="en-US" dirty="0"/>
              <a:t>Nonenzymatic browning: Carmelization occurs when foods containing high amounts of sugars are dry heated, resulting in the formation of polymeric caramels (caramel colloids). </a:t>
            </a:r>
          </a:p>
          <a:p>
            <a:r>
              <a:rPr lang="en-US" dirty="0"/>
              <a:t>These caramels are responsible for the dark brown colors of certain foods. Contributes to the desirable brown colors in caramel syrup (such as in flan), roasted coffee, carbonated colas, and beer.</a:t>
            </a:r>
          </a:p>
          <a:p>
            <a:endParaRPr lang="en-US" dirty="0"/>
          </a:p>
          <a:p>
            <a:endParaRPr lang="en-US" dirty="0"/>
          </a:p>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Nonenzymatic Browning </a:t>
            </a:r>
            <a:r>
              <a:rPr lang="en-US" sz="1800" dirty="0"/>
              <a:t>(2 of 2)</a:t>
            </a:r>
          </a:p>
        </p:txBody>
      </p:sp>
      <p:sp>
        <p:nvSpPr>
          <p:cNvPr id="3" name="Content Placeholder 2"/>
          <p:cNvSpPr>
            <a:spLocks noGrp="1"/>
          </p:cNvSpPr>
          <p:nvPr>
            <p:ph idx="1"/>
          </p:nvPr>
        </p:nvSpPr>
        <p:spPr/>
        <p:txBody>
          <a:bodyPr/>
          <a:lstStyle/>
          <a:p>
            <a:r>
              <a:rPr lang="en-US" dirty="0"/>
              <a:t>Maillard reactions: The golden-brown color in baked products (cakes, cookies), browning of meat, and color development in roasted coffee</a:t>
            </a:r>
          </a:p>
          <a:p>
            <a:endParaRPr lang="en-US" dirty="0"/>
          </a:p>
          <a:p>
            <a:r>
              <a:rPr lang="en-US" dirty="0"/>
              <a:t>The reaction involves a series of reactions between a reducing sugar (glucose, fructose, lactose) and the nitrogen of the amino acids from proteins.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Vitamins and Minerals </a:t>
            </a:r>
            <a:r>
              <a:rPr lang="en-US" sz="1800" dirty="0"/>
              <a:t>(1 of 2)</a:t>
            </a:r>
          </a:p>
        </p:txBody>
      </p:sp>
      <p:sp>
        <p:nvSpPr>
          <p:cNvPr id="3" name="Content Placeholder 2"/>
          <p:cNvSpPr>
            <a:spLocks noGrp="1"/>
          </p:cNvSpPr>
          <p:nvPr>
            <p:ph idx="1"/>
          </p:nvPr>
        </p:nvSpPr>
        <p:spPr/>
        <p:txBody>
          <a:bodyPr/>
          <a:lstStyle/>
          <a:p>
            <a:r>
              <a:rPr lang="en-US" dirty="0"/>
              <a:t>Vitamins are organic, nutritionally essential compounds that are mostly heat labile. </a:t>
            </a:r>
          </a:p>
          <a:p>
            <a:endParaRPr lang="en-US" dirty="0"/>
          </a:p>
          <a:p>
            <a:r>
              <a:rPr lang="en-US" dirty="0"/>
              <a:t>Vitamins are classified as water-soluble (B-complex and vitamin C) and fat-soluble (A, D, E, and K) vitamins. </a:t>
            </a:r>
          </a:p>
          <a:p>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Vitamins and Minerals </a:t>
            </a:r>
            <a:r>
              <a:rPr lang="en-US" sz="1800" dirty="0"/>
              <a:t>(2 of 2)</a:t>
            </a:r>
          </a:p>
        </p:txBody>
      </p:sp>
      <p:sp>
        <p:nvSpPr>
          <p:cNvPr id="3" name="Content Placeholder 2"/>
          <p:cNvSpPr>
            <a:spLocks noGrp="1"/>
          </p:cNvSpPr>
          <p:nvPr>
            <p:ph idx="1"/>
          </p:nvPr>
        </p:nvSpPr>
        <p:spPr/>
        <p:txBody>
          <a:bodyPr/>
          <a:lstStyle/>
          <a:p>
            <a:r>
              <a:rPr lang="en-US" dirty="0"/>
              <a:t>Vitamin C is found naturally only in plants, while vitamin B12 is found naturally in animal foods, yeast, and fermented plant products such as tempeh and tofu. </a:t>
            </a:r>
          </a:p>
          <a:p>
            <a:endParaRPr lang="en-US" dirty="0"/>
          </a:p>
          <a:p>
            <a:r>
              <a:rPr lang="en-US" dirty="0"/>
              <a:t>Vitamins A, C, and E and the mineral iron are added during food processing. </a:t>
            </a:r>
          </a:p>
          <a:p>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Loss of Vitamins in Foods</a:t>
            </a:r>
          </a:p>
        </p:txBody>
      </p:sp>
      <p:sp>
        <p:nvSpPr>
          <p:cNvPr id="3" name="Content Placeholder 2"/>
          <p:cNvSpPr>
            <a:spLocks noGrp="1"/>
          </p:cNvSpPr>
          <p:nvPr>
            <p:ph idx="1"/>
          </p:nvPr>
        </p:nvSpPr>
        <p:spPr/>
        <p:txBody>
          <a:bodyPr/>
          <a:lstStyle/>
          <a:p>
            <a:r>
              <a:rPr lang="en-US" dirty="0"/>
              <a:t>Post-harvest activities can release oxidative and hydrolytic enzymes. </a:t>
            </a:r>
          </a:p>
          <a:p>
            <a:r>
              <a:rPr lang="en-US" dirty="0"/>
              <a:t>Loss of vitamins during food processing (trimming, peeling, and cutting) cause loss in water-soluble vitamins. </a:t>
            </a:r>
          </a:p>
          <a:p>
            <a:r>
              <a:rPr lang="en-US" dirty="0"/>
              <a:t>Blanching of fruits and vegetables, especially before freezing and canning, inactivates enzymes.</a:t>
            </a:r>
          </a:p>
          <a:p>
            <a:r>
              <a:rPr lang="en-US" dirty="0"/>
              <a:t>Possible solution: enrichment and biofortification</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Special Topic: Phytonutrients</a:t>
            </a:r>
          </a:p>
        </p:txBody>
      </p:sp>
      <p:sp>
        <p:nvSpPr>
          <p:cNvPr id="3" name="Content Placeholder 2"/>
          <p:cNvSpPr>
            <a:spLocks noGrp="1"/>
          </p:cNvSpPr>
          <p:nvPr>
            <p:ph idx="1"/>
          </p:nvPr>
        </p:nvSpPr>
        <p:spPr/>
        <p:txBody>
          <a:bodyPr>
            <a:normAutofit lnSpcReduction="10000"/>
          </a:bodyPr>
          <a:lstStyle/>
          <a:p>
            <a:r>
              <a:rPr lang="en-US" dirty="0"/>
              <a:t>Phytonutrients are noncaloric chemicals found in fruit and vegetables, legumes, whole grains, herbs, tea, and spices. </a:t>
            </a:r>
          </a:p>
          <a:p>
            <a:r>
              <a:rPr lang="en-US" dirty="0"/>
              <a:t>Phytonutrients include carotenoids, flavonoids, isothiocyanates, phenolic compounds, phytosterols, phytoestrogen, sulfides (thiols), prebiotics, and probiotics. </a:t>
            </a:r>
          </a:p>
          <a:p>
            <a:r>
              <a:rPr lang="en-US" dirty="0"/>
              <a:t>Research has shown that the antioxidant activity associated with phytonutrients has been attributed to their ability to inhibit free radicals and protect against oxidation.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US" dirty="0"/>
              <a:t>Special Topic: Government Regulations of Phytonutrients and Health Claims</a:t>
            </a:r>
          </a:p>
        </p:txBody>
      </p:sp>
      <p:sp>
        <p:nvSpPr>
          <p:cNvPr id="3" name="Content Placeholder 2"/>
          <p:cNvSpPr>
            <a:spLocks noGrp="1"/>
          </p:cNvSpPr>
          <p:nvPr>
            <p:ph idx="1"/>
          </p:nvPr>
        </p:nvSpPr>
        <p:spPr>
          <a:xfrm>
            <a:off x="457200" y="2057400"/>
            <a:ext cx="8229600" cy="4267200"/>
          </a:xfrm>
        </p:spPr>
        <p:txBody>
          <a:bodyPr>
            <a:normAutofit lnSpcReduction="10000"/>
          </a:bodyPr>
          <a:lstStyle/>
          <a:p>
            <a:r>
              <a:rPr lang="en-US" dirty="0"/>
              <a:t>For a manufacturer to use a qualified health claim on their product, they must first petition the FDA for approval. </a:t>
            </a:r>
          </a:p>
          <a:p>
            <a:r>
              <a:rPr lang="en-US" dirty="0"/>
              <a:t>When a qualified nutrient claim is petitioned, a review of literature will be conducted and the FDA will rule. </a:t>
            </a:r>
          </a:p>
          <a:p>
            <a:r>
              <a:rPr lang="en-US" dirty="0"/>
              <a:t>The FDA will take into account all scientific evidence available regarding the health claim, as well as the public commentary, and formulate a decision on the petition.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Special Topic: Glycemic Index of Foods</a:t>
            </a:r>
          </a:p>
        </p:txBody>
      </p:sp>
      <p:sp>
        <p:nvSpPr>
          <p:cNvPr id="3" name="Content Placeholder 2"/>
          <p:cNvSpPr>
            <a:spLocks noGrp="1"/>
          </p:cNvSpPr>
          <p:nvPr>
            <p:ph idx="1"/>
          </p:nvPr>
        </p:nvSpPr>
        <p:spPr/>
        <p:txBody>
          <a:bodyPr>
            <a:normAutofit lnSpcReduction="10000"/>
          </a:bodyPr>
          <a:lstStyle/>
          <a:p>
            <a:r>
              <a:rPr lang="en-US" dirty="0"/>
              <a:t>After a meal is ingested, the digestible carbohydrates are broken down by the body and converted into glucose for use. How fast the carbohydrate is converted to glucose in the body is different for different foods. </a:t>
            </a:r>
          </a:p>
          <a:p>
            <a:r>
              <a:rPr lang="en-US" dirty="0"/>
              <a:t>Glycemic index is based on a ranking system that quantifies the effect carbohydrate foods have on blood glucose levels. </a:t>
            </a:r>
          </a:p>
          <a:p>
            <a:r>
              <a:rPr lang="en-US" dirty="0"/>
              <a:t>Foods are assigned a number between 1 and 100, where glucose is used as the reference food with a glycemic index of 100.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684</TotalTime>
  <Words>1880</Words>
  <Application>Microsoft Office PowerPoint</Application>
  <PresentationFormat>On-screen Show (4:3)</PresentationFormat>
  <Paragraphs>136</Paragraphs>
  <Slides>42</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42</vt:i4>
      </vt:variant>
    </vt:vector>
  </HeadingPairs>
  <TitlesOfParts>
    <vt:vector size="45" baseType="lpstr">
      <vt:lpstr>Arial</vt:lpstr>
      <vt:lpstr>Calibri</vt:lpstr>
      <vt:lpstr>Office Theme</vt:lpstr>
      <vt:lpstr>Chapter 4:  Food Composition </vt:lpstr>
      <vt:lpstr>Chapter Objectives</vt:lpstr>
      <vt:lpstr>Water</vt:lpstr>
      <vt:lpstr>Properties of Water (1 of 2)</vt:lpstr>
      <vt:lpstr>Properties of Water (2 of 2)</vt:lpstr>
      <vt:lpstr>Carbohydrates</vt:lpstr>
      <vt:lpstr>Chemical Classification of Carbohydrates</vt:lpstr>
      <vt:lpstr>Monosaccharides </vt:lpstr>
      <vt:lpstr>Disaccharides</vt:lpstr>
      <vt:lpstr>Oligosaccharides</vt:lpstr>
      <vt:lpstr>Polysaccharides</vt:lpstr>
      <vt:lpstr>Cellulose</vt:lpstr>
      <vt:lpstr>Starch</vt:lpstr>
      <vt:lpstr>Starch Gelatinization (1 of 2)</vt:lpstr>
      <vt:lpstr>Starch Gelationization (2 of 2)</vt:lpstr>
      <vt:lpstr>Starch Dextrinization </vt:lpstr>
      <vt:lpstr>Other Starches (1 of 2)</vt:lpstr>
      <vt:lpstr>Other Starches (2 of 2)</vt:lpstr>
      <vt:lpstr>Polysaccharides Used in Food Processing</vt:lpstr>
      <vt:lpstr>Lipids (1 of 3)</vt:lpstr>
      <vt:lpstr>Lipids (2 of 3)</vt:lpstr>
      <vt:lpstr>Lipids (3 of 3)</vt:lpstr>
      <vt:lpstr>Food Sources of Lipids</vt:lpstr>
      <vt:lpstr>Melting Points of Fats: Cis Versus Trans Fats</vt:lpstr>
      <vt:lpstr>Degree of Saturation</vt:lpstr>
      <vt:lpstr>Hydrogenation</vt:lpstr>
      <vt:lpstr>Omega-3 and Omega-6 Fatty Acids</vt:lpstr>
      <vt:lpstr>Protein (1 of 2)</vt:lpstr>
      <vt:lpstr>Protein (2 of 2)</vt:lpstr>
      <vt:lpstr>Structure of Protein</vt:lpstr>
      <vt:lpstr>Functional Properties of Proteins  (1 of 4)</vt:lpstr>
      <vt:lpstr>Functional Properties of Proteins (2 of 4)</vt:lpstr>
      <vt:lpstr>Functional Properties of Proteins (3 of 4)</vt:lpstr>
      <vt:lpstr>Functional Properties of Proteins (4 of 4)</vt:lpstr>
      <vt:lpstr>Nonenzymatic Browning (1 of 2)</vt:lpstr>
      <vt:lpstr>Nonenzymatic Browning (2 of 2)</vt:lpstr>
      <vt:lpstr>Vitamins and Minerals (1 of 2)</vt:lpstr>
      <vt:lpstr>Vitamins and Minerals (2 of 2)</vt:lpstr>
      <vt:lpstr>Loss of Vitamins in Foods</vt:lpstr>
      <vt:lpstr>Special Topic: Phytonutrients</vt:lpstr>
      <vt:lpstr>Special Topic: Government Regulations of Phytonutrients and Health Claims</vt:lpstr>
      <vt:lpstr>Special Topic: Glycemic Index of Foods</vt:lpstr>
    </vt:vector>
  </TitlesOfParts>
  <Company>Simmons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Food Composition</dc:title>
  <dc:creator>edelstei</dc:creator>
  <cp:lastModifiedBy>chris cashin</cp:lastModifiedBy>
  <cp:revision>160</cp:revision>
  <dcterms:created xsi:type="dcterms:W3CDTF">2011-06-09T15:58:15Z</dcterms:created>
  <dcterms:modified xsi:type="dcterms:W3CDTF">2019-11-20T13:44:13Z</dcterms:modified>
</cp:coreProperties>
</file>