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8"/>
  </p:notesMasterIdLst>
  <p:sldIdLst>
    <p:sldId id="256" r:id="rId3"/>
    <p:sldId id="522" r:id="rId4"/>
    <p:sldId id="543" r:id="rId5"/>
    <p:sldId id="528" r:id="rId6"/>
    <p:sldId id="531" r:id="rId7"/>
    <p:sldId id="541" r:id="rId8"/>
    <p:sldId id="542" r:id="rId9"/>
    <p:sldId id="544" r:id="rId10"/>
    <p:sldId id="534" r:id="rId11"/>
    <p:sldId id="259" r:id="rId12"/>
    <p:sldId id="535" r:id="rId13"/>
    <p:sldId id="540" r:id="rId14"/>
    <p:sldId id="538" r:id="rId15"/>
    <p:sldId id="525" r:id="rId16"/>
    <p:sldId id="545" r:id="rId17"/>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1C74E89-0FC2-29BB-5667-103CD5F71B1A}" name="Caitlin Mansour (1903355)" initials="CM" userId="S::1903355@student.uwtsd.ac.uk::5cdc496d-d9a7-4560-863e-17da501ed396"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EDE5B9-5AF6-47D2-B8FA-F3810F2B97CA}" v="50" dt="2026-04-27T18:27:04.7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731" autoAdjust="0"/>
    <p:restoredTop sz="86187" autoAdjust="0"/>
  </p:normalViewPr>
  <p:slideViewPr>
    <p:cSldViewPr snapToGrid="0">
      <p:cViewPr varScale="1">
        <p:scale>
          <a:sx n="59" d="100"/>
          <a:sy n="59" d="100"/>
        </p:scale>
        <p:origin x="1308" y="72"/>
      </p:cViewPr>
      <p:guideLst/>
    </p:cSldViewPr>
  </p:slideViewPr>
  <p:notesTextViewPr>
    <p:cViewPr>
      <p:scale>
        <a:sx n="1" d="1"/>
        <a:sy n="1" d="1"/>
      </p:scale>
      <p:origin x="0" y="0"/>
    </p:cViewPr>
  </p:notesTextViewPr>
  <p:notesViewPr>
    <p:cSldViewPr snapToGrid="0">
      <p:cViewPr varScale="1">
        <p:scale>
          <a:sx n="47" d="100"/>
          <a:sy n="47" d="100"/>
        </p:scale>
        <p:origin x="3000"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8/10/relationships/authors" Target="authors.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80A17F-3952-43CB-A4D5-B761D14D7638}"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9C878532-5AE9-47F6-9134-D79963ADC1D7}">
      <dgm:prSet/>
      <dgm:spPr/>
      <dgm:t>
        <a:bodyPr/>
        <a:lstStyle/>
        <a:p>
          <a:r>
            <a:rPr lang="en-US" b="0" i="0" baseline="0" dirty="0"/>
            <a:t>Rising global displacement: </a:t>
          </a:r>
          <a:r>
            <a:rPr lang="en-US" b="1" i="0" baseline="0" dirty="0"/>
            <a:t>123 million people [16]</a:t>
          </a:r>
          <a:endParaRPr lang="en-US" b="1" dirty="0"/>
        </a:p>
      </dgm:t>
    </dgm:pt>
    <dgm:pt modelId="{35CC0A4E-1F6F-4773-811F-0F61DF3A0332}" type="parTrans" cxnId="{BB9B8E36-9510-4E9E-9BC5-E02E220414A8}">
      <dgm:prSet/>
      <dgm:spPr/>
      <dgm:t>
        <a:bodyPr/>
        <a:lstStyle/>
        <a:p>
          <a:endParaRPr lang="en-US"/>
        </a:p>
      </dgm:t>
    </dgm:pt>
    <dgm:pt modelId="{B17B2127-4F3D-4E25-A54E-9EF37C080FA1}" type="sibTrans" cxnId="{BB9B8E36-9510-4E9E-9BC5-E02E220414A8}">
      <dgm:prSet/>
      <dgm:spPr/>
      <dgm:t>
        <a:bodyPr/>
        <a:lstStyle/>
        <a:p>
          <a:endParaRPr lang="en-US"/>
        </a:p>
      </dgm:t>
    </dgm:pt>
    <dgm:pt modelId="{E2C7EE77-E09F-4B2A-9206-106BAD02E10B}">
      <dgm:prSet/>
      <dgm:spPr/>
      <dgm:t>
        <a:bodyPr/>
        <a:lstStyle/>
        <a:p>
          <a:r>
            <a:rPr lang="en-US" b="0" i="0" baseline="0"/>
            <a:t>Research has largely focused on </a:t>
          </a:r>
          <a:r>
            <a:rPr lang="en-US" b="1" i="0" baseline="0"/>
            <a:t>trauma and outcomes for clients</a:t>
          </a:r>
          <a:r>
            <a:rPr lang="en-US" b="0" i="0" baseline="0"/>
            <a:t>. </a:t>
          </a:r>
          <a:endParaRPr lang="en-US"/>
        </a:p>
      </dgm:t>
    </dgm:pt>
    <dgm:pt modelId="{6BC7EAF4-B76B-48FF-AF9D-740C28FEDED3}" type="parTrans" cxnId="{7B5E1781-2A27-465E-ACB8-5F0A9DE4695D}">
      <dgm:prSet/>
      <dgm:spPr/>
      <dgm:t>
        <a:bodyPr/>
        <a:lstStyle/>
        <a:p>
          <a:endParaRPr lang="en-US"/>
        </a:p>
      </dgm:t>
    </dgm:pt>
    <dgm:pt modelId="{6EE02C65-10B5-4A6E-8EB6-884FF18FAC67}" type="sibTrans" cxnId="{7B5E1781-2A27-465E-ACB8-5F0A9DE4695D}">
      <dgm:prSet/>
      <dgm:spPr/>
      <dgm:t>
        <a:bodyPr/>
        <a:lstStyle/>
        <a:p>
          <a:endParaRPr lang="en-US"/>
        </a:p>
      </dgm:t>
    </dgm:pt>
    <dgm:pt modelId="{73AA015B-1058-4B25-BDFC-966F38DD2594}">
      <dgm:prSet/>
      <dgm:spPr/>
      <dgm:t>
        <a:bodyPr/>
        <a:lstStyle/>
        <a:p>
          <a:r>
            <a:rPr lang="en-US" dirty="0"/>
            <a:t>Less attention to </a:t>
          </a:r>
          <a:r>
            <a:rPr lang="en-US" b="1" dirty="0"/>
            <a:t>therapists’ experiences [8]</a:t>
          </a:r>
        </a:p>
      </dgm:t>
    </dgm:pt>
    <dgm:pt modelId="{86B6AA59-1572-4E7F-81D0-E8AE2B282883}" type="parTrans" cxnId="{71486D07-85AA-4C86-B157-5F0F09B53E05}">
      <dgm:prSet/>
      <dgm:spPr/>
      <dgm:t>
        <a:bodyPr/>
        <a:lstStyle/>
        <a:p>
          <a:endParaRPr lang="en-US"/>
        </a:p>
      </dgm:t>
    </dgm:pt>
    <dgm:pt modelId="{BFFE0015-051C-4363-8BD4-4884E94A8BC8}" type="sibTrans" cxnId="{71486D07-85AA-4C86-B157-5F0F09B53E05}">
      <dgm:prSet/>
      <dgm:spPr/>
      <dgm:t>
        <a:bodyPr/>
        <a:lstStyle/>
        <a:p>
          <a:endParaRPr lang="en-US"/>
        </a:p>
      </dgm:t>
    </dgm:pt>
    <dgm:pt modelId="{8701BB58-F95B-4275-9EB6-9BDB7DDEAFA7}">
      <dgm:prSet/>
      <dgm:spPr/>
      <dgm:t>
        <a:bodyPr/>
        <a:lstStyle/>
        <a:p>
          <a:r>
            <a:rPr lang="en-US" b="0" i="0" baseline="0" dirty="0"/>
            <a:t>Therapy is shaped by </a:t>
          </a:r>
          <a:r>
            <a:rPr lang="en-US" b="1" i="0" baseline="0" dirty="0"/>
            <a:t>sociopolitical systems and power [13] </a:t>
          </a:r>
          <a:endParaRPr lang="en-US" b="1" dirty="0"/>
        </a:p>
      </dgm:t>
    </dgm:pt>
    <dgm:pt modelId="{8D4518DC-943C-4C91-A023-1EF25540BA71}" type="parTrans" cxnId="{FC96296C-994E-48FF-9879-3F3CDAFF8FED}">
      <dgm:prSet/>
      <dgm:spPr/>
      <dgm:t>
        <a:bodyPr/>
        <a:lstStyle/>
        <a:p>
          <a:endParaRPr lang="en-US"/>
        </a:p>
      </dgm:t>
    </dgm:pt>
    <dgm:pt modelId="{D999BF4F-A090-4ACA-BE68-18F34232D4DD}" type="sibTrans" cxnId="{FC96296C-994E-48FF-9879-3F3CDAFF8FED}">
      <dgm:prSet/>
      <dgm:spPr/>
      <dgm:t>
        <a:bodyPr/>
        <a:lstStyle/>
        <a:p>
          <a:endParaRPr lang="en-US"/>
        </a:p>
      </dgm:t>
    </dgm:pt>
    <dgm:pt modelId="{816D1C65-513C-4348-B387-920EC2EF3570}" type="pres">
      <dgm:prSet presAssocID="{B080A17F-3952-43CB-A4D5-B761D14D7638}" presName="Name0" presStyleCnt="0">
        <dgm:presLayoutVars>
          <dgm:dir/>
          <dgm:animLvl val="lvl"/>
          <dgm:resizeHandles val="exact"/>
        </dgm:presLayoutVars>
      </dgm:prSet>
      <dgm:spPr/>
    </dgm:pt>
    <dgm:pt modelId="{FAAE2DF7-4C6F-435C-ACA7-9CF0DE6FA042}" type="pres">
      <dgm:prSet presAssocID="{8701BB58-F95B-4275-9EB6-9BDB7DDEAFA7}" presName="boxAndChildren" presStyleCnt="0"/>
      <dgm:spPr/>
    </dgm:pt>
    <dgm:pt modelId="{C78575B9-D5FE-4528-B48C-8DB4BC1B563B}" type="pres">
      <dgm:prSet presAssocID="{8701BB58-F95B-4275-9EB6-9BDB7DDEAFA7}" presName="parentTextBox" presStyleLbl="node1" presStyleIdx="0" presStyleCnt="4"/>
      <dgm:spPr/>
    </dgm:pt>
    <dgm:pt modelId="{4456FE52-8C49-45D3-B909-9910C368528C}" type="pres">
      <dgm:prSet presAssocID="{BFFE0015-051C-4363-8BD4-4884E94A8BC8}" presName="sp" presStyleCnt="0"/>
      <dgm:spPr/>
    </dgm:pt>
    <dgm:pt modelId="{F4B79D95-2232-49EC-BB01-5D1645998B84}" type="pres">
      <dgm:prSet presAssocID="{73AA015B-1058-4B25-BDFC-966F38DD2594}" presName="arrowAndChildren" presStyleCnt="0"/>
      <dgm:spPr/>
    </dgm:pt>
    <dgm:pt modelId="{ADD3E7AD-CA6C-477E-B6C3-C7CAD323B7E6}" type="pres">
      <dgm:prSet presAssocID="{73AA015B-1058-4B25-BDFC-966F38DD2594}" presName="parentTextArrow" presStyleLbl="node1" presStyleIdx="1" presStyleCnt="4"/>
      <dgm:spPr/>
    </dgm:pt>
    <dgm:pt modelId="{B621F42F-DDBE-4F9F-9872-1142236C5EE1}" type="pres">
      <dgm:prSet presAssocID="{6EE02C65-10B5-4A6E-8EB6-884FF18FAC67}" presName="sp" presStyleCnt="0"/>
      <dgm:spPr/>
    </dgm:pt>
    <dgm:pt modelId="{9DDA8E21-E779-4FC7-8A5C-3A657F9D3096}" type="pres">
      <dgm:prSet presAssocID="{E2C7EE77-E09F-4B2A-9206-106BAD02E10B}" presName="arrowAndChildren" presStyleCnt="0"/>
      <dgm:spPr/>
    </dgm:pt>
    <dgm:pt modelId="{43A97406-0DF3-4C53-BC0A-21EA6886DD21}" type="pres">
      <dgm:prSet presAssocID="{E2C7EE77-E09F-4B2A-9206-106BAD02E10B}" presName="parentTextArrow" presStyleLbl="node1" presStyleIdx="2" presStyleCnt="4"/>
      <dgm:spPr/>
    </dgm:pt>
    <dgm:pt modelId="{39AEEEC4-541C-4039-B251-A737EBFB15FA}" type="pres">
      <dgm:prSet presAssocID="{B17B2127-4F3D-4E25-A54E-9EF37C080FA1}" presName="sp" presStyleCnt="0"/>
      <dgm:spPr/>
    </dgm:pt>
    <dgm:pt modelId="{7587FB71-D7D8-4FDD-ABA2-7CA8C85BB082}" type="pres">
      <dgm:prSet presAssocID="{9C878532-5AE9-47F6-9134-D79963ADC1D7}" presName="arrowAndChildren" presStyleCnt="0"/>
      <dgm:spPr/>
    </dgm:pt>
    <dgm:pt modelId="{C2F4D868-B487-4BE7-937C-D4CE5060D6F7}" type="pres">
      <dgm:prSet presAssocID="{9C878532-5AE9-47F6-9134-D79963ADC1D7}" presName="parentTextArrow" presStyleLbl="node1" presStyleIdx="3" presStyleCnt="4"/>
      <dgm:spPr/>
    </dgm:pt>
  </dgm:ptLst>
  <dgm:cxnLst>
    <dgm:cxn modelId="{71486D07-85AA-4C86-B157-5F0F09B53E05}" srcId="{B080A17F-3952-43CB-A4D5-B761D14D7638}" destId="{73AA015B-1058-4B25-BDFC-966F38DD2594}" srcOrd="2" destOrd="0" parTransId="{86B6AA59-1572-4E7F-81D0-E8AE2B282883}" sibTransId="{BFFE0015-051C-4363-8BD4-4884E94A8BC8}"/>
    <dgm:cxn modelId="{EF0D3320-53FC-4F47-AF0D-9C8F2D2D1CE7}" type="presOf" srcId="{73AA015B-1058-4B25-BDFC-966F38DD2594}" destId="{ADD3E7AD-CA6C-477E-B6C3-C7CAD323B7E6}" srcOrd="0" destOrd="0" presId="urn:microsoft.com/office/officeart/2005/8/layout/process4"/>
    <dgm:cxn modelId="{BB9B8E36-9510-4E9E-9BC5-E02E220414A8}" srcId="{B080A17F-3952-43CB-A4D5-B761D14D7638}" destId="{9C878532-5AE9-47F6-9134-D79963ADC1D7}" srcOrd="0" destOrd="0" parTransId="{35CC0A4E-1F6F-4773-811F-0F61DF3A0332}" sibTransId="{B17B2127-4F3D-4E25-A54E-9EF37C080FA1}"/>
    <dgm:cxn modelId="{53FE2469-0C0A-4023-93F6-C76AEE2F78FE}" type="presOf" srcId="{8701BB58-F95B-4275-9EB6-9BDB7DDEAFA7}" destId="{C78575B9-D5FE-4528-B48C-8DB4BC1B563B}" srcOrd="0" destOrd="0" presId="urn:microsoft.com/office/officeart/2005/8/layout/process4"/>
    <dgm:cxn modelId="{FC96296C-994E-48FF-9879-3F3CDAFF8FED}" srcId="{B080A17F-3952-43CB-A4D5-B761D14D7638}" destId="{8701BB58-F95B-4275-9EB6-9BDB7DDEAFA7}" srcOrd="3" destOrd="0" parTransId="{8D4518DC-943C-4C91-A023-1EF25540BA71}" sibTransId="{D999BF4F-A090-4ACA-BE68-18F34232D4DD}"/>
    <dgm:cxn modelId="{4F82F050-FE90-4EF0-95FD-725159FB4409}" type="presOf" srcId="{9C878532-5AE9-47F6-9134-D79963ADC1D7}" destId="{C2F4D868-B487-4BE7-937C-D4CE5060D6F7}" srcOrd="0" destOrd="0" presId="urn:microsoft.com/office/officeart/2005/8/layout/process4"/>
    <dgm:cxn modelId="{7B5E1781-2A27-465E-ACB8-5F0A9DE4695D}" srcId="{B080A17F-3952-43CB-A4D5-B761D14D7638}" destId="{E2C7EE77-E09F-4B2A-9206-106BAD02E10B}" srcOrd="1" destOrd="0" parTransId="{6BC7EAF4-B76B-48FF-AF9D-740C28FEDED3}" sibTransId="{6EE02C65-10B5-4A6E-8EB6-884FF18FAC67}"/>
    <dgm:cxn modelId="{7DA25AC4-6629-4AA2-8062-76DEF0BC06DD}" type="presOf" srcId="{E2C7EE77-E09F-4B2A-9206-106BAD02E10B}" destId="{43A97406-0DF3-4C53-BC0A-21EA6886DD21}" srcOrd="0" destOrd="0" presId="urn:microsoft.com/office/officeart/2005/8/layout/process4"/>
    <dgm:cxn modelId="{642CB5D7-E943-44F9-BB24-809B20E6C06C}" type="presOf" srcId="{B080A17F-3952-43CB-A4D5-B761D14D7638}" destId="{816D1C65-513C-4348-B387-920EC2EF3570}" srcOrd="0" destOrd="0" presId="urn:microsoft.com/office/officeart/2005/8/layout/process4"/>
    <dgm:cxn modelId="{13390BD4-660E-4B17-83F0-20D3E6E73DA0}" type="presParOf" srcId="{816D1C65-513C-4348-B387-920EC2EF3570}" destId="{FAAE2DF7-4C6F-435C-ACA7-9CF0DE6FA042}" srcOrd="0" destOrd="0" presId="urn:microsoft.com/office/officeart/2005/8/layout/process4"/>
    <dgm:cxn modelId="{FF70FCC1-083E-424C-8036-3C8CE5C6FD39}" type="presParOf" srcId="{FAAE2DF7-4C6F-435C-ACA7-9CF0DE6FA042}" destId="{C78575B9-D5FE-4528-B48C-8DB4BC1B563B}" srcOrd="0" destOrd="0" presId="urn:microsoft.com/office/officeart/2005/8/layout/process4"/>
    <dgm:cxn modelId="{4378836B-2E3F-4D5A-949B-AC1B0B9EDD66}" type="presParOf" srcId="{816D1C65-513C-4348-B387-920EC2EF3570}" destId="{4456FE52-8C49-45D3-B909-9910C368528C}" srcOrd="1" destOrd="0" presId="urn:microsoft.com/office/officeart/2005/8/layout/process4"/>
    <dgm:cxn modelId="{DDE944DF-075E-4334-953E-73A463E57817}" type="presParOf" srcId="{816D1C65-513C-4348-B387-920EC2EF3570}" destId="{F4B79D95-2232-49EC-BB01-5D1645998B84}" srcOrd="2" destOrd="0" presId="urn:microsoft.com/office/officeart/2005/8/layout/process4"/>
    <dgm:cxn modelId="{AEBEE692-5FF9-441A-902D-DEB9ED189151}" type="presParOf" srcId="{F4B79D95-2232-49EC-BB01-5D1645998B84}" destId="{ADD3E7AD-CA6C-477E-B6C3-C7CAD323B7E6}" srcOrd="0" destOrd="0" presId="urn:microsoft.com/office/officeart/2005/8/layout/process4"/>
    <dgm:cxn modelId="{D85DD09E-80B0-4B3D-B2B8-D55B55D7556A}" type="presParOf" srcId="{816D1C65-513C-4348-B387-920EC2EF3570}" destId="{B621F42F-DDBE-4F9F-9872-1142236C5EE1}" srcOrd="3" destOrd="0" presId="urn:microsoft.com/office/officeart/2005/8/layout/process4"/>
    <dgm:cxn modelId="{E6F28F21-7D0B-48ED-AA64-FE9BEAB34E0C}" type="presParOf" srcId="{816D1C65-513C-4348-B387-920EC2EF3570}" destId="{9DDA8E21-E779-4FC7-8A5C-3A657F9D3096}" srcOrd="4" destOrd="0" presId="urn:microsoft.com/office/officeart/2005/8/layout/process4"/>
    <dgm:cxn modelId="{A209A493-7EB2-402E-BC97-D33B36EB0503}" type="presParOf" srcId="{9DDA8E21-E779-4FC7-8A5C-3A657F9D3096}" destId="{43A97406-0DF3-4C53-BC0A-21EA6886DD21}" srcOrd="0" destOrd="0" presId="urn:microsoft.com/office/officeart/2005/8/layout/process4"/>
    <dgm:cxn modelId="{A5993E4C-B9F4-44E6-AEAF-D505CF3F05E0}" type="presParOf" srcId="{816D1C65-513C-4348-B387-920EC2EF3570}" destId="{39AEEEC4-541C-4039-B251-A737EBFB15FA}" srcOrd="5" destOrd="0" presId="urn:microsoft.com/office/officeart/2005/8/layout/process4"/>
    <dgm:cxn modelId="{D782C412-8866-4E98-8EB0-45980712490D}" type="presParOf" srcId="{816D1C65-513C-4348-B387-920EC2EF3570}" destId="{7587FB71-D7D8-4FDD-ABA2-7CA8C85BB082}" srcOrd="6" destOrd="0" presId="urn:microsoft.com/office/officeart/2005/8/layout/process4"/>
    <dgm:cxn modelId="{01CEB408-81F0-4EF9-BDC2-FD84D2741FAA}" type="presParOf" srcId="{7587FB71-D7D8-4FDD-ABA2-7CA8C85BB082}" destId="{C2F4D868-B487-4BE7-937C-D4CE5060D6F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90EE17-619D-4D6C-8718-9EEF35F51340}"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5CD5391-359F-4E32-BE24-8415F3161E38}">
      <dgm:prSet custT="1"/>
      <dgm:spPr/>
      <dgm:t>
        <a:bodyPr/>
        <a:lstStyle/>
        <a:p>
          <a:pPr>
            <a:lnSpc>
              <a:spcPct val="100000"/>
            </a:lnSpc>
            <a:defRPr b="1"/>
          </a:pPr>
          <a:r>
            <a:rPr lang="en-GB" sz="2000" dirty="0"/>
            <a:t>Semi structured interviews (online</a:t>
          </a:r>
          <a:r>
            <a:rPr lang="en-GB" sz="1800" dirty="0"/>
            <a:t>)</a:t>
          </a:r>
          <a:endParaRPr lang="en-US" sz="1800" dirty="0"/>
        </a:p>
      </dgm:t>
    </dgm:pt>
    <dgm:pt modelId="{ADD189FD-6C0E-4EFC-8C99-1150C876FD1F}" type="parTrans" cxnId="{3E492E2E-87FB-4493-B56C-65241E85D8DD}">
      <dgm:prSet/>
      <dgm:spPr/>
      <dgm:t>
        <a:bodyPr/>
        <a:lstStyle/>
        <a:p>
          <a:endParaRPr lang="en-US"/>
        </a:p>
      </dgm:t>
    </dgm:pt>
    <dgm:pt modelId="{486F4871-3CB8-454C-9137-78790A3C29C1}" type="sibTrans" cxnId="{3E492E2E-87FB-4493-B56C-65241E85D8DD}">
      <dgm:prSet/>
      <dgm:spPr/>
      <dgm:t>
        <a:bodyPr/>
        <a:lstStyle/>
        <a:p>
          <a:endParaRPr lang="en-US"/>
        </a:p>
      </dgm:t>
    </dgm:pt>
    <dgm:pt modelId="{34275595-CE2D-4CF7-925B-A26B6B630819}">
      <dgm:prSet custT="1"/>
      <dgm:spPr/>
      <dgm:t>
        <a:bodyPr/>
        <a:lstStyle/>
        <a:p>
          <a:pPr>
            <a:lnSpc>
              <a:spcPct val="100000"/>
            </a:lnSpc>
          </a:pPr>
          <a:endParaRPr lang="en-GB" sz="1800" dirty="0"/>
        </a:p>
        <a:p>
          <a:pPr>
            <a:lnSpc>
              <a:spcPct val="100000"/>
            </a:lnSpc>
          </a:pPr>
          <a:r>
            <a:rPr lang="en-GB" sz="1800" dirty="0"/>
            <a:t>Explores </a:t>
          </a:r>
          <a:r>
            <a:rPr lang="en-GB" sz="1800" b="1" dirty="0"/>
            <a:t>experience and meaning making </a:t>
          </a:r>
          <a:r>
            <a:rPr lang="en-GB" sz="1800" b="0" dirty="0"/>
            <a:t>in depth</a:t>
          </a:r>
          <a:endParaRPr lang="en-US" sz="1800" b="0" dirty="0"/>
        </a:p>
      </dgm:t>
    </dgm:pt>
    <dgm:pt modelId="{2F341107-CF09-4E06-9A54-4028A2757FAC}" type="parTrans" cxnId="{94C8A8C3-2FB8-4E54-B481-230BE4717D36}">
      <dgm:prSet/>
      <dgm:spPr/>
      <dgm:t>
        <a:bodyPr/>
        <a:lstStyle/>
        <a:p>
          <a:endParaRPr lang="en-US"/>
        </a:p>
      </dgm:t>
    </dgm:pt>
    <dgm:pt modelId="{5A15475B-DACF-44B8-8F2E-CD3D35C3EAF8}" type="sibTrans" cxnId="{94C8A8C3-2FB8-4E54-B481-230BE4717D36}">
      <dgm:prSet/>
      <dgm:spPr/>
      <dgm:t>
        <a:bodyPr/>
        <a:lstStyle/>
        <a:p>
          <a:endParaRPr lang="en-US"/>
        </a:p>
      </dgm:t>
    </dgm:pt>
    <dgm:pt modelId="{A6DB9ED2-0C3E-4468-AA45-0F34E924F1C0}">
      <dgm:prSet custT="1"/>
      <dgm:spPr/>
      <dgm:t>
        <a:bodyPr/>
        <a:lstStyle/>
        <a:p>
          <a:pPr>
            <a:lnSpc>
              <a:spcPct val="100000"/>
            </a:lnSpc>
          </a:pPr>
          <a:r>
            <a:rPr lang="en-GB" sz="1800" dirty="0"/>
            <a:t>Flexible, allows participants </a:t>
          </a:r>
          <a:r>
            <a:rPr lang="en-GB" sz="1800" b="1" dirty="0"/>
            <a:t>to guide discussion</a:t>
          </a:r>
          <a:endParaRPr lang="en-US" sz="1800" dirty="0"/>
        </a:p>
      </dgm:t>
    </dgm:pt>
    <dgm:pt modelId="{64C9E04F-819C-467A-BE81-48BDC1DD9EC1}" type="parTrans" cxnId="{50917E88-C1AC-41C4-B98A-676D7C59B492}">
      <dgm:prSet/>
      <dgm:spPr/>
      <dgm:t>
        <a:bodyPr/>
        <a:lstStyle/>
        <a:p>
          <a:endParaRPr lang="en-US"/>
        </a:p>
      </dgm:t>
    </dgm:pt>
    <dgm:pt modelId="{C82F409F-42F0-40B9-89E2-06236CB18D74}" type="sibTrans" cxnId="{50917E88-C1AC-41C4-B98A-676D7C59B492}">
      <dgm:prSet/>
      <dgm:spPr/>
      <dgm:t>
        <a:bodyPr/>
        <a:lstStyle/>
        <a:p>
          <a:endParaRPr lang="en-US"/>
        </a:p>
      </dgm:t>
    </dgm:pt>
    <dgm:pt modelId="{FA5C16CB-9CAC-4470-A2D6-942EAC24A3DE}">
      <dgm:prSet/>
      <dgm:spPr/>
      <dgm:t>
        <a:bodyPr/>
        <a:lstStyle/>
        <a:p>
          <a:pPr>
            <a:lnSpc>
              <a:spcPct val="100000"/>
            </a:lnSpc>
            <a:defRPr b="1"/>
          </a:pPr>
          <a:r>
            <a:rPr lang="en-GB" b="1" dirty="0"/>
            <a:t>Trainee &amp; qualified therapists</a:t>
          </a:r>
          <a:endParaRPr lang="en-US" dirty="0"/>
        </a:p>
      </dgm:t>
    </dgm:pt>
    <dgm:pt modelId="{380B2ABA-FDBA-4D57-A2E8-9C7B481FEE12}" type="parTrans" cxnId="{B1F148F5-CA51-44A9-B721-84254591537E}">
      <dgm:prSet/>
      <dgm:spPr/>
      <dgm:t>
        <a:bodyPr/>
        <a:lstStyle/>
        <a:p>
          <a:endParaRPr lang="en-US"/>
        </a:p>
      </dgm:t>
    </dgm:pt>
    <dgm:pt modelId="{98CB3D4B-67F0-4C5E-9C73-87D64B5D1DDC}" type="sibTrans" cxnId="{B1F148F5-CA51-44A9-B721-84254591537E}">
      <dgm:prSet/>
      <dgm:spPr/>
      <dgm:t>
        <a:bodyPr/>
        <a:lstStyle/>
        <a:p>
          <a:endParaRPr lang="en-US"/>
        </a:p>
      </dgm:t>
    </dgm:pt>
    <dgm:pt modelId="{B3D33CF2-783B-47D4-9288-EC770FE6908A}">
      <dgm:prSet custT="1"/>
      <dgm:spPr/>
      <dgm:t>
        <a:bodyPr/>
        <a:lstStyle/>
        <a:p>
          <a:pPr>
            <a:lnSpc>
              <a:spcPct val="100000"/>
            </a:lnSpc>
          </a:pPr>
          <a:endParaRPr lang="en-GB" sz="1800" dirty="0"/>
        </a:p>
        <a:p>
          <a:pPr>
            <a:lnSpc>
              <a:spcPct val="100000"/>
            </a:lnSpc>
          </a:pPr>
          <a:r>
            <a:rPr lang="en-GB" sz="1800" dirty="0"/>
            <a:t>Experience of working with </a:t>
          </a:r>
          <a:r>
            <a:rPr lang="en-GB" sz="1800" b="1" dirty="0"/>
            <a:t>forcibly displaced clients</a:t>
          </a:r>
          <a:endParaRPr lang="en-US" sz="1800" dirty="0"/>
        </a:p>
      </dgm:t>
    </dgm:pt>
    <dgm:pt modelId="{09603DE2-D96A-4B77-B9A0-A233FCB97E41}" type="parTrans" cxnId="{45FEC8A1-996A-4932-88E2-8C16521EB5EE}">
      <dgm:prSet/>
      <dgm:spPr/>
      <dgm:t>
        <a:bodyPr/>
        <a:lstStyle/>
        <a:p>
          <a:endParaRPr lang="en-US"/>
        </a:p>
      </dgm:t>
    </dgm:pt>
    <dgm:pt modelId="{A3B33D46-9DAF-4882-88E7-348F1B7A8EDE}" type="sibTrans" cxnId="{45FEC8A1-996A-4932-88E2-8C16521EB5EE}">
      <dgm:prSet/>
      <dgm:spPr/>
      <dgm:t>
        <a:bodyPr/>
        <a:lstStyle/>
        <a:p>
          <a:endParaRPr lang="en-US"/>
        </a:p>
      </dgm:t>
    </dgm:pt>
    <dgm:pt modelId="{6C6C4E19-2B5F-420C-A85F-81D857D54C70}">
      <dgm:prSet/>
      <dgm:spPr/>
      <dgm:t>
        <a:bodyPr/>
        <a:lstStyle/>
        <a:p>
          <a:pPr>
            <a:lnSpc>
              <a:spcPct val="100000"/>
            </a:lnSpc>
            <a:defRPr b="1"/>
          </a:pPr>
          <a:r>
            <a:rPr lang="en-GB" dirty="0"/>
            <a:t>Purposive sampling </a:t>
          </a:r>
          <a:endParaRPr lang="en-US" dirty="0"/>
        </a:p>
      </dgm:t>
    </dgm:pt>
    <dgm:pt modelId="{2242C811-CC47-4BC5-8770-C1D919F1B0FE}" type="parTrans" cxnId="{186DD807-EE8B-4F87-A75A-F8E5F2DC59BF}">
      <dgm:prSet/>
      <dgm:spPr/>
      <dgm:t>
        <a:bodyPr/>
        <a:lstStyle/>
        <a:p>
          <a:endParaRPr lang="en-US"/>
        </a:p>
      </dgm:t>
    </dgm:pt>
    <dgm:pt modelId="{86968A48-60A7-490C-BAB6-778C81AC0A4E}" type="sibTrans" cxnId="{186DD807-EE8B-4F87-A75A-F8E5F2DC59BF}">
      <dgm:prSet/>
      <dgm:spPr/>
      <dgm:t>
        <a:bodyPr/>
        <a:lstStyle/>
        <a:p>
          <a:endParaRPr lang="en-US"/>
        </a:p>
      </dgm:t>
    </dgm:pt>
    <dgm:pt modelId="{4536F648-FB7B-400E-AEB1-5A58986272A3}">
      <dgm:prSet custT="1"/>
      <dgm:spPr/>
      <dgm:t>
        <a:bodyPr/>
        <a:lstStyle/>
        <a:p>
          <a:pPr>
            <a:lnSpc>
              <a:spcPct val="100000"/>
            </a:lnSpc>
          </a:pPr>
          <a:endParaRPr lang="en-GB" sz="1800" dirty="0"/>
        </a:p>
        <a:p>
          <a:pPr>
            <a:lnSpc>
              <a:spcPct val="100000"/>
            </a:lnSpc>
          </a:pPr>
          <a:r>
            <a:rPr lang="en-GB" sz="1800" dirty="0"/>
            <a:t>Ensure participants have </a:t>
          </a:r>
          <a:r>
            <a:rPr lang="en-GB" sz="1800" b="1" dirty="0"/>
            <a:t>relevant experience</a:t>
          </a:r>
          <a:endParaRPr lang="en-US" sz="1800" dirty="0"/>
        </a:p>
      </dgm:t>
    </dgm:pt>
    <dgm:pt modelId="{FEF5B2EB-739A-4136-A06F-7D1A83E24D45}" type="parTrans" cxnId="{0D996D52-F8BE-4E69-B223-7FCFF0CCEA2A}">
      <dgm:prSet/>
      <dgm:spPr/>
      <dgm:t>
        <a:bodyPr/>
        <a:lstStyle/>
        <a:p>
          <a:endParaRPr lang="en-US"/>
        </a:p>
      </dgm:t>
    </dgm:pt>
    <dgm:pt modelId="{8AADAC40-7ECE-45F6-B4F0-7D982AB32887}" type="sibTrans" cxnId="{0D996D52-F8BE-4E69-B223-7FCFF0CCEA2A}">
      <dgm:prSet/>
      <dgm:spPr/>
      <dgm:t>
        <a:bodyPr/>
        <a:lstStyle/>
        <a:p>
          <a:endParaRPr lang="en-US"/>
        </a:p>
      </dgm:t>
    </dgm:pt>
    <dgm:pt modelId="{737959BC-7E7E-4E0D-B0EF-C8FDC2F33F3F}">
      <dgm:prSet/>
      <dgm:spPr/>
      <dgm:t>
        <a:bodyPr/>
        <a:lstStyle/>
        <a:p>
          <a:pPr>
            <a:lnSpc>
              <a:spcPct val="100000"/>
            </a:lnSpc>
            <a:defRPr b="1"/>
          </a:pPr>
          <a:r>
            <a:rPr lang="en-GB" b="1" dirty="0"/>
            <a:t>Reflexivity</a:t>
          </a:r>
          <a:endParaRPr lang="en-US" dirty="0"/>
        </a:p>
      </dgm:t>
    </dgm:pt>
    <dgm:pt modelId="{86809CC2-7F1C-478E-BA8B-FA9D8181AB64}" type="parTrans" cxnId="{1A6D35A6-35A2-466E-AA84-A5B9698C5415}">
      <dgm:prSet/>
      <dgm:spPr/>
      <dgm:t>
        <a:bodyPr/>
        <a:lstStyle/>
        <a:p>
          <a:endParaRPr lang="en-US"/>
        </a:p>
      </dgm:t>
    </dgm:pt>
    <dgm:pt modelId="{A75A73AD-11C1-4E16-B58E-B4024836988D}" type="sibTrans" cxnId="{1A6D35A6-35A2-466E-AA84-A5B9698C5415}">
      <dgm:prSet/>
      <dgm:spPr/>
      <dgm:t>
        <a:bodyPr/>
        <a:lstStyle/>
        <a:p>
          <a:endParaRPr lang="en-US"/>
        </a:p>
      </dgm:t>
    </dgm:pt>
    <dgm:pt modelId="{CF5C865D-595B-4C13-B9E4-03A9E029A61E}">
      <dgm:prSet custT="1"/>
      <dgm:spPr/>
      <dgm:t>
        <a:bodyPr/>
        <a:lstStyle/>
        <a:p>
          <a:pPr>
            <a:lnSpc>
              <a:spcPct val="100000"/>
            </a:lnSpc>
          </a:pPr>
          <a:endParaRPr lang="en-GB" sz="1800" dirty="0"/>
        </a:p>
        <a:p>
          <a:pPr>
            <a:lnSpc>
              <a:spcPct val="100000"/>
            </a:lnSpc>
          </a:pPr>
          <a:r>
            <a:rPr lang="en-GB" sz="1800" dirty="0"/>
            <a:t>Researcher is </a:t>
          </a:r>
          <a:r>
            <a:rPr lang="en-GB" sz="1800" b="1" dirty="0"/>
            <a:t>active participant in interpretation</a:t>
          </a:r>
          <a:endParaRPr lang="en-US" sz="1800" dirty="0"/>
        </a:p>
      </dgm:t>
    </dgm:pt>
    <dgm:pt modelId="{774F8D48-23FC-41EE-8448-4B529E9F3703}" type="parTrans" cxnId="{E352056E-8271-4256-B55C-FC7CBE2F9189}">
      <dgm:prSet/>
      <dgm:spPr/>
      <dgm:t>
        <a:bodyPr/>
        <a:lstStyle/>
        <a:p>
          <a:endParaRPr lang="en-US"/>
        </a:p>
      </dgm:t>
    </dgm:pt>
    <dgm:pt modelId="{10666BE6-EE1D-4085-9EA0-4FDC79C84385}" type="sibTrans" cxnId="{E352056E-8271-4256-B55C-FC7CBE2F9189}">
      <dgm:prSet/>
      <dgm:spPr/>
      <dgm:t>
        <a:bodyPr/>
        <a:lstStyle/>
        <a:p>
          <a:endParaRPr lang="en-US"/>
        </a:p>
      </dgm:t>
    </dgm:pt>
    <dgm:pt modelId="{AE3A9B71-A4AB-4ADC-B776-B36654B75403}">
      <dgm:prSet custT="1"/>
      <dgm:spPr/>
      <dgm:t>
        <a:bodyPr/>
        <a:lstStyle/>
        <a:p>
          <a:pPr>
            <a:lnSpc>
              <a:spcPct val="100000"/>
            </a:lnSpc>
          </a:pPr>
          <a:r>
            <a:rPr lang="en-GB" sz="1800" dirty="0"/>
            <a:t>Ongoing reflection on </a:t>
          </a:r>
          <a:r>
            <a:rPr lang="en-GB" sz="1800" b="1" dirty="0"/>
            <a:t>assumptions, values and positioning</a:t>
          </a:r>
          <a:endParaRPr lang="en-US" sz="1800" dirty="0"/>
        </a:p>
      </dgm:t>
    </dgm:pt>
    <dgm:pt modelId="{1C578C8B-EBD5-4AAD-A9DB-800428F826ED}" type="parTrans" cxnId="{71E66FCC-DC37-4041-A99D-1B183018DA0B}">
      <dgm:prSet/>
      <dgm:spPr/>
      <dgm:t>
        <a:bodyPr/>
        <a:lstStyle/>
        <a:p>
          <a:endParaRPr lang="en-US"/>
        </a:p>
      </dgm:t>
    </dgm:pt>
    <dgm:pt modelId="{2735F3F4-A994-4148-A9D6-080CD14990B2}" type="sibTrans" cxnId="{71E66FCC-DC37-4041-A99D-1B183018DA0B}">
      <dgm:prSet/>
      <dgm:spPr/>
      <dgm:t>
        <a:bodyPr/>
        <a:lstStyle/>
        <a:p>
          <a:endParaRPr lang="en-US"/>
        </a:p>
      </dgm:t>
    </dgm:pt>
    <dgm:pt modelId="{B3C45574-FD5B-48FC-9FFF-4A30D4E8D08F}" type="pres">
      <dgm:prSet presAssocID="{A590EE17-619D-4D6C-8718-9EEF35F51340}" presName="root" presStyleCnt="0">
        <dgm:presLayoutVars>
          <dgm:dir/>
          <dgm:resizeHandles val="exact"/>
        </dgm:presLayoutVars>
      </dgm:prSet>
      <dgm:spPr/>
    </dgm:pt>
    <dgm:pt modelId="{41B2D945-5A26-433A-80C4-D36F1DDFB6D2}" type="pres">
      <dgm:prSet presAssocID="{F5CD5391-359F-4E32-BE24-8415F3161E38}" presName="compNode" presStyleCnt="0"/>
      <dgm:spPr/>
    </dgm:pt>
    <dgm:pt modelId="{32331CB8-2173-41DE-A098-6417B229B518}" type="pres">
      <dgm:prSet presAssocID="{F5CD5391-359F-4E32-BE24-8415F3161E38}"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ard Room"/>
        </a:ext>
      </dgm:extLst>
    </dgm:pt>
    <dgm:pt modelId="{34AB1A66-A27C-4A84-B94E-52CB2DB957D2}" type="pres">
      <dgm:prSet presAssocID="{F5CD5391-359F-4E32-BE24-8415F3161E38}" presName="iconSpace" presStyleCnt="0"/>
      <dgm:spPr/>
    </dgm:pt>
    <dgm:pt modelId="{FD5DF7A7-9611-43D4-A064-9FAA7CCEBC85}" type="pres">
      <dgm:prSet presAssocID="{F5CD5391-359F-4E32-BE24-8415F3161E38}" presName="parTx" presStyleLbl="revTx" presStyleIdx="0" presStyleCnt="8">
        <dgm:presLayoutVars>
          <dgm:chMax val="0"/>
          <dgm:chPref val="0"/>
        </dgm:presLayoutVars>
      </dgm:prSet>
      <dgm:spPr/>
    </dgm:pt>
    <dgm:pt modelId="{965890C4-1B44-4D62-8D85-E050E96DBAF4}" type="pres">
      <dgm:prSet presAssocID="{F5CD5391-359F-4E32-BE24-8415F3161E38}" presName="txSpace" presStyleCnt="0"/>
      <dgm:spPr/>
    </dgm:pt>
    <dgm:pt modelId="{E4BDD649-0A48-4D0C-B055-5E1229D93FF3}" type="pres">
      <dgm:prSet presAssocID="{F5CD5391-359F-4E32-BE24-8415F3161E38}" presName="desTx" presStyleLbl="revTx" presStyleIdx="1" presStyleCnt="8">
        <dgm:presLayoutVars/>
      </dgm:prSet>
      <dgm:spPr/>
    </dgm:pt>
    <dgm:pt modelId="{C933FDE1-98A1-42BC-9642-1D7E12F24DF3}" type="pres">
      <dgm:prSet presAssocID="{486F4871-3CB8-454C-9137-78790A3C29C1}" presName="sibTrans" presStyleCnt="0"/>
      <dgm:spPr/>
    </dgm:pt>
    <dgm:pt modelId="{736AEAED-0D32-4219-976D-CAFB5C0A77D9}" type="pres">
      <dgm:prSet presAssocID="{FA5C16CB-9CAC-4470-A2D6-942EAC24A3DE}" presName="compNode" presStyleCnt="0"/>
      <dgm:spPr/>
    </dgm:pt>
    <dgm:pt modelId="{93BED66B-7BEB-4916-87BC-061415B5F10A}" type="pres">
      <dgm:prSet presAssocID="{FA5C16CB-9CAC-4470-A2D6-942EAC24A3D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3E6246E9-77E2-4845-A7DE-754EF9DA6E86}" type="pres">
      <dgm:prSet presAssocID="{FA5C16CB-9CAC-4470-A2D6-942EAC24A3DE}" presName="iconSpace" presStyleCnt="0"/>
      <dgm:spPr/>
    </dgm:pt>
    <dgm:pt modelId="{4E3DF35F-6B67-4BFE-B35F-3489927E36BB}" type="pres">
      <dgm:prSet presAssocID="{FA5C16CB-9CAC-4470-A2D6-942EAC24A3DE}" presName="parTx" presStyleLbl="revTx" presStyleIdx="2" presStyleCnt="8">
        <dgm:presLayoutVars>
          <dgm:chMax val="0"/>
          <dgm:chPref val="0"/>
        </dgm:presLayoutVars>
      </dgm:prSet>
      <dgm:spPr/>
    </dgm:pt>
    <dgm:pt modelId="{193A310B-2E5B-45C3-816D-3DF89F3D7E36}" type="pres">
      <dgm:prSet presAssocID="{FA5C16CB-9CAC-4470-A2D6-942EAC24A3DE}" presName="txSpace" presStyleCnt="0"/>
      <dgm:spPr/>
    </dgm:pt>
    <dgm:pt modelId="{141C7313-758A-4232-8F65-252845DC4E02}" type="pres">
      <dgm:prSet presAssocID="{FA5C16CB-9CAC-4470-A2D6-942EAC24A3DE}" presName="desTx" presStyleLbl="revTx" presStyleIdx="3" presStyleCnt="8">
        <dgm:presLayoutVars/>
      </dgm:prSet>
      <dgm:spPr/>
    </dgm:pt>
    <dgm:pt modelId="{DB7DA095-E636-4F4F-8020-063BF06DFBBD}" type="pres">
      <dgm:prSet presAssocID="{98CB3D4B-67F0-4C5E-9C73-87D64B5D1DDC}" presName="sibTrans" presStyleCnt="0"/>
      <dgm:spPr/>
    </dgm:pt>
    <dgm:pt modelId="{DEF8AC32-D30D-45B5-9FED-2ECDED971EAF}" type="pres">
      <dgm:prSet presAssocID="{6C6C4E19-2B5F-420C-A85F-81D857D54C70}" presName="compNode" presStyleCnt="0"/>
      <dgm:spPr/>
    </dgm:pt>
    <dgm:pt modelId="{7E224769-0A4A-430E-9E83-B916ED675821}" type="pres">
      <dgm:prSet presAssocID="{6C6C4E19-2B5F-420C-A85F-81D857D54C7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1E3EC874-E593-44FC-B7D3-9F973DF5A537}" type="pres">
      <dgm:prSet presAssocID="{6C6C4E19-2B5F-420C-A85F-81D857D54C70}" presName="iconSpace" presStyleCnt="0"/>
      <dgm:spPr/>
    </dgm:pt>
    <dgm:pt modelId="{850EE374-85EF-4E8C-B01E-01D758A68C70}" type="pres">
      <dgm:prSet presAssocID="{6C6C4E19-2B5F-420C-A85F-81D857D54C70}" presName="parTx" presStyleLbl="revTx" presStyleIdx="4" presStyleCnt="8">
        <dgm:presLayoutVars>
          <dgm:chMax val="0"/>
          <dgm:chPref val="0"/>
        </dgm:presLayoutVars>
      </dgm:prSet>
      <dgm:spPr/>
    </dgm:pt>
    <dgm:pt modelId="{F02AF58B-A1B3-40DA-8885-2613268B3271}" type="pres">
      <dgm:prSet presAssocID="{6C6C4E19-2B5F-420C-A85F-81D857D54C70}" presName="txSpace" presStyleCnt="0"/>
      <dgm:spPr/>
    </dgm:pt>
    <dgm:pt modelId="{80AE79B7-D55C-42EF-8095-6F812BB9CA54}" type="pres">
      <dgm:prSet presAssocID="{6C6C4E19-2B5F-420C-A85F-81D857D54C70}" presName="desTx" presStyleLbl="revTx" presStyleIdx="5" presStyleCnt="8">
        <dgm:presLayoutVars/>
      </dgm:prSet>
      <dgm:spPr/>
    </dgm:pt>
    <dgm:pt modelId="{3CED309B-407E-4210-90A9-9F93BDFDC88C}" type="pres">
      <dgm:prSet presAssocID="{86968A48-60A7-490C-BAB6-778C81AC0A4E}" presName="sibTrans" presStyleCnt="0"/>
      <dgm:spPr/>
    </dgm:pt>
    <dgm:pt modelId="{AC101E8C-473B-402F-9CB8-B6C6450FFB10}" type="pres">
      <dgm:prSet presAssocID="{737959BC-7E7E-4E0D-B0EF-C8FDC2F33F3F}" presName="compNode" presStyleCnt="0"/>
      <dgm:spPr/>
    </dgm:pt>
    <dgm:pt modelId="{59C7B232-DCE5-46DE-8620-457F880F70EF}" type="pres">
      <dgm:prSet presAssocID="{737959BC-7E7E-4E0D-B0EF-C8FDC2F33F3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D8D0E18E-A671-4D0B-8028-B4883D864E9B}" type="pres">
      <dgm:prSet presAssocID="{737959BC-7E7E-4E0D-B0EF-C8FDC2F33F3F}" presName="iconSpace" presStyleCnt="0"/>
      <dgm:spPr/>
    </dgm:pt>
    <dgm:pt modelId="{55B3B0CB-ADEC-4831-BAF1-64FFF1FD7CBA}" type="pres">
      <dgm:prSet presAssocID="{737959BC-7E7E-4E0D-B0EF-C8FDC2F33F3F}" presName="parTx" presStyleLbl="revTx" presStyleIdx="6" presStyleCnt="8">
        <dgm:presLayoutVars>
          <dgm:chMax val="0"/>
          <dgm:chPref val="0"/>
        </dgm:presLayoutVars>
      </dgm:prSet>
      <dgm:spPr/>
    </dgm:pt>
    <dgm:pt modelId="{87893F00-0387-4245-BCE3-32A7CE8E1F01}" type="pres">
      <dgm:prSet presAssocID="{737959BC-7E7E-4E0D-B0EF-C8FDC2F33F3F}" presName="txSpace" presStyleCnt="0"/>
      <dgm:spPr/>
    </dgm:pt>
    <dgm:pt modelId="{4ADCDA94-F13A-466D-B869-143F7A18D3D0}" type="pres">
      <dgm:prSet presAssocID="{737959BC-7E7E-4E0D-B0EF-C8FDC2F33F3F}" presName="desTx" presStyleLbl="revTx" presStyleIdx="7" presStyleCnt="8">
        <dgm:presLayoutVars/>
      </dgm:prSet>
      <dgm:spPr/>
    </dgm:pt>
  </dgm:ptLst>
  <dgm:cxnLst>
    <dgm:cxn modelId="{186DD807-EE8B-4F87-A75A-F8E5F2DC59BF}" srcId="{A590EE17-619D-4D6C-8718-9EEF35F51340}" destId="{6C6C4E19-2B5F-420C-A85F-81D857D54C70}" srcOrd="2" destOrd="0" parTransId="{2242C811-CC47-4BC5-8770-C1D919F1B0FE}" sibTransId="{86968A48-60A7-490C-BAB6-778C81AC0A4E}"/>
    <dgm:cxn modelId="{C1563D0B-4DBC-4752-B7E6-2D6C01A045A4}" type="presOf" srcId="{CF5C865D-595B-4C13-B9E4-03A9E029A61E}" destId="{4ADCDA94-F13A-466D-B869-143F7A18D3D0}" srcOrd="0" destOrd="0" presId="urn:microsoft.com/office/officeart/2018/5/layout/CenteredIconLabelDescriptionList"/>
    <dgm:cxn modelId="{24D3D80E-3E22-4E98-86C9-29D8D11D80F5}" type="presOf" srcId="{AE3A9B71-A4AB-4ADC-B776-B36654B75403}" destId="{4ADCDA94-F13A-466D-B869-143F7A18D3D0}" srcOrd="0" destOrd="1" presId="urn:microsoft.com/office/officeart/2018/5/layout/CenteredIconLabelDescriptionList"/>
    <dgm:cxn modelId="{8841D812-C5DD-4603-A689-5AA4D22C7CA9}" type="presOf" srcId="{FA5C16CB-9CAC-4470-A2D6-942EAC24A3DE}" destId="{4E3DF35F-6B67-4BFE-B35F-3489927E36BB}" srcOrd="0" destOrd="0" presId="urn:microsoft.com/office/officeart/2018/5/layout/CenteredIconLabelDescriptionList"/>
    <dgm:cxn modelId="{E0D0B521-C4BA-41C4-9293-CDC136F49129}" type="presOf" srcId="{A6DB9ED2-0C3E-4468-AA45-0F34E924F1C0}" destId="{E4BDD649-0A48-4D0C-B055-5E1229D93FF3}" srcOrd="0" destOrd="1" presId="urn:microsoft.com/office/officeart/2018/5/layout/CenteredIconLabelDescriptionList"/>
    <dgm:cxn modelId="{3E492E2E-87FB-4493-B56C-65241E85D8DD}" srcId="{A590EE17-619D-4D6C-8718-9EEF35F51340}" destId="{F5CD5391-359F-4E32-BE24-8415F3161E38}" srcOrd="0" destOrd="0" parTransId="{ADD189FD-6C0E-4EFC-8C99-1150C876FD1F}" sibTransId="{486F4871-3CB8-454C-9137-78790A3C29C1}"/>
    <dgm:cxn modelId="{9E7C1034-C276-48F3-947E-0241145B246F}" type="presOf" srcId="{6C6C4E19-2B5F-420C-A85F-81D857D54C70}" destId="{850EE374-85EF-4E8C-B01E-01D758A68C70}" srcOrd="0" destOrd="0" presId="urn:microsoft.com/office/officeart/2018/5/layout/CenteredIconLabelDescriptionList"/>
    <dgm:cxn modelId="{1F4D2F3E-ED8F-4633-B16B-20A7B63ADCEC}" type="presOf" srcId="{4536F648-FB7B-400E-AEB1-5A58986272A3}" destId="{80AE79B7-D55C-42EF-8095-6F812BB9CA54}" srcOrd="0" destOrd="0" presId="urn:microsoft.com/office/officeart/2018/5/layout/CenteredIconLabelDescriptionList"/>
    <dgm:cxn modelId="{E352056E-8271-4256-B55C-FC7CBE2F9189}" srcId="{737959BC-7E7E-4E0D-B0EF-C8FDC2F33F3F}" destId="{CF5C865D-595B-4C13-B9E4-03A9E029A61E}" srcOrd="0" destOrd="0" parTransId="{774F8D48-23FC-41EE-8448-4B529E9F3703}" sibTransId="{10666BE6-EE1D-4085-9EA0-4FDC79C84385}"/>
    <dgm:cxn modelId="{0D996D52-F8BE-4E69-B223-7FCFF0CCEA2A}" srcId="{6C6C4E19-2B5F-420C-A85F-81D857D54C70}" destId="{4536F648-FB7B-400E-AEB1-5A58986272A3}" srcOrd="0" destOrd="0" parTransId="{FEF5B2EB-739A-4136-A06F-7D1A83E24D45}" sibTransId="{8AADAC40-7ECE-45F6-B4F0-7D982AB32887}"/>
    <dgm:cxn modelId="{70D6A081-FBAD-4B3F-9260-18D8E25D88A1}" type="presOf" srcId="{A590EE17-619D-4D6C-8718-9EEF35F51340}" destId="{B3C45574-FD5B-48FC-9FFF-4A30D4E8D08F}" srcOrd="0" destOrd="0" presId="urn:microsoft.com/office/officeart/2018/5/layout/CenteredIconLabelDescriptionList"/>
    <dgm:cxn modelId="{50917E88-C1AC-41C4-B98A-676D7C59B492}" srcId="{F5CD5391-359F-4E32-BE24-8415F3161E38}" destId="{A6DB9ED2-0C3E-4468-AA45-0F34E924F1C0}" srcOrd="1" destOrd="0" parTransId="{64C9E04F-819C-467A-BE81-48BDC1DD9EC1}" sibTransId="{C82F409F-42F0-40B9-89E2-06236CB18D74}"/>
    <dgm:cxn modelId="{45FEC8A1-996A-4932-88E2-8C16521EB5EE}" srcId="{FA5C16CB-9CAC-4470-A2D6-942EAC24A3DE}" destId="{B3D33CF2-783B-47D4-9288-EC770FE6908A}" srcOrd="0" destOrd="0" parTransId="{09603DE2-D96A-4B77-B9A0-A233FCB97E41}" sibTransId="{A3B33D46-9DAF-4882-88E7-348F1B7A8EDE}"/>
    <dgm:cxn modelId="{1A6D35A6-35A2-466E-AA84-A5B9698C5415}" srcId="{A590EE17-619D-4D6C-8718-9EEF35F51340}" destId="{737959BC-7E7E-4E0D-B0EF-C8FDC2F33F3F}" srcOrd="3" destOrd="0" parTransId="{86809CC2-7F1C-478E-BA8B-FA9D8181AB64}" sibTransId="{A75A73AD-11C1-4E16-B58E-B4024836988D}"/>
    <dgm:cxn modelId="{94C8A8C3-2FB8-4E54-B481-230BE4717D36}" srcId="{F5CD5391-359F-4E32-BE24-8415F3161E38}" destId="{34275595-CE2D-4CF7-925B-A26B6B630819}" srcOrd="0" destOrd="0" parTransId="{2F341107-CF09-4E06-9A54-4028A2757FAC}" sibTransId="{5A15475B-DACF-44B8-8F2E-CD3D35C3EAF8}"/>
    <dgm:cxn modelId="{23A643C4-0C0C-463C-8D31-E8040816A54C}" type="presOf" srcId="{34275595-CE2D-4CF7-925B-A26B6B630819}" destId="{E4BDD649-0A48-4D0C-B055-5E1229D93FF3}" srcOrd="0" destOrd="0" presId="urn:microsoft.com/office/officeart/2018/5/layout/CenteredIconLabelDescriptionList"/>
    <dgm:cxn modelId="{71E66FCC-DC37-4041-A99D-1B183018DA0B}" srcId="{737959BC-7E7E-4E0D-B0EF-C8FDC2F33F3F}" destId="{AE3A9B71-A4AB-4ADC-B776-B36654B75403}" srcOrd="1" destOrd="0" parTransId="{1C578C8B-EBD5-4AAD-A9DB-800428F826ED}" sibTransId="{2735F3F4-A994-4148-A9D6-080CD14990B2}"/>
    <dgm:cxn modelId="{5C305DD1-79D0-42D3-89E4-6ADE73E0A769}" type="presOf" srcId="{F5CD5391-359F-4E32-BE24-8415F3161E38}" destId="{FD5DF7A7-9611-43D4-A064-9FAA7CCEBC85}" srcOrd="0" destOrd="0" presId="urn:microsoft.com/office/officeart/2018/5/layout/CenteredIconLabelDescriptionList"/>
    <dgm:cxn modelId="{D7F0E0E4-331E-404A-B41D-D89DDFC5F2C3}" type="presOf" srcId="{737959BC-7E7E-4E0D-B0EF-C8FDC2F33F3F}" destId="{55B3B0CB-ADEC-4831-BAF1-64FFF1FD7CBA}" srcOrd="0" destOrd="0" presId="urn:microsoft.com/office/officeart/2018/5/layout/CenteredIconLabelDescriptionList"/>
    <dgm:cxn modelId="{5C9ABCE5-895F-4BFA-81A0-1F14FD225D7D}" type="presOf" srcId="{B3D33CF2-783B-47D4-9288-EC770FE6908A}" destId="{141C7313-758A-4232-8F65-252845DC4E02}" srcOrd="0" destOrd="0" presId="urn:microsoft.com/office/officeart/2018/5/layout/CenteredIconLabelDescriptionList"/>
    <dgm:cxn modelId="{B1F148F5-CA51-44A9-B721-84254591537E}" srcId="{A590EE17-619D-4D6C-8718-9EEF35F51340}" destId="{FA5C16CB-9CAC-4470-A2D6-942EAC24A3DE}" srcOrd="1" destOrd="0" parTransId="{380B2ABA-FDBA-4D57-A2E8-9C7B481FEE12}" sibTransId="{98CB3D4B-67F0-4C5E-9C73-87D64B5D1DDC}"/>
    <dgm:cxn modelId="{EFB23385-F562-41AF-BDB0-29CB982365DC}" type="presParOf" srcId="{B3C45574-FD5B-48FC-9FFF-4A30D4E8D08F}" destId="{41B2D945-5A26-433A-80C4-D36F1DDFB6D2}" srcOrd="0" destOrd="0" presId="urn:microsoft.com/office/officeart/2018/5/layout/CenteredIconLabelDescriptionList"/>
    <dgm:cxn modelId="{F38EF0B0-E6EB-46BC-9E21-9B6EA4FB0A27}" type="presParOf" srcId="{41B2D945-5A26-433A-80C4-D36F1DDFB6D2}" destId="{32331CB8-2173-41DE-A098-6417B229B518}" srcOrd="0" destOrd="0" presId="urn:microsoft.com/office/officeart/2018/5/layout/CenteredIconLabelDescriptionList"/>
    <dgm:cxn modelId="{18985559-6E26-4AFE-BC57-143878551393}" type="presParOf" srcId="{41B2D945-5A26-433A-80C4-D36F1DDFB6D2}" destId="{34AB1A66-A27C-4A84-B94E-52CB2DB957D2}" srcOrd="1" destOrd="0" presId="urn:microsoft.com/office/officeart/2018/5/layout/CenteredIconLabelDescriptionList"/>
    <dgm:cxn modelId="{8F62D0CC-0E29-4ED0-8F20-E423FCE55901}" type="presParOf" srcId="{41B2D945-5A26-433A-80C4-D36F1DDFB6D2}" destId="{FD5DF7A7-9611-43D4-A064-9FAA7CCEBC85}" srcOrd="2" destOrd="0" presId="urn:microsoft.com/office/officeart/2018/5/layout/CenteredIconLabelDescriptionList"/>
    <dgm:cxn modelId="{BC75A7F6-864C-48F4-A391-C6480A8B0C09}" type="presParOf" srcId="{41B2D945-5A26-433A-80C4-D36F1DDFB6D2}" destId="{965890C4-1B44-4D62-8D85-E050E96DBAF4}" srcOrd="3" destOrd="0" presId="urn:microsoft.com/office/officeart/2018/5/layout/CenteredIconLabelDescriptionList"/>
    <dgm:cxn modelId="{283FCA88-B7A2-461F-8ED9-F67F95BDAF9D}" type="presParOf" srcId="{41B2D945-5A26-433A-80C4-D36F1DDFB6D2}" destId="{E4BDD649-0A48-4D0C-B055-5E1229D93FF3}" srcOrd="4" destOrd="0" presId="urn:microsoft.com/office/officeart/2018/5/layout/CenteredIconLabelDescriptionList"/>
    <dgm:cxn modelId="{9FD2DA94-59B8-4F0F-B1F5-D6E5C09C4433}" type="presParOf" srcId="{B3C45574-FD5B-48FC-9FFF-4A30D4E8D08F}" destId="{C933FDE1-98A1-42BC-9642-1D7E12F24DF3}" srcOrd="1" destOrd="0" presId="urn:microsoft.com/office/officeart/2018/5/layout/CenteredIconLabelDescriptionList"/>
    <dgm:cxn modelId="{9CA3515F-4C80-43DE-9CF6-F4FA5578C8BE}" type="presParOf" srcId="{B3C45574-FD5B-48FC-9FFF-4A30D4E8D08F}" destId="{736AEAED-0D32-4219-976D-CAFB5C0A77D9}" srcOrd="2" destOrd="0" presId="urn:microsoft.com/office/officeart/2018/5/layout/CenteredIconLabelDescriptionList"/>
    <dgm:cxn modelId="{C93D3E41-207E-449B-B8CC-3B691CA314BA}" type="presParOf" srcId="{736AEAED-0D32-4219-976D-CAFB5C0A77D9}" destId="{93BED66B-7BEB-4916-87BC-061415B5F10A}" srcOrd="0" destOrd="0" presId="urn:microsoft.com/office/officeart/2018/5/layout/CenteredIconLabelDescriptionList"/>
    <dgm:cxn modelId="{C6A58BF8-581B-4075-974E-6C8F9E254887}" type="presParOf" srcId="{736AEAED-0D32-4219-976D-CAFB5C0A77D9}" destId="{3E6246E9-77E2-4845-A7DE-754EF9DA6E86}" srcOrd="1" destOrd="0" presId="urn:microsoft.com/office/officeart/2018/5/layout/CenteredIconLabelDescriptionList"/>
    <dgm:cxn modelId="{B434F26F-BF56-4F7F-BAFD-4BABE029C8F4}" type="presParOf" srcId="{736AEAED-0D32-4219-976D-CAFB5C0A77D9}" destId="{4E3DF35F-6B67-4BFE-B35F-3489927E36BB}" srcOrd="2" destOrd="0" presId="urn:microsoft.com/office/officeart/2018/5/layout/CenteredIconLabelDescriptionList"/>
    <dgm:cxn modelId="{197CE56A-86F8-4D6E-95B9-634D9C2769AE}" type="presParOf" srcId="{736AEAED-0D32-4219-976D-CAFB5C0A77D9}" destId="{193A310B-2E5B-45C3-816D-3DF89F3D7E36}" srcOrd="3" destOrd="0" presId="urn:microsoft.com/office/officeart/2018/5/layout/CenteredIconLabelDescriptionList"/>
    <dgm:cxn modelId="{5FA12492-997C-4E3B-8F41-6ACCA11C148A}" type="presParOf" srcId="{736AEAED-0D32-4219-976D-CAFB5C0A77D9}" destId="{141C7313-758A-4232-8F65-252845DC4E02}" srcOrd="4" destOrd="0" presId="urn:microsoft.com/office/officeart/2018/5/layout/CenteredIconLabelDescriptionList"/>
    <dgm:cxn modelId="{9B75F5C7-B1A4-4E20-859C-4B3F3A22BFD5}" type="presParOf" srcId="{B3C45574-FD5B-48FC-9FFF-4A30D4E8D08F}" destId="{DB7DA095-E636-4F4F-8020-063BF06DFBBD}" srcOrd="3" destOrd="0" presId="urn:microsoft.com/office/officeart/2018/5/layout/CenteredIconLabelDescriptionList"/>
    <dgm:cxn modelId="{DC37380A-FA09-46BE-A25E-A69CE02D1CFB}" type="presParOf" srcId="{B3C45574-FD5B-48FC-9FFF-4A30D4E8D08F}" destId="{DEF8AC32-D30D-45B5-9FED-2ECDED971EAF}" srcOrd="4" destOrd="0" presId="urn:microsoft.com/office/officeart/2018/5/layout/CenteredIconLabelDescriptionList"/>
    <dgm:cxn modelId="{E3F67CBE-6A03-4612-963D-6321648797A8}" type="presParOf" srcId="{DEF8AC32-D30D-45B5-9FED-2ECDED971EAF}" destId="{7E224769-0A4A-430E-9E83-B916ED675821}" srcOrd="0" destOrd="0" presId="urn:microsoft.com/office/officeart/2018/5/layout/CenteredIconLabelDescriptionList"/>
    <dgm:cxn modelId="{5028F2DF-4493-469D-8473-31F3ED702636}" type="presParOf" srcId="{DEF8AC32-D30D-45B5-9FED-2ECDED971EAF}" destId="{1E3EC874-E593-44FC-B7D3-9F973DF5A537}" srcOrd="1" destOrd="0" presId="urn:microsoft.com/office/officeart/2018/5/layout/CenteredIconLabelDescriptionList"/>
    <dgm:cxn modelId="{712894A2-03BA-468A-B6A2-138EBF640230}" type="presParOf" srcId="{DEF8AC32-D30D-45B5-9FED-2ECDED971EAF}" destId="{850EE374-85EF-4E8C-B01E-01D758A68C70}" srcOrd="2" destOrd="0" presId="urn:microsoft.com/office/officeart/2018/5/layout/CenteredIconLabelDescriptionList"/>
    <dgm:cxn modelId="{988D26D7-DAED-4355-8862-E2FC54AC3C24}" type="presParOf" srcId="{DEF8AC32-D30D-45B5-9FED-2ECDED971EAF}" destId="{F02AF58B-A1B3-40DA-8885-2613268B3271}" srcOrd="3" destOrd="0" presId="urn:microsoft.com/office/officeart/2018/5/layout/CenteredIconLabelDescriptionList"/>
    <dgm:cxn modelId="{95B2DBD3-FCCD-40AE-869B-5750C1EE3C2B}" type="presParOf" srcId="{DEF8AC32-D30D-45B5-9FED-2ECDED971EAF}" destId="{80AE79B7-D55C-42EF-8095-6F812BB9CA54}" srcOrd="4" destOrd="0" presId="urn:microsoft.com/office/officeart/2018/5/layout/CenteredIconLabelDescriptionList"/>
    <dgm:cxn modelId="{F71549BB-EBB7-48A1-9531-65D98D15F55F}" type="presParOf" srcId="{B3C45574-FD5B-48FC-9FFF-4A30D4E8D08F}" destId="{3CED309B-407E-4210-90A9-9F93BDFDC88C}" srcOrd="5" destOrd="0" presId="urn:microsoft.com/office/officeart/2018/5/layout/CenteredIconLabelDescriptionList"/>
    <dgm:cxn modelId="{F3B5FC3B-8F88-4A8B-8F7C-D491FB5F5D71}" type="presParOf" srcId="{B3C45574-FD5B-48FC-9FFF-4A30D4E8D08F}" destId="{AC101E8C-473B-402F-9CB8-B6C6450FFB10}" srcOrd="6" destOrd="0" presId="urn:microsoft.com/office/officeart/2018/5/layout/CenteredIconLabelDescriptionList"/>
    <dgm:cxn modelId="{A6C0D3A0-946E-470A-B756-A71D2D92DD88}" type="presParOf" srcId="{AC101E8C-473B-402F-9CB8-B6C6450FFB10}" destId="{59C7B232-DCE5-46DE-8620-457F880F70EF}" srcOrd="0" destOrd="0" presId="urn:microsoft.com/office/officeart/2018/5/layout/CenteredIconLabelDescriptionList"/>
    <dgm:cxn modelId="{DE2D1692-8A12-4DB7-B908-EF861BA4818B}" type="presParOf" srcId="{AC101E8C-473B-402F-9CB8-B6C6450FFB10}" destId="{D8D0E18E-A671-4D0B-8028-B4883D864E9B}" srcOrd="1" destOrd="0" presId="urn:microsoft.com/office/officeart/2018/5/layout/CenteredIconLabelDescriptionList"/>
    <dgm:cxn modelId="{E88FE8E4-70E0-4462-A162-ECF26F289A21}" type="presParOf" srcId="{AC101E8C-473B-402F-9CB8-B6C6450FFB10}" destId="{55B3B0CB-ADEC-4831-BAF1-64FFF1FD7CBA}" srcOrd="2" destOrd="0" presId="urn:microsoft.com/office/officeart/2018/5/layout/CenteredIconLabelDescriptionList"/>
    <dgm:cxn modelId="{02AA6C3C-EB4F-432F-A701-BDD86238B2CF}" type="presParOf" srcId="{AC101E8C-473B-402F-9CB8-B6C6450FFB10}" destId="{87893F00-0387-4245-BCE3-32A7CE8E1F01}" srcOrd="3" destOrd="0" presId="urn:microsoft.com/office/officeart/2018/5/layout/CenteredIconLabelDescriptionList"/>
    <dgm:cxn modelId="{87CF4857-1E3B-4412-A4B8-40898625E53A}" type="presParOf" srcId="{AC101E8C-473B-402F-9CB8-B6C6450FFB10}" destId="{4ADCDA94-F13A-466D-B869-143F7A18D3D0}"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32532A-CCC3-42CF-B58E-CA7CCF4705E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8602361-B26F-45B1-90F5-C7CF45A742F0}">
      <dgm:prSet/>
      <dgm:spPr/>
      <dgm:t>
        <a:bodyPr/>
        <a:lstStyle/>
        <a:p>
          <a:r>
            <a:rPr lang="en-US"/>
            <a:t>Compatible with </a:t>
          </a:r>
          <a:r>
            <a:rPr lang="en-US" b="1"/>
            <a:t>critical social constructionism</a:t>
          </a:r>
          <a:endParaRPr lang="en-US"/>
        </a:p>
      </dgm:t>
    </dgm:pt>
    <dgm:pt modelId="{6757EF99-99BC-4588-ACB9-48B75377D931}" type="parTrans" cxnId="{A47F778E-38BD-459B-AF0D-886D7A0C093D}">
      <dgm:prSet/>
      <dgm:spPr/>
      <dgm:t>
        <a:bodyPr/>
        <a:lstStyle/>
        <a:p>
          <a:endParaRPr lang="en-US"/>
        </a:p>
      </dgm:t>
    </dgm:pt>
    <dgm:pt modelId="{873F2B23-D79F-42BA-B121-E8E2D6C7D86C}" type="sibTrans" cxnId="{A47F778E-38BD-459B-AF0D-886D7A0C093D}">
      <dgm:prSet/>
      <dgm:spPr/>
      <dgm:t>
        <a:bodyPr/>
        <a:lstStyle/>
        <a:p>
          <a:endParaRPr lang="en-US"/>
        </a:p>
      </dgm:t>
    </dgm:pt>
    <dgm:pt modelId="{A5D5494C-53B4-4835-920C-8269344277BB}">
      <dgm:prSet/>
      <dgm:spPr/>
      <dgm:t>
        <a:bodyPr/>
        <a:lstStyle/>
        <a:p>
          <a:r>
            <a:rPr lang="en-US"/>
            <a:t>Explores </a:t>
          </a:r>
          <a:r>
            <a:rPr lang="en-US" b="1"/>
            <a:t>meaning-making within sociopolitical contexts</a:t>
          </a:r>
          <a:endParaRPr lang="en-US"/>
        </a:p>
      </dgm:t>
    </dgm:pt>
    <dgm:pt modelId="{DF205F93-06BE-4ED1-B8E9-54FF24DB18C6}" type="parTrans" cxnId="{D4EC1C1E-1705-49F5-B705-44C46D1F0B61}">
      <dgm:prSet/>
      <dgm:spPr/>
      <dgm:t>
        <a:bodyPr/>
        <a:lstStyle/>
        <a:p>
          <a:endParaRPr lang="en-US"/>
        </a:p>
      </dgm:t>
    </dgm:pt>
    <dgm:pt modelId="{A8E720CF-48A9-44B2-AD1F-342B57C4A281}" type="sibTrans" cxnId="{D4EC1C1E-1705-49F5-B705-44C46D1F0B61}">
      <dgm:prSet/>
      <dgm:spPr/>
      <dgm:t>
        <a:bodyPr/>
        <a:lstStyle/>
        <a:p>
          <a:endParaRPr lang="en-US"/>
        </a:p>
      </dgm:t>
    </dgm:pt>
    <dgm:pt modelId="{46C2FE29-E927-42C6-81DF-48EF26BE12A0}">
      <dgm:prSet/>
      <dgm:spPr/>
      <dgm:t>
        <a:bodyPr/>
        <a:lstStyle/>
        <a:p>
          <a:r>
            <a:rPr lang="en-US" dirty="0"/>
            <a:t>Analyses </a:t>
          </a:r>
          <a:r>
            <a:rPr lang="en-US" b="1" dirty="0"/>
            <a:t>semantic and latent meanings</a:t>
          </a:r>
          <a:endParaRPr lang="en-US" dirty="0"/>
        </a:p>
      </dgm:t>
    </dgm:pt>
    <dgm:pt modelId="{B0E527B3-548C-478D-810F-149F4238A178}" type="parTrans" cxnId="{1A1D6FBD-246F-40C3-9A36-EEACA8213FCB}">
      <dgm:prSet/>
      <dgm:spPr/>
      <dgm:t>
        <a:bodyPr/>
        <a:lstStyle/>
        <a:p>
          <a:endParaRPr lang="en-US"/>
        </a:p>
      </dgm:t>
    </dgm:pt>
    <dgm:pt modelId="{3DAD035B-A11E-481F-A5AB-EAD197064FC7}" type="sibTrans" cxnId="{1A1D6FBD-246F-40C3-9A36-EEACA8213FCB}">
      <dgm:prSet/>
      <dgm:spPr/>
      <dgm:t>
        <a:bodyPr/>
        <a:lstStyle/>
        <a:p>
          <a:endParaRPr lang="en-US"/>
        </a:p>
      </dgm:t>
    </dgm:pt>
    <dgm:pt modelId="{11FCF5A4-99B0-435D-86D6-33E60E841381}">
      <dgm:prSet/>
      <dgm:spPr/>
      <dgm:t>
        <a:bodyPr/>
        <a:lstStyle/>
        <a:p>
          <a:r>
            <a:rPr lang="en-US"/>
            <a:t>Researcher as </a:t>
          </a:r>
          <a:r>
            <a:rPr lang="en-US" b="1"/>
            <a:t>active meaning maker</a:t>
          </a:r>
          <a:endParaRPr lang="en-US"/>
        </a:p>
      </dgm:t>
    </dgm:pt>
    <dgm:pt modelId="{C3C5DCEF-3C5D-41E6-829E-791D94150D09}" type="parTrans" cxnId="{315CAC91-F35C-4F96-8733-6DAB43CC7C66}">
      <dgm:prSet/>
      <dgm:spPr/>
      <dgm:t>
        <a:bodyPr/>
        <a:lstStyle/>
        <a:p>
          <a:endParaRPr lang="en-US"/>
        </a:p>
      </dgm:t>
    </dgm:pt>
    <dgm:pt modelId="{C463E68E-DA4F-4B07-AA58-D0733F44E197}" type="sibTrans" cxnId="{315CAC91-F35C-4F96-8733-6DAB43CC7C66}">
      <dgm:prSet/>
      <dgm:spPr/>
      <dgm:t>
        <a:bodyPr/>
        <a:lstStyle/>
        <a:p>
          <a:endParaRPr lang="en-US"/>
        </a:p>
      </dgm:t>
    </dgm:pt>
    <dgm:pt modelId="{F5A8D3AE-586D-4C2A-9CD4-A858E5E507E4}">
      <dgm:prSet/>
      <dgm:spPr/>
      <dgm:t>
        <a:bodyPr/>
        <a:lstStyle/>
        <a:p>
          <a:r>
            <a:rPr lang="en-US" dirty="0"/>
            <a:t>Identifies patterns in </a:t>
          </a:r>
          <a:r>
            <a:rPr lang="en-US" b="1" dirty="0"/>
            <a:t>language, power and discourse.</a:t>
          </a:r>
        </a:p>
      </dgm:t>
    </dgm:pt>
    <dgm:pt modelId="{5C58D37A-B01F-4C71-8F0F-DA3782372D88}" type="parTrans" cxnId="{2C4C788B-1906-4A7C-8B28-C81A3FC846D2}">
      <dgm:prSet/>
      <dgm:spPr/>
      <dgm:t>
        <a:bodyPr/>
        <a:lstStyle/>
        <a:p>
          <a:endParaRPr lang="en-US"/>
        </a:p>
      </dgm:t>
    </dgm:pt>
    <dgm:pt modelId="{66D55DFD-B24D-4435-9457-5EAEDCE33802}" type="sibTrans" cxnId="{2C4C788B-1906-4A7C-8B28-C81A3FC846D2}">
      <dgm:prSet/>
      <dgm:spPr/>
      <dgm:t>
        <a:bodyPr/>
        <a:lstStyle/>
        <a:p>
          <a:endParaRPr lang="en-US"/>
        </a:p>
      </dgm:t>
    </dgm:pt>
    <dgm:pt modelId="{D79C449D-93FF-40EA-89C4-208DAA4F69FB}" type="pres">
      <dgm:prSet presAssocID="{C332532A-CCC3-42CF-B58E-CA7CCF4705E7}" presName="root" presStyleCnt="0">
        <dgm:presLayoutVars>
          <dgm:dir/>
          <dgm:resizeHandles val="exact"/>
        </dgm:presLayoutVars>
      </dgm:prSet>
      <dgm:spPr/>
    </dgm:pt>
    <dgm:pt modelId="{4B5FDC45-DDB7-4088-9EFB-E4A85D9F39D7}" type="pres">
      <dgm:prSet presAssocID="{C8602361-B26F-45B1-90F5-C7CF45A742F0}" presName="compNode" presStyleCnt="0"/>
      <dgm:spPr/>
    </dgm:pt>
    <dgm:pt modelId="{123402AB-423F-4586-A289-5D86A5B08C1D}" type="pres">
      <dgm:prSet presAssocID="{C8602361-B26F-45B1-90F5-C7CF45A742F0}" presName="bgRect" presStyleLbl="bgShp" presStyleIdx="0" presStyleCnt="5"/>
      <dgm:spPr/>
    </dgm:pt>
    <dgm:pt modelId="{50180857-B38D-43B7-97F4-960CB4359D29}" type="pres">
      <dgm:prSet presAssocID="{C8602361-B26F-45B1-90F5-C7CF45A742F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ick"/>
        </a:ext>
      </dgm:extLst>
    </dgm:pt>
    <dgm:pt modelId="{52EC5105-E7E7-4CC0-AB8F-888B142EDC9C}" type="pres">
      <dgm:prSet presAssocID="{C8602361-B26F-45B1-90F5-C7CF45A742F0}" presName="spaceRect" presStyleCnt="0"/>
      <dgm:spPr/>
    </dgm:pt>
    <dgm:pt modelId="{43D7C5AD-6977-4781-9553-37816396F6FE}" type="pres">
      <dgm:prSet presAssocID="{C8602361-B26F-45B1-90F5-C7CF45A742F0}" presName="parTx" presStyleLbl="revTx" presStyleIdx="0" presStyleCnt="5">
        <dgm:presLayoutVars>
          <dgm:chMax val="0"/>
          <dgm:chPref val="0"/>
        </dgm:presLayoutVars>
      </dgm:prSet>
      <dgm:spPr/>
    </dgm:pt>
    <dgm:pt modelId="{35144859-564B-474E-971A-600846C151E8}" type="pres">
      <dgm:prSet presAssocID="{873F2B23-D79F-42BA-B121-E8E2D6C7D86C}" presName="sibTrans" presStyleCnt="0"/>
      <dgm:spPr/>
    </dgm:pt>
    <dgm:pt modelId="{B0CF99BA-18D7-4B6F-8045-5FC9F1D97AD1}" type="pres">
      <dgm:prSet presAssocID="{A5D5494C-53B4-4835-920C-8269344277BB}" presName="compNode" presStyleCnt="0"/>
      <dgm:spPr/>
    </dgm:pt>
    <dgm:pt modelId="{7CB54A28-4937-453C-A93C-F6F7AB64CC0C}" type="pres">
      <dgm:prSet presAssocID="{A5D5494C-53B4-4835-920C-8269344277BB}" presName="bgRect" presStyleLbl="bgShp" presStyleIdx="1" presStyleCnt="5"/>
      <dgm:spPr/>
    </dgm:pt>
    <dgm:pt modelId="{1A0BCDDF-4C9C-448A-A163-84ECCA87C3B7}" type="pres">
      <dgm:prSet presAssocID="{A5D5494C-53B4-4835-920C-8269344277BB}"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1399A355-8F89-4E74-A78F-F72405A3330A}" type="pres">
      <dgm:prSet presAssocID="{A5D5494C-53B4-4835-920C-8269344277BB}" presName="spaceRect" presStyleCnt="0"/>
      <dgm:spPr/>
    </dgm:pt>
    <dgm:pt modelId="{E9906246-21F5-4032-BED3-E7BA1A9FDB1E}" type="pres">
      <dgm:prSet presAssocID="{A5D5494C-53B4-4835-920C-8269344277BB}" presName="parTx" presStyleLbl="revTx" presStyleIdx="1" presStyleCnt="5">
        <dgm:presLayoutVars>
          <dgm:chMax val="0"/>
          <dgm:chPref val="0"/>
        </dgm:presLayoutVars>
      </dgm:prSet>
      <dgm:spPr/>
    </dgm:pt>
    <dgm:pt modelId="{B88809F7-F6BF-4D1C-BB33-F55703495E3A}" type="pres">
      <dgm:prSet presAssocID="{A8E720CF-48A9-44B2-AD1F-342B57C4A281}" presName="sibTrans" presStyleCnt="0"/>
      <dgm:spPr/>
    </dgm:pt>
    <dgm:pt modelId="{A1F5C77A-AF10-4EB4-A791-CD1A3B3E1C2F}" type="pres">
      <dgm:prSet presAssocID="{46C2FE29-E927-42C6-81DF-48EF26BE12A0}" presName="compNode" presStyleCnt="0"/>
      <dgm:spPr/>
    </dgm:pt>
    <dgm:pt modelId="{3E822880-A69E-4992-BF7B-F1E758C54667}" type="pres">
      <dgm:prSet presAssocID="{46C2FE29-E927-42C6-81DF-48EF26BE12A0}" presName="bgRect" presStyleLbl="bgShp" presStyleIdx="2" presStyleCnt="5"/>
      <dgm:spPr/>
    </dgm:pt>
    <dgm:pt modelId="{952D1413-64F7-443B-8D44-FFD76F05EF72}" type="pres">
      <dgm:prSet presAssocID="{46C2FE29-E927-42C6-81DF-48EF26BE12A0}"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d with Gears"/>
        </a:ext>
      </dgm:extLst>
    </dgm:pt>
    <dgm:pt modelId="{E9EA2030-D9AA-4066-9093-86F55C0F6CAF}" type="pres">
      <dgm:prSet presAssocID="{46C2FE29-E927-42C6-81DF-48EF26BE12A0}" presName="spaceRect" presStyleCnt="0"/>
      <dgm:spPr/>
    </dgm:pt>
    <dgm:pt modelId="{6663926F-C6F6-4D02-AD5D-94042A19C9FC}" type="pres">
      <dgm:prSet presAssocID="{46C2FE29-E927-42C6-81DF-48EF26BE12A0}" presName="parTx" presStyleLbl="revTx" presStyleIdx="2" presStyleCnt="5">
        <dgm:presLayoutVars>
          <dgm:chMax val="0"/>
          <dgm:chPref val="0"/>
        </dgm:presLayoutVars>
      </dgm:prSet>
      <dgm:spPr/>
    </dgm:pt>
    <dgm:pt modelId="{0B374B3E-7092-4D49-9371-98AD2923ACC1}" type="pres">
      <dgm:prSet presAssocID="{3DAD035B-A11E-481F-A5AB-EAD197064FC7}" presName="sibTrans" presStyleCnt="0"/>
      <dgm:spPr/>
    </dgm:pt>
    <dgm:pt modelId="{8A733FE7-43D6-49DE-880A-EC55448CEF32}" type="pres">
      <dgm:prSet presAssocID="{11FCF5A4-99B0-435D-86D6-33E60E841381}" presName="compNode" presStyleCnt="0"/>
      <dgm:spPr/>
    </dgm:pt>
    <dgm:pt modelId="{D5F9E95F-818B-4028-B133-80D11BCF3A2C}" type="pres">
      <dgm:prSet presAssocID="{11FCF5A4-99B0-435D-86D6-33E60E841381}" presName="bgRect" presStyleLbl="bgShp" presStyleIdx="3" presStyleCnt="5"/>
      <dgm:spPr/>
    </dgm:pt>
    <dgm:pt modelId="{369C93E2-5511-47F5-90A2-F5CCFC8BA418}" type="pres">
      <dgm:prSet presAssocID="{11FCF5A4-99B0-435D-86D6-33E60E841381}"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1635CD35-909F-4F60-9FCA-6C57BEA077A1}" type="pres">
      <dgm:prSet presAssocID="{11FCF5A4-99B0-435D-86D6-33E60E841381}" presName="spaceRect" presStyleCnt="0"/>
      <dgm:spPr/>
    </dgm:pt>
    <dgm:pt modelId="{7F1F0336-E6C1-4102-B862-4C35EE4343F2}" type="pres">
      <dgm:prSet presAssocID="{11FCF5A4-99B0-435D-86D6-33E60E841381}" presName="parTx" presStyleLbl="revTx" presStyleIdx="3" presStyleCnt="5">
        <dgm:presLayoutVars>
          <dgm:chMax val="0"/>
          <dgm:chPref val="0"/>
        </dgm:presLayoutVars>
      </dgm:prSet>
      <dgm:spPr/>
    </dgm:pt>
    <dgm:pt modelId="{DD6A2259-65ED-461F-9760-DAAB44249390}" type="pres">
      <dgm:prSet presAssocID="{C463E68E-DA4F-4B07-AA58-D0733F44E197}" presName="sibTrans" presStyleCnt="0"/>
      <dgm:spPr/>
    </dgm:pt>
    <dgm:pt modelId="{D558AB32-CDAD-4E98-963D-8860C481637E}" type="pres">
      <dgm:prSet presAssocID="{F5A8D3AE-586D-4C2A-9CD4-A858E5E507E4}" presName="compNode" presStyleCnt="0"/>
      <dgm:spPr/>
    </dgm:pt>
    <dgm:pt modelId="{FA52CA4A-EFC9-4AB8-938E-2498409DD661}" type="pres">
      <dgm:prSet presAssocID="{F5A8D3AE-586D-4C2A-9CD4-A858E5E507E4}" presName="bgRect" presStyleLbl="bgShp" presStyleIdx="4" presStyleCnt="5"/>
      <dgm:spPr/>
    </dgm:pt>
    <dgm:pt modelId="{91D1F1A3-1A42-4526-8EBC-7BB097FB2907}" type="pres">
      <dgm:prSet presAssocID="{F5A8D3AE-586D-4C2A-9CD4-A858E5E507E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at"/>
        </a:ext>
      </dgm:extLst>
    </dgm:pt>
    <dgm:pt modelId="{A8524A8A-CFB2-4945-A862-A474DBA474DA}" type="pres">
      <dgm:prSet presAssocID="{F5A8D3AE-586D-4C2A-9CD4-A858E5E507E4}" presName="spaceRect" presStyleCnt="0"/>
      <dgm:spPr/>
    </dgm:pt>
    <dgm:pt modelId="{E5F17996-7FD2-4F14-8455-464AD4D0AD64}" type="pres">
      <dgm:prSet presAssocID="{F5A8D3AE-586D-4C2A-9CD4-A858E5E507E4}" presName="parTx" presStyleLbl="revTx" presStyleIdx="4" presStyleCnt="5">
        <dgm:presLayoutVars>
          <dgm:chMax val="0"/>
          <dgm:chPref val="0"/>
        </dgm:presLayoutVars>
      </dgm:prSet>
      <dgm:spPr/>
    </dgm:pt>
  </dgm:ptLst>
  <dgm:cxnLst>
    <dgm:cxn modelId="{D4EC1C1E-1705-49F5-B705-44C46D1F0B61}" srcId="{C332532A-CCC3-42CF-B58E-CA7CCF4705E7}" destId="{A5D5494C-53B4-4835-920C-8269344277BB}" srcOrd="1" destOrd="0" parTransId="{DF205F93-06BE-4ED1-B8E9-54FF24DB18C6}" sibTransId="{A8E720CF-48A9-44B2-AD1F-342B57C4A281}"/>
    <dgm:cxn modelId="{0B85C545-326E-45F7-B692-635E04B2B8B8}" type="presOf" srcId="{A5D5494C-53B4-4835-920C-8269344277BB}" destId="{E9906246-21F5-4032-BED3-E7BA1A9FDB1E}" srcOrd="0" destOrd="0" presId="urn:microsoft.com/office/officeart/2018/2/layout/IconVerticalSolidList"/>
    <dgm:cxn modelId="{21375E4A-C013-4FA9-B9E3-CD4DD4EEED6F}" type="presOf" srcId="{F5A8D3AE-586D-4C2A-9CD4-A858E5E507E4}" destId="{E5F17996-7FD2-4F14-8455-464AD4D0AD64}" srcOrd="0" destOrd="0" presId="urn:microsoft.com/office/officeart/2018/2/layout/IconVerticalSolidList"/>
    <dgm:cxn modelId="{95D6E94A-3C34-4D77-8084-89937823BFCC}" type="presOf" srcId="{46C2FE29-E927-42C6-81DF-48EF26BE12A0}" destId="{6663926F-C6F6-4D02-AD5D-94042A19C9FC}" srcOrd="0" destOrd="0" presId="urn:microsoft.com/office/officeart/2018/2/layout/IconVerticalSolidList"/>
    <dgm:cxn modelId="{F32ADC6F-0927-43D2-B4F8-31DF82521580}" type="presOf" srcId="{C8602361-B26F-45B1-90F5-C7CF45A742F0}" destId="{43D7C5AD-6977-4781-9553-37816396F6FE}" srcOrd="0" destOrd="0" presId="urn:microsoft.com/office/officeart/2018/2/layout/IconVerticalSolidList"/>
    <dgm:cxn modelId="{2AB48D86-2A7D-4FB5-849C-0091E93E05AB}" type="presOf" srcId="{C332532A-CCC3-42CF-B58E-CA7CCF4705E7}" destId="{D79C449D-93FF-40EA-89C4-208DAA4F69FB}" srcOrd="0" destOrd="0" presId="urn:microsoft.com/office/officeart/2018/2/layout/IconVerticalSolidList"/>
    <dgm:cxn modelId="{2C4C788B-1906-4A7C-8B28-C81A3FC846D2}" srcId="{C332532A-CCC3-42CF-B58E-CA7CCF4705E7}" destId="{F5A8D3AE-586D-4C2A-9CD4-A858E5E507E4}" srcOrd="4" destOrd="0" parTransId="{5C58D37A-B01F-4C71-8F0F-DA3782372D88}" sibTransId="{66D55DFD-B24D-4435-9457-5EAEDCE33802}"/>
    <dgm:cxn modelId="{A47F778E-38BD-459B-AF0D-886D7A0C093D}" srcId="{C332532A-CCC3-42CF-B58E-CA7CCF4705E7}" destId="{C8602361-B26F-45B1-90F5-C7CF45A742F0}" srcOrd="0" destOrd="0" parTransId="{6757EF99-99BC-4588-ACB9-48B75377D931}" sibTransId="{873F2B23-D79F-42BA-B121-E8E2D6C7D86C}"/>
    <dgm:cxn modelId="{315CAC91-F35C-4F96-8733-6DAB43CC7C66}" srcId="{C332532A-CCC3-42CF-B58E-CA7CCF4705E7}" destId="{11FCF5A4-99B0-435D-86D6-33E60E841381}" srcOrd="3" destOrd="0" parTransId="{C3C5DCEF-3C5D-41E6-829E-791D94150D09}" sibTransId="{C463E68E-DA4F-4B07-AA58-D0733F44E197}"/>
    <dgm:cxn modelId="{1A1D6FBD-246F-40C3-9A36-EEACA8213FCB}" srcId="{C332532A-CCC3-42CF-B58E-CA7CCF4705E7}" destId="{46C2FE29-E927-42C6-81DF-48EF26BE12A0}" srcOrd="2" destOrd="0" parTransId="{B0E527B3-548C-478D-810F-149F4238A178}" sibTransId="{3DAD035B-A11E-481F-A5AB-EAD197064FC7}"/>
    <dgm:cxn modelId="{289F35CF-7226-4384-B87C-4CBE66DB99FB}" type="presOf" srcId="{11FCF5A4-99B0-435D-86D6-33E60E841381}" destId="{7F1F0336-E6C1-4102-B862-4C35EE4343F2}" srcOrd="0" destOrd="0" presId="urn:microsoft.com/office/officeart/2018/2/layout/IconVerticalSolidList"/>
    <dgm:cxn modelId="{481B3613-90A3-493A-B364-CFE88C0AC5E9}" type="presParOf" srcId="{D79C449D-93FF-40EA-89C4-208DAA4F69FB}" destId="{4B5FDC45-DDB7-4088-9EFB-E4A85D9F39D7}" srcOrd="0" destOrd="0" presId="urn:microsoft.com/office/officeart/2018/2/layout/IconVerticalSolidList"/>
    <dgm:cxn modelId="{D744CFE0-62EC-47AB-B72D-266995D000B9}" type="presParOf" srcId="{4B5FDC45-DDB7-4088-9EFB-E4A85D9F39D7}" destId="{123402AB-423F-4586-A289-5D86A5B08C1D}" srcOrd="0" destOrd="0" presId="urn:microsoft.com/office/officeart/2018/2/layout/IconVerticalSolidList"/>
    <dgm:cxn modelId="{BFBF7E3F-8882-4C0A-A30C-F126CAB3A69E}" type="presParOf" srcId="{4B5FDC45-DDB7-4088-9EFB-E4A85D9F39D7}" destId="{50180857-B38D-43B7-97F4-960CB4359D29}" srcOrd="1" destOrd="0" presId="urn:microsoft.com/office/officeart/2018/2/layout/IconVerticalSolidList"/>
    <dgm:cxn modelId="{9303E7BC-FAD1-4A11-AB56-BEB71B0B9D03}" type="presParOf" srcId="{4B5FDC45-DDB7-4088-9EFB-E4A85D9F39D7}" destId="{52EC5105-E7E7-4CC0-AB8F-888B142EDC9C}" srcOrd="2" destOrd="0" presId="urn:microsoft.com/office/officeart/2018/2/layout/IconVerticalSolidList"/>
    <dgm:cxn modelId="{2E3B387E-9B5E-4530-B371-6C07E2F108E2}" type="presParOf" srcId="{4B5FDC45-DDB7-4088-9EFB-E4A85D9F39D7}" destId="{43D7C5AD-6977-4781-9553-37816396F6FE}" srcOrd="3" destOrd="0" presId="urn:microsoft.com/office/officeart/2018/2/layout/IconVerticalSolidList"/>
    <dgm:cxn modelId="{B911124D-B549-4A2C-9A8F-90F556441697}" type="presParOf" srcId="{D79C449D-93FF-40EA-89C4-208DAA4F69FB}" destId="{35144859-564B-474E-971A-600846C151E8}" srcOrd="1" destOrd="0" presId="urn:microsoft.com/office/officeart/2018/2/layout/IconVerticalSolidList"/>
    <dgm:cxn modelId="{C30AF412-3605-472F-8C1A-A62332595156}" type="presParOf" srcId="{D79C449D-93FF-40EA-89C4-208DAA4F69FB}" destId="{B0CF99BA-18D7-4B6F-8045-5FC9F1D97AD1}" srcOrd="2" destOrd="0" presId="urn:microsoft.com/office/officeart/2018/2/layout/IconVerticalSolidList"/>
    <dgm:cxn modelId="{58F6EE68-5058-4B8D-9B9F-1E2D668AB0B3}" type="presParOf" srcId="{B0CF99BA-18D7-4B6F-8045-5FC9F1D97AD1}" destId="{7CB54A28-4937-453C-A93C-F6F7AB64CC0C}" srcOrd="0" destOrd="0" presId="urn:microsoft.com/office/officeart/2018/2/layout/IconVerticalSolidList"/>
    <dgm:cxn modelId="{B1864B36-3E13-4D22-9024-3649F4863B40}" type="presParOf" srcId="{B0CF99BA-18D7-4B6F-8045-5FC9F1D97AD1}" destId="{1A0BCDDF-4C9C-448A-A163-84ECCA87C3B7}" srcOrd="1" destOrd="0" presId="urn:microsoft.com/office/officeart/2018/2/layout/IconVerticalSolidList"/>
    <dgm:cxn modelId="{2E1C71FB-35F8-4CB6-B0A7-53471D8CD0CF}" type="presParOf" srcId="{B0CF99BA-18D7-4B6F-8045-5FC9F1D97AD1}" destId="{1399A355-8F89-4E74-A78F-F72405A3330A}" srcOrd="2" destOrd="0" presId="urn:microsoft.com/office/officeart/2018/2/layout/IconVerticalSolidList"/>
    <dgm:cxn modelId="{960E99B8-3A0F-418F-9699-0C5B5964266A}" type="presParOf" srcId="{B0CF99BA-18D7-4B6F-8045-5FC9F1D97AD1}" destId="{E9906246-21F5-4032-BED3-E7BA1A9FDB1E}" srcOrd="3" destOrd="0" presId="urn:microsoft.com/office/officeart/2018/2/layout/IconVerticalSolidList"/>
    <dgm:cxn modelId="{04100C30-C09E-45EC-85CF-6A421101D561}" type="presParOf" srcId="{D79C449D-93FF-40EA-89C4-208DAA4F69FB}" destId="{B88809F7-F6BF-4D1C-BB33-F55703495E3A}" srcOrd="3" destOrd="0" presId="urn:microsoft.com/office/officeart/2018/2/layout/IconVerticalSolidList"/>
    <dgm:cxn modelId="{578C43EC-02D2-44B1-A1AA-0E979826073E}" type="presParOf" srcId="{D79C449D-93FF-40EA-89C4-208DAA4F69FB}" destId="{A1F5C77A-AF10-4EB4-A791-CD1A3B3E1C2F}" srcOrd="4" destOrd="0" presId="urn:microsoft.com/office/officeart/2018/2/layout/IconVerticalSolidList"/>
    <dgm:cxn modelId="{6844BB7E-6261-4868-8468-3B809BF31F75}" type="presParOf" srcId="{A1F5C77A-AF10-4EB4-A791-CD1A3B3E1C2F}" destId="{3E822880-A69E-4992-BF7B-F1E758C54667}" srcOrd="0" destOrd="0" presId="urn:microsoft.com/office/officeart/2018/2/layout/IconVerticalSolidList"/>
    <dgm:cxn modelId="{BDFE01DD-1D58-43BE-A0D0-35A31BC8EA10}" type="presParOf" srcId="{A1F5C77A-AF10-4EB4-A791-CD1A3B3E1C2F}" destId="{952D1413-64F7-443B-8D44-FFD76F05EF72}" srcOrd="1" destOrd="0" presId="urn:microsoft.com/office/officeart/2018/2/layout/IconVerticalSolidList"/>
    <dgm:cxn modelId="{237EC0DB-C6C8-4CE4-BAF2-26D21F0C6829}" type="presParOf" srcId="{A1F5C77A-AF10-4EB4-A791-CD1A3B3E1C2F}" destId="{E9EA2030-D9AA-4066-9093-86F55C0F6CAF}" srcOrd="2" destOrd="0" presId="urn:microsoft.com/office/officeart/2018/2/layout/IconVerticalSolidList"/>
    <dgm:cxn modelId="{3869F130-5F3F-4320-83F0-C12E8C74A281}" type="presParOf" srcId="{A1F5C77A-AF10-4EB4-A791-CD1A3B3E1C2F}" destId="{6663926F-C6F6-4D02-AD5D-94042A19C9FC}" srcOrd="3" destOrd="0" presId="urn:microsoft.com/office/officeart/2018/2/layout/IconVerticalSolidList"/>
    <dgm:cxn modelId="{C72C6772-A4C7-4817-91B9-511B8CEEF3A3}" type="presParOf" srcId="{D79C449D-93FF-40EA-89C4-208DAA4F69FB}" destId="{0B374B3E-7092-4D49-9371-98AD2923ACC1}" srcOrd="5" destOrd="0" presId="urn:microsoft.com/office/officeart/2018/2/layout/IconVerticalSolidList"/>
    <dgm:cxn modelId="{C1293726-8EAD-43B7-9B93-7CD91948E228}" type="presParOf" srcId="{D79C449D-93FF-40EA-89C4-208DAA4F69FB}" destId="{8A733FE7-43D6-49DE-880A-EC55448CEF32}" srcOrd="6" destOrd="0" presId="urn:microsoft.com/office/officeart/2018/2/layout/IconVerticalSolidList"/>
    <dgm:cxn modelId="{9ED4C12A-543A-40A6-8C63-A8AA5928766F}" type="presParOf" srcId="{8A733FE7-43D6-49DE-880A-EC55448CEF32}" destId="{D5F9E95F-818B-4028-B133-80D11BCF3A2C}" srcOrd="0" destOrd="0" presId="urn:microsoft.com/office/officeart/2018/2/layout/IconVerticalSolidList"/>
    <dgm:cxn modelId="{8C166F7E-0FF7-4F7A-BDE2-D3EDE13F5A12}" type="presParOf" srcId="{8A733FE7-43D6-49DE-880A-EC55448CEF32}" destId="{369C93E2-5511-47F5-90A2-F5CCFC8BA418}" srcOrd="1" destOrd="0" presId="urn:microsoft.com/office/officeart/2018/2/layout/IconVerticalSolidList"/>
    <dgm:cxn modelId="{6476C865-F42F-4EFF-9020-326A9150FEAA}" type="presParOf" srcId="{8A733FE7-43D6-49DE-880A-EC55448CEF32}" destId="{1635CD35-909F-4F60-9FCA-6C57BEA077A1}" srcOrd="2" destOrd="0" presId="urn:microsoft.com/office/officeart/2018/2/layout/IconVerticalSolidList"/>
    <dgm:cxn modelId="{96046267-8CE0-467F-BA49-E0BD04E35DF8}" type="presParOf" srcId="{8A733FE7-43D6-49DE-880A-EC55448CEF32}" destId="{7F1F0336-E6C1-4102-B862-4C35EE4343F2}" srcOrd="3" destOrd="0" presId="urn:microsoft.com/office/officeart/2018/2/layout/IconVerticalSolidList"/>
    <dgm:cxn modelId="{FDB1A7B1-277A-4B2F-A95C-8BCE6C66D750}" type="presParOf" srcId="{D79C449D-93FF-40EA-89C4-208DAA4F69FB}" destId="{DD6A2259-65ED-461F-9760-DAAB44249390}" srcOrd="7" destOrd="0" presId="urn:microsoft.com/office/officeart/2018/2/layout/IconVerticalSolidList"/>
    <dgm:cxn modelId="{400090B9-B600-49CC-AE42-5D218ECFD7D6}" type="presParOf" srcId="{D79C449D-93FF-40EA-89C4-208DAA4F69FB}" destId="{D558AB32-CDAD-4E98-963D-8860C481637E}" srcOrd="8" destOrd="0" presId="urn:microsoft.com/office/officeart/2018/2/layout/IconVerticalSolidList"/>
    <dgm:cxn modelId="{BB8DF989-07A5-42ED-87E5-7880AE52508F}" type="presParOf" srcId="{D558AB32-CDAD-4E98-963D-8860C481637E}" destId="{FA52CA4A-EFC9-4AB8-938E-2498409DD661}" srcOrd="0" destOrd="0" presId="urn:microsoft.com/office/officeart/2018/2/layout/IconVerticalSolidList"/>
    <dgm:cxn modelId="{9DA0B8B6-80EC-4599-A81A-2C9455E7881E}" type="presParOf" srcId="{D558AB32-CDAD-4E98-963D-8860C481637E}" destId="{91D1F1A3-1A42-4526-8EBC-7BB097FB2907}" srcOrd="1" destOrd="0" presId="urn:microsoft.com/office/officeart/2018/2/layout/IconVerticalSolidList"/>
    <dgm:cxn modelId="{841D2DFF-474C-4B84-BF79-7A24DB7461D2}" type="presParOf" srcId="{D558AB32-CDAD-4E98-963D-8860C481637E}" destId="{A8524A8A-CFB2-4945-A862-A474DBA474DA}" srcOrd="2" destOrd="0" presId="urn:microsoft.com/office/officeart/2018/2/layout/IconVerticalSolidList"/>
    <dgm:cxn modelId="{AA9A2C5E-EC78-4A26-BB27-B1FD4E71EDA3}" type="presParOf" srcId="{D558AB32-CDAD-4E98-963D-8860C481637E}" destId="{E5F17996-7FD2-4F14-8455-464AD4D0AD6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866F9B-DD15-44DF-B983-97281D681A5F}"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50D9B2CD-631A-4FA1-8D41-EF11F582AF57}">
      <dgm:prSet/>
      <dgm:spPr/>
      <dgm:t>
        <a:bodyPr/>
        <a:lstStyle/>
        <a:p>
          <a:r>
            <a:rPr lang="en-GB" dirty="0"/>
            <a:t>Explores how </a:t>
          </a:r>
          <a:r>
            <a:rPr lang="en-GB" b="1" dirty="0"/>
            <a:t>therapists’ meaning-making </a:t>
          </a:r>
          <a:r>
            <a:rPr lang="en-GB" dirty="0"/>
            <a:t>within </a:t>
          </a:r>
          <a:r>
            <a:rPr lang="en-GB" b="1" dirty="0"/>
            <a:t>sociopolitical inequality</a:t>
          </a:r>
          <a:r>
            <a:rPr lang="en-GB" dirty="0"/>
            <a:t> </a:t>
          </a:r>
          <a:endParaRPr lang="en-US" dirty="0"/>
        </a:p>
      </dgm:t>
    </dgm:pt>
    <dgm:pt modelId="{F5BCE472-0C41-4409-AC6F-203F2C416461}" type="parTrans" cxnId="{C51A72F8-9BA8-43C6-8728-4C276705A782}">
      <dgm:prSet/>
      <dgm:spPr/>
      <dgm:t>
        <a:bodyPr/>
        <a:lstStyle/>
        <a:p>
          <a:endParaRPr lang="en-US"/>
        </a:p>
      </dgm:t>
    </dgm:pt>
    <dgm:pt modelId="{36EB3424-0B74-4221-A346-D40479300269}" type="sibTrans" cxnId="{C51A72F8-9BA8-43C6-8728-4C276705A782}">
      <dgm:prSet/>
      <dgm:spPr/>
      <dgm:t>
        <a:bodyPr/>
        <a:lstStyle/>
        <a:p>
          <a:endParaRPr lang="en-US"/>
        </a:p>
      </dgm:t>
    </dgm:pt>
    <dgm:pt modelId="{6AEB3B7F-D65A-4B23-BC31-3E728335552F}">
      <dgm:prSet/>
      <dgm:spPr/>
      <dgm:t>
        <a:bodyPr/>
        <a:lstStyle/>
        <a:p>
          <a:r>
            <a:rPr lang="en-GB" dirty="0"/>
            <a:t>Addresses gap: focus on </a:t>
          </a:r>
          <a:r>
            <a:rPr lang="en-GB" b="1" dirty="0"/>
            <a:t>subjective experience </a:t>
          </a:r>
          <a:r>
            <a:rPr lang="en-GB" dirty="0"/>
            <a:t>and </a:t>
          </a:r>
          <a:r>
            <a:rPr lang="en-GB" b="1" dirty="0"/>
            <a:t>meaning making </a:t>
          </a:r>
          <a:endParaRPr lang="en-US" b="1" dirty="0"/>
        </a:p>
      </dgm:t>
    </dgm:pt>
    <dgm:pt modelId="{750E11D4-7371-406A-9C81-593EF2113673}" type="parTrans" cxnId="{7D202A6B-0A82-4ABA-BEDF-CA724A35A704}">
      <dgm:prSet/>
      <dgm:spPr/>
      <dgm:t>
        <a:bodyPr/>
        <a:lstStyle/>
        <a:p>
          <a:endParaRPr lang="en-US"/>
        </a:p>
      </dgm:t>
    </dgm:pt>
    <dgm:pt modelId="{C87DBC3A-173E-4980-A6B2-93F8FC54FF54}" type="sibTrans" cxnId="{7D202A6B-0A82-4ABA-BEDF-CA724A35A704}">
      <dgm:prSet/>
      <dgm:spPr/>
      <dgm:t>
        <a:bodyPr/>
        <a:lstStyle/>
        <a:p>
          <a:endParaRPr lang="en-US"/>
        </a:p>
      </dgm:t>
    </dgm:pt>
    <dgm:pt modelId="{B4B9D416-8FCC-4085-BE6F-608A692213A9}">
      <dgm:prSet/>
      <dgm:spPr/>
      <dgm:t>
        <a:bodyPr/>
        <a:lstStyle/>
        <a:p>
          <a:r>
            <a:rPr lang="en-GB" dirty="0"/>
            <a:t>Uses a critical social constructionist approach  - </a:t>
          </a:r>
          <a:r>
            <a:rPr lang="en-GB" b="1" dirty="0"/>
            <a:t>examines, power and context</a:t>
          </a:r>
          <a:endParaRPr lang="en-US" b="1" dirty="0"/>
        </a:p>
      </dgm:t>
    </dgm:pt>
    <dgm:pt modelId="{ECF298CA-8C2B-4DFA-8BDA-EE239B007AF4}" type="parTrans" cxnId="{8790D7D7-9F7E-4867-842B-E25811E90CF4}">
      <dgm:prSet/>
      <dgm:spPr/>
      <dgm:t>
        <a:bodyPr/>
        <a:lstStyle/>
        <a:p>
          <a:endParaRPr lang="en-US"/>
        </a:p>
      </dgm:t>
    </dgm:pt>
    <dgm:pt modelId="{A3ABEEE3-4757-4101-A271-E0D396360F13}" type="sibTrans" cxnId="{8790D7D7-9F7E-4867-842B-E25811E90CF4}">
      <dgm:prSet/>
      <dgm:spPr/>
      <dgm:t>
        <a:bodyPr/>
        <a:lstStyle/>
        <a:p>
          <a:endParaRPr lang="en-US"/>
        </a:p>
      </dgm:t>
    </dgm:pt>
    <dgm:pt modelId="{823F7C0A-BCBD-45D8-8A12-A834844457B4}">
      <dgm:prSet/>
      <dgm:spPr/>
      <dgm:t>
        <a:bodyPr/>
        <a:lstStyle/>
        <a:p>
          <a:r>
            <a:rPr lang="en-GB" b="1" dirty="0"/>
            <a:t>Implication: </a:t>
          </a:r>
          <a:r>
            <a:rPr lang="en-GB" dirty="0"/>
            <a:t>informs how therapists can be </a:t>
          </a:r>
          <a:r>
            <a:rPr lang="en-GB" b="1" dirty="0"/>
            <a:t>better supported in practice</a:t>
          </a:r>
          <a:endParaRPr lang="en-US" b="1" dirty="0"/>
        </a:p>
      </dgm:t>
    </dgm:pt>
    <dgm:pt modelId="{42A84AC3-326A-419F-982B-F6ECB0F9938D}" type="parTrans" cxnId="{1EB43539-7074-4A5C-B315-B88562D96DBB}">
      <dgm:prSet/>
      <dgm:spPr/>
      <dgm:t>
        <a:bodyPr/>
        <a:lstStyle/>
        <a:p>
          <a:endParaRPr lang="en-US"/>
        </a:p>
      </dgm:t>
    </dgm:pt>
    <dgm:pt modelId="{694E9E18-10C4-4F3D-8314-81567D73D29B}" type="sibTrans" cxnId="{1EB43539-7074-4A5C-B315-B88562D96DBB}">
      <dgm:prSet/>
      <dgm:spPr/>
      <dgm:t>
        <a:bodyPr/>
        <a:lstStyle/>
        <a:p>
          <a:endParaRPr lang="en-US"/>
        </a:p>
      </dgm:t>
    </dgm:pt>
    <dgm:pt modelId="{D0401639-EDA2-4886-9E7C-BF25FC82C513}" type="pres">
      <dgm:prSet presAssocID="{41866F9B-DD15-44DF-B983-97281D681A5F}" presName="vert0" presStyleCnt="0">
        <dgm:presLayoutVars>
          <dgm:dir/>
          <dgm:animOne val="branch"/>
          <dgm:animLvl val="lvl"/>
        </dgm:presLayoutVars>
      </dgm:prSet>
      <dgm:spPr/>
    </dgm:pt>
    <dgm:pt modelId="{4D699812-DE8A-4BEB-9CE0-5D91B2B20366}" type="pres">
      <dgm:prSet presAssocID="{50D9B2CD-631A-4FA1-8D41-EF11F582AF57}" presName="thickLine" presStyleLbl="alignNode1" presStyleIdx="0" presStyleCnt="4"/>
      <dgm:spPr/>
    </dgm:pt>
    <dgm:pt modelId="{DE398E38-34D5-4FE5-B60D-FDF4A8B41EE4}" type="pres">
      <dgm:prSet presAssocID="{50D9B2CD-631A-4FA1-8D41-EF11F582AF57}" presName="horz1" presStyleCnt="0"/>
      <dgm:spPr/>
    </dgm:pt>
    <dgm:pt modelId="{E31A9DCB-F480-4300-9B10-381E20CF589E}" type="pres">
      <dgm:prSet presAssocID="{50D9B2CD-631A-4FA1-8D41-EF11F582AF57}" presName="tx1" presStyleLbl="revTx" presStyleIdx="0" presStyleCnt="4"/>
      <dgm:spPr/>
    </dgm:pt>
    <dgm:pt modelId="{A00545CA-71FE-4255-BD9B-E822C5BC7EE8}" type="pres">
      <dgm:prSet presAssocID="{50D9B2CD-631A-4FA1-8D41-EF11F582AF57}" presName="vert1" presStyleCnt="0"/>
      <dgm:spPr/>
    </dgm:pt>
    <dgm:pt modelId="{D0F76B89-87F3-4E41-AADC-3A098265F57D}" type="pres">
      <dgm:prSet presAssocID="{6AEB3B7F-D65A-4B23-BC31-3E728335552F}" presName="thickLine" presStyleLbl="alignNode1" presStyleIdx="1" presStyleCnt="4"/>
      <dgm:spPr/>
    </dgm:pt>
    <dgm:pt modelId="{2D4EDF8A-1129-4A9D-9E0E-4FC338918059}" type="pres">
      <dgm:prSet presAssocID="{6AEB3B7F-D65A-4B23-BC31-3E728335552F}" presName="horz1" presStyleCnt="0"/>
      <dgm:spPr/>
    </dgm:pt>
    <dgm:pt modelId="{ABB02668-0F4D-4164-80DC-5BAD96EFD88C}" type="pres">
      <dgm:prSet presAssocID="{6AEB3B7F-D65A-4B23-BC31-3E728335552F}" presName="tx1" presStyleLbl="revTx" presStyleIdx="1" presStyleCnt="4"/>
      <dgm:spPr/>
    </dgm:pt>
    <dgm:pt modelId="{8DB0AC3A-CBF1-4934-B9CD-10B3647AADC3}" type="pres">
      <dgm:prSet presAssocID="{6AEB3B7F-D65A-4B23-BC31-3E728335552F}" presName="vert1" presStyleCnt="0"/>
      <dgm:spPr/>
    </dgm:pt>
    <dgm:pt modelId="{04B9504C-7A13-46AE-9416-8508B4489165}" type="pres">
      <dgm:prSet presAssocID="{B4B9D416-8FCC-4085-BE6F-608A692213A9}" presName="thickLine" presStyleLbl="alignNode1" presStyleIdx="2" presStyleCnt="4"/>
      <dgm:spPr/>
    </dgm:pt>
    <dgm:pt modelId="{9D174EE2-FE3D-4EC7-9F04-51E2E8CFA001}" type="pres">
      <dgm:prSet presAssocID="{B4B9D416-8FCC-4085-BE6F-608A692213A9}" presName="horz1" presStyleCnt="0"/>
      <dgm:spPr/>
    </dgm:pt>
    <dgm:pt modelId="{64AACB48-CDB4-4457-8B62-7AD679C97ABA}" type="pres">
      <dgm:prSet presAssocID="{B4B9D416-8FCC-4085-BE6F-608A692213A9}" presName="tx1" presStyleLbl="revTx" presStyleIdx="2" presStyleCnt="4"/>
      <dgm:spPr/>
    </dgm:pt>
    <dgm:pt modelId="{1259EC23-50C2-4FDD-B209-2F1FDAFA827E}" type="pres">
      <dgm:prSet presAssocID="{B4B9D416-8FCC-4085-BE6F-608A692213A9}" presName="vert1" presStyleCnt="0"/>
      <dgm:spPr/>
    </dgm:pt>
    <dgm:pt modelId="{DEB4163D-14C7-4B75-95E5-0A4AB33164F8}" type="pres">
      <dgm:prSet presAssocID="{823F7C0A-BCBD-45D8-8A12-A834844457B4}" presName="thickLine" presStyleLbl="alignNode1" presStyleIdx="3" presStyleCnt="4"/>
      <dgm:spPr/>
    </dgm:pt>
    <dgm:pt modelId="{12007707-73D1-4C65-8B77-61BEC8C494FC}" type="pres">
      <dgm:prSet presAssocID="{823F7C0A-BCBD-45D8-8A12-A834844457B4}" presName="horz1" presStyleCnt="0"/>
      <dgm:spPr/>
    </dgm:pt>
    <dgm:pt modelId="{9A759D64-D1E8-4B34-B625-D6C147800BE0}" type="pres">
      <dgm:prSet presAssocID="{823F7C0A-BCBD-45D8-8A12-A834844457B4}" presName="tx1" presStyleLbl="revTx" presStyleIdx="3" presStyleCnt="4"/>
      <dgm:spPr/>
    </dgm:pt>
    <dgm:pt modelId="{D4B7541E-0639-4F9F-BC87-B095D7054FBC}" type="pres">
      <dgm:prSet presAssocID="{823F7C0A-BCBD-45D8-8A12-A834844457B4}" presName="vert1" presStyleCnt="0"/>
      <dgm:spPr/>
    </dgm:pt>
  </dgm:ptLst>
  <dgm:cxnLst>
    <dgm:cxn modelId="{C2F30E29-2074-4F9B-9259-A2504D09CFB0}" type="presOf" srcId="{823F7C0A-BCBD-45D8-8A12-A834844457B4}" destId="{9A759D64-D1E8-4B34-B625-D6C147800BE0}" srcOrd="0" destOrd="0" presId="urn:microsoft.com/office/officeart/2008/layout/LinedList"/>
    <dgm:cxn modelId="{1EB43539-7074-4A5C-B315-B88562D96DBB}" srcId="{41866F9B-DD15-44DF-B983-97281D681A5F}" destId="{823F7C0A-BCBD-45D8-8A12-A834844457B4}" srcOrd="3" destOrd="0" parTransId="{42A84AC3-326A-419F-982B-F6ECB0F9938D}" sibTransId="{694E9E18-10C4-4F3D-8314-81567D73D29B}"/>
    <dgm:cxn modelId="{7D202A6B-0A82-4ABA-BEDF-CA724A35A704}" srcId="{41866F9B-DD15-44DF-B983-97281D681A5F}" destId="{6AEB3B7F-D65A-4B23-BC31-3E728335552F}" srcOrd="1" destOrd="0" parTransId="{750E11D4-7371-406A-9C81-593EF2113673}" sibTransId="{C87DBC3A-173E-4980-A6B2-93F8FC54FF54}"/>
    <dgm:cxn modelId="{3BB900C2-6C01-4806-9C65-EBBA0C820B36}" type="presOf" srcId="{41866F9B-DD15-44DF-B983-97281D681A5F}" destId="{D0401639-EDA2-4886-9E7C-BF25FC82C513}" srcOrd="0" destOrd="0" presId="urn:microsoft.com/office/officeart/2008/layout/LinedList"/>
    <dgm:cxn modelId="{8790D7D7-9F7E-4867-842B-E25811E90CF4}" srcId="{41866F9B-DD15-44DF-B983-97281D681A5F}" destId="{B4B9D416-8FCC-4085-BE6F-608A692213A9}" srcOrd="2" destOrd="0" parTransId="{ECF298CA-8C2B-4DFA-8BDA-EE239B007AF4}" sibTransId="{A3ABEEE3-4757-4101-A271-E0D396360F13}"/>
    <dgm:cxn modelId="{085F04E0-2B4E-4B5F-9320-80C1922E9D1E}" type="presOf" srcId="{6AEB3B7F-D65A-4B23-BC31-3E728335552F}" destId="{ABB02668-0F4D-4164-80DC-5BAD96EFD88C}" srcOrd="0" destOrd="0" presId="urn:microsoft.com/office/officeart/2008/layout/LinedList"/>
    <dgm:cxn modelId="{9287B3EC-A921-4FC6-886B-85B9218E7E8F}" type="presOf" srcId="{50D9B2CD-631A-4FA1-8D41-EF11F582AF57}" destId="{E31A9DCB-F480-4300-9B10-381E20CF589E}" srcOrd="0" destOrd="0" presId="urn:microsoft.com/office/officeart/2008/layout/LinedList"/>
    <dgm:cxn modelId="{C51A72F8-9BA8-43C6-8728-4C276705A782}" srcId="{41866F9B-DD15-44DF-B983-97281D681A5F}" destId="{50D9B2CD-631A-4FA1-8D41-EF11F582AF57}" srcOrd="0" destOrd="0" parTransId="{F5BCE472-0C41-4409-AC6F-203F2C416461}" sibTransId="{36EB3424-0B74-4221-A346-D40479300269}"/>
    <dgm:cxn modelId="{F54590FD-FCD0-4D06-AAE5-142FD4FB443A}" type="presOf" srcId="{B4B9D416-8FCC-4085-BE6F-608A692213A9}" destId="{64AACB48-CDB4-4457-8B62-7AD679C97ABA}" srcOrd="0" destOrd="0" presId="urn:microsoft.com/office/officeart/2008/layout/LinedList"/>
    <dgm:cxn modelId="{66CA0494-585E-4A9B-99EB-F27D823BBCE1}" type="presParOf" srcId="{D0401639-EDA2-4886-9E7C-BF25FC82C513}" destId="{4D699812-DE8A-4BEB-9CE0-5D91B2B20366}" srcOrd="0" destOrd="0" presId="urn:microsoft.com/office/officeart/2008/layout/LinedList"/>
    <dgm:cxn modelId="{5A8D0DA8-3DCD-45EB-BB7A-0C60C1CA7279}" type="presParOf" srcId="{D0401639-EDA2-4886-9E7C-BF25FC82C513}" destId="{DE398E38-34D5-4FE5-B60D-FDF4A8B41EE4}" srcOrd="1" destOrd="0" presId="urn:microsoft.com/office/officeart/2008/layout/LinedList"/>
    <dgm:cxn modelId="{7EA164F8-A04D-4A2E-BC6B-5500136901CA}" type="presParOf" srcId="{DE398E38-34D5-4FE5-B60D-FDF4A8B41EE4}" destId="{E31A9DCB-F480-4300-9B10-381E20CF589E}" srcOrd="0" destOrd="0" presId="urn:microsoft.com/office/officeart/2008/layout/LinedList"/>
    <dgm:cxn modelId="{C854DCE0-4FD1-433B-8F4B-EDD86F9D4163}" type="presParOf" srcId="{DE398E38-34D5-4FE5-B60D-FDF4A8B41EE4}" destId="{A00545CA-71FE-4255-BD9B-E822C5BC7EE8}" srcOrd="1" destOrd="0" presId="urn:microsoft.com/office/officeart/2008/layout/LinedList"/>
    <dgm:cxn modelId="{3C6B87D2-4CAC-41BD-8B58-054457F26299}" type="presParOf" srcId="{D0401639-EDA2-4886-9E7C-BF25FC82C513}" destId="{D0F76B89-87F3-4E41-AADC-3A098265F57D}" srcOrd="2" destOrd="0" presId="urn:microsoft.com/office/officeart/2008/layout/LinedList"/>
    <dgm:cxn modelId="{52CA595E-5A93-40A3-B89C-072CF6FC8F2F}" type="presParOf" srcId="{D0401639-EDA2-4886-9E7C-BF25FC82C513}" destId="{2D4EDF8A-1129-4A9D-9E0E-4FC338918059}" srcOrd="3" destOrd="0" presId="urn:microsoft.com/office/officeart/2008/layout/LinedList"/>
    <dgm:cxn modelId="{A2453D8D-A8B4-49EC-8BC3-A343EFDDA684}" type="presParOf" srcId="{2D4EDF8A-1129-4A9D-9E0E-4FC338918059}" destId="{ABB02668-0F4D-4164-80DC-5BAD96EFD88C}" srcOrd="0" destOrd="0" presId="urn:microsoft.com/office/officeart/2008/layout/LinedList"/>
    <dgm:cxn modelId="{2A7127EA-370C-4888-B440-0EB3ACEF0938}" type="presParOf" srcId="{2D4EDF8A-1129-4A9D-9E0E-4FC338918059}" destId="{8DB0AC3A-CBF1-4934-B9CD-10B3647AADC3}" srcOrd="1" destOrd="0" presId="urn:microsoft.com/office/officeart/2008/layout/LinedList"/>
    <dgm:cxn modelId="{3ADE9D67-DACA-41F9-8B6D-2B5996737B10}" type="presParOf" srcId="{D0401639-EDA2-4886-9E7C-BF25FC82C513}" destId="{04B9504C-7A13-46AE-9416-8508B4489165}" srcOrd="4" destOrd="0" presId="urn:microsoft.com/office/officeart/2008/layout/LinedList"/>
    <dgm:cxn modelId="{69BACF47-0477-4692-A0A5-C679F2C523C3}" type="presParOf" srcId="{D0401639-EDA2-4886-9E7C-BF25FC82C513}" destId="{9D174EE2-FE3D-4EC7-9F04-51E2E8CFA001}" srcOrd="5" destOrd="0" presId="urn:microsoft.com/office/officeart/2008/layout/LinedList"/>
    <dgm:cxn modelId="{8EC79E84-991A-485C-95EA-2AA9B087F819}" type="presParOf" srcId="{9D174EE2-FE3D-4EC7-9F04-51E2E8CFA001}" destId="{64AACB48-CDB4-4457-8B62-7AD679C97ABA}" srcOrd="0" destOrd="0" presId="urn:microsoft.com/office/officeart/2008/layout/LinedList"/>
    <dgm:cxn modelId="{01EA9131-26EE-42CF-A58D-BCDC07F963A8}" type="presParOf" srcId="{9D174EE2-FE3D-4EC7-9F04-51E2E8CFA001}" destId="{1259EC23-50C2-4FDD-B209-2F1FDAFA827E}" srcOrd="1" destOrd="0" presId="urn:microsoft.com/office/officeart/2008/layout/LinedList"/>
    <dgm:cxn modelId="{B01D57C6-956E-47A2-BC13-262D7D53300A}" type="presParOf" srcId="{D0401639-EDA2-4886-9E7C-BF25FC82C513}" destId="{DEB4163D-14C7-4B75-95E5-0A4AB33164F8}" srcOrd="6" destOrd="0" presId="urn:microsoft.com/office/officeart/2008/layout/LinedList"/>
    <dgm:cxn modelId="{4AC6B481-7A2A-4A17-8667-170AE2276875}" type="presParOf" srcId="{D0401639-EDA2-4886-9E7C-BF25FC82C513}" destId="{12007707-73D1-4C65-8B77-61BEC8C494FC}" srcOrd="7" destOrd="0" presId="urn:microsoft.com/office/officeart/2008/layout/LinedList"/>
    <dgm:cxn modelId="{D882F2A5-2477-496D-857B-D5EC7B103417}" type="presParOf" srcId="{12007707-73D1-4C65-8B77-61BEC8C494FC}" destId="{9A759D64-D1E8-4B34-B625-D6C147800BE0}" srcOrd="0" destOrd="0" presId="urn:microsoft.com/office/officeart/2008/layout/LinedList"/>
    <dgm:cxn modelId="{9A929484-161B-4BF7-B24A-AAC6F6149F94}" type="presParOf" srcId="{12007707-73D1-4C65-8B77-61BEC8C494FC}" destId="{D4B7541E-0639-4F9F-BC87-B095D7054FB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8575B9-D5FE-4528-B48C-8DB4BC1B563B}">
      <dsp:nvSpPr>
        <dsp:cNvPr id="0" name=""/>
        <dsp:cNvSpPr/>
      </dsp:nvSpPr>
      <dsp:spPr>
        <a:xfrm>
          <a:off x="0" y="4522536"/>
          <a:ext cx="6364224" cy="989420"/>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b="0" i="0" kern="1200" baseline="0" dirty="0"/>
            <a:t>Therapy is shaped by </a:t>
          </a:r>
          <a:r>
            <a:rPr lang="en-US" sz="2300" b="1" i="0" kern="1200" baseline="0" dirty="0"/>
            <a:t>sociopolitical systems and power [13] </a:t>
          </a:r>
          <a:endParaRPr lang="en-US" sz="2300" b="1" kern="1200" dirty="0"/>
        </a:p>
      </dsp:txBody>
      <dsp:txXfrm>
        <a:off x="0" y="4522536"/>
        <a:ext cx="6364224" cy="989420"/>
      </dsp:txXfrm>
    </dsp:sp>
    <dsp:sp modelId="{ADD3E7AD-CA6C-477E-B6C3-C7CAD323B7E6}">
      <dsp:nvSpPr>
        <dsp:cNvPr id="0" name=""/>
        <dsp:cNvSpPr/>
      </dsp:nvSpPr>
      <dsp:spPr>
        <a:xfrm rot="10800000">
          <a:off x="0" y="3015649"/>
          <a:ext cx="6364224" cy="1521728"/>
        </a:xfrm>
        <a:prstGeom prst="upArrowCallou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dirty="0"/>
            <a:t>Less attention to </a:t>
          </a:r>
          <a:r>
            <a:rPr lang="en-US" sz="2300" b="1" kern="1200" dirty="0"/>
            <a:t>therapists’ experiences [8]</a:t>
          </a:r>
        </a:p>
      </dsp:txBody>
      <dsp:txXfrm rot="10800000">
        <a:off x="0" y="3015649"/>
        <a:ext cx="6364224" cy="988773"/>
      </dsp:txXfrm>
    </dsp:sp>
    <dsp:sp modelId="{43A97406-0DF3-4C53-BC0A-21EA6886DD21}">
      <dsp:nvSpPr>
        <dsp:cNvPr id="0" name=""/>
        <dsp:cNvSpPr/>
      </dsp:nvSpPr>
      <dsp:spPr>
        <a:xfrm rot="10800000">
          <a:off x="0" y="1508761"/>
          <a:ext cx="6364224" cy="1521728"/>
        </a:xfrm>
        <a:prstGeom prst="upArrowCallou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b="0" i="0" kern="1200" baseline="0"/>
            <a:t>Research has largely focused on </a:t>
          </a:r>
          <a:r>
            <a:rPr lang="en-US" sz="2300" b="1" i="0" kern="1200" baseline="0"/>
            <a:t>trauma and outcomes for clients</a:t>
          </a:r>
          <a:r>
            <a:rPr lang="en-US" sz="2300" b="0" i="0" kern="1200" baseline="0"/>
            <a:t>. </a:t>
          </a:r>
          <a:endParaRPr lang="en-US" sz="2300" kern="1200"/>
        </a:p>
      </dsp:txBody>
      <dsp:txXfrm rot="10800000">
        <a:off x="0" y="1508761"/>
        <a:ext cx="6364224" cy="988773"/>
      </dsp:txXfrm>
    </dsp:sp>
    <dsp:sp modelId="{C2F4D868-B487-4BE7-937C-D4CE5060D6F7}">
      <dsp:nvSpPr>
        <dsp:cNvPr id="0" name=""/>
        <dsp:cNvSpPr/>
      </dsp:nvSpPr>
      <dsp:spPr>
        <a:xfrm rot="10800000">
          <a:off x="0" y="1874"/>
          <a:ext cx="6364224" cy="1521728"/>
        </a:xfrm>
        <a:prstGeom prst="upArrowCallou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b="0" i="0" kern="1200" baseline="0" dirty="0"/>
            <a:t>Rising global displacement: </a:t>
          </a:r>
          <a:r>
            <a:rPr lang="en-US" sz="2300" b="1" i="0" kern="1200" baseline="0" dirty="0"/>
            <a:t>123 million people [16]</a:t>
          </a:r>
          <a:endParaRPr lang="en-US" sz="2300" b="1" kern="1200" dirty="0"/>
        </a:p>
      </dsp:txBody>
      <dsp:txXfrm rot="10800000">
        <a:off x="0" y="1874"/>
        <a:ext cx="6364224" cy="9887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31CB8-2173-41DE-A098-6417B229B518}">
      <dsp:nvSpPr>
        <dsp:cNvPr id="0" name=""/>
        <dsp:cNvSpPr/>
      </dsp:nvSpPr>
      <dsp:spPr>
        <a:xfrm>
          <a:off x="791070" y="227450"/>
          <a:ext cx="843117" cy="8431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5DF7A7-9611-43D4-A064-9FAA7CCEBC85}">
      <dsp:nvSpPr>
        <dsp:cNvPr id="0" name=""/>
        <dsp:cNvSpPr/>
      </dsp:nvSpPr>
      <dsp:spPr>
        <a:xfrm>
          <a:off x="8176" y="1238380"/>
          <a:ext cx="2408906" cy="621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b="1"/>
          </a:pPr>
          <a:r>
            <a:rPr lang="en-GB" sz="2000" kern="1200" dirty="0"/>
            <a:t>Semi structured interviews (online</a:t>
          </a:r>
          <a:r>
            <a:rPr lang="en-GB" sz="1800" kern="1200" dirty="0"/>
            <a:t>)</a:t>
          </a:r>
          <a:endParaRPr lang="en-US" sz="1800" kern="1200" dirty="0"/>
        </a:p>
      </dsp:txBody>
      <dsp:txXfrm>
        <a:off x="8176" y="1238380"/>
        <a:ext cx="2408906" cy="621046"/>
      </dsp:txXfrm>
    </dsp:sp>
    <dsp:sp modelId="{E4BDD649-0A48-4D0C-B055-5E1229D93FF3}">
      <dsp:nvSpPr>
        <dsp:cNvPr id="0" name=""/>
        <dsp:cNvSpPr/>
      </dsp:nvSpPr>
      <dsp:spPr>
        <a:xfrm>
          <a:off x="8176" y="1937479"/>
          <a:ext cx="2408906" cy="2192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endParaRPr lang="en-GB" sz="1800" kern="1200" dirty="0"/>
        </a:p>
        <a:p>
          <a:pPr marL="0" lvl="0" indent="0" algn="ctr" defTabSz="800100">
            <a:lnSpc>
              <a:spcPct val="100000"/>
            </a:lnSpc>
            <a:spcBef>
              <a:spcPct val="0"/>
            </a:spcBef>
            <a:spcAft>
              <a:spcPct val="35000"/>
            </a:spcAft>
            <a:buNone/>
          </a:pPr>
          <a:r>
            <a:rPr lang="en-GB" sz="1800" kern="1200" dirty="0"/>
            <a:t>Explores </a:t>
          </a:r>
          <a:r>
            <a:rPr lang="en-GB" sz="1800" b="1" kern="1200" dirty="0"/>
            <a:t>experience and meaning making </a:t>
          </a:r>
          <a:r>
            <a:rPr lang="en-GB" sz="1800" b="0" kern="1200" dirty="0"/>
            <a:t>in depth</a:t>
          </a:r>
          <a:endParaRPr lang="en-US" sz="1800" b="0" kern="1200" dirty="0"/>
        </a:p>
        <a:p>
          <a:pPr marL="0" lvl="0" indent="0" algn="ctr" defTabSz="800100">
            <a:lnSpc>
              <a:spcPct val="100000"/>
            </a:lnSpc>
            <a:spcBef>
              <a:spcPct val="0"/>
            </a:spcBef>
            <a:spcAft>
              <a:spcPct val="35000"/>
            </a:spcAft>
            <a:buNone/>
          </a:pPr>
          <a:r>
            <a:rPr lang="en-GB" sz="1800" kern="1200" dirty="0"/>
            <a:t>Flexible, allows participants </a:t>
          </a:r>
          <a:r>
            <a:rPr lang="en-GB" sz="1800" b="1" kern="1200" dirty="0"/>
            <a:t>to guide discussion</a:t>
          </a:r>
          <a:endParaRPr lang="en-US" sz="1800" kern="1200" dirty="0"/>
        </a:p>
      </dsp:txBody>
      <dsp:txXfrm>
        <a:off x="8176" y="1937479"/>
        <a:ext cx="2408906" cy="2192593"/>
      </dsp:txXfrm>
    </dsp:sp>
    <dsp:sp modelId="{93BED66B-7BEB-4916-87BC-061415B5F10A}">
      <dsp:nvSpPr>
        <dsp:cNvPr id="0" name=""/>
        <dsp:cNvSpPr/>
      </dsp:nvSpPr>
      <dsp:spPr>
        <a:xfrm>
          <a:off x="3621535" y="227450"/>
          <a:ext cx="843117" cy="8431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3DF35F-6B67-4BFE-B35F-3489927E36BB}">
      <dsp:nvSpPr>
        <dsp:cNvPr id="0" name=""/>
        <dsp:cNvSpPr/>
      </dsp:nvSpPr>
      <dsp:spPr>
        <a:xfrm>
          <a:off x="2838640" y="1238380"/>
          <a:ext cx="2408906" cy="621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b="1"/>
          </a:pPr>
          <a:r>
            <a:rPr lang="en-GB" sz="2000" b="1" kern="1200" dirty="0"/>
            <a:t>Trainee &amp; qualified therapists</a:t>
          </a:r>
          <a:endParaRPr lang="en-US" sz="2000" kern="1200" dirty="0"/>
        </a:p>
      </dsp:txBody>
      <dsp:txXfrm>
        <a:off x="2838640" y="1238380"/>
        <a:ext cx="2408906" cy="621046"/>
      </dsp:txXfrm>
    </dsp:sp>
    <dsp:sp modelId="{141C7313-758A-4232-8F65-252845DC4E02}">
      <dsp:nvSpPr>
        <dsp:cNvPr id="0" name=""/>
        <dsp:cNvSpPr/>
      </dsp:nvSpPr>
      <dsp:spPr>
        <a:xfrm>
          <a:off x="2838640" y="1937479"/>
          <a:ext cx="2408906" cy="2192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endParaRPr lang="en-GB" sz="1800" kern="1200" dirty="0"/>
        </a:p>
        <a:p>
          <a:pPr marL="0" lvl="0" indent="0" algn="ctr" defTabSz="800100">
            <a:lnSpc>
              <a:spcPct val="100000"/>
            </a:lnSpc>
            <a:spcBef>
              <a:spcPct val="0"/>
            </a:spcBef>
            <a:spcAft>
              <a:spcPct val="35000"/>
            </a:spcAft>
            <a:buNone/>
          </a:pPr>
          <a:r>
            <a:rPr lang="en-GB" sz="1800" kern="1200" dirty="0"/>
            <a:t>Experience of working with </a:t>
          </a:r>
          <a:r>
            <a:rPr lang="en-GB" sz="1800" b="1" kern="1200" dirty="0"/>
            <a:t>forcibly displaced clients</a:t>
          </a:r>
          <a:endParaRPr lang="en-US" sz="1800" kern="1200" dirty="0"/>
        </a:p>
      </dsp:txBody>
      <dsp:txXfrm>
        <a:off x="2838640" y="1937479"/>
        <a:ext cx="2408906" cy="2192593"/>
      </dsp:txXfrm>
    </dsp:sp>
    <dsp:sp modelId="{7E224769-0A4A-430E-9E83-B916ED675821}">
      <dsp:nvSpPr>
        <dsp:cNvPr id="0" name=""/>
        <dsp:cNvSpPr/>
      </dsp:nvSpPr>
      <dsp:spPr>
        <a:xfrm>
          <a:off x="6452000" y="227450"/>
          <a:ext cx="843117" cy="8431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0EE374-85EF-4E8C-B01E-01D758A68C70}">
      <dsp:nvSpPr>
        <dsp:cNvPr id="0" name=""/>
        <dsp:cNvSpPr/>
      </dsp:nvSpPr>
      <dsp:spPr>
        <a:xfrm>
          <a:off x="5669105" y="1238380"/>
          <a:ext cx="2408906" cy="621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b="1"/>
          </a:pPr>
          <a:r>
            <a:rPr lang="en-GB" sz="2000" kern="1200" dirty="0"/>
            <a:t>Purposive sampling </a:t>
          </a:r>
          <a:endParaRPr lang="en-US" sz="2000" kern="1200" dirty="0"/>
        </a:p>
      </dsp:txBody>
      <dsp:txXfrm>
        <a:off x="5669105" y="1238380"/>
        <a:ext cx="2408906" cy="621046"/>
      </dsp:txXfrm>
    </dsp:sp>
    <dsp:sp modelId="{80AE79B7-D55C-42EF-8095-6F812BB9CA54}">
      <dsp:nvSpPr>
        <dsp:cNvPr id="0" name=""/>
        <dsp:cNvSpPr/>
      </dsp:nvSpPr>
      <dsp:spPr>
        <a:xfrm>
          <a:off x="5669105" y="1937479"/>
          <a:ext cx="2408906" cy="2192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endParaRPr lang="en-GB" sz="1800" kern="1200" dirty="0"/>
        </a:p>
        <a:p>
          <a:pPr marL="0" lvl="0" indent="0" algn="ctr" defTabSz="800100">
            <a:lnSpc>
              <a:spcPct val="100000"/>
            </a:lnSpc>
            <a:spcBef>
              <a:spcPct val="0"/>
            </a:spcBef>
            <a:spcAft>
              <a:spcPct val="35000"/>
            </a:spcAft>
            <a:buNone/>
          </a:pPr>
          <a:r>
            <a:rPr lang="en-GB" sz="1800" kern="1200" dirty="0"/>
            <a:t>Ensure participants have </a:t>
          </a:r>
          <a:r>
            <a:rPr lang="en-GB" sz="1800" b="1" kern="1200" dirty="0"/>
            <a:t>relevant experience</a:t>
          </a:r>
          <a:endParaRPr lang="en-US" sz="1800" kern="1200" dirty="0"/>
        </a:p>
      </dsp:txBody>
      <dsp:txXfrm>
        <a:off x="5669105" y="1937479"/>
        <a:ext cx="2408906" cy="2192593"/>
      </dsp:txXfrm>
    </dsp:sp>
    <dsp:sp modelId="{59C7B232-DCE5-46DE-8620-457F880F70EF}">
      <dsp:nvSpPr>
        <dsp:cNvPr id="0" name=""/>
        <dsp:cNvSpPr/>
      </dsp:nvSpPr>
      <dsp:spPr>
        <a:xfrm>
          <a:off x="9282465" y="227450"/>
          <a:ext cx="843117" cy="8431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B3B0CB-ADEC-4831-BAF1-64FFF1FD7CBA}">
      <dsp:nvSpPr>
        <dsp:cNvPr id="0" name=""/>
        <dsp:cNvSpPr/>
      </dsp:nvSpPr>
      <dsp:spPr>
        <a:xfrm>
          <a:off x="8499570" y="1238380"/>
          <a:ext cx="2408906" cy="6210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b="1"/>
          </a:pPr>
          <a:r>
            <a:rPr lang="en-GB" sz="2000" b="1" kern="1200" dirty="0"/>
            <a:t>Reflexivity</a:t>
          </a:r>
          <a:endParaRPr lang="en-US" sz="2000" kern="1200" dirty="0"/>
        </a:p>
      </dsp:txBody>
      <dsp:txXfrm>
        <a:off x="8499570" y="1238380"/>
        <a:ext cx="2408906" cy="621046"/>
      </dsp:txXfrm>
    </dsp:sp>
    <dsp:sp modelId="{4ADCDA94-F13A-466D-B869-143F7A18D3D0}">
      <dsp:nvSpPr>
        <dsp:cNvPr id="0" name=""/>
        <dsp:cNvSpPr/>
      </dsp:nvSpPr>
      <dsp:spPr>
        <a:xfrm>
          <a:off x="8499570" y="1937479"/>
          <a:ext cx="2408906" cy="2192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endParaRPr lang="en-GB" sz="1800" kern="1200" dirty="0"/>
        </a:p>
        <a:p>
          <a:pPr marL="0" lvl="0" indent="0" algn="ctr" defTabSz="800100">
            <a:lnSpc>
              <a:spcPct val="100000"/>
            </a:lnSpc>
            <a:spcBef>
              <a:spcPct val="0"/>
            </a:spcBef>
            <a:spcAft>
              <a:spcPct val="35000"/>
            </a:spcAft>
            <a:buNone/>
          </a:pPr>
          <a:r>
            <a:rPr lang="en-GB" sz="1800" kern="1200" dirty="0"/>
            <a:t>Researcher is </a:t>
          </a:r>
          <a:r>
            <a:rPr lang="en-GB" sz="1800" b="1" kern="1200" dirty="0"/>
            <a:t>active participant in interpretation</a:t>
          </a:r>
          <a:endParaRPr lang="en-US" sz="1800" kern="1200" dirty="0"/>
        </a:p>
        <a:p>
          <a:pPr marL="0" lvl="0" indent="0" algn="ctr" defTabSz="800100">
            <a:lnSpc>
              <a:spcPct val="100000"/>
            </a:lnSpc>
            <a:spcBef>
              <a:spcPct val="0"/>
            </a:spcBef>
            <a:spcAft>
              <a:spcPct val="35000"/>
            </a:spcAft>
            <a:buNone/>
          </a:pPr>
          <a:r>
            <a:rPr lang="en-GB" sz="1800" kern="1200" dirty="0"/>
            <a:t>Ongoing reflection on </a:t>
          </a:r>
          <a:r>
            <a:rPr lang="en-GB" sz="1800" b="1" kern="1200" dirty="0"/>
            <a:t>assumptions, values and positioning</a:t>
          </a:r>
          <a:endParaRPr lang="en-US" sz="1800" kern="1200" dirty="0"/>
        </a:p>
      </dsp:txBody>
      <dsp:txXfrm>
        <a:off x="8499570" y="1937479"/>
        <a:ext cx="2408906" cy="21925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3402AB-423F-4586-A289-5D86A5B08C1D}">
      <dsp:nvSpPr>
        <dsp:cNvPr id="0" name=""/>
        <dsp:cNvSpPr/>
      </dsp:nvSpPr>
      <dsp:spPr>
        <a:xfrm>
          <a:off x="0" y="4170"/>
          <a:ext cx="6651253"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180857-B38D-43B7-97F4-960CB4359D29}">
      <dsp:nvSpPr>
        <dsp:cNvPr id="0" name=""/>
        <dsp:cNvSpPr/>
      </dsp:nvSpPr>
      <dsp:spPr>
        <a:xfrm>
          <a:off x="268742" y="204061"/>
          <a:ext cx="488622" cy="488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D7C5AD-6977-4781-9553-37816396F6FE}">
      <dsp:nvSpPr>
        <dsp:cNvPr id="0" name=""/>
        <dsp:cNvSpPr/>
      </dsp:nvSpPr>
      <dsp:spPr>
        <a:xfrm>
          <a:off x="1026106" y="4170"/>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US" sz="1900" kern="1200"/>
            <a:t>Compatible with </a:t>
          </a:r>
          <a:r>
            <a:rPr lang="en-US" sz="1900" b="1" kern="1200"/>
            <a:t>critical social constructionism</a:t>
          </a:r>
          <a:endParaRPr lang="en-US" sz="1900" kern="1200"/>
        </a:p>
      </dsp:txBody>
      <dsp:txXfrm>
        <a:off x="1026106" y="4170"/>
        <a:ext cx="5625146" cy="888403"/>
      </dsp:txXfrm>
    </dsp:sp>
    <dsp:sp modelId="{7CB54A28-4937-453C-A93C-F6F7AB64CC0C}">
      <dsp:nvSpPr>
        <dsp:cNvPr id="0" name=""/>
        <dsp:cNvSpPr/>
      </dsp:nvSpPr>
      <dsp:spPr>
        <a:xfrm>
          <a:off x="0" y="1114675"/>
          <a:ext cx="6651253"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0BCDDF-4C9C-448A-A163-84ECCA87C3B7}">
      <dsp:nvSpPr>
        <dsp:cNvPr id="0" name=""/>
        <dsp:cNvSpPr/>
      </dsp:nvSpPr>
      <dsp:spPr>
        <a:xfrm>
          <a:off x="268742" y="1314566"/>
          <a:ext cx="488622" cy="488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906246-21F5-4032-BED3-E7BA1A9FDB1E}">
      <dsp:nvSpPr>
        <dsp:cNvPr id="0" name=""/>
        <dsp:cNvSpPr/>
      </dsp:nvSpPr>
      <dsp:spPr>
        <a:xfrm>
          <a:off x="1026106" y="1114675"/>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US" sz="1900" kern="1200"/>
            <a:t>Explores </a:t>
          </a:r>
          <a:r>
            <a:rPr lang="en-US" sz="1900" b="1" kern="1200"/>
            <a:t>meaning-making within sociopolitical contexts</a:t>
          </a:r>
          <a:endParaRPr lang="en-US" sz="1900" kern="1200"/>
        </a:p>
      </dsp:txBody>
      <dsp:txXfrm>
        <a:off x="1026106" y="1114675"/>
        <a:ext cx="5625146" cy="888403"/>
      </dsp:txXfrm>
    </dsp:sp>
    <dsp:sp modelId="{3E822880-A69E-4992-BF7B-F1E758C54667}">
      <dsp:nvSpPr>
        <dsp:cNvPr id="0" name=""/>
        <dsp:cNvSpPr/>
      </dsp:nvSpPr>
      <dsp:spPr>
        <a:xfrm>
          <a:off x="0" y="2225180"/>
          <a:ext cx="6651253"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2D1413-64F7-443B-8D44-FFD76F05EF72}">
      <dsp:nvSpPr>
        <dsp:cNvPr id="0" name=""/>
        <dsp:cNvSpPr/>
      </dsp:nvSpPr>
      <dsp:spPr>
        <a:xfrm>
          <a:off x="268742" y="2425070"/>
          <a:ext cx="488622" cy="488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63926F-C6F6-4D02-AD5D-94042A19C9FC}">
      <dsp:nvSpPr>
        <dsp:cNvPr id="0" name=""/>
        <dsp:cNvSpPr/>
      </dsp:nvSpPr>
      <dsp:spPr>
        <a:xfrm>
          <a:off x="1026106" y="2225180"/>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US" sz="1900" kern="1200" dirty="0"/>
            <a:t>Analyses </a:t>
          </a:r>
          <a:r>
            <a:rPr lang="en-US" sz="1900" b="1" kern="1200" dirty="0"/>
            <a:t>semantic and latent meanings</a:t>
          </a:r>
          <a:endParaRPr lang="en-US" sz="1900" kern="1200" dirty="0"/>
        </a:p>
      </dsp:txBody>
      <dsp:txXfrm>
        <a:off x="1026106" y="2225180"/>
        <a:ext cx="5625146" cy="888403"/>
      </dsp:txXfrm>
    </dsp:sp>
    <dsp:sp modelId="{D5F9E95F-818B-4028-B133-80D11BCF3A2C}">
      <dsp:nvSpPr>
        <dsp:cNvPr id="0" name=""/>
        <dsp:cNvSpPr/>
      </dsp:nvSpPr>
      <dsp:spPr>
        <a:xfrm>
          <a:off x="0" y="3335684"/>
          <a:ext cx="6651253"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C93E2-5511-47F5-90A2-F5CCFC8BA418}">
      <dsp:nvSpPr>
        <dsp:cNvPr id="0" name=""/>
        <dsp:cNvSpPr/>
      </dsp:nvSpPr>
      <dsp:spPr>
        <a:xfrm>
          <a:off x="268742" y="3535575"/>
          <a:ext cx="488622" cy="488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1F0336-E6C1-4102-B862-4C35EE4343F2}">
      <dsp:nvSpPr>
        <dsp:cNvPr id="0" name=""/>
        <dsp:cNvSpPr/>
      </dsp:nvSpPr>
      <dsp:spPr>
        <a:xfrm>
          <a:off x="1026106" y="3335684"/>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US" sz="1900" kern="1200"/>
            <a:t>Researcher as </a:t>
          </a:r>
          <a:r>
            <a:rPr lang="en-US" sz="1900" b="1" kern="1200"/>
            <a:t>active meaning maker</a:t>
          </a:r>
          <a:endParaRPr lang="en-US" sz="1900" kern="1200"/>
        </a:p>
      </dsp:txBody>
      <dsp:txXfrm>
        <a:off x="1026106" y="3335684"/>
        <a:ext cx="5625146" cy="888403"/>
      </dsp:txXfrm>
    </dsp:sp>
    <dsp:sp modelId="{FA52CA4A-EFC9-4AB8-938E-2498409DD661}">
      <dsp:nvSpPr>
        <dsp:cNvPr id="0" name=""/>
        <dsp:cNvSpPr/>
      </dsp:nvSpPr>
      <dsp:spPr>
        <a:xfrm>
          <a:off x="0" y="4446189"/>
          <a:ext cx="6651253" cy="8884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D1F1A3-1A42-4526-8EBC-7BB097FB2907}">
      <dsp:nvSpPr>
        <dsp:cNvPr id="0" name=""/>
        <dsp:cNvSpPr/>
      </dsp:nvSpPr>
      <dsp:spPr>
        <a:xfrm>
          <a:off x="268742" y="4646080"/>
          <a:ext cx="488622" cy="4886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F17996-7FD2-4F14-8455-464AD4D0AD64}">
      <dsp:nvSpPr>
        <dsp:cNvPr id="0" name=""/>
        <dsp:cNvSpPr/>
      </dsp:nvSpPr>
      <dsp:spPr>
        <a:xfrm>
          <a:off x="1026106" y="4446189"/>
          <a:ext cx="5625146" cy="888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023" tIns="94023" rIns="94023" bIns="94023" numCol="1" spcCol="1270" anchor="ctr" anchorCtr="0">
          <a:noAutofit/>
        </a:bodyPr>
        <a:lstStyle/>
        <a:p>
          <a:pPr marL="0" lvl="0" indent="0" algn="l" defTabSz="844550">
            <a:lnSpc>
              <a:spcPct val="90000"/>
            </a:lnSpc>
            <a:spcBef>
              <a:spcPct val="0"/>
            </a:spcBef>
            <a:spcAft>
              <a:spcPct val="35000"/>
            </a:spcAft>
            <a:buNone/>
          </a:pPr>
          <a:r>
            <a:rPr lang="en-US" sz="1900" kern="1200" dirty="0"/>
            <a:t>Identifies patterns in </a:t>
          </a:r>
          <a:r>
            <a:rPr lang="en-US" sz="1900" b="1" kern="1200" dirty="0"/>
            <a:t>language, power and discourse.</a:t>
          </a:r>
        </a:p>
      </dsp:txBody>
      <dsp:txXfrm>
        <a:off x="1026106" y="4446189"/>
        <a:ext cx="5625146" cy="8884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699812-DE8A-4BEB-9CE0-5D91B2B20366}">
      <dsp:nvSpPr>
        <dsp:cNvPr id="0" name=""/>
        <dsp:cNvSpPr/>
      </dsp:nvSpPr>
      <dsp:spPr>
        <a:xfrm>
          <a:off x="0" y="0"/>
          <a:ext cx="62636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1A9DCB-F480-4300-9B10-381E20CF589E}">
      <dsp:nvSpPr>
        <dsp:cNvPr id="0" name=""/>
        <dsp:cNvSpPr/>
      </dsp:nvSpPr>
      <dsp:spPr>
        <a:xfrm>
          <a:off x="0" y="0"/>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Explores how </a:t>
          </a:r>
          <a:r>
            <a:rPr lang="en-GB" sz="2700" b="1" kern="1200" dirty="0"/>
            <a:t>therapists’ meaning-making </a:t>
          </a:r>
          <a:r>
            <a:rPr lang="en-GB" sz="2700" kern="1200" dirty="0"/>
            <a:t>within </a:t>
          </a:r>
          <a:r>
            <a:rPr lang="en-GB" sz="2700" b="1" kern="1200" dirty="0"/>
            <a:t>sociopolitical inequality</a:t>
          </a:r>
          <a:r>
            <a:rPr lang="en-GB" sz="2700" kern="1200" dirty="0"/>
            <a:t> </a:t>
          </a:r>
          <a:endParaRPr lang="en-US" sz="2700" kern="1200" dirty="0"/>
        </a:p>
      </dsp:txBody>
      <dsp:txXfrm>
        <a:off x="0" y="0"/>
        <a:ext cx="6263640" cy="1376171"/>
      </dsp:txXfrm>
    </dsp:sp>
    <dsp:sp modelId="{D0F76B89-87F3-4E41-AADC-3A098265F57D}">
      <dsp:nvSpPr>
        <dsp:cNvPr id="0" name=""/>
        <dsp:cNvSpPr/>
      </dsp:nvSpPr>
      <dsp:spPr>
        <a:xfrm>
          <a:off x="0" y="1376171"/>
          <a:ext cx="6263640"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B02668-0F4D-4164-80DC-5BAD96EFD88C}">
      <dsp:nvSpPr>
        <dsp:cNvPr id="0" name=""/>
        <dsp:cNvSpPr/>
      </dsp:nvSpPr>
      <dsp:spPr>
        <a:xfrm>
          <a:off x="0" y="1376171"/>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Addresses gap: focus on </a:t>
          </a:r>
          <a:r>
            <a:rPr lang="en-GB" sz="2700" b="1" kern="1200" dirty="0"/>
            <a:t>subjective experience </a:t>
          </a:r>
          <a:r>
            <a:rPr lang="en-GB" sz="2700" kern="1200" dirty="0"/>
            <a:t>and </a:t>
          </a:r>
          <a:r>
            <a:rPr lang="en-GB" sz="2700" b="1" kern="1200" dirty="0"/>
            <a:t>meaning making </a:t>
          </a:r>
          <a:endParaRPr lang="en-US" sz="2700" b="1" kern="1200" dirty="0"/>
        </a:p>
      </dsp:txBody>
      <dsp:txXfrm>
        <a:off x="0" y="1376171"/>
        <a:ext cx="6263640" cy="1376171"/>
      </dsp:txXfrm>
    </dsp:sp>
    <dsp:sp modelId="{04B9504C-7A13-46AE-9416-8508B4489165}">
      <dsp:nvSpPr>
        <dsp:cNvPr id="0" name=""/>
        <dsp:cNvSpPr/>
      </dsp:nvSpPr>
      <dsp:spPr>
        <a:xfrm>
          <a:off x="0" y="2752343"/>
          <a:ext cx="6263640"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AACB48-CDB4-4457-8B62-7AD679C97ABA}">
      <dsp:nvSpPr>
        <dsp:cNvPr id="0" name=""/>
        <dsp:cNvSpPr/>
      </dsp:nvSpPr>
      <dsp:spPr>
        <a:xfrm>
          <a:off x="0" y="2752343"/>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Uses a critical social constructionist approach  - </a:t>
          </a:r>
          <a:r>
            <a:rPr lang="en-GB" sz="2700" b="1" kern="1200" dirty="0"/>
            <a:t>examines, power and context</a:t>
          </a:r>
          <a:endParaRPr lang="en-US" sz="2700" b="1" kern="1200" dirty="0"/>
        </a:p>
      </dsp:txBody>
      <dsp:txXfrm>
        <a:off x="0" y="2752343"/>
        <a:ext cx="6263640" cy="1376171"/>
      </dsp:txXfrm>
    </dsp:sp>
    <dsp:sp modelId="{DEB4163D-14C7-4B75-95E5-0A4AB33164F8}">
      <dsp:nvSpPr>
        <dsp:cNvPr id="0" name=""/>
        <dsp:cNvSpPr/>
      </dsp:nvSpPr>
      <dsp:spPr>
        <a:xfrm>
          <a:off x="0" y="4128515"/>
          <a:ext cx="626364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759D64-D1E8-4B34-B625-D6C147800BE0}">
      <dsp:nvSpPr>
        <dsp:cNvPr id="0" name=""/>
        <dsp:cNvSpPr/>
      </dsp:nvSpPr>
      <dsp:spPr>
        <a:xfrm>
          <a:off x="0" y="4128515"/>
          <a:ext cx="626364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dirty="0"/>
            <a:t>Implication: </a:t>
          </a:r>
          <a:r>
            <a:rPr lang="en-GB" sz="2700" kern="1200" dirty="0"/>
            <a:t>informs how therapists can be </a:t>
          </a:r>
          <a:r>
            <a:rPr lang="en-GB" sz="2700" b="1" kern="1200" dirty="0"/>
            <a:t>better supported in practice</a:t>
          </a:r>
          <a:endParaRPr lang="en-US" sz="2700" b="1" kern="1200" dirty="0"/>
        </a:p>
      </dsp:txBody>
      <dsp:txXfrm>
        <a:off x="0" y="4128515"/>
        <a:ext cx="6263640" cy="1376171"/>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8427" cy="513508"/>
          </a:xfrm>
          <a:prstGeom prst="rect">
            <a:avLst/>
          </a:prstGeom>
        </p:spPr>
        <p:txBody>
          <a:bodyPr vert="horz" lIns="99075" tIns="49538" rIns="99075" bIns="49538" rtlCol="0"/>
          <a:lstStyle>
            <a:lvl1pPr algn="l">
              <a:defRPr sz="1300"/>
            </a:lvl1pPr>
          </a:lstStyle>
          <a:p>
            <a:endParaRPr lang="en-GB"/>
          </a:p>
        </p:txBody>
      </p:sp>
      <p:sp>
        <p:nvSpPr>
          <p:cNvPr id="3" name="Date Placeholder 2"/>
          <p:cNvSpPr>
            <a:spLocks noGrp="1"/>
          </p:cNvSpPr>
          <p:nvPr>
            <p:ph type="dt" idx="1"/>
          </p:nvPr>
        </p:nvSpPr>
        <p:spPr>
          <a:xfrm>
            <a:off x="4023992" y="0"/>
            <a:ext cx="3078427" cy="513508"/>
          </a:xfrm>
          <a:prstGeom prst="rect">
            <a:avLst/>
          </a:prstGeom>
        </p:spPr>
        <p:txBody>
          <a:bodyPr vert="horz" lIns="99075" tIns="49538" rIns="99075" bIns="49538" rtlCol="0"/>
          <a:lstStyle>
            <a:lvl1pPr algn="r">
              <a:defRPr sz="1300"/>
            </a:lvl1pPr>
          </a:lstStyle>
          <a:p>
            <a:fld id="{A5318118-42AF-4AC1-90A6-96DDE7EA67E4}" type="datetimeFigureOut">
              <a:rPr lang="en-GB" smtClean="0"/>
              <a:t>27/04/2026</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9075" tIns="49538" rIns="99075" bIns="49538" rtlCol="0" anchor="ctr"/>
          <a:lstStyle/>
          <a:p>
            <a:endParaRPr lang="en-GB"/>
          </a:p>
        </p:txBody>
      </p:sp>
      <p:sp>
        <p:nvSpPr>
          <p:cNvPr id="5" name="Notes Placeholder 4"/>
          <p:cNvSpPr>
            <a:spLocks noGrp="1"/>
          </p:cNvSpPr>
          <p:nvPr>
            <p:ph type="body" sz="quarter" idx="3"/>
          </p:nvPr>
        </p:nvSpPr>
        <p:spPr>
          <a:xfrm>
            <a:off x="710407" y="4925407"/>
            <a:ext cx="5683250" cy="4029879"/>
          </a:xfrm>
          <a:prstGeom prst="rect">
            <a:avLst/>
          </a:prstGeom>
        </p:spPr>
        <p:txBody>
          <a:bodyPr vert="horz" lIns="99075" tIns="49538" rIns="99075" bIns="49538"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721107"/>
            <a:ext cx="3078427" cy="513507"/>
          </a:xfrm>
          <a:prstGeom prst="rect">
            <a:avLst/>
          </a:prstGeom>
        </p:spPr>
        <p:txBody>
          <a:bodyPr vert="horz" lIns="99075" tIns="49538" rIns="99075" bIns="49538" rtlCol="0" anchor="b"/>
          <a:lstStyle>
            <a:lvl1pPr algn="l">
              <a:defRPr sz="1300"/>
            </a:lvl1pPr>
          </a:lstStyle>
          <a:p>
            <a:endParaRPr lang="en-GB"/>
          </a:p>
        </p:txBody>
      </p:sp>
      <p:sp>
        <p:nvSpPr>
          <p:cNvPr id="7" name="Slide Number Placeholder 6"/>
          <p:cNvSpPr>
            <a:spLocks noGrp="1"/>
          </p:cNvSpPr>
          <p:nvPr>
            <p:ph type="sldNum" sz="quarter" idx="5"/>
          </p:nvPr>
        </p:nvSpPr>
        <p:spPr>
          <a:xfrm>
            <a:off x="4023992" y="9721107"/>
            <a:ext cx="3078427" cy="513507"/>
          </a:xfrm>
          <a:prstGeom prst="rect">
            <a:avLst/>
          </a:prstGeom>
        </p:spPr>
        <p:txBody>
          <a:bodyPr vert="horz" lIns="99075" tIns="49538" rIns="99075" bIns="49538" rtlCol="0" anchor="b"/>
          <a:lstStyle>
            <a:lvl1pPr algn="r">
              <a:defRPr sz="1300"/>
            </a:lvl1pPr>
          </a:lstStyle>
          <a:p>
            <a:fld id="{F8C8507A-DE62-47AE-82F0-736F3AA992D5}" type="slidenum">
              <a:rPr lang="en-GB" smtClean="0"/>
              <a:t>‹#›</a:t>
            </a:fld>
            <a:endParaRPr lang="en-GB"/>
          </a:p>
        </p:txBody>
      </p:sp>
    </p:spTree>
    <p:extLst>
      <p:ext uri="{BB962C8B-B14F-4D97-AF65-F5344CB8AC3E}">
        <p14:creationId xmlns:p14="http://schemas.microsoft.com/office/powerpoint/2010/main" val="2014608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study will explore therapists’ experiences of working with forcibly displace clients within context of sociopolitical inequality.</a:t>
            </a:r>
          </a:p>
        </p:txBody>
      </p:sp>
      <p:sp>
        <p:nvSpPr>
          <p:cNvPr id="4" name="Slide Number Placeholder 3"/>
          <p:cNvSpPr>
            <a:spLocks noGrp="1"/>
          </p:cNvSpPr>
          <p:nvPr>
            <p:ph type="sldNum" sz="quarter" idx="5"/>
          </p:nvPr>
        </p:nvSpPr>
        <p:spPr/>
        <p:txBody>
          <a:bodyPr/>
          <a:lstStyle/>
          <a:p>
            <a:fld id="{F8C8507A-DE62-47AE-82F0-736F3AA992D5}" type="slidenum">
              <a:rPr lang="en-GB" smtClean="0"/>
              <a:t>1</a:t>
            </a:fld>
            <a:endParaRPr lang="en-GB"/>
          </a:p>
        </p:txBody>
      </p:sp>
    </p:spTree>
    <p:extLst>
      <p:ext uri="{BB962C8B-B14F-4D97-AF65-F5344CB8AC3E}">
        <p14:creationId xmlns:p14="http://schemas.microsoft.com/office/powerpoint/2010/main" val="3368282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study aims to explore how therapists make sense of their role and professional identity within contexts of sociopolitical inequality.</a:t>
            </a:r>
          </a:p>
          <a:p>
            <a:endParaRPr lang="en-GB" dirty="0"/>
          </a:p>
          <a:p>
            <a:r>
              <a:rPr lang="en-GB" dirty="0"/>
              <a:t>Specifically, focusing on how therapists construct meaning in their work, the tensions they experience, and whether they felt sufficiently prepared and supported in their work.</a:t>
            </a:r>
          </a:p>
        </p:txBody>
      </p:sp>
      <p:sp>
        <p:nvSpPr>
          <p:cNvPr id="4" name="Slide Number Placeholder 3"/>
          <p:cNvSpPr>
            <a:spLocks noGrp="1"/>
          </p:cNvSpPr>
          <p:nvPr>
            <p:ph type="sldNum" sz="quarter" idx="5"/>
          </p:nvPr>
        </p:nvSpPr>
        <p:spPr/>
        <p:txBody>
          <a:bodyPr/>
          <a:lstStyle/>
          <a:p>
            <a:fld id="{F8C8507A-DE62-47AE-82F0-736F3AA992D5}" type="slidenum">
              <a:rPr lang="en-GB" smtClean="0"/>
              <a:t>2</a:t>
            </a:fld>
            <a:endParaRPr lang="en-GB"/>
          </a:p>
        </p:txBody>
      </p:sp>
    </p:spTree>
    <p:extLst>
      <p:ext uri="{BB962C8B-B14F-4D97-AF65-F5344CB8AC3E}">
        <p14:creationId xmlns:p14="http://schemas.microsoft.com/office/powerpoint/2010/main" val="3149984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694DA6-ACAE-2905-2AC1-1E656C63C7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283C1F-65DF-145D-9A52-8A21CB2973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B6089A4-362F-0AA6-A891-0DEE06F34457}"/>
              </a:ext>
            </a:extLst>
          </p:cNvPr>
          <p:cNvSpPr>
            <a:spLocks noGrp="1"/>
          </p:cNvSpPr>
          <p:nvPr>
            <p:ph type="body" idx="1"/>
          </p:nvPr>
        </p:nvSpPr>
        <p:spPr/>
        <p:txBody>
          <a:bodyPr/>
          <a:lstStyle/>
          <a:p>
            <a:pPr marL="185766" indent="-185766">
              <a:buFont typeface="Arial" panose="020B0604020202020204" pitchFamily="34" charset="0"/>
              <a:buChar char="•"/>
            </a:pPr>
            <a:r>
              <a:rPr lang="en-GB" dirty="0"/>
              <a:t>According to the UN Refugee Agency (UNHCR), in 2024 an estimated </a:t>
            </a:r>
            <a:r>
              <a:rPr lang="en-GB" b="1" dirty="0"/>
              <a:t>123 million </a:t>
            </a:r>
            <a:r>
              <a:rPr lang="en-GB" dirty="0"/>
              <a:t>people globally due to </a:t>
            </a:r>
            <a:r>
              <a:rPr lang="en-GB" b="1" dirty="0"/>
              <a:t>conflict, persecution, violence and human rights violations</a:t>
            </a:r>
            <a:r>
              <a:rPr lang="en-GB" dirty="0"/>
              <a:t>. </a:t>
            </a:r>
          </a:p>
          <a:p>
            <a:pPr marL="185766" indent="-185766">
              <a:buFont typeface="Arial" panose="020B0604020202020204" pitchFamily="34" charset="0"/>
              <a:buChar char="•"/>
            </a:pPr>
            <a:endParaRPr lang="en-GB" dirty="0"/>
          </a:p>
          <a:p>
            <a:pPr marL="185766" indent="-185766">
              <a:buFont typeface="Arial" panose="020B0604020202020204" pitchFamily="34" charset="0"/>
              <a:buChar char="•"/>
            </a:pPr>
            <a:r>
              <a:rPr lang="en-US" dirty="0">
                <a:solidFill>
                  <a:schemeClr val="tx2"/>
                </a:solidFill>
              </a:rPr>
              <a:t>With displacement nearly </a:t>
            </a:r>
            <a:r>
              <a:rPr lang="en-US" b="1" dirty="0">
                <a:solidFill>
                  <a:schemeClr val="tx2"/>
                </a:solidFill>
              </a:rPr>
              <a:t>doubling in the last decade</a:t>
            </a:r>
            <a:r>
              <a:rPr lang="en-US" dirty="0">
                <a:solidFill>
                  <a:schemeClr val="tx2"/>
                </a:solidFill>
              </a:rPr>
              <a:t>. </a:t>
            </a:r>
          </a:p>
          <a:p>
            <a:pPr marL="185766" indent="-185766">
              <a:buFont typeface="Arial" panose="020B0604020202020204" pitchFamily="34" charset="0"/>
              <a:buChar char="•"/>
            </a:pPr>
            <a:endParaRPr lang="en-US" dirty="0">
              <a:solidFill>
                <a:schemeClr val="tx2"/>
              </a:solidFill>
            </a:endParaRPr>
          </a:p>
          <a:p>
            <a:pPr marL="185766" indent="-185766">
              <a:buFont typeface="Arial" panose="020B0604020202020204" pitchFamily="34" charset="0"/>
              <a:buChar char="•"/>
            </a:pPr>
            <a:r>
              <a:rPr lang="en-US" dirty="0">
                <a:solidFill>
                  <a:schemeClr val="tx2"/>
                </a:solidFill>
              </a:rPr>
              <a:t>Many continue to face </a:t>
            </a:r>
            <a:r>
              <a:rPr lang="en-US" b="1" dirty="0">
                <a:solidFill>
                  <a:schemeClr val="tx2"/>
                </a:solidFill>
              </a:rPr>
              <a:t>ongoing adversity post-migration</a:t>
            </a:r>
            <a:r>
              <a:rPr lang="en-US" dirty="0">
                <a:solidFill>
                  <a:schemeClr val="tx2"/>
                </a:solidFill>
              </a:rPr>
              <a:t>, including uncertainty around </a:t>
            </a:r>
            <a:r>
              <a:rPr lang="en-US" b="1" dirty="0">
                <a:solidFill>
                  <a:schemeClr val="tx2"/>
                </a:solidFill>
              </a:rPr>
              <a:t>legal status, housing, and financial instability</a:t>
            </a:r>
            <a:r>
              <a:rPr lang="en-US" dirty="0">
                <a:solidFill>
                  <a:schemeClr val="tx2"/>
                </a:solidFill>
              </a:rPr>
              <a:t>, which are linked with increased psychological distressed. </a:t>
            </a:r>
          </a:p>
          <a:p>
            <a:pPr marL="185766" indent="-185766">
              <a:buFont typeface="Arial" panose="020B0604020202020204" pitchFamily="34" charset="0"/>
              <a:buChar char="•"/>
            </a:pPr>
            <a:endParaRPr lang="en-US" dirty="0">
              <a:solidFill>
                <a:schemeClr val="tx2"/>
              </a:solidFill>
            </a:endParaRPr>
          </a:p>
          <a:p>
            <a:pPr marL="185766" indent="-185766">
              <a:buFont typeface="Arial" panose="020B0604020202020204" pitchFamily="34" charset="0"/>
              <a:buChar char="•"/>
            </a:pPr>
            <a:r>
              <a:rPr lang="en-GB" dirty="0"/>
              <a:t>While research has </a:t>
            </a:r>
            <a:r>
              <a:rPr lang="en-GB" b="1" dirty="0"/>
              <a:t>largely focused on trauma and mental health outcomes </a:t>
            </a:r>
            <a:r>
              <a:rPr lang="en-GB" dirty="0"/>
              <a:t>for these populations, </a:t>
            </a:r>
            <a:r>
              <a:rPr lang="en-GB" b="1" dirty="0"/>
              <a:t>less attention </a:t>
            </a:r>
            <a:r>
              <a:rPr lang="en-GB" dirty="0"/>
              <a:t>has been given to the </a:t>
            </a:r>
            <a:r>
              <a:rPr lang="en-GB" b="1" dirty="0"/>
              <a:t>experiences of therapists </a:t>
            </a:r>
            <a:r>
              <a:rPr lang="en-GB" dirty="0"/>
              <a:t>working in these contexts. </a:t>
            </a:r>
          </a:p>
          <a:p>
            <a:pPr marL="185766" indent="-185766">
              <a:buFont typeface="Arial" panose="020B0604020202020204" pitchFamily="34" charset="0"/>
              <a:buChar char="•"/>
            </a:pPr>
            <a:endParaRPr lang="en-GB" dirty="0"/>
          </a:p>
          <a:p>
            <a:pPr marL="185766" indent="-185766" defTabSz="990752">
              <a:buFont typeface="Arial" panose="020B0604020202020204" pitchFamily="34" charset="0"/>
              <a:buChar char="•"/>
              <a:defRPr/>
            </a:pPr>
            <a:r>
              <a:rPr lang="en-GB" dirty="0"/>
              <a:t>Therapy is </a:t>
            </a:r>
            <a:r>
              <a:rPr lang="en-GB" b="1" dirty="0"/>
              <a:t>not politically neutral</a:t>
            </a:r>
            <a:r>
              <a:rPr lang="en-GB" dirty="0"/>
              <a:t>, it is shaped by broader structures including </a:t>
            </a:r>
            <a:r>
              <a:rPr lang="en-GB" b="1" dirty="0"/>
              <a:t>asylum systems and power inequalities</a:t>
            </a:r>
            <a:r>
              <a:rPr lang="en-GB" dirty="0"/>
              <a:t>, which influence both the client’s experience and the therapist’s.</a:t>
            </a:r>
          </a:p>
          <a:p>
            <a:pPr marL="185766" indent="-185766" defTabSz="990752">
              <a:buFont typeface="Arial" panose="020B0604020202020204" pitchFamily="34" charset="0"/>
              <a:buChar char="•"/>
              <a:defRPr/>
            </a:pPr>
            <a:endParaRPr lang="en-GB" dirty="0">
              <a:solidFill>
                <a:prstClr val="black"/>
              </a:solidFill>
            </a:endParaRPr>
          </a:p>
          <a:p>
            <a:pPr marL="185766" indent="-185766" defTabSz="990752">
              <a:buFont typeface="Arial" panose="020B0604020202020204" pitchFamily="34" charset="0"/>
              <a:buChar char="•"/>
              <a:defRPr/>
            </a:pPr>
            <a:r>
              <a:rPr lang="en-GB" dirty="0">
                <a:solidFill>
                  <a:prstClr val="black"/>
                </a:solidFill>
              </a:rPr>
              <a:t>As a result, therapists are not only working with psychological distress but also </a:t>
            </a:r>
            <a:r>
              <a:rPr lang="en-GB" b="1" dirty="0">
                <a:solidFill>
                  <a:prstClr val="black"/>
                </a:solidFill>
              </a:rPr>
              <a:t>navigating ethical, relational and systemic tensions</a:t>
            </a:r>
            <a:r>
              <a:rPr lang="en-GB" dirty="0">
                <a:solidFill>
                  <a:prstClr val="black"/>
                </a:solidFill>
              </a:rPr>
              <a:t>.</a:t>
            </a:r>
          </a:p>
          <a:p>
            <a:pPr marL="185766" indent="-185766" defTabSz="990752">
              <a:buFont typeface="Arial" panose="020B0604020202020204" pitchFamily="34" charset="0"/>
              <a:buChar char="•"/>
              <a:defRPr/>
            </a:pPr>
            <a:endParaRPr lang="en-GB" dirty="0">
              <a:solidFill>
                <a:prstClr val="black"/>
              </a:solidFill>
            </a:endParaRPr>
          </a:p>
          <a:p>
            <a:pPr marL="185766" indent="-185766" defTabSz="990752">
              <a:buFont typeface="Arial" panose="020B0604020202020204" pitchFamily="34" charset="0"/>
              <a:buChar char="•"/>
              <a:defRPr/>
            </a:pPr>
            <a:endParaRPr lang="en-GB" b="1" dirty="0">
              <a:solidFill>
                <a:prstClr val="black"/>
              </a:solidFill>
            </a:endParaRPr>
          </a:p>
          <a:p>
            <a:pPr marL="185766" indent="-185766">
              <a:buFont typeface="Arial" panose="020B0604020202020204" pitchFamily="34" charset="0"/>
              <a:buChar char="•"/>
            </a:pPr>
            <a:endParaRPr lang="en-GB" dirty="0"/>
          </a:p>
        </p:txBody>
      </p:sp>
      <p:sp>
        <p:nvSpPr>
          <p:cNvPr id="4" name="Slide Number Placeholder 3">
            <a:extLst>
              <a:ext uri="{FF2B5EF4-FFF2-40B4-BE49-F238E27FC236}">
                <a16:creationId xmlns:a16="http://schemas.microsoft.com/office/drawing/2014/main" id="{80E1908F-F080-88B5-DDAB-FD4CB374E67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8C8507A-DE62-47AE-82F0-736F3AA992D5}" type="slidenum">
              <a:rPr kumimoji="0" lang="en-GB" sz="13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3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323898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solidFill>
                  <a:schemeClr val="tx2"/>
                </a:solidFill>
              </a:rPr>
              <a:t>My interest in this topic is shaped from personal experience in which my husband and family experienced forced displacement due to war. Although his experiences pre-migration were traumatic, the challenges he faced when settling into the UK significantly impacted his mental distress. </a:t>
            </a:r>
          </a:p>
          <a:p>
            <a:pPr marL="0" indent="0">
              <a:buNone/>
            </a:pPr>
            <a:endParaRPr lang="en-GB" sz="1200" dirty="0">
              <a:solidFill>
                <a:schemeClr val="tx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2"/>
                </a:solidFill>
              </a:rPr>
              <a:t>This personal investment led me to work with asylum seekers and refugees as part of my practitioner training, where I became increasingly aware of how sociopolitical inequalities shape both mental health and therapeutic work. </a:t>
            </a:r>
            <a:r>
              <a:rPr lang="en-GB" dirty="0"/>
              <a:t>Noticing that I have adopted a multifaceted identity as therapist, activist and advocate, creating tensions with my training, boundaries and ethics.</a:t>
            </a:r>
          </a:p>
          <a:p>
            <a:pPr marL="0" indent="0">
              <a:buNone/>
            </a:pPr>
            <a:endParaRPr lang="en-GB" sz="1200" dirty="0">
              <a:solidFill>
                <a:schemeClr val="tx2"/>
              </a:solidFill>
            </a:endParaRPr>
          </a:p>
          <a:p>
            <a:pPr marL="0" indent="0">
              <a:buFont typeface="Arial" panose="020B0604020202020204" pitchFamily="34" charset="0"/>
              <a:buNone/>
            </a:pPr>
            <a:endParaRPr lang="en-GB" sz="1200" dirty="0">
              <a:solidFill>
                <a:schemeClr val="tx2"/>
              </a:solidFill>
            </a:endParaRPr>
          </a:p>
          <a:p>
            <a:pPr marL="0" indent="0">
              <a:buFont typeface="Arial" panose="020B0604020202020204" pitchFamily="34" charset="0"/>
              <a:buNone/>
            </a:pPr>
            <a:r>
              <a:rPr lang="en-GB" sz="1200" dirty="0">
                <a:solidFill>
                  <a:schemeClr val="tx2"/>
                </a:solidFill>
              </a:rPr>
              <a:t>I recognise that my positioning may influence how I interpret participants’ accounts, </a:t>
            </a:r>
            <a:r>
              <a:rPr lang="en-GB" dirty="0"/>
              <a:t>particularly privileging narratives of injustices, and I will engage in ongoing reflexivity to consider my assumptions and potential biases.</a:t>
            </a:r>
          </a:p>
          <a:p>
            <a:pPr marL="185766" indent="-185766">
              <a:buFont typeface="Arial" panose="020B0604020202020204" pitchFamily="34" charset="0"/>
              <a:buChar char="•"/>
            </a:pPr>
            <a:endParaRPr lang="en-GB" dirty="0"/>
          </a:p>
          <a:p>
            <a:pPr marL="185766" indent="-185766">
              <a:buFont typeface="Arial" panose="020B0604020202020204" pitchFamily="34" charset="0"/>
              <a:buChar char="•"/>
            </a:pPr>
            <a:endParaRPr lang="en-GB" dirty="0"/>
          </a:p>
          <a:p>
            <a:pPr marL="185766" indent="-185766">
              <a:buFont typeface="Arial" panose="020B0604020202020204" pitchFamily="34" charset="0"/>
              <a:buChar char="•"/>
            </a:pPr>
            <a:r>
              <a:rPr lang="en-GB" dirty="0"/>
              <a:t>Working with these populations, I have experienced feelings of self doubt and powerlessness in the face of the systemic challenges and inequality.</a:t>
            </a:r>
          </a:p>
          <a:p>
            <a:pPr marL="185766" indent="-185766">
              <a:buFont typeface="Arial" panose="020B0604020202020204" pitchFamily="34" charset="0"/>
              <a:buChar char="•"/>
            </a:pPr>
            <a:r>
              <a:rPr lang="en-GB" dirty="0"/>
              <a:t>Experienced struggles with my professional identity, lack of training and guidance. </a:t>
            </a:r>
          </a:p>
          <a:p>
            <a:endParaRPr lang="en-GB" dirty="0"/>
          </a:p>
        </p:txBody>
      </p:sp>
      <p:sp>
        <p:nvSpPr>
          <p:cNvPr id="4" name="Slide Number Placeholder 3"/>
          <p:cNvSpPr>
            <a:spLocks noGrp="1"/>
          </p:cNvSpPr>
          <p:nvPr>
            <p:ph type="sldNum" sz="quarter" idx="5"/>
          </p:nvPr>
        </p:nvSpPr>
        <p:spPr/>
        <p:txBody>
          <a:bodyPr/>
          <a:lstStyle/>
          <a:p>
            <a:fld id="{F8C8507A-DE62-47AE-82F0-736F3AA992D5}" type="slidenum">
              <a:rPr lang="en-GB" smtClean="0"/>
              <a:t>4</a:t>
            </a:fld>
            <a:endParaRPr lang="en-GB"/>
          </a:p>
        </p:txBody>
      </p:sp>
    </p:spTree>
    <p:extLst>
      <p:ext uri="{BB962C8B-B14F-4D97-AF65-F5344CB8AC3E}">
        <p14:creationId xmlns:p14="http://schemas.microsoft.com/office/powerpoint/2010/main" val="9558281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Client, interventions &amp; outcomes</a:t>
            </a:r>
          </a:p>
          <a:p>
            <a:pPr marL="185766" indent="-185766">
              <a:buFont typeface="Arial" panose="020B0604020202020204" pitchFamily="34" charset="0"/>
              <a:buChar char="•"/>
            </a:pPr>
            <a:r>
              <a:rPr lang="en-GB" b="0" dirty="0"/>
              <a:t>Much of the research </a:t>
            </a:r>
            <a:r>
              <a:rPr lang="en-GB" b="1" dirty="0"/>
              <a:t>focuses on clients’ mental health difficulties, symptoms and which interventions </a:t>
            </a:r>
            <a:r>
              <a:rPr lang="en-GB" b="0" dirty="0"/>
              <a:t>are most effective. </a:t>
            </a:r>
          </a:p>
          <a:p>
            <a:pPr marL="185766" indent="-185766">
              <a:buFont typeface="Arial" panose="020B0604020202020204" pitchFamily="34" charset="0"/>
              <a:buChar char="•"/>
            </a:pPr>
            <a:endParaRPr lang="en-GB" b="0" dirty="0"/>
          </a:p>
          <a:p>
            <a:pPr marL="185766" indent="-185766">
              <a:buFont typeface="Arial" panose="020B0604020202020204" pitchFamily="34" charset="0"/>
              <a:buChar char="•"/>
            </a:pPr>
            <a:r>
              <a:rPr lang="en-GB" b="0" dirty="0"/>
              <a:t>This often aligns with dominant therapeutic models that </a:t>
            </a:r>
            <a:r>
              <a:rPr lang="en-GB" b="1" dirty="0"/>
              <a:t>prioritise diagnosis, treatment and symptom reduction</a:t>
            </a:r>
            <a:r>
              <a:rPr lang="en-GB" b="0" dirty="0"/>
              <a:t>. However, reducing symptoms can be misleadingly linked with recovery, which may </a:t>
            </a:r>
            <a:r>
              <a:rPr lang="en-GB" b="1" dirty="0"/>
              <a:t>overlook the complexity of an individual’s experience</a:t>
            </a:r>
            <a:r>
              <a:rPr lang="en-GB" b="0" dirty="0"/>
              <a:t>.</a:t>
            </a:r>
          </a:p>
          <a:p>
            <a:pPr marL="185766" indent="-185766">
              <a:buFont typeface="Arial" panose="020B0604020202020204" pitchFamily="34" charset="0"/>
              <a:buChar char="•"/>
            </a:pPr>
            <a:endParaRPr lang="en-GB" b="0" dirty="0"/>
          </a:p>
          <a:p>
            <a:pPr marL="185766" indent="-185766">
              <a:buFont typeface="Arial" panose="020B0604020202020204" pitchFamily="34" charset="0"/>
              <a:buChar char="•"/>
            </a:pPr>
            <a:r>
              <a:rPr lang="en-GB" b="0" dirty="0"/>
              <a:t>These </a:t>
            </a:r>
            <a:r>
              <a:rPr lang="en-GB" b="1" dirty="0"/>
              <a:t>intervention-focused approached can also be influenced by funding and evidence hierarchies</a:t>
            </a:r>
            <a:r>
              <a:rPr lang="en-GB" b="0" dirty="0"/>
              <a:t> that favour short-term, cost-effective models. As a result, </a:t>
            </a:r>
            <a:r>
              <a:rPr lang="en-GB" b="1" dirty="0"/>
              <a:t>less attention is given to therapists’ experiences</a:t>
            </a:r>
            <a:r>
              <a:rPr lang="en-GB" b="0" dirty="0"/>
              <a:t> and how they make sense of the role within this work. </a:t>
            </a:r>
          </a:p>
          <a:p>
            <a:pPr marL="185766" indent="-185766">
              <a:buFont typeface="Arial" panose="020B0604020202020204" pitchFamily="34" charset="0"/>
              <a:buChar char="•"/>
            </a:pPr>
            <a:endParaRPr lang="en-GB" b="0" dirty="0"/>
          </a:p>
          <a:p>
            <a:pPr marL="185766" indent="-185766">
              <a:buFont typeface="Arial" panose="020B0604020202020204" pitchFamily="34" charset="0"/>
              <a:buChar char="•"/>
            </a:pPr>
            <a:r>
              <a:rPr lang="en-GB" b="0" dirty="0"/>
              <a:t>Research highlights that </a:t>
            </a:r>
            <a:r>
              <a:rPr lang="en-GB" b="1" dirty="0"/>
              <a:t>therapists often work with complexity</a:t>
            </a:r>
            <a:r>
              <a:rPr lang="en-GB" b="0" dirty="0"/>
              <a:t>, including trauma, cultural differences, language barriers and mistrust of systems. This requires </a:t>
            </a:r>
            <a:r>
              <a:rPr lang="en-GB" b="1" dirty="0"/>
              <a:t>therapists to work flexibly</a:t>
            </a:r>
            <a:r>
              <a:rPr lang="en-GB" b="0" dirty="0"/>
              <a:t>, as work often extends beyond the therapy room into areas such as advocacy and practical support. </a:t>
            </a:r>
          </a:p>
          <a:p>
            <a:pPr marL="185766" indent="-185766">
              <a:buFont typeface="Arial" panose="020B0604020202020204" pitchFamily="34" charset="0"/>
              <a:buChar char="•"/>
            </a:pPr>
            <a:endParaRPr lang="en-GB" b="0" dirty="0"/>
          </a:p>
          <a:p>
            <a:pPr marL="185766" indent="-185766">
              <a:buFont typeface="Arial" panose="020B0604020202020204" pitchFamily="34" charset="0"/>
              <a:buChar char="•"/>
            </a:pPr>
            <a:r>
              <a:rPr lang="en-GB" b="0" dirty="0"/>
              <a:t>In addition, </a:t>
            </a:r>
            <a:r>
              <a:rPr lang="en-GB" b="1" dirty="0"/>
              <a:t>distress is shaped not only by past trauma</a:t>
            </a:r>
            <a:r>
              <a:rPr lang="en-GB" b="0" dirty="0"/>
              <a:t>, such as war, persecution and displacement, but also by </a:t>
            </a:r>
            <a:r>
              <a:rPr lang="en-GB" b="1" dirty="0"/>
              <a:t>ongoing adversity </a:t>
            </a:r>
            <a:r>
              <a:rPr lang="en-GB" b="0" dirty="0"/>
              <a:t>including insecure legal status, housing and financial instability, racism and isolation. </a:t>
            </a:r>
          </a:p>
          <a:p>
            <a:pPr marL="185766" indent="-185766">
              <a:buFont typeface="Arial" panose="020B0604020202020204" pitchFamily="34" charset="0"/>
              <a:buChar char="•"/>
            </a:pPr>
            <a:endParaRPr lang="en-GB" b="0" dirty="0"/>
          </a:p>
          <a:p>
            <a:endParaRPr lang="en-GB" dirty="0"/>
          </a:p>
          <a:p>
            <a:pPr marL="185766" indent="-185766">
              <a:buFont typeface="Arial" panose="020B0604020202020204" pitchFamily="34" charset="0"/>
              <a:buChar char="•"/>
            </a:pPr>
            <a:endParaRPr lang="en-GB" b="0" dirty="0"/>
          </a:p>
          <a:p>
            <a:r>
              <a:rPr lang="en-GB" sz="1600" b="1" dirty="0"/>
              <a:t>While this research is valuable in highlighting trauma and adversity, it risks placing responsibility on the individual and therapeutic space. In doing so, it can overlook how broader sociopolitical structures and inequality can impact these experiences.</a:t>
            </a:r>
          </a:p>
        </p:txBody>
      </p:sp>
      <p:sp>
        <p:nvSpPr>
          <p:cNvPr id="4" name="Slide Number Placeholder 3"/>
          <p:cNvSpPr>
            <a:spLocks noGrp="1"/>
          </p:cNvSpPr>
          <p:nvPr>
            <p:ph type="sldNum" sz="quarter" idx="5"/>
          </p:nvPr>
        </p:nvSpPr>
        <p:spPr/>
        <p:txBody>
          <a:bodyPr/>
          <a:lstStyle/>
          <a:p>
            <a:fld id="{F8C8507A-DE62-47AE-82F0-736F3AA992D5}" type="slidenum">
              <a:rPr lang="en-GB" smtClean="0"/>
              <a:t>5</a:t>
            </a:fld>
            <a:endParaRPr lang="en-GB"/>
          </a:p>
        </p:txBody>
      </p:sp>
    </p:spTree>
    <p:extLst>
      <p:ext uri="{BB962C8B-B14F-4D97-AF65-F5344CB8AC3E}">
        <p14:creationId xmlns:p14="http://schemas.microsoft.com/office/powerpoint/2010/main" val="3805145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537BCC-C45B-A800-F0CC-29531D698D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FC2692-D5AD-82CA-FD17-EF4359F0EF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E44599-7B65-7EBB-2446-A5E3762475BE}"/>
              </a:ext>
            </a:extLst>
          </p:cNvPr>
          <p:cNvSpPr>
            <a:spLocks noGrp="1"/>
          </p:cNvSpPr>
          <p:nvPr>
            <p:ph type="body" idx="1"/>
          </p:nvPr>
        </p:nvSpPr>
        <p:spPr/>
        <p:txBody>
          <a:bodyPr/>
          <a:lstStyle/>
          <a:p>
            <a:r>
              <a:rPr lang="en-GB" b="0" dirty="0"/>
              <a:t>A smaller body of literature has begun to foreground therapists’ experiences suggest several recurring themes .</a:t>
            </a:r>
          </a:p>
          <a:p>
            <a:endParaRPr lang="en-GB" b="1" dirty="0"/>
          </a:p>
          <a:p>
            <a:r>
              <a:rPr lang="en-GB" b="0" dirty="0"/>
              <a:t>Firstly, the </a:t>
            </a:r>
            <a:r>
              <a:rPr lang="en-GB" b="1" dirty="0"/>
              <a:t>emotional impact </a:t>
            </a:r>
            <a:r>
              <a:rPr lang="en-GB" b="0" dirty="0"/>
              <a:t>of the work, often described as demanding, with </a:t>
            </a:r>
            <a:r>
              <a:rPr lang="en-GB" b="1" dirty="0"/>
              <a:t>experiences of vicarious trauma, compassion fatigue and powerlessness.</a:t>
            </a:r>
          </a:p>
          <a:p>
            <a:endParaRPr lang="en-GB" b="1" dirty="0"/>
          </a:p>
          <a:p>
            <a:pPr marL="0" indent="0">
              <a:buFont typeface="Arial" panose="020B0604020202020204" pitchFamily="34" charset="0"/>
              <a:buNone/>
            </a:pPr>
            <a:r>
              <a:rPr lang="en-GB" b="0" dirty="0"/>
              <a:t>Secondly, </a:t>
            </a:r>
            <a:r>
              <a:rPr lang="en-GB" b="1" dirty="0"/>
              <a:t>cultural &amp; relational complexity, </a:t>
            </a:r>
            <a:r>
              <a:rPr lang="en-GB" b="0" dirty="0"/>
              <a:t>including challenges in </a:t>
            </a:r>
            <a:r>
              <a:rPr lang="en-GB" b="1" dirty="0"/>
              <a:t>building trust, working across language barriers and navigating different cultural understandings of distress and healing. </a:t>
            </a:r>
            <a:r>
              <a:rPr lang="en-GB" b="0" dirty="0"/>
              <a:t>This often requires therapists to </a:t>
            </a:r>
            <a:r>
              <a:rPr lang="en-GB" b="1" dirty="0"/>
              <a:t>adapt and flexible with their approach. </a:t>
            </a:r>
          </a:p>
          <a:p>
            <a:pPr marL="0" indent="0">
              <a:buFont typeface="Arial" panose="020B0604020202020204" pitchFamily="34" charset="0"/>
              <a:buNone/>
            </a:pPr>
            <a:endParaRPr lang="en-GB" b="1" dirty="0"/>
          </a:p>
          <a:p>
            <a:r>
              <a:rPr lang="en-GB" b="0" dirty="0"/>
              <a:t>Thirdly, the </a:t>
            </a:r>
            <a:r>
              <a:rPr lang="en-GB" b="1" dirty="0"/>
              <a:t>evolving therapeutic role, </a:t>
            </a:r>
            <a:r>
              <a:rPr lang="en-GB" b="0" dirty="0"/>
              <a:t>where</a:t>
            </a:r>
            <a:r>
              <a:rPr lang="en-GB" b="1" dirty="0"/>
              <a:t> boundaries become more flexible. </a:t>
            </a:r>
            <a:r>
              <a:rPr lang="en-GB" b="0" dirty="0"/>
              <a:t>Therapists may engage in advocacy, practical support and elements of </a:t>
            </a:r>
            <a:r>
              <a:rPr lang="en-GB" b="1" dirty="0"/>
              <a:t>social activism</a:t>
            </a:r>
            <a:r>
              <a:rPr lang="en-GB" b="0" dirty="0"/>
              <a:t>, blurring the line between </a:t>
            </a:r>
            <a:r>
              <a:rPr lang="en-GB" b="1" dirty="0"/>
              <a:t>therapy and broader social and systemic contexts.</a:t>
            </a:r>
          </a:p>
          <a:p>
            <a:endParaRPr lang="en-GB" b="1" dirty="0"/>
          </a:p>
          <a:p>
            <a:r>
              <a:rPr lang="en-GB" b="0" dirty="0"/>
              <a:t>Finally</a:t>
            </a:r>
            <a:r>
              <a:rPr lang="en-GB" b="1" dirty="0"/>
              <a:t>, systemic tensions, </a:t>
            </a:r>
            <a:r>
              <a:rPr lang="en-GB" b="0" dirty="0"/>
              <a:t>where therapists are working </a:t>
            </a:r>
            <a:r>
              <a:rPr lang="en-GB" b="1" dirty="0"/>
              <a:t>not only with distress, </a:t>
            </a:r>
            <a:r>
              <a:rPr lang="en-GB" b="0" dirty="0"/>
              <a:t>but within systems such as the </a:t>
            </a:r>
            <a:r>
              <a:rPr lang="en-GB" b="1" dirty="0"/>
              <a:t>asylum process, insecurity and social inequality. </a:t>
            </a:r>
            <a:r>
              <a:rPr lang="en-GB" b="0" dirty="0"/>
              <a:t>These create </a:t>
            </a:r>
            <a:r>
              <a:rPr lang="en-GB" b="1" dirty="0"/>
              <a:t>tension between therapeutic expectations and the realities of practice.</a:t>
            </a:r>
          </a:p>
          <a:p>
            <a:endParaRPr lang="en-GB" b="1" dirty="0"/>
          </a:p>
          <a:p>
            <a:r>
              <a:rPr lang="en-GB" b="0" dirty="0"/>
              <a:t>These findings highlight the </a:t>
            </a:r>
            <a:r>
              <a:rPr lang="en-GB" b="1" dirty="0"/>
              <a:t>complexity of therapists’ roles, </a:t>
            </a:r>
            <a:r>
              <a:rPr lang="en-GB" b="0" dirty="0"/>
              <a:t>but much of this </a:t>
            </a:r>
            <a:r>
              <a:rPr lang="en-GB" b="1" dirty="0"/>
              <a:t>research remains descriptive, </a:t>
            </a:r>
            <a:r>
              <a:rPr lang="en-GB" b="0" dirty="0"/>
              <a:t>with</a:t>
            </a:r>
            <a:r>
              <a:rPr lang="en-GB" b="1" dirty="0"/>
              <a:t> less attention to how therapists actively make sense of these experiences. </a:t>
            </a:r>
          </a:p>
          <a:p>
            <a:endParaRPr lang="en-GB" b="1" dirty="0"/>
          </a:p>
          <a:p>
            <a:pPr marL="0" indent="0">
              <a:buFont typeface="Arial" panose="020B0604020202020204" pitchFamily="34" charset="0"/>
              <a:buNone/>
            </a:pPr>
            <a:endParaRPr lang="en-GB" b="0" dirty="0"/>
          </a:p>
          <a:p>
            <a:endParaRPr lang="en-GB" b="0" dirty="0"/>
          </a:p>
        </p:txBody>
      </p:sp>
      <p:sp>
        <p:nvSpPr>
          <p:cNvPr id="4" name="Slide Number Placeholder 3">
            <a:extLst>
              <a:ext uri="{FF2B5EF4-FFF2-40B4-BE49-F238E27FC236}">
                <a16:creationId xmlns:a16="http://schemas.microsoft.com/office/drawing/2014/main" id="{49EB03B0-EA3C-0986-3516-429373FEEF8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8C8507A-DE62-47AE-82F0-736F3AA992D5}" type="slidenum">
              <a:rPr kumimoji="0" lang="en-GB" sz="13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3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881782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58008A-7F14-8D27-AE0B-BB74EFD31D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DF806C-E237-8F79-551F-114F829C42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57A918-D455-CAD0-3BEC-8E8026B42233}"/>
              </a:ext>
            </a:extLst>
          </p:cNvPr>
          <p:cNvSpPr>
            <a:spLocks noGrp="1"/>
          </p:cNvSpPr>
          <p:nvPr>
            <p:ph type="body" idx="1"/>
          </p:nvPr>
        </p:nvSpPr>
        <p:spPr/>
        <p:txBody>
          <a:bodyPr/>
          <a:lstStyle/>
          <a:p>
            <a:pPr marL="185766" indent="-185766">
              <a:buFont typeface="Arial" panose="020B0604020202020204" pitchFamily="34" charset="0"/>
              <a:buChar char="•"/>
            </a:pPr>
            <a:r>
              <a:rPr lang="en-GB" dirty="0"/>
              <a:t>Although research has begun to focus on the therapists’ experience, it remains </a:t>
            </a:r>
            <a:r>
              <a:rPr lang="en-GB" b="1" dirty="0"/>
              <a:t>relatively small scale and often descriptive</a:t>
            </a:r>
            <a:r>
              <a:rPr lang="en-GB" dirty="0"/>
              <a:t>. </a:t>
            </a:r>
          </a:p>
          <a:p>
            <a:pPr marL="185766" indent="-185766">
              <a:buFont typeface="Arial" panose="020B0604020202020204" pitchFamily="34" charset="0"/>
              <a:buChar char="•"/>
            </a:pPr>
            <a:endParaRPr lang="en-GB" dirty="0"/>
          </a:p>
          <a:p>
            <a:pPr marL="185766" indent="-185766">
              <a:buFont typeface="Arial" panose="020B0604020202020204" pitchFamily="34" charset="0"/>
              <a:buChar char="•"/>
            </a:pPr>
            <a:r>
              <a:rPr lang="en-GB" dirty="0"/>
              <a:t>Research often </a:t>
            </a:r>
            <a:r>
              <a:rPr lang="en-GB" b="1" dirty="0"/>
              <a:t>views the therapist as the person providing support</a:t>
            </a:r>
            <a:r>
              <a:rPr lang="en-GB" dirty="0"/>
              <a:t>, focusing on what they do rather than as someone who is </a:t>
            </a:r>
            <a:r>
              <a:rPr lang="en-GB" b="1" dirty="0"/>
              <a:t>part of the relationship and how they are affected by the work</a:t>
            </a:r>
            <a:r>
              <a:rPr lang="en-GB" dirty="0"/>
              <a:t>. This risks </a:t>
            </a:r>
            <a:r>
              <a:rPr lang="en-GB" b="1" dirty="0"/>
              <a:t>overlooking their experiences, challenges and how the work impacts them</a:t>
            </a:r>
            <a:r>
              <a:rPr lang="en-GB" dirty="0"/>
              <a:t>.</a:t>
            </a:r>
          </a:p>
          <a:p>
            <a:pPr marL="185766" indent="-185766">
              <a:buFont typeface="Arial" panose="020B0604020202020204" pitchFamily="34" charset="0"/>
              <a:buChar char="•"/>
            </a:pPr>
            <a:endParaRPr lang="en-GB" dirty="0"/>
          </a:p>
          <a:p>
            <a:pPr marL="185766" indent="-185766">
              <a:buFont typeface="Arial" panose="020B0604020202020204" pitchFamily="34" charset="0"/>
              <a:buChar char="•"/>
            </a:pPr>
            <a:r>
              <a:rPr lang="en-GB" dirty="0"/>
              <a:t>For example, previous research using </a:t>
            </a:r>
            <a:r>
              <a:rPr lang="en-GB" b="1" dirty="0"/>
              <a:t>thematic analysis</a:t>
            </a:r>
            <a:r>
              <a:rPr lang="en-GB" dirty="0"/>
              <a:t>, explored the data </a:t>
            </a:r>
            <a:r>
              <a:rPr lang="en-GB" b="1" dirty="0"/>
              <a:t>semantically, looking for patterns </a:t>
            </a:r>
            <a:r>
              <a:rPr lang="en-GB" b="0" dirty="0"/>
              <a:t>in what participants say, but offering </a:t>
            </a:r>
            <a:r>
              <a:rPr lang="en-GB" b="1" dirty="0"/>
              <a:t>limited exploration of underlying meanings.</a:t>
            </a:r>
            <a:r>
              <a:rPr lang="en-GB" dirty="0"/>
              <a:t> </a:t>
            </a:r>
          </a:p>
          <a:p>
            <a:pPr marL="185766" indent="-185766">
              <a:buFont typeface="Arial" panose="020B0604020202020204" pitchFamily="34" charset="0"/>
              <a:buChar char="•"/>
            </a:pPr>
            <a:endParaRPr lang="en-GB" dirty="0"/>
          </a:p>
          <a:p>
            <a:pPr marL="185766" marR="0" lvl="0" indent="-18576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As a result, there is a </a:t>
            </a:r>
            <a:r>
              <a:rPr lang="en-GB" b="1" dirty="0"/>
              <a:t>gap in understanding how therapists construct meaning </a:t>
            </a:r>
            <a:r>
              <a:rPr lang="en-GB" dirty="0"/>
              <a:t>within sociopolitical contexts, particularly in relation to </a:t>
            </a:r>
            <a:r>
              <a:rPr lang="en-GB" b="1" dirty="0"/>
              <a:t>power and discourse</a:t>
            </a:r>
            <a:r>
              <a:rPr lang="en-GB" dirty="0"/>
              <a:t>.</a:t>
            </a:r>
          </a:p>
          <a:p>
            <a:pPr marL="185766" indent="-185766">
              <a:buFont typeface="Arial" panose="020B0604020202020204" pitchFamily="34" charset="0"/>
              <a:buChar char="•"/>
            </a:pPr>
            <a:endParaRPr lang="en-GB" dirty="0"/>
          </a:p>
          <a:p>
            <a:pPr marL="185766" indent="-185766">
              <a:buFont typeface="Arial" panose="020B0604020202020204" pitchFamily="34" charset="0"/>
              <a:buChar char="•"/>
            </a:pPr>
            <a:r>
              <a:rPr lang="en-GB" dirty="0"/>
              <a:t>This study addresses that gap by </a:t>
            </a:r>
            <a:r>
              <a:rPr lang="en-GB" b="1" dirty="0"/>
              <a:t>analysing both semantic and latent </a:t>
            </a:r>
            <a:r>
              <a:rPr lang="en-GB" dirty="0"/>
              <a:t>meanings, supporting the exploration of not only what is said but at depth, </a:t>
            </a:r>
            <a:r>
              <a:rPr lang="en-GB" b="1" dirty="0"/>
              <a:t>the assumptions, values and power dynamics </a:t>
            </a:r>
            <a:r>
              <a:rPr lang="en-GB" dirty="0"/>
              <a:t>that shape therapists’ accounts. </a:t>
            </a:r>
          </a:p>
          <a:p>
            <a:pPr marL="185766" indent="-185766">
              <a:buFont typeface="Arial" panose="020B0604020202020204" pitchFamily="34" charset="0"/>
              <a:buChar char="•"/>
            </a:pPr>
            <a:endParaRPr lang="en-GB" dirty="0"/>
          </a:p>
          <a:p>
            <a:pPr marL="185766" marR="0" lvl="0" indent="-18576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85766" marR="0" lvl="0" indent="-18576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85766" indent="-185766">
              <a:buFont typeface="Arial" panose="020B0604020202020204" pitchFamily="34" charset="0"/>
              <a:buChar char="•"/>
            </a:pPr>
            <a:endParaRPr lang="en-GB" dirty="0"/>
          </a:p>
          <a:p>
            <a:endParaRPr lang="en-GB" b="0" dirty="0"/>
          </a:p>
        </p:txBody>
      </p:sp>
      <p:sp>
        <p:nvSpPr>
          <p:cNvPr id="4" name="Slide Number Placeholder 3">
            <a:extLst>
              <a:ext uri="{FF2B5EF4-FFF2-40B4-BE49-F238E27FC236}">
                <a16:creationId xmlns:a16="http://schemas.microsoft.com/office/drawing/2014/main" id="{DE1A9AB4-9967-D5B2-6388-5C2B3E28E12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8C8507A-DE62-47AE-82F0-736F3AA992D5}" type="slidenum">
              <a:rPr kumimoji="0" lang="en-GB" sz="13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3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902695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B33C43-466E-631C-9CEC-83F7BDB377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5EFB17-21C9-99C7-9D23-1940285E65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1805C5-7D80-E002-CC20-A44A96A9BA01}"/>
              </a:ext>
            </a:extLst>
          </p:cNvPr>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This study is grounded in a </a:t>
            </a:r>
            <a:r>
              <a:rPr lang="en-GB" b="1" dirty="0"/>
              <a:t>critical social constructionist paradigm</a:t>
            </a:r>
            <a:r>
              <a:rPr lang="en-GB" dirty="0"/>
              <a:t>, informed by Foucauldian ideas of power and discourse, which </a:t>
            </a:r>
            <a:r>
              <a:rPr lang="en-GB" b="1" dirty="0"/>
              <a:t>supports the exploration of meaning making within systems of inequality</a:t>
            </a:r>
            <a:r>
              <a:rPr lang="en-GB" dirty="0"/>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 </a:t>
            </a:r>
            <a:r>
              <a:rPr lang="en-GB" b="1" dirty="0"/>
              <a:t>post-modern lens </a:t>
            </a:r>
            <a:r>
              <a:rPr lang="en-GB" b="0" dirty="0"/>
              <a:t>understands </a:t>
            </a:r>
            <a:r>
              <a:rPr lang="en-GB" b="1" dirty="0"/>
              <a:t>power as embedded within discourse, influencing what is said, how therapists position themselves and their role </a:t>
            </a:r>
            <a:r>
              <a:rPr lang="en-GB" b="0" dirty="0"/>
              <a:t>within sociopolitical systems.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This perspective recognises that </a:t>
            </a:r>
            <a:r>
              <a:rPr lang="en-GB" b="1" dirty="0"/>
              <a:t>knowledge is understood as socially created</a:t>
            </a:r>
            <a:r>
              <a:rPr lang="en-GB" dirty="0"/>
              <a:t>, with meaning shaped through </a:t>
            </a:r>
            <a:r>
              <a:rPr lang="en-GB" b="1" dirty="0"/>
              <a:t>language, relationships and wider systems of power</a:t>
            </a:r>
            <a:r>
              <a:rPr lang="en-GB" dirty="0"/>
              <a:t>. This means that </a:t>
            </a:r>
            <a:r>
              <a:rPr lang="en-GB" b="1" dirty="0"/>
              <a:t>accounts are situated </a:t>
            </a:r>
            <a:r>
              <a:rPr lang="en-GB" dirty="0"/>
              <a:t>and open to </a:t>
            </a:r>
            <a:r>
              <a:rPr lang="en-GB" b="1" dirty="0"/>
              <a:t>multiple interpretations</a:t>
            </a:r>
            <a:r>
              <a:rPr lang="en-GB"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My role as researcher will be not to seek an objective truth but to </a:t>
            </a:r>
            <a:r>
              <a:rPr lang="en-GB" b="1" dirty="0"/>
              <a:t>interpret and construct meaning </a:t>
            </a:r>
            <a:r>
              <a:rPr lang="en-GB" dirty="0"/>
              <a:t>through engagement with participants’ accounts.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This is relevant to my research, as therapists’ experiences </a:t>
            </a:r>
            <a:r>
              <a:rPr lang="en-GB" b="1" dirty="0"/>
              <a:t>occur within complex sociopolitical contexts </a:t>
            </a:r>
            <a:r>
              <a:rPr lang="en-GB" dirty="0"/>
              <a:t>such as the asylum system.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While discourse is considered, the </a:t>
            </a:r>
            <a:r>
              <a:rPr lang="en-GB" b="1" dirty="0"/>
              <a:t>focus is not on analysing language structure </a:t>
            </a:r>
            <a:r>
              <a:rPr lang="en-GB" dirty="0"/>
              <a:t>itself (Discourse Analysis) but on understanding meaning making within context.</a:t>
            </a:r>
          </a:p>
        </p:txBody>
      </p:sp>
      <p:sp>
        <p:nvSpPr>
          <p:cNvPr id="4" name="Slide Number Placeholder 3">
            <a:extLst>
              <a:ext uri="{FF2B5EF4-FFF2-40B4-BE49-F238E27FC236}">
                <a16:creationId xmlns:a16="http://schemas.microsoft.com/office/drawing/2014/main" id="{FB3C17C4-9A87-CAC8-D5D7-1F4282B7DF8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8C8507A-DE62-47AE-82F0-736F3AA992D5}" type="slidenum">
              <a:rPr kumimoji="0" lang="en-GB" sz="13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3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621023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473D37-B861-B534-B120-68BB8296E6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CB9A45-C9CE-BE0D-7A46-5D74E34FE0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EE7524-4470-C8CD-8C47-08BF0166FBE0}"/>
              </a:ext>
            </a:extLst>
          </p:cNvPr>
          <p:cNvSpPr>
            <a:spLocks noGrp="1"/>
          </p:cNvSpPr>
          <p:nvPr>
            <p:ph type="body" idx="1"/>
          </p:nvPr>
        </p:nvSpPr>
        <p:spPr/>
        <p:txBody>
          <a:bodyPr/>
          <a:lstStyle/>
          <a:p>
            <a:pPr marL="457200" lvl="1" indent="0">
              <a:buFont typeface="Arial" panose="020B0604020202020204" pitchFamily="34" charset="0"/>
              <a:buNone/>
            </a:pPr>
            <a:r>
              <a:rPr lang="en-GB" b="1" dirty="0"/>
              <a:t>Semi structured interview</a:t>
            </a:r>
          </a:p>
          <a:p>
            <a:pPr marL="628650" lvl="1" indent="-171450">
              <a:buFont typeface="Arial" panose="020B0604020202020204" pitchFamily="34" charset="0"/>
              <a:buChar char="•"/>
            </a:pPr>
            <a:r>
              <a:rPr lang="en-GB" dirty="0"/>
              <a:t>Chosen as they enable </a:t>
            </a:r>
            <a:r>
              <a:rPr lang="en-GB" b="1" dirty="0"/>
              <a:t>in-depth exploration </a:t>
            </a:r>
            <a:r>
              <a:rPr lang="en-GB" dirty="0"/>
              <a:t>of therapists’ experiences and meaning-making.</a:t>
            </a:r>
          </a:p>
          <a:p>
            <a:pPr marL="457200" lvl="1" indent="0">
              <a:buFont typeface="Arial" panose="020B0604020202020204" pitchFamily="34" charset="0"/>
              <a:buNone/>
            </a:pPr>
            <a:endParaRPr lang="en-GB" dirty="0"/>
          </a:p>
          <a:p>
            <a:pPr marL="628650" lvl="1" indent="-171450">
              <a:buFont typeface="Arial" panose="020B0604020202020204" pitchFamily="34" charset="0"/>
              <a:buChar char="•"/>
            </a:pPr>
            <a:r>
              <a:rPr lang="en-GB" dirty="0"/>
              <a:t>This flexibility enables participants to construct and reflect on meaning </a:t>
            </a:r>
            <a:r>
              <a:rPr lang="en-GB" b="1" dirty="0"/>
              <a:t>on their own terms without the constraints </a:t>
            </a:r>
            <a:r>
              <a:rPr lang="en-GB" dirty="0"/>
              <a:t>of rigid interview structure.</a:t>
            </a:r>
          </a:p>
          <a:p>
            <a:pPr marL="628650" lvl="1" indent="-171450">
              <a:buFont typeface="Arial" panose="020B0604020202020204" pitchFamily="34" charset="0"/>
              <a:buChar char="•"/>
            </a:pPr>
            <a:endParaRPr lang="en-GB" dirty="0"/>
          </a:p>
          <a:p>
            <a:pPr marL="628650" lvl="1" indent="-171450">
              <a:buFont typeface="Arial" panose="020B0604020202020204" pitchFamily="34" charset="0"/>
              <a:buChar char="•"/>
            </a:pPr>
            <a:r>
              <a:rPr lang="en-GB" dirty="0"/>
              <a:t>Online to </a:t>
            </a:r>
            <a:r>
              <a:rPr lang="en-GB" b="1" dirty="0"/>
              <a:t>reduce lone working risk, reduce time commitment for participants &amp; researcher</a:t>
            </a:r>
            <a:r>
              <a:rPr lang="en-GB" dirty="0"/>
              <a:t> and allows for wider </a:t>
            </a:r>
            <a:r>
              <a:rPr lang="en-GB" b="1" dirty="0"/>
              <a:t>geographical </a:t>
            </a:r>
            <a:r>
              <a:rPr lang="en-GB" dirty="0"/>
              <a:t>reach.</a:t>
            </a:r>
          </a:p>
          <a:p>
            <a:pPr marL="628650" lvl="1" indent="-171450">
              <a:buFontTx/>
              <a:buChar char="-"/>
            </a:pPr>
            <a:endParaRPr lang="en-GB" dirty="0"/>
          </a:p>
          <a:p>
            <a:pPr marL="457200" lvl="1" indent="0">
              <a:buFontTx/>
              <a:buNone/>
            </a:pPr>
            <a:r>
              <a:rPr lang="en-GB" b="1" dirty="0"/>
              <a:t>Sample</a:t>
            </a:r>
          </a:p>
          <a:p>
            <a:pPr marL="628650" lvl="1" indent="-171450">
              <a:buFont typeface="Arial" panose="020B0604020202020204" pitchFamily="34" charset="0"/>
              <a:buChar char="•"/>
            </a:pPr>
            <a:r>
              <a:rPr lang="en-GB" b="1" dirty="0"/>
              <a:t> </a:t>
            </a:r>
            <a:r>
              <a:rPr lang="en-GB" b="0" dirty="0"/>
              <a:t>4-6 trainee and qualified therapists</a:t>
            </a:r>
          </a:p>
          <a:p>
            <a:pPr marL="628650" lvl="1" indent="-171450">
              <a:buFont typeface="Arial" panose="020B0604020202020204" pitchFamily="34" charset="0"/>
              <a:buChar char="•"/>
            </a:pPr>
            <a:endParaRPr lang="en-GB" b="1" dirty="0"/>
          </a:p>
          <a:p>
            <a:pPr marL="457200" lvl="1" indent="0">
              <a:buFontTx/>
              <a:buNone/>
            </a:pPr>
            <a:r>
              <a:rPr lang="en-GB" b="1" dirty="0"/>
              <a:t>Purposive Sampling – recruit via organisations</a:t>
            </a:r>
          </a:p>
          <a:p>
            <a:pPr marL="628650" lvl="1" indent="-171450">
              <a:buFont typeface="Arial" panose="020B0604020202020204" pitchFamily="34" charset="0"/>
              <a:buChar char="•"/>
            </a:pPr>
            <a:r>
              <a:rPr lang="en-GB" b="1" dirty="0"/>
              <a:t>Purposive sampling </a:t>
            </a:r>
            <a:r>
              <a:rPr lang="en-GB" b="0" dirty="0"/>
              <a:t>will be used to recruit therapists with </a:t>
            </a:r>
            <a:r>
              <a:rPr lang="en-GB" b="1" dirty="0"/>
              <a:t>experience of working </a:t>
            </a:r>
            <a:r>
              <a:rPr lang="en-GB" b="0" dirty="0"/>
              <a:t>with forcibly displaced clients to ensure </a:t>
            </a:r>
            <a:r>
              <a:rPr lang="en-GB" b="1" dirty="0"/>
              <a:t>rich and relevant data</a:t>
            </a:r>
            <a:r>
              <a:rPr lang="en-GB" b="0" dirty="0"/>
              <a:t>.</a:t>
            </a:r>
          </a:p>
          <a:p>
            <a:pPr lvl="1"/>
            <a:endParaRPr lang="en-GB" dirty="0"/>
          </a:p>
          <a:p>
            <a:pPr lvl="1"/>
            <a:r>
              <a:rPr lang="en-GB" b="1" dirty="0"/>
              <a:t>Reflexivity</a:t>
            </a:r>
          </a:p>
          <a:p>
            <a:pPr marL="628650" lvl="1" indent="-171450">
              <a:buFont typeface="Arial" panose="020B0604020202020204" pitchFamily="34" charset="0"/>
              <a:buChar char="•"/>
            </a:pPr>
            <a:r>
              <a:rPr lang="en-GB" b="1" dirty="0"/>
              <a:t>Central to the research process</a:t>
            </a:r>
            <a:r>
              <a:rPr lang="en-GB" dirty="0"/>
              <a:t>, as the research, I am </a:t>
            </a:r>
            <a:r>
              <a:rPr lang="en-GB" b="1" dirty="0"/>
              <a:t>actively involved </a:t>
            </a:r>
            <a:r>
              <a:rPr lang="en-GB" dirty="0"/>
              <a:t>in the construction and interpretation of meaning.</a:t>
            </a:r>
          </a:p>
          <a:p>
            <a:pPr marL="628650" lvl="1" indent="-171450">
              <a:buFont typeface="Arial" panose="020B0604020202020204" pitchFamily="34" charset="0"/>
              <a:buChar char="•"/>
            </a:pPr>
            <a:endParaRPr lang="en-GB" dirty="0"/>
          </a:p>
          <a:p>
            <a:pPr marL="628650" lvl="1" indent="-171450">
              <a:buFont typeface="Arial" panose="020B0604020202020204" pitchFamily="34" charset="0"/>
              <a:buChar char="•"/>
            </a:pPr>
            <a:r>
              <a:rPr lang="en-GB" dirty="0"/>
              <a:t>I will engage in </a:t>
            </a:r>
            <a:r>
              <a:rPr lang="en-GB" b="1" dirty="0"/>
              <a:t>ongoing journalling and supervision </a:t>
            </a:r>
            <a:r>
              <a:rPr lang="en-GB" dirty="0"/>
              <a:t>to reflect on how my positioning impacts the research.</a:t>
            </a:r>
          </a:p>
          <a:p>
            <a:pPr marL="628650" lvl="1" indent="-171450">
              <a:buFont typeface="Arial" panose="020B0604020202020204" pitchFamily="34" charset="0"/>
              <a:buChar char="•"/>
            </a:pPr>
            <a:endParaRPr lang="en-GB" dirty="0"/>
          </a:p>
          <a:p>
            <a:pPr marL="457200" lvl="1" indent="0">
              <a:buFont typeface="Arial" panose="020B0604020202020204" pitchFamily="34" charset="0"/>
              <a:buNone/>
            </a:pPr>
            <a:r>
              <a:rPr lang="en-GB" b="1" i="0" u="sng" dirty="0"/>
              <a:t>Justification</a:t>
            </a:r>
          </a:p>
          <a:p>
            <a:pPr marL="457200" lvl="1" indent="0">
              <a:buFont typeface="Arial" panose="020B0604020202020204" pitchFamily="34" charset="0"/>
              <a:buNone/>
            </a:pPr>
            <a:r>
              <a:rPr lang="en-GB" i="0" u="sng" dirty="0"/>
              <a:t>This approach of collection is particularly suited to my chosen framework, </a:t>
            </a:r>
            <a:r>
              <a:rPr lang="en-GB" b="1" i="0" u="sng" dirty="0"/>
              <a:t>critical social constructionism</a:t>
            </a:r>
            <a:r>
              <a:rPr lang="en-GB" i="0" u="sng" dirty="0"/>
              <a:t>, as it enables the </a:t>
            </a:r>
            <a:r>
              <a:rPr lang="en-GB" b="1" i="0" u="sng" dirty="0"/>
              <a:t>exploration of how meaning is co-constructed relationally and within sociopolitical contexts.</a:t>
            </a:r>
          </a:p>
          <a:p>
            <a:pPr marL="681142" lvl="1" indent="-185766">
              <a:buFont typeface="Arial" panose="020B0604020202020204" pitchFamily="34" charset="0"/>
              <a:buChar char="•"/>
            </a:pPr>
            <a:endParaRPr lang="en-GB" dirty="0">
              <a:highlight>
                <a:srgbClr val="FFFF00"/>
              </a:highlight>
            </a:endParaRPr>
          </a:p>
        </p:txBody>
      </p:sp>
      <p:sp>
        <p:nvSpPr>
          <p:cNvPr id="4" name="Slide Number Placeholder 3">
            <a:extLst>
              <a:ext uri="{FF2B5EF4-FFF2-40B4-BE49-F238E27FC236}">
                <a16:creationId xmlns:a16="http://schemas.microsoft.com/office/drawing/2014/main" id="{B759F7CC-B200-E5C6-5673-7072389E0292}"/>
              </a:ext>
            </a:extLst>
          </p:cNvPr>
          <p:cNvSpPr>
            <a:spLocks noGrp="1"/>
          </p:cNvSpPr>
          <p:nvPr>
            <p:ph type="sldNum" sz="quarter" idx="5"/>
          </p:nvPr>
        </p:nvSpPr>
        <p:spPr/>
        <p:txBody>
          <a:bodyPr/>
          <a:lstStyle/>
          <a:p>
            <a:pPr defTabSz="990752">
              <a:defRPr/>
            </a:pPr>
            <a:fld id="{F8C8507A-DE62-47AE-82F0-736F3AA992D5}" type="slidenum">
              <a:rPr lang="en-GB">
                <a:solidFill>
                  <a:prstClr val="black"/>
                </a:solidFill>
                <a:latin typeface="Aptos" panose="02110004020202020204"/>
              </a:rPr>
              <a:pPr defTabSz="990752">
                <a:defRPr/>
              </a:pPr>
              <a:t>9</a:t>
            </a:fld>
            <a:endParaRPr lang="en-GB">
              <a:solidFill>
                <a:prstClr val="black"/>
              </a:solidFill>
              <a:latin typeface="Aptos" panose="02110004020202020204"/>
            </a:endParaRPr>
          </a:p>
        </p:txBody>
      </p:sp>
    </p:spTree>
    <p:extLst>
      <p:ext uri="{BB962C8B-B14F-4D97-AF65-F5344CB8AC3E}">
        <p14:creationId xmlns:p14="http://schemas.microsoft.com/office/powerpoint/2010/main" val="40488084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81142" lvl="1" indent="-185766" defTabSz="990752">
              <a:buFont typeface="Arial" panose="020B0604020202020204" pitchFamily="34" charset="0"/>
              <a:buChar char="•"/>
              <a:defRPr/>
            </a:pPr>
            <a:r>
              <a:rPr lang="en-GB" dirty="0"/>
              <a:t>RTA is well suited to my research as it is compatible with a critical social constructionist paradigm, allowing for the exploration of both lived experience and the context in which that experience is constructed such as broader sociocultural influences. </a:t>
            </a:r>
          </a:p>
          <a:p>
            <a:pPr marL="681142" lvl="1" indent="-185766" defTabSz="990752">
              <a:buFont typeface="Arial" panose="020B0604020202020204" pitchFamily="34" charset="0"/>
              <a:buChar char="•"/>
              <a:defRPr/>
            </a:pPr>
            <a:endParaRPr lang="en-GB" dirty="0"/>
          </a:p>
          <a:p>
            <a:pPr marL="681142" marR="0" lvl="1" indent="-185766" algn="l" defTabSz="99075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Enables analysis both at a semantic and latent level. At a semantic level, I will examine what participants explicitly say about their experiences. At a latent level, I will explore the underlying assumptions, values and power dynamics (such as inequality and professional identity) shaping their accounts.</a:t>
            </a:r>
          </a:p>
          <a:p>
            <a:pPr marL="681142" marR="0" lvl="1" indent="-185766" algn="l" defTabSz="990752"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681142" lvl="1" indent="-185766" defTabSz="990752">
              <a:buFont typeface="Arial" panose="020B0604020202020204" pitchFamily="34" charset="0"/>
              <a:buChar char="•"/>
              <a:defRPr/>
            </a:pPr>
            <a:r>
              <a:rPr lang="en-GB" dirty="0"/>
              <a:t>This approach aligns with my focus on how therapists construct meaning within contexts impacted by inequality and broader systems such as the asylum process.</a:t>
            </a:r>
          </a:p>
          <a:p>
            <a:pPr marL="681142" lvl="1" indent="-185766" defTabSz="990752">
              <a:buFont typeface="Arial" panose="020B0604020202020204" pitchFamily="34" charset="0"/>
              <a:buChar char="•"/>
              <a:defRPr/>
            </a:pPr>
            <a:endParaRPr lang="en-GB" dirty="0"/>
          </a:p>
          <a:p>
            <a:pPr marL="681142" marR="0" lvl="1" indent="-185766" algn="l" defTabSz="99075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In line with this approach, I recognise the researcher as an active participant in the analysis, where themes are constructed through engagement with the data and influenced by my reflexive awareness.</a:t>
            </a:r>
          </a:p>
          <a:p>
            <a:pPr marL="681142" marR="0" lvl="1" indent="-185766" algn="l" defTabSz="990752"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681142" marR="0" lvl="1" indent="-185766" algn="l" defTabSz="990752"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Given my own positioning within the research topic, I will engage in ongoing reflexivity to understand how my own experiences impact the process.</a:t>
            </a:r>
          </a:p>
          <a:p>
            <a:pPr marL="681142" marR="0" lvl="1" indent="-185766" algn="l" defTabSz="990752"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681142" lvl="1" indent="-185766">
              <a:buFont typeface="Arial" panose="020B0604020202020204" pitchFamily="34" charset="0"/>
              <a:buChar char="•"/>
            </a:pPr>
            <a:r>
              <a:rPr lang="en-GB" dirty="0"/>
              <a:t>IPA was not selected as it focuses on individual lived experiences, which may limit exploration of sociopolitical structures.</a:t>
            </a:r>
          </a:p>
          <a:p>
            <a:pPr marL="681142" lvl="1" indent="-185766">
              <a:buFont typeface="Arial" panose="020B0604020202020204" pitchFamily="34" charset="0"/>
              <a:buChar char="•"/>
            </a:pPr>
            <a:endParaRPr lang="en-GB" dirty="0"/>
          </a:p>
          <a:p>
            <a:pPr marL="681142" lvl="1" indent="-185766">
              <a:buFont typeface="Arial" panose="020B0604020202020204" pitchFamily="34" charset="0"/>
              <a:buChar char="•"/>
            </a:pPr>
            <a:r>
              <a:rPr lang="en-GB" dirty="0"/>
              <a:t>Discourse Analysis was not selected as it focuses on language construction, which may risk overshadowing the exploration of participant’s mean making.</a:t>
            </a:r>
          </a:p>
          <a:p>
            <a:pPr marL="681142" lvl="1" indent="-185766">
              <a:buFont typeface="Arial" panose="020B0604020202020204" pitchFamily="34" charset="0"/>
              <a:buChar char="•"/>
            </a:pPr>
            <a:endParaRPr lang="en-GB" dirty="0"/>
          </a:p>
          <a:p>
            <a:pPr marL="681142" lvl="1" indent="-185766" defTabSz="990752">
              <a:buFont typeface="Arial" panose="020B0604020202020204" pitchFamily="34" charset="0"/>
              <a:buChar char="•"/>
              <a:defRPr/>
            </a:pPr>
            <a:r>
              <a:rPr lang="en-GB" dirty="0"/>
              <a:t>Reflexive Thematic Analysis is flexible and supportive of a post-modernist lens. It can analyse the individual experience and the wider discourses and systems that shape them.</a:t>
            </a:r>
          </a:p>
          <a:p>
            <a:pPr marL="681142" lvl="1" indent="-185766" defTabSz="990752">
              <a:buFont typeface="Arial" panose="020B0604020202020204" pitchFamily="34" charset="0"/>
              <a:buChar char="•"/>
              <a:defRPr/>
            </a:pPr>
            <a:endParaRPr lang="en-GB" dirty="0"/>
          </a:p>
          <a:p>
            <a:pPr marL="681142" marR="0" lvl="1" indent="-185766"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Braun &amp; Clarke (2018) "TA can be used in ‘critical’ qualitative approaches, informed by poststructuralist, social constructionist and discursive theory, which are never (just) descriptive”</a:t>
            </a:r>
          </a:p>
          <a:p>
            <a:pPr marL="681142" lvl="1" indent="-185766">
              <a:buFont typeface="Arial" panose="020B0604020202020204" pitchFamily="34" charset="0"/>
              <a:buChar char="•"/>
            </a:pPr>
            <a:endParaRPr lang="en-GB" dirty="0">
              <a:highlight>
                <a:srgbClr val="FFFF00"/>
              </a:highlight>
            </a:endParaRPr>
          </a:p>
        </p:txBody>
      </p:sp>
      <p:sp>
        <p:nvSpPr>
          <p:cNvPr id="4" name="Slide Number Placeholder 3"/>
          <p:cNvSpPr>
            <a:spLocks noGrp="1"/>
          </p:cNvSpPr>
          <p:nvPr>
            <p:ph type="sldNum" sz="quarter" idx="5"/>
          </p:nvPr>
        </p:nvSpPr>
        <p:spPr/>
        <p:txBody>
          <a:bodyPr/>
          <a:lstStyle/>
          <a:p>
            <a:fld id="{F8C8507A-DE62-47AE-82F0-736F3AA992D5}" type="slidenum">
              <a:rPr lang="en-GB" smtClean="0"/>
              <a:t>10</a:t>
            </a:fld>
            <a:endParaRPr lang="en-GB"/>
          </a:p>
        </p:txBody>
      </p:sp>
    </p:spTree>
    <p:extLst>
      <p:ext uri="{BB962C8B-B14F-4D97-AF65-F5344CB8AC3E}">
        <p14:creationId xmlns:p14="http://schemas.microsoft.com/office/powerpoint/2010/main" val="40185058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a:buNone/>
            </a:pPr>
            <a:r>
              <a:rPr lang="en-US" sz="1200" b="1" dirty="0">
                <a:solidFill>
                  <a:schemeClr val="tx1">
                    <a:alpha val="80000"/>
                  </a:schemeClr>
                </a:solidFill>
                <a:cs typeface="Arial" panose="020B0604020202020204" pitchFamily="34" charset="0"/>
              </a:rPr>
              <a:t>In line with BACP’s ethical guidelines (2019)</a:t>
            </a:r>
          </a:p>
          <a:p>
            <a:pPr marL="0" indent="0">
              <a:buFont typeface="Arial"/>
              <a:buNone/>
            </a:pPr>
            <a:r>
              <a:rPr lang="en-US" sz="1200" b="1" dirty="0">
                <a:solidFill>
                  <a:schemeClr val="tx1">
                    <a:alpha val="80000"/>
                  </a:schemeClr>
                </a:solidFill>
                <a:cs typeface="Arial" panose="020B0604020202020204" pitchFamily="34" charset="0"/>
              </a:rPr>
              <a:t> </a:t>
            </a:r>
          </a:p>
          <a:p>
            <a:pPr marL="285750" indent="-285750">
              <a:buFont typeface="Arial"/>
              <a:buChar char="•"/>
            </a:pPr>
            <a:r>
              <a:rPr lang="en-US" sz="1200" b="1" dirty="0">
                <a:solidFill>
                  <a:schemeClr val="tx1">
                    <a:alpha val="80000"/>
                  </a:schemeClr>
                </a:solidFill>
                <a:cs typeface="Arial" panose="020B0604020202020204" pitchFamily="34" charset="0"/>
              </a:rPr>
              <a:t>Informed consent</a:t>
            </a:r>
            <a:r>
              <a:rPr lang="en-US" sz="1200" dirty="0">
                <a:solidFill>
                  <a:schemeClr val="tx1">
                    <a:alpha val="80000"/>
                  </a:schemeClr>
                </a:solidFill>
                <a:cs typeface="Arial" panose="020B0604020202020204" pitchFamily="34" charset="0"/>
              </a:rPr>
              <a:t>: Participants will be provided with an information sheet and a consent form to sign in advance of the interview. Included will be the researcher and lead supervisor’s contact details should the participants have any concerns.</a:t>
            </a:r>
          </a:p>
          <a:p>
            <a:pPr marL="285750" indent="-285750">
              <a:buFont typeface="Arial"/>
              <a:buChar char="•"/>
            </a:pPr>
            <a:endParaRPr lang="en-US" sz="1200" dirty="0">
              <a:solidFill>
                <a:schemeClr val="tx1">
                  <a:alpha val="80000"/>
                </a:schemeClr>
              </a:solidFill>
              <a:cs typeface="Arial" panose="020B0604020202020204" pitchFamily="34" charset="0"/>
            </a:endParaRPr>
          </a:p>
          <a:p>
            <a:pPr marL="285750" indent="-285750">
              <a:buFont typeface="Arial"/>
              <a:buChar char="•"/>
            </a:pPr>
            <a:r>
              <a:rPr lang="en-US" sz="1200" b="1" dirty="0">
                <a:solidFill>
                  <a:schemeClr val="tx1">
                    <a:alpha val="80000"/>
                  </a:schemeClr>
                </a:solidFill>
                <a:cs typeface="Arial" panose="020B0604020202020204" pitchFamily="34" charset="0"/>
              </a:rPr>
              <a:t>Confidentiality/</a:t>
            </a:r>
            <a:r>
              <a:rPr lang="en-US" sz="1200" b="1" dirty="0" err="1">
                <a:solidFill>
                  <a:schemeClr val="tx1">
                    <a:alpha val="80000"/>
                  </a:schemeClr>
                </a:solidFill>
                <a:cs typeface="Arial" panose="020B0604020202020204" pitchFamily="34" charset="0"/>
              </a:rPr>
              <a:t>anonymisation</a:t>
            </a:r>
            <a:r>
              <a:rPr lang="en-US" sz="1200" dirty="0">
                <a:solidFill>
                  <a:schemeClr val="tx1">
                    <a:alpha val="80000"/>
                  </a:schemeClr>
                </a:solidFill>
                <a:cs typeface="Arial" panose="020B0604020202020204" pitchFamily="34" charset="0"/>
              </a:rPr>
              <a:t>: Data will be </a:t>
            </a:r>
            <a:r>
              <a:rPr lang="en-US" sz="1200" dirty="0" err="1">
                <a:solidFill>
                  <a:schemeClr val="tx1">
                    <a:alpha val="80000"/>
                  </a:schemeClr>
                </a:solidFill>
                <a:cs typeface="Arial" panose="020B0604020202020204" pitchFamily="34" charset="0"/>
              </a:rPr>
              <a:t>anonymised</a:t>
            </a:r>
            <a:r>
              <a:rPr lang="en-US" sz="1200" dirty="0">
                <a:solidFill>
                  <a:schemeClr val="tx1">
                    <a:alpha val="80000"/>
                  </a:schemeClr>
                </a:solidFill>
                <a:cs typeface="Arial" panose="020B0604020202020204" pitchFamily="34" charset="0"/>
              </a:rPr>
              <a:t> or </a:t>
            </a:r>
            <a:r>
              <a:rPr lang="en-US" sz="1200" dirty="0" err="1">
                <a:solidFill>
                  <a:schemeClr val="tx1">
                    <a:alpha val="80000"/>
                  </a:schemeClr>
                </a:solidFill>
                <a:cs typeface="Arial" panose="020B0604020202020204" pitchFamily="34" charset="0"/>
              </a:rPr>
              <a:t>pseudonymised</a:t>
            </a:r>
            <a:r>
              <a:rPr lang="en-US" sz="1200" dirty="0">
                <a:solidFill>
                  <a:schemeClr val="tx1">
                    <a:alpha val="80000"/>
                  </a:schemeClr>
                </a:solidFill>
                <a:cs typeface="Arial" panose="020B0604020202020204" pitchFamily="34" charset="0"/>
              </a:rPr>
              <a:t> with identifying details removed</a:t>
            </a:r>
            <a:r>
              <a:rPr lang="en-GB" sz="1200" dirty="0">
                <a:solidFill>
                  <a:schemeClr val="tx1">
                    <a:alpha val="80000"/>
                  </a:schemeClr>
                </a:solidFill>
                <a:cs typeface="Arial" panose="020B0604020202020204" pitchFamily="34" charset="0"/>
              </a:rPr>
              <a:t>.</a:t>
            </a:r>
          </a:p>
          <a:p>
            <a:pPr marL="285750" indent="-285750">
              <a:buFont typeface="Arial"/>
              <a:buChar char="•"/>
            </a:pPr>
            <a:endParaRPr lang="en-GB" sz="1200" dirty="0">
              <a:solidFill>
                <a:schemeClr val="tx1">
                  <a:alpha val="80000"/>
                </a:schemeClr>
              </a:solidFill>
              <a:cs typeface="Arial" panose="020B0604020202020204" pitchFamily="34" charset="0"/>
            </a:endParaRPr>
          </a:p>
          <a:p>
            <a:pPr marL="285750" indent="-285750">
              <a:buFont typeface="Arial"/>
              <a:buChar char="•"/>
            </a:pPr>
            <a:r>
              <a:rPr lang="en-US" sz="1200" b="1" dirty="0">
                <a:solidFill>
                  <a:schemeClr val="tx1">
                    <a:alpha val="80000"/>
                  </a:schemeClr>
                </a:solidFill>
                <a:cs typeface="Arial" panose="020B0604020202020204" pitchFamily="34" charset="0"/>
              </a:rPr>
              <a:t>Right to withdraw</a:t>
            </a:r>
            <a:r>
              <a:rPr lang="en-US" sz="1200" dirty="0">
                <a:solidFill>
                  <a:schemeClr val="tx1">
                    <a:alpha val="80000"/>
                  </a:schemeClr>
                </a:solidFill>
                <a:cs typeface="Arial" panose="020B0604020202020204" pitchFamily="34" charset="0"/>
              </a:rPr>
              <a:t>: Participation is voluntary and participants can withdraw until </a:t>
            </a:r>
            <a:r>
              <a:rPr lang="en-US" sz="1200" dirty="0" err="1">
                <a:solidFill>
                  <a:schemeClr val="tx1">
                    <a:alpha val="80000"/>
                  </a:schemeClr>
                </a:solidFill>
                <a:cs typeface="Arial" panose="020B0604020202020204" pitchFamily="34" charset="0"/>
              </a:rPr>
              <a:t>anonymisation</a:t>
            </a:r>
            <a:r>
              <a:rPr lang="en-US" sz="1200" dirty="0">
                <a:solidFill>
                  <a:schemeClr val="tx1">
                    <a:alpha val="80000"/>
                  </a:schemeClr>
                </a:solidFill>
                <a:cs typeface="Arial" panose="020B0604020202020204" pitchFamily="34" charset="0"/>
              </a:rPr>
              <a:t>/analysis commences.</a:t>
            </a:r>
          </a:p>
          <a:p>
            <a:pPr marL="285750" indent="-285750">
              <a:buFont typeface="Arial"/>
              <a:buChar char="•"/>
            </a:pPr>
            <a:endParaRPr lang="en-GB" sz="1200" dirty="0">
              <a:solidFill>
                <a:schemeClr val="tx1">
                  <a:alpha val="80000"/>
                </a:schemeClr>
              </a:solidFill>
              <a:cs typeface="Arial" panose="020B0604020202020204" pitchFamily="34" charset="0"/>
            </a:endParaRPr>
          </a:p>
          <a:p>
            <a:pPr marL="285750" indent="-285750">
              <a:buFont typeface="Arial"/>
              <a:buChar char="•"/>
            </a:pPr>
            <a:r>
              <a:rPr lang="en-US" sz="1200" b="1" dirty="0">
                <a:solidFill>
                  <a:schemeClr val="tx1">
                    <a:alpha val="80000"/>
                  </a:schemeClr>
                </a:solidFill>
                <a:cs typeface="Arial" panose="020B0604020202020204" pitchFamily="34" charset="0"/>
              </a:rPr>
              <a:t>Risk / distress</a:t>
            </a:r>
            <a:r>
              <a:rPr lang="en-US" sz="1200" dirty="0">
                <a:solidFill>
                  <a:schemeClr val="tx1">
                    <a:alpha val="80000"/>
                  </a:schemeClr>
                </a:solidFill>
                <a:cs typeface="Arial" panose="020B0604020202020204" pitchFamily="34" charset="0"/>
              </a:rPr>
              <a:t>: Participants will be aware that they are able to take a break or terminate the interview at any point. I will use my therapeutic skills to support participants should they experience distress. A debrief letter will be provided to participants following the interview. </a:t>
            </a:r>
          </a:p>
          <a:p>
            <a:pPr marL="285750" indent="-285750">
              <a:buFont typeface="Arial"/>
              <a:buChar char="•"/>
            </a:pPr>
            <a:endParaRPr lang="en-GB" sz="1200" dirty="0">
              <a:solidFill>
                <a:schemeClr val="tx1">
                  <a:alpha val="80000"/>
                </a:schemeClr>
              </a:solidFill>
              <a:cs typeface="Arial" panose="020B0604020202020204" pitchFamily="34" charset="0"/>
            </a:endParaRPr>
          </a:p>
          <a:p>
            <a:pPr marL="285750" indent="-285750">
              <a:buFont typeface="Arial"/>
              <a:buChar char="•"/>
            </a:pPr>
            <a:r>
              <a:rPr lang="en-US" sz="1200" b="1" dirty="0">
                <a:solidFill>
                  <a:schemeClr val="tx1">
                    <a:alpha val="80000"/>
                  </a:schemeClr>
                </a:solidFill>
                <a:cs typeface="Arial" panose="020B0604020202020204" pitchFamily="34" charset="0"/>
              </a:rPr>
              <a:t>Data protection and declarations</a:t>
            </a:r>
            <a:r>
              <a:rPr lang="en-US" sz="1200" dirty="0">
                <a:solidFill>
                  <a:schemeClr val="tx1">
                    <a:alpha val="80000"/>
                  </a:schemeClr>
                </a:solidFill>
                <a:cs typeface="Arial" panose="020B0604020202020204" pitchFamily="34" charset="0"/>
              </a:rPr>
              <a:t>: In line with General Data Protection Regulation (GDPR) 2016 &amp; UK Data Protection Act 2018. Data will be stored securely in password protected folders on the UWTSD OneDrive. </a:t>
            </a:r>
          </a:p>
          <a:p>
            <a:pPr marL="285750" indent="-285750">
              <a:buFont typeface="Arial"/>
              <a:buChar char="•"/>
            </a:pPr>
            <a:endParaRPr lang="en-US" sz="1200" dirty="0">
              <a:solidFill>
                <a:schemeClr val="tx1">
                  <a:alpha val="80000"/>
                </a:schemeClr>
              </a:solidFill>
              <a:cs typeface="Arial" panose="020B0604020202020204" pitchFamily="34" charset="0"/>
            </a:endParaRPr>
          </a:p>
          <a:p>
            <a:pPr marL="285750" indent="-285750">
              <a:buFont typeface="Arial"/>
              <a:buChar char="•"/>
            </a:pPr>
            <a:r>
              <a:rPr lang="en-US" sz="1200" b="1" dirty="0">
                <a:solidFill>
                  <a:schemeClr val="tx1">
                    <a:alpha val="80000"/>
                  </a:schemeClr>
                </a:solidFill>
                <a:cs typeface="Arial" panose="020B0604020202020204" pitchFamily="34" charset="0"/>
              </a:rPr>
              <a:t>Conflict of interest statement </a:t>
            </a:r>
            <a:r>
              <a:rPr lang="en-US" sz="1200" dirty="0">
                <a:solidFill>
                  <a:schemeClr val="tx1">
                    <a:alpha val="80000"/>
                  </a:schemeClr>
                </a:solidFill>
                <a:cs typeface="Arial" panose="020B0604020202020204" pitchFamily="34" charset="0"/>
              </a:rPr>
              <a:t>No external funding or conflicts declared.</a:t>
            </a:r>
          </a:p>
          <a:p>
            <a:pPr marL="285750" indent="-285750">
              <a:buFont typeface="Arial"/>
              <a:buChar char="•"/>
            </a:pPr>
            <a:endParaRPr lang="en-US" sz="1200" dirty="0">
              <a:solidFill>
                <a:schemeClr val="tx1">
                  <a:alpha val="80000"/>
                </a:schemeClr>
              </a:solidFill>
              <a:cs typeface="Arial" panose="020B0604020202020204" pitchFamily="34" charset="0"/>
            </a:endParaRPr>
          </a:p>
          <a:p>
            <a:pPr marL="0" indent="0">
              <a:buFont typeface="Arial"/>
              <a:buNone/>
            </a:pPr>
            <a:r>
              <a:rPr lang="en-US" sz="1200" dirty="0">
                <a:solidFill>
                  <a:schemeClr val="tx1">
                    <a:alpha val="80000"/>
                  </a:schemeClr>
                </a:solidFill>
                <a:cs typeface="Arial" panose="020B0604020202020204" pitchFamily="34" charset="0"/>
              </a:rPr>
              <a:t>Alongside ethical considerations, ensuring </a:t>
            </a:r>
            <a:r>
              <a:rPr lang="en-US" sz="1200" b="1" dirty="0">
                <a:solidFill>
                  <a:schemeClr val="tx1">
                    <a:alpha val="80000"/>
                  </a:schemeClr>
                </a:solidFill>
                <a:cs typeface="Arial" panose="020B0604020202020204" pitchFamily="34" charset="0"/>
              </a:rPr>
              <a:t>quality &amp; </a:t>
            </a:r>
            <a:r>
              <a:rPr lang="en-US" sz="1200" b="1" dirty="0" err="1">
                <a:solidFill>
                  <a:schemeClr val="tx1">
                    <a:alpha val="80000"/>
                  </a:schemeClr>
                </a:solidFill>
                <a:cs typeface="Arial" panose="020B0604020202020204" pitchFamily="34" charset="0"/>
              </a:rPr>
              <a:t>rigour</a:t>
            </a:r>
            <a:r>
              <a:rPr lang="en-US" sz="1200" b="1" dirty="0">
                <a:solidFill>
                  <a:schemeClr val="tx1">
                    <a:alpha val="80000"/>
                  </a:schemeClr>
                </a:solidFill>
                <a:cs typeface="Arial" panose="020B0604020202020204" pitchFamily="34" charset="0"/>
              </a:rPr>
              <a:t> </a:t>
            </a:r>
            <a:r>
              <a:rPr lang="en-US" sz="1200" dirty="0">
                <a:solidFill>
                  <a:schemeClr val="tx1">
                    <a:alpha val="80000"/>
                  </a:schemeClr>
                </a:solidFill>
                <a:cs typeface="Arial" panose="020B0604020202020204" pitchFamily="34" charset="0"/>
              </a:rPr>
              <a:t>of the research is essential.</a:t>
            </a:r>
          </a:p>
          <a:p>
            <a:pPr marL="0" indent="0">
              <a:buFont typeface="Arial"/>
              <a:buNone/>
            </a:pPr>
            <a:endParaRPr lang="en-US" sz="1200" dirty="0">
              <a:solidFill>
                <a:schemeClr val="tx1">
                  <a:alpha val="80000"/>
                </a:schemeClr>
              </a:solidFill>
              <a:cs typeface="Arial" panose="020B0604020202020204" pitchFamily="34" charset="0"/>
            </a:endParaRPr>
          </a:p>
          <a:p>
            <a:pPr marL="0" indent="0">
              <a:buFont typeface="Arial"/>
              <a:buNone/>
            </a:pPr>
            <a:r>
              <a:rPr lang="en-US" sz="1200" dirty="0">
                <a:solidFill>
                  <a:schemeClr val="tx1">
                    <a:alpha val="80000"/>
                  </a:schemeClr>
                </a:solidFill>
                <a:cs typeface="Arial" panose="020B0604020202020204" pitchFamily="34" charset="0"/>
              </a:rPr>
              <a:t>In qualitative research, this is called </a:t>
            </a:r>
            <a:r>
              <a:rPr lang="en-US" sz="1200" b="1" dirty="0">
                <a:solidFill>
                  <a:schemeClr val="tx1">
                    <a:alpha val="80000"/>
                  </a:schemeClr>
                </a:solidFill>
                <a:cs typeface="Arial" panose="020B0604020202020204" pitchFamily="34" charset="0"/>
              </a:rPr>
              <a:t>‘trustworthiness’.</a:t>
            </a:r>
            <a:endParaRPr lang="en-GB" sz="1200" b="1" dirty="0">
              <a:solidFill>
                <a:schemeClr val="tx1">
                  <a:alpha val="80000"/>
                </a:schemeClr>
              </a:solidFill>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F8C8507A-DE62-47AE-82F0-736F3AA992D5}" type="slidenum">
              <a:rPr lang="en-GB" smtClean="0"/>
              <a:t>11</a:t>
            </a:fld>
            <a:endParaRPr lang="en-GB"/>
          </a:p>
        </p:txBody>
      </p:sp>
    </p:spTree>
    <p:extLst>
      <p:ext uri="{BB962C8B-B14F-4D97-AF65-F5344CB8AC3E}">
        <p14:creationId xmlns:p14="http://schemas.microsoft.com/office/powerpoint/2010/main" val="25778765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270EE2-4E13-696E-97D7-FA7A9AA509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A78417-80AF-C69F-D9B2-C4FB75E945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072C03-3BC9-5EB8-4F0B-41BF4C96A46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alpha val="80000"/>
                  </a:schemeClr>
                </a:solidFill>
                <a:cs typeface="Arial" panose="020B0604020202020204" pitchFamily="34" charset="0"/>
              </a:rPr>
              <a:t>In line with RTA, trustworthiness is not understood through reliability, but through reflexibility, transparency &amp; coherence: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alpha val="80000"/>
                </a:schemeClr>
              </a:solidFill>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tx1">
                    <a:alpha val="80000"/>
                  </a:schemeClr>
                </a:solidFill>
                <a:cs typeface="Arial" panose="020B0604020202020204" pitchFamily="34" charset="0"/>
              </a:rPr>
              <a:t>Reflexivity </a:t>
            </a:r>
            <a:r>
              <a:rPr lang="en-GB" sz="1200" dirty="0">
                <a:solidFill>
                  <a:schemeClr val="tx1">
                    <a:alpha val="80000"/>
                  </a:schemeClr>
                </a:solidFill>
                <a:cs typeface="Arial" panose="020B0604020202020204" pitchFamily="34" charset="0"/>
              </a:rPr>
              <a:t>will be maintained through </a:t>
            </a:r>
            <a:r>
              <a:rPr lang="en-GB" sz="1200" b="1" dirty="0">
                <a:solidFill>
                  <a:schemeClr val="tx1">
                    <a:alpha val="80000"/>
                  </a:schemeClr>
                </a:solidFill>
                <a:cs typeface="Arial" panose="020B0604020202020204" pitchFamily="34" charset="0"/>
              </a:rPr>
              <a:t>journalling and supervision </a:t>
            </a:r>
            <a:r>
              <a:rPr lang="en-GB" sz="1200" dirty="0">
                <a:solidFill>
                  <a:schemeClr val="tx1">
                    <a:alpha val="80000"/>
                  </a:schemeClr>
                </a:solidFill>
                <a:cs typeface="Arial" panose="020B0604020202020204" pitchFamily="34" charset="0"/>
              </a:rPr>
              <a:t>to consider how my positioning influences the research.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alpha val="80000"/>
                </a:schemeClr>
              </a:solidFill>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tx1">
                    <a:alpha val="80000"/>
                  </a:schemeClr>
                </a:solidFill>
                <a:cs typeface="Arial" panose="020B0604020202020204" pitchFamily="34" charset="0"/>
              </a:rPr>
              <a:t>Transparency </a:t>
            </a:r>
            <a:r>
              <a:rPr lang="en-GB" sz="1200" dirty="0">
                <a:solidFill>
                  <a:schemeClr val="tx1">
                    <a:alpha val="80000"/>
                  </a:schemeClr>
                </a:solidFill>
                <a:cs typeface="Arial" panose="020B0604020202020204" pitchFamily="34" charset="0"/>
              </a:rPr>
              <a:t>will be ensured through </a:t>
            </a:r>
            <a:r>
              <a:rPr lang="en-GB" sz="1200" b="1" dirty="0">
                <a:solidFill>
                  <a:schemeClr val="tx1">
                    <a:alpha val="80000"/>
                  </a:schemeClr>
                </a:solidFill>
                <a:cs typeface="Arial" panose="020B0604020202020204" pitchFamily="34" charset="0"/>
              </a:rPr>
              <a:t>clear documentation</a:t>
            </a:r>
            <a:r>
              <a:rPr lang="en-GB" sz="1200" dirty="0">
                <a:solidFill>
                  <a:schemeClr val="tx1">
                    <a:alpha val="80000"/>
                  </a:schemeClr>
                </a:solidFill>
                <a:cs typeface="Arial" panose="020B0604020202020204" pitchFamily="34" charset="0"/>
              </a:rPr>
              <a:t>, alongside an </a:t>
            </a:r>
            <a:r>
              <a:rPr lang="en-GB" sz="1200" b="1" dirty="0">
                <a:solidFill>
                  <a:schemeClr val="tx1">
                    <a:alpha val="80000"/>
                  </a:schemeClr>
                </a:solidFill>
                <a:cs typeface="Arial" panose="020B0604020202020204" pitchFamily="34" charset="0"/>
              </a:rPr>
              <a:t>audit trail </a:t>
            </a:r>
            <a:r>
              <a:rPr lang="en-GB" sz="1200" dirty="0">
                <a:solidFill>
                  <a:schemeClr val="tx1">
                    <a:alpha val="80000"/>
                  </a:schemeClr>
                </a:solidFill>
                <a:cs typeface="Arial" panose="020B0604020202020204" pitchFamily="34" charset="0"/>
              </a:rPr>
              <a:t>to track the development of themes.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alpha val="80000"/>
                </a:schemeClr>
              </a:solidFill>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alpha val="80000"/>
                  </a:schemeClr>
                </a:solidFill>
                <a:cs typeface="Arial" panose="020B0604020202020204" pitchFamily="34" charset="0"/>
              </a:rPr>
              <a:t>Finally, </a:t>
            </a:r>
            <a:r>
              <a:rPr lang="en-GB" sz="1200" b="1" dirty="0">
                <a:solidFill>
                  <a:schemeClr val="tx1">
                    <a:alpha val="80000"/>
                  </a:schemeClr>
                </a:solidFill>
                <a:cs typeface="Arial" panose="020B0604020202020204" pitchFamily="34" charset="0"/>
              </a:rPr>
              <a:t>coherence</a:t>
            </a:r>
            <a:r>
              <a:rPr lang="en-GB" sz="1200" dirty="0">
                <a:solidFill>
                  <a:schemeClr val="tx1">
                    <a:alpha val="80000"/>
                  </a:schemeClr>
                </a:solidFill>
                <a:cs typeface="Arial" panose="020B0604020202020204" pitchFamily="34" charset="0"/>
              </a:rPr>
              <a:t> will be ensured through </a:t>
            </a:r>
            <a:r>
              <a:rPr lang="en-GB" sz="1200" b="1" dirty="0">
                <a:solidFill>
                  <a:schemeClr val="tx1">
                    <a:alpha val="80000"/>
                  </a:schemeClr>
                </a:solidFill>
                <a:cs typeface="Arial" panose="020B0604020202020204" pitchFamily="34" charset="0"/>
              </a:rPr>
              <a:t>clear links </a:t>
            </a:r>
            <a:r>
              <a:rPr lang="en-GB" sz="1200" dirty="0">
                <a:solidFill>
                  <a:schemeClr val="tx1">
                    <a:alpha val="80000"/>
                  </a:schemeClr>
                </a:solidFill>
                <a:cs typeface="Arial" panose="020B0604020202020204" pitchFamily="34" charset="0"/>
              </a:rPr>
              <a:t>between data, interpretation and the study’s theoretical perspective.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alpha val="80000"/>
                </a:schemeClr>
              </a:solidFill>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8F873181-0B97-264B-A244-FD2DD37B410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8C8507A-DE62-47AE-82F0-736F3AA992D5}" type="slidenum">
              <a:rPr kumimoji="0" lang="en-GB" sz="13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3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933651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This study </a:t>
            </a:r>
            <a:r>
              <a:rPr lang="en-GB" b="1" dirty="0"/>
              <a:t>explores how therapists make sense of their role </a:t>
            </a:r>
            <a:r>
              <a:rPr lang="en-GB" dirty="0"/>
              <a:t>when working with forcibly displaced clients within contexts of sociopolitical inequality.</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Addressing a </a:t>
            </a:r>
            <a:r>
              <a:rPr lang="en-GB" b="1" dirty="0"/>
              <a:t>gap in the literature </a:t>
            </a:r>
            <a:r>
              <a:rPr lang="en-GB" dirty="0"/>
              <a:t>around the therapists’ </a:t>
            </a:r>
            <a:r>
              <a:rPr lang="en-GB" b="1" dirty="0"/>
              <a:t>subjective experience and meaning making</a:t>
            </a:r>
            <a:r>
              <a:rPr lang="en-GB" dirty="0"/>
              <a:t>.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 </a:t>
            </a:r>
            <a:r>
              <a:rPr lang="en-GB" b="1" dirty="0"/>
              <a:t>critical social constructionist </a:t>
            </a:r>
            <a:r>
              <a:rPr lang="en-GB" dirty="0"/>
              <a:t>approach informed by </a:t>
            </a:r>
            <a:r>
              <a:rPr lang="en-GB" b="1" dirty="0"/>
              <a:t>post-modernism</a:t>
            </a:r>
            <a:r>
              <a:rPr lang="en-GB" dirty="0"/>
              <a:t> supports the exploration of how </a:t>
            </a:r>
            <a:r>
              <a:rPr lang="en-GB" b="1" dirty="0"/>
              <a:t>meaning, power and context </a:t>
            </a:r>
            <a:r>
              <a:rPr lang="en-GB" dirty="0"/>
              <a:t>shape therapists’ accounts.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This research aims to contribute to a </a:t>
            </a:r>
            <a:r>
              <a:rPr lang="en-GB" b="1" dirty="0"/>
              <a:t>deeper understanding of therapists’ roles </a:t>
            </a:r>
            <a:r>
              <a:rPr lang="en-GB" dirty="0"/>
              <a:t>and how practitioners can be more effectively supported when navigating in the </a:t>
            </a:r>
            <a:r>
              <a:rPr lang="en-GB" b="1" dirty="0"/>
              <a:t>ethical, relational complexities</a:t>
            </a:r>
            <a:r>
              <a:rPr lang="en-GB" dirty="0"/>
              <a:t> of this work.</a:t>
            </a:r>
          </a:p>
          <a:p>
            <a:endParaRPr lang="en-GB" dirty="0"/>
          </a:p>
          <a:p>
            <a:r>
              <a:rPr lang="en-GB" b="1" dirty="0"/>
              <a:t>Overall, this study aims to shift the focus from therapists as neutral providers of care to therapists as active meaning-makers within these complex systems.</a:t>
            </a:r>
          </a:p>
        </p:txBody>
      </p:sp>
      <p:sp>
        <p:nvSpPr>
          <p:cNvPr id="4" name="Slide Number Placeholder 3"/>
          <p:cNvSpPr>
            <a:spLocks noGrp="1"/>
          </p:cNvSpPr>
          <p:nvPr>
            <p:ph type="sldNum" sz="quarter" idx="5"/>
          </p:nvPr>
        </p:nvSpPr>
        <p:spPr/>
        <p:txBody>
          <a:bodyPr/>
          <a:lstStyle/>
          <a:p>
            <a:fld id="{F8C8507A-DE62-47AE-82F0-736F3AA992D5}" type="slidenum">
              <a:rPr lang="en-GB" smtClean="0"/>
              <a:t>13</a:t>
            </a:fld>
            <a:endParaRPr lang="en-GB"/>
          </a:p>
        </p:txBody>
      </p:sp>
    </p:spTree>
    <p:extLst>
      <p:ext uri="{BB962C8B-B14F-4D97-AF65-F5344CB8AC3E}">
        <p14:creationId xmlns:p14="http://schemas.microsoft.com/office/powerpoint/2010/main" val="19324091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8C8507A-DE62-47AE-82F0-736F3AA992D5}" type="slidenum">
              <a:rPr kumimoji="0" lang="en-GB" sz="13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3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622922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81D48-B3E1-691A-C2AE-7B7872014D4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E05AC89-61C2-F908-DD28-838252B945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D2C8809-9B64-4211-FA41-D205105BDBDA}"/>
              </a:ext>
            </a:extLst>
          </p:cNvPr>
          <p:cNvSpPr>
            <a:spLocks noGrp="1"/>
          </p:cNvSpPr>
          <p:nvPr>
            <p:ph type="dt" sz="half" idx="10"/>
          </p:nvPr>
        </p:nvSpPr>
        <p:spPr/>
        <p:txBody>
          <a:bodyPr/>
          <a:lstStyle/>
          <a:p>
            <a:fld id="{3D327DC4-81F0-41AE-8688-D8A44A305BF9}" type="datetimeFigureOut">
              <a:rPr lang="en-GB" smtClean="0"/>
              <a:t>27/04/2026</a:t>
            </a:fld>
            <a:endParaRPr lang="en-GB"/>
          </a:p>
        </p:txBody>
      </p:sp>
      <p:sp>
        <p:nvSpPr>
          <p:cNvPr id="5" name="Footer Placeholder 4">
            <a:extLst>
              <a:ext uri="{FF2B5EF4-FFF2-40B4-BE49-F238E27FC236}">
                <a16:creationId xmlns:a16="http://schemas.microsoft.com/office/drawing/2014/main" id="{141648DB-AEFD-8A93-CA5B-12B8E27E90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20A744-7437-F749-84EE-FDF429A5B519}"/>
              </a:ext>
            </a:extLst>
          </p:cNvPr>
          <p:cNvSpPr>
            <a:spLocks noGrp="1"/>
          </p:cNvSpPr>
          <p:nvPr>
            <p:ph type="sldNum" sz="quarter" idx="12"/>
          </p:nvPr>
        </p:nvSpPr>
        <p:spPr/>
        <p:txBody>
          <a:bodyPr/>
          <a:lstStyle/>
          <a:p>
            <a:fld id="{3045E7F7-7B09-4816-A50B-26496AF8D727}" type="slidenum">
              <a:rPr lang="en-GB" smtClean="0"/>
              <a:t>‹#›</a:t>
            </a:fld>
            <a:endParaRPr lang="en-GB"/>
          </a:p>
        </p:txBody>
      </p:sp>
    </p:spTree>
    <p:extLst>
      <p:ext uri="{BB962C8B-B14F-4D97-AF65-F5344CB8AC3E}">
        <p14:creationId xmlns:p14="http://schemas.microsoft.com/office/powerpoint/2010/main" val="375206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E0996-AAF1-3CA4-D5F1-38E5379B9FD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21C98A9-C4D2-2644-E3A4-C8C5025EBA5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3C58E0D-7393-0475-843E-AC5505F3276C}"/>
              </a:ext>
            </a:extLst>
          </p:cNvPr>
          <p:cNvSpPr>
            <a:spLocks noGrp="1"/>
          </p:cNvSpPr>
          <p:nvPr>
            <p:ph type="dt" sz="half" idx="10"/>
          </p:nvPr>
        </p:nvSpPr>
        <p:spPr/>
        <p:txBody>
          <a:bodyPr/>
          <a:lstStyle/>
          <a:p>
            <a:fld id="{3D327DC4-81F0-41AE-8688-D8A44A305BF9}" type="datetimeFigureOut">
              <a:rPr lang="en-GB" smtClean="0"/>
              <a:t>27/04/2026</a:t>
            </a:fld>
            <a:endParaRPr lang="en-GB"/>
          </a:p>
        </p:txBody>
      </p:sp>
      <p:sp>
        <p:nvSpPr>
          <p:cNvPr id="5" name="Footer Placeholder 4">
            <a:extLst>
              <a:ext uri="{FF2B5EF4-FFF2-40B4-BE49-F238E27FC236}">
                <a16:creationId xmlns:a16="http://schemas.microsoft.com/office/drawing/2014/main" id="{F4096D6C-0C06-C094-992D-2D37305E33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3D25D2-DDAC-6FE5-71B0-D67D90711A08}"/>
              </a:ext>
            </a:extLst>
          </p:cNvPr>
          <p:cNvSpPr>
            <a:spLocks noGrp="1"/>
          </p:cNvSpPr>
          <p:nvPr>
            <p:ph type="sldNum" sz="quarter" idx="12"/>
          </p:nvPr>
        </p:nvSpPr>
        <p:spPr/>
        <p:txBody>
          <a:bodyPr/>
          <a:lstStyle/>
          <a:p>
            <a:fld id="{3045E7F7-7B09-4816-A50B-26496AF8D727}" type="slidenum">
              <a:rPr lang="en-GB" smtClean="0"/>
              <a:t>‹#›</a:t>
            </a:fld>
            <a:endParaRPr lang="en-GB"/>
          </a:p>
        </p:txBody>
      </p:sp>
    </p:spTree>
    <p:extLst>
      <p:ext uri="{BB962C8B-B14F-4D97-AF65-F5344CB8AC3E}">
        <p14:creationId xmlns:p14="http://schemas.microsoft.com/office/powerpoint/2010/main" val="25265936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0205-E9F8-C6EE-B720-D7F2AF2C7D1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AF95A2D-B304-3A8C-0086-88C023D0570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A1CED6F-6A94-9005-CE24-FFDA785B5256}"/>
              </a:ext>
            </a:extLst>
          </p:cNvPr>
          <p:cNvSpPr>
            <a:spLocks noGrp="1"/>
          </p:cNvSpPr>
          <p:nvPr>
            <p:ph type="dt" sz="half" idx="10"/>
          </p:nvPr>
        </p:nvSpPr>
        <p:spPr/>
        <p:txBody>
          <a:bodyPr/>
          <a:lstStyle/>
          <a:p>
            <a:fld id="{3D327DC4-81F0-41AE-8688-D8A44A305BF9}" type="datetimeFigureOut">
              <a:rPr lang="en-GB" smtClean="0"/>
              <a:t>27/04/2026</a:t>
            </a:fld>
            <a:endParaRPr lang="en-GB"/>
          </a:p>
        </p:txBody>
      </p:sp>
      <p:sp>
        <p:nvSpPr>
          <p:cNvPr id="5" name="Footer Placeholder 4">
            <a:extLst>
              <a:ext uri="{FF2B5EF4-FFF2-40B4-BE49-F238E27FC236}">
                <a16:creationId xmlns:a16="http://schemas.microsoft.com/office/drawing/2014/main" id="{B8D9A1F5-142C-EE64-FE19-3F05A938FD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F20081-4BDD-85A0-DABE-F3F2CED78A99}"/>
              </a:ext>
            </a:extLst>
          </p:cNvPr>
          <p:cNvSpPr>
            <a:spLocks noGrp="1"/>
          </p:cNvSpPr>
          <p:nvPr>
            <p:ph type="sldNum" sz="quarter" idx="12"/>
          </p:nvPr>
        </p:nvSpPr>
        <p:spPr/>
        <p:txBody>
          <a:bodyPr/>
          <a:lstStyle/>
          <a:p>
            <a:fld id="{3045E7F7-7B09-4816-A50B-26496AF8D727}" type="slidenum">
              <a:rPr lang="en-GB" smtClean="0"/>
              <a:t>‹#›</a:t>
            </a:fld>
            <a:endParaRPr lang="en-GB"/>
          </a:p>
        </p:txBody>
      </p:sp>
    </p:spTree>
    <p:extLst>
      <p:ext uri="{BB962C8B-B14F-4D97-AF65-F5344CB8AC3E}">
        <p14:creationId xmlns:p14="http://schemas.microsoft.com/office/powerpoint/2010/main" val="497784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E86F-6DD1-6D46-B56E-2CC456A26A9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0A151EF-88DE-F4DD-3881-BE1A086334B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E10E482-7755-BFBD-727A-AD398A37B38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535DFB2-8A07-14A3-BEBB-2D092F9C11E7}"/>
              </a:ext>
            </a:extLst>
          </p:cNvPr>
          <p:cNvSpPr>
            <a:spLocks noGrp="1"/>
          </p:cNvSpPr>
          <p:nvPr>
            <p:ph type="dt" sz="half" idx="10"/>
          </p:nvPr>
        </p:nvSpPr>
        <p:spPr/>
        <p:txBody>
          <a:bodyPr/>
          <a:lstStyle/>
          <a:p>
            <a:fld id="{3D327DC4-81F0-41AE-8688-D8A44A305BF9}" type="datetimeFigureOut">
              <a:rPr lang="en-GB" smtClean="0"/>
              <a:t>27/04/2026</a:t>
            </a:fld>
            <a:endParaRPr lang="en-GB"/>
          </a:p>
        </p:txBody>
      </p:sp>
      <p:sp>
        <p:nvSpPr>
          <p:cNvPr id="6" name="Footer Placeholder 5">
            <a:extLst>
              <a:ext uri="{FF2B5EF4-FFF2-40B4-BE49-F238E27FC236}">
                <a16:creationId xmlns:a16="http://schemas.microsoft.com/office/drawing/2014/main" id="{0B71D6C8-5431-BF4E-0CAD-E3D18A76FA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0E73A6-B1C9-BA7B-73D5-F85E26D4751C}"/>
              </a:ext>
            </a:extLst>
          </p:cNvPr>
          <p:cNvSpPr>
            <a:spLocks noGrp="1"/>
          </p:cNvSpPr>
          <p:nvPr>
            <p:ph type="sldNum" sz="quarter" idx="12"/>
          </p:nvPr>
        </p:nvSpPr>
        <p:spPr/>
        <p:txBody>
          <a:bodyPr/>
          <a:lstStyle/>
          <a:p>
            <a:fld id="{3045E7F7-7B09-4816-A50B-26496AF8D727}" type="slidenum">
              <a:rPr lang="en-GB" smtClean="0"/>
              <a:t>‹#›</a:t>
            </a:fld>
            <a:endParaRPr lang="en-GB"/>
          </a:p>
        </p:txBody>
      </p:sp>
    </p:spTree>
    <p:extLst>
      <p:ext uri="{BB962C8B-B14F-4D97-AF65-F5344CB8AC3E}">
        <p14:creationId xmlns:p14="http://schemas.microsoft.com/office/powerpoint/2010/main" val="2989238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BA9FD-DD71-D1DE-F6F2-DD3FCDD6F7B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3EB0FCB-CC58-3BF2-3D6A-D6C9A5CC1A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88EE986-ACE0-8FEB-E436-8558439064E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7ABE1B3-FBAA-4418-1ABE-3DAA8F63DA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92DAE45-982A-563D-59D7-3051EC5143E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AB20154-25F6-7E87-1C83-17FB8F277075}"/>
              </a:ext>
            </a:extLst>
          </p:cNvPr>
          <p:cNvSpPr>
            <a:spLocks noGrp="1"/>
          </p:cNvSpPr>
          <p:nvPr>
            <p:ph type="dt" sz="half" idx="10"/>
          </p:nvPr>
        </p:nvSpPr>
        <p:spPr/>
        <p:txBody>
          <a:bodyPr/>
          <a:lstStyle/>
          <a:p>
            <a:fld id="{3D327DC4-81F0-41AE-8688-D8A44A305BF9}" type="datetimeFigureOut">
              <a:rPr lang="en-GB" smtClean="0"/>
              <a:t>27/04/2026</a:t>
            </a:fld>
            <a:endParaRPr lang="en-GB"/>
          </a:p>
        </p:txBody>
      </p:sp>
      <p:sp>
        <p:nvSpPr>
          <p:cNvPr id="8" name="Footer Placeholder 7">
            <a:extLst>
              <a:ext uri="{FF2B5EF4-FFF2-40B4-BE49-F238E27FC236}">
                <a16:creationId xmlns:a16="http://schemas.microsoft.com/office/drawing/2014/main" id="{CB272B7E-DD67-2CEB-1D62-56088B30514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88CA372-99D9-A15A-F00F-450A73390B64}"/>
              </a:ext>
            </a:extLst>
          </p:cNvPr>
          <p:cNvSpPr>
            <a:spLocks noGrp="1"/>
          </p:cNvSpPr>
          <p:nvPr>
            <p:ph type="sldNum" sz="quarter" idx="12"/>
          </p:nvPr>
        </p:nvSpPr>
        <p:spPr/>
        <p:txBody>
          <a:bodyPr/>
          <a:lstStyle/>
          <a:p>
            <a:fld id="{3045E7F7-7B09-4816-A50B-26496AF8D727}" type="slidenum">
              <a:rPr lang="en-GB" smtClean="0"/>
              <a:t>‹#›</a:t>
            </a:fld>
            <a:endParaRPr lang="en-GB"/>
          </a:p>
        </p:txBody>
      </p:sp>
    </p:spTree>
    <p:extLst>
      <p:ext uri="{BB962C8B-B14F-4D97-AF65-F5344CB8AC3E}">
        <p14:creationId xmlns:p14="http://schemas.microsoft.com/office/powerpoint/2010/main" val="2459588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5BA3F-A8EA-83D5-87F9-3D795E3A94E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F404EB4-63A5-2F42-CD51-1D1AB8F45090}"/>
              </a:ext>
            </a:extLst>
          </p:cNvPr>
          <p:cNvSpPr>
            <a:spLocks noGrp="1"/>
          </p:cNvSpPr>
          <p:nvPr>
            <p:ph type="dt" sz="half" idx="10"/>
          </p:nvPr>
        </p:nvSpPr>
        <p:spPr/>
        <p:txBody>
          <a:bodyPr/>
          <a:lstStyle/>
          <a:p>
            <a:fld id="{3D327DC4-81F0-41AE-8688-D8A44A305BF9}" type="datetimeFigureOut">
              <a:rPr lang="en-GB" smtClean="0"/>
              <a:t>27/04/2026</a:t>
            </a:fld>
            <a:endParaRPr lang="en-GB"/>
          </a:p>
        </p:txBody>
      </p:sp>
      <p:sp>
        <p:nvSpPr>
          <p:cNvPr id="4" name="Footer Placeholder 3">
            <a:extLst>
              <a:ext uri="{FF2B5EF4-FFF2-40B4-BE49-F238E27FC236}">
                <a16:creationId xmlns:a16="http://schemas.microsoft.com/office/drawing/2014/main" id="{8747EC86-E7D2-4F78-EB9F-00B06FB65A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3509E6-1229-3C1E-4279-B56FAAE60942}"/>
              </a:ext>
            </a:extLst>
          </p:cNvPr>
          <p:cNvSpPr>
            <a:spLocks noGrp="1"/>
          </p:cNvSpPr>
          <p:nvPr>
            <p:ph type="sldNum" sz="quarter" idx="12"/>
          </p:nvPr>
        </p:nvSpPr>
        <p:spPr/>
        <p:txBody>
          <a:bodyPr/>
          <a:lstStyle/>
          <a:p>
            <a:fld id="{3045E7F7-7B09-4816-A50B-26496AF8D727}" type="slidenum">
              <a:rPr lang="en-GB" smtClean="0"/>
              <a:t>‹#›</a:t>
            </a:fld>
            <a:endParaRPr lang="en-GB"/>
          </a:p>
        </p:txBody>
      </p:sp>
    </p:spTree>
    <p:extLst>
      <p:ext uri="{BB962C8B-B14F-4D97-AF65-F5344CB8AC3E}">
        <p14:creationId xmlns:p14="http://schemas.microsoft.com/office/powerpoint/2010/main" val="2553312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D77377-3E7A-3E90-B36E-D1870645C50E}"/>
              </a:ext>
            </a:extLst>
          </p:cNvPr>
          <p:cNvSpPr>
            <a:spLocks noGrp="1"/>
          </p:cNvSpPr>
          <p:nvPr>
            <p:ph type="dt" sz="half" idx="10"/>
          </p:nvPr>
        </p:nvSpPr>
        <p:spPr/>
        <p:txBody>
          <a:bodyPr/>
          <a:lstStyle/>
          <a:p>
            <a:fld id="{3D327DC4-81F0-41AE-8688-D8A44A305BF9}" type="datetimeFigureOut">
              <a:rPr lang="en-GB" smtClean="0"/>
              <a:t>27/04/2026</a:t>
            </a:fld>
            <a:endParaRPr lang="en-GB"/>
          </a:p>
        </p:txBody>
      </p:sp>
      <p:sp>
        <p:nvSpPr>
          <p:cNvPr id="3" name="Footer Placeholder 2">
            <a:extLst>
              <a:ext uri="{FF2B5EF4-FFF2-40B4-BE49-F238E27FC236}">
                <a16:creationId xmlns:a16="http://schemas.microsoft.com/office/drawing/2014/main" id="{ED818739-6EB6-530B-7342-203DECAB92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2A47DC-DE19-BA2F-B7DD-69AB3933C257}"/>
              </a:ext>
            </a:extLst>
          </p:cNvPr>
          <p:cNvSpPr>
            <a:spLocks noGrp="1"/>
          </p:cNvSpPr>
          <p:nvPr>
            <p:ph type="sldNum" sz="quarter" idx="12"/>
          </p:nvPr>
        </p:nvSpPr>
        <p:spPr/>
        <p:txBody>
          <a:bodyPr/>
          <a:lstStyle/>
          <a:p>
            <a:fld id="{3045E7F7-7B09-4816-A50B-26496AF8D727}" type="slidenum">
              <a:rPr lang="en-GB" smtClean="0"/>
              <a:t>‹#›</a:t>
            </a:fld>
            <a:endParaRPr lang="en-GB"/>
          </a:p>
        </p:txBody>
      </p:sp>
    </p:spTree>
    <p:extLst>
      <p:ext uri="{BB962C8B-B14F-4D97-AF65-F5344CB8AC3E}">
        <p14:creationId xmlns:p14="http://schemas.microsoft.com/office/powerpoint/2010/main" val="4247744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90B22-50F8-9321-7208-89069E5349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EEC2F7F-13D7-1F81-0F01-28E69C3CA0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410574B-9B4B-D327-405B-6BE2055665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A910699-E6B0-905A-2095-86FD718D6C48}"/>
              </a:ext>
            </a:extLst>
          </p:cNvPr>
          <p:cNvSpPr>
            <a:spLocks noGrp="1"/>
          </p:cNvSpPr>
          <p:nvPr>
            <p:ph type="dt" sz="half" idx="10"/>
          </p:nvPr>
        </p:nvSpPr>
        <p:spPr/>
        <p:txBody>
          <a:bodyPr/>
          <a:lstStyle/>
          <a:p>
            <a:fld id="{3D327DC4-81F0-41AE-8688-D8A44A305BF9}" type="datetimeFigureOut">
              <a:rPr lang="en-GB" smtClean="0"/>
              <a:t>27/04/2026</a:t>
            </a:fld>
            <a:endParaRPr lang="en-GB"/>
          </a:p>
        </p:txBody>
      </p:sp>
      <p:sp>
        <p:nvSpPr>
          <p:cNvPr id="6" name="Footer Placeholder 5">
            <a:extLst>
              <a:ext uri="{FF2B5EF4-FFF2-40B4-BE49-F238E27FC236}">
                <a16:creationId xmlns:a16="http://schemas.microsoft.com/office/drawing/2014/main" id="{963D1161-A8C7-AF59-0601-2A9CD286F8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ADB8AD-41F0-8EB1-3BF9-FBDA14DF4646}"/>
              </a:ext>
            </a:extLst>
          </p:cNvPr>
          <p:cNvSpPr>
            <a:spLocks noGrp="1"/>
          </p:cNvSpPr>
          <p:nvPr>
            <p:ph type="sldNum" sz="quarter" idx="12"/>
          </p:nvPr>
        </p:nvSpPr>
        <p:spPr/>
        <p:txBody>
          <a:bodyPr/>
          <a:lstStyle/>
          <a:p>
            <a:fld id="{3045E7F7-7B09-4816-A50B-26496AF8D727}" type="slidenum">
              <a:rPr lang="en-GB" smtClean="0"/>
              <a:t>‹#›</a:t>
            </a:fld>
            <a:endParaRPr lang="en-GB"/>
          </a:p>
        </p:txBody>
      </p:sp>
    </p:spTree>
    <p:extLst>
      <p:ext uri="{BB962C8B-B14F-4D97-AF65-F5344CB8AC3E}">
        <p14:creationId xmlns:p14="http://schemas.microsoft.com/office/powerpoint/2010/main" val="3191229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52354-5FDD-02E9-060F-7EC4CDCE43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B2EA432-EE2A-3B3B-F243-1252C9898E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9B39F6-026B-93FB-0B39-87E5D6DE18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242316D-EAB9-64BF-E536-10DFAADC8376}"/>
              </a:ext>
            </a:extLst>
          </p:cNvPr>
          <p:cNvSpPr>
            <a:spLocks noGrp="1"/>
          </p:cNvSpPr>
          <p:nvPr>
            <p:ph type="dt" sz="half" idx="10"/>
          </p:nvPr>
        </p:nvSpPr>
        <p:spPr/>
        <p:txBody>
          <a:bodyPr/>
          <a:lstStyle/>
          <a:p>
            <a:fld id="{3D327DC4-81F0-41AE-8688-D8A44A305BF9}" type="datetimeFigureOut">
              <a:rPr lang="en-GB" smtClean="0"/>
              <a:t>27/04/2026</a:t>
            </a:fld>
            <a:endParaRPr lang="en-GB"/>
          </a:p>
        </p:txBody>
      </p:sp>
      <p:sp>
        <p:nvSpPr>
          <p:cNvPr id="6" name="Footer Placeholder 5">
            <a:extLst>
              <a:ext uri="{FF2B5EF4-FFF2-40B4-BE49-F238E27FC236}">
                <a16:creationId xmlns:a16="http://schemas.microsoft.com/office/drawing/2014/main" id="{F393882A-8A10-02A8-03C0-2EF94C2102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93A74A-3884-18C0-D5A4-58B5E673138E}"/>
              </a:ext>
            </a:extLst>
          </p:cNvPr>
          <p:cNvSpPr>
            <a:spLocks noGrp="1"/>
          </p:cNvSpPr>
          <p:nvPr>
            <p:ph type="sldNum" sz="quarter" idx="12"/>
          </p:nvPr>
        </p:nvSpPr>
        <p:spPr/>
        <p:txBody>
          <a:bodyPr/>
          <a:lstStyle/>
          <a:p>
            <a:fld id="{3045E7F7-7B09-4816-A50B-26496AF8D727}" type="slidenum">
              <a:rPr lang="en-GB" smtClean="0"/>
              <a:t>‹#›</a:t>
            </a:fld>
            <a:endParaRPr lang="en-GB"/>
          </a:p>
        </p:txBody>
      </p:sp>
    </p:spTree>
    <p:extLst>
      <p:ext uri="{BB962C8B-B14F-4D97-AF65-F5344CB8AC3E}">
        <p14:creationId xmlns:p14="http://schemas.microsoft.com/office/powerpoint/2010/main" val="3069874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D38FC-5E21-61E8-B3F0-53B934A3A74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9261F55-814E-1753-242E-2384B89826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4665DAC-FCBF-A846-5F88-905A409510E2}"/>
              </a:ext>
            </a:extLst>
          </p:cNvPr>
          <p:cNvSpPr>
            <a:spLocks noGrp="1"/>
          </p:cNvSpPr>
          <p:nvPr>
            <p:ph type="dt" sz="half" idx="10"/>
          </p:nvPr>
        </p:nvSpPr>
        <p:spPr/>
        <p:txBody>
          <a:bodyPr/>
          <a:lstStyle/>
          <a:p>
            <a:fld id="{3D327DC4-81F0-41AE-8688-D8A44A305BF9}" type="datetimeFigureOut">
              <a:rPr lang="en-GB" smtClean="0"/>
              <a:t>27/04/2026</a:t>
            </a:fld>
            <a:endParaRPr lang="en-GB"/>
          </a:p>
        </p:txBody>
      </p:sp>
      <p:sp>
        <p:nvSpPr>
          <p:cNvPr id="5" name="Footer Placeholder 4">
            <a:extLst>
              <a:ext uri="{FF2B5EF4-FFF2-40B4-BE49-F238E27FC236}">
                <a16:creationId xmlns:a16="http://schemas.microsoft.com/office/drawing/2014/main" id="{3BE35F0C-56AE-11C0-5299-8B98D408BC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62A112-1B6D-ED2C-D342-87D80B01CB11}"/>
              </a:ext>
            </a:extLst>
          </p:cNvPr>
          <p:cNvSpPr>
            <a:spLocks noGrp="1"/>
          </p:cNvSpPr>
          <p:nvPr>
            <p:ph type="sldNum" sz="quarter" idx="12"/>
          </p:nvPr>
        </p:nvSpPr>
        <p:spPr/>
        <p:txBody>
          <a:bodyPr/>
          <a:lstStyle/>
          <a:p>
            <a:fld id="{3045E7F7-7B09-4816-A50B-26496AF8D727}" type="slidenum">
              <a:rPr lang="en-GB" smtClean="0"/>
              <a:t>‹#›</a:t>
            </a:fld>
            <a:endParaRPr lang="en-GB"/>
          </a:p>
        </p:txBody>
      </p:sp>
    </p:spTree>
    <p:extLst>
      <p:ext uri="{BB962C8B-B14F-4D97-AF65-F5344CB8AC3E}">
        <p14:creationId xmlns:p14="http://schemas.microsoft.com/office/powerpoint/2010/main" val="489318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E0ED75-CE1F-BFAC-2C0A-AE539D107FD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13990E4-1BDA-D319-7517-A9A23B96ED0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6D19F93-D9F8-6023-0439-D717083FA60C}"/>
              </a:ext>
            </a:extLst>
          </p:cNvPr>
          <p:cNvSpPr>
            <a:spLocks noGrp="1"/>
          </p:cNvSpPr>
          <p:nvPr>
            <p:ph type="dt" sz="half" idx="10"/>
          </p:nvPr>
        </p:nvSpPr>
        <p:spPr/>
        <p:txBody>
          <a:bodyPr/>
          <a:lstStyle/>
          <a:p>
            <a:fld id="{3D327DC4-81F0-41AE-8688-D8A44A305BF9}" type="datetimeFigureOut">
              <a:rPr lang="en-GB" smtClean="0"/>
              <a:t>27/04/2026</a:t>
            </a:fld>
            <a:endParaRPr lang="en-GB"/>
          </a:p>
        </p:txBody>
      </p:sp>
      <p:sp>
        <p:nvSpPr>
          <p:cNvPr id="5" name="Footer Placeholder 4">
            <a:extLst>
              <a:ext uri="{FF2B5EF4-FFF2-40B4-BE49-F238E27FC236}">
                <a16:creationId xmlns:a16="http://schemas.microsoft.com/office/drawing/2014/main" id="{7DAF4F26-100C-9D47-C16A-0DFD686B68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277530-1DBD-8C94-F38A-B03447167129}"/>
              </a:ext>
            </a:extLst>
          </p:cNvPr>
          <p:cNvSpPr>
            <a:spLocks noGrp="1"/>
          </p:cNvSpPr>
          <p:nvPr>
            <p:ph type="sldNum" sz="quarter" idx="12"/>
          </p:nvPr>
        </p:nvSpPr>
        <p:spPr/>
        <p:txBody>
          <a:bodyPr/>
          <a:lstStyle/>
          <a:p>
            <a:fld id="{3045E7F7-7B09-4816-A50B-26496AF8D727}" type="slidenum">
              <a:rPr lang="en-GB" smtClean="0"/>
              <a:t>‹#›</a:t>
            </a:fld>
            <a:endParaRPr lang="en-GB"/>
          </a:p>
        </p:txBody>
      </p:sp>
    </p:spTree>
    <p:extLst>
      <p:ext uri="{BB962C8B-B14F-4D97-AF65-F5344CB8AC3E}">
        <p14:creationId xmlns:p14="http://schemas.microsoft.com/office/powerpoint/2010/main" val="32805907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4932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89419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665147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66287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4/27/2026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949501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4/27/2026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991361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4/27/2026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583799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01689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263389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919001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6512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E99743-9997-C63F-EC7D-7D656E0D56B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106FA21-0252-1F21-42E0-9FF4B6086E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F6BC78-76E4-F851-AA5E-A40A89C634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D327DC4-81F0-41AE-8688-D8A44A305BF9}" type="datetimeFigureOut">
              <a:rPr lang="en-GB" smtClean="0"/>
              <a:t>27/04/2026</a:t>
            </a:fld>
            <a:endParaRPr lang="en-GB"/>
          </a:p>
        </p:txBody>
      </p:sp>
      <p:sp>
        <p:nvSpPr>
          <p:cNvPr id="5" name="Footer Placeholder 4">
            <a:extLst>
              <a:ext uri="{FF2B5EF4-FFF2-40B4-BE49-F238E27FC236}">
                <a16:creationId xmlns:a16="http://schemas.microsoft.com/office/drawing/2014/main" id="{9D54F91C-6E81-1536-5D71-60A34D80C9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41C88F8-1ED9-E5EE-9354-5B161EBAB0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045E7F7-7B09-4816-A50B-26496AF8D727}" type="slidenum">
              <a:rPr lang="en-GB" smtClean="0"/>
              <a:t>‹#›</a:t>
            </a:fld>
            <a:endParaRPr lang="en-GB"/>
          </a:p>
        </p:txBody>
      </p:sp>
    </p:spTree>
    <p:extLst>
      <p:ext uri="{BB962C8B-B14F-4D97-AF65-F5344CB8AC3E}">
        <p14:creationId xmlns:p14="http://schemas.microsoft.com/office/powerpoint/2010/main" val="19219429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4/27/2026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1768000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02/capr.12165" TargetMode="External"/><Relationship Id="rId13" Type="http://schemas.openxmlformats.org/officeDocument/2006/relationships/hyperlink" Target="https://doi.org/10.7189/jogh.15.03034" TargetMode="External"/><Relationship Id="rId3" Type="http://schemas.openxmlformats.org/officeDocument/2006/relationships/hyperlink" Target="https://doi.org/10.1002/capr.12087" TargetMode="External"/><Relationship Id="rId7" Type="http://schemas.openxmlformats.org/officeDocument/2006/relationships/hyperlink" Target="https://psycnet.apa.org/doi/10.1037/tra0001709" TargetMode="External"/><Relationship Id="rId12" Type="http://schemas.openxmlformats.org/officeDocument/2006/relationships/hyperlink" Target="https://doi.org/10.1007/s11469-023-01172-1" TargetMode="External"/><Relationship Id="rId2" Type="http://schemas.openxmlformats.org/officeDocument/2006/relationships/notesSlide" Target="../notesSlides/notesSlide14.xml"/><Relationship Id="rId16" Type="http://schemas.openxmlformats.org/officeDocument/2006/relationships/hyperlink" Target="https://www.gov.uk/data-protection" TargetMode="External"/><Relationship Id="rId1" Type="http://schemas.openxmlformats.org/officeDocument/2006/relationships/slideLayout" Target="../slideLayouts/slideLayout13.xml"/><Relationship Id="rId6" Type="http://schemas.openxmlformats.org/officeDocument/2006/relationships/hyperlink" Target="https://doi.org/10.4324/9781003335016" TargetMode="External"/><Relationship Id="rId11" Type="http://schemas.openxmlformats.org/officeDocument/2006/relationships/hyperlink" Target="https://www.legislation.gov.uk/eur/2016/679/contents" TargetMode="External"/><Relationship Id="rId5" Type="http://schemas.openxmlformats.org/officeDocument/2006/relationships/hyperlink" Target="https://www.bacp.co.uk/events-and-resources/research/publications/ethical-guidelines-for-research-in-the-counselling-professions/" TargetMode="External"/><Relationship Id="rId15" Type="http://schemas.openxmlformats.org/officeDocument/2006/relationships/hyperlink" Target="https://doi.org/10.1192/bjp.2025.10385" TargetMode="External"/><Relationship Id="rId10" Type="http://schemas.openxmlformats.org/officeDocument/2006/relationships/hyperlink" Target="https://doi.org/10.1002/cpp.2894" TargetMode="External"/><Relationship Id="rId4" Type="http://schemas.openxmlformats.org/officeDocument/2006/relationships/hyperlink" Target="https://doi.org/10.1191/1478088706qp063oa" TargetMode="External"/><Relationship Id="rId9" Type="http://schemas.openxmlformats.org/officeDocument/2006/relationships/hyperlink" Target="https://doi.org/10.1080/17496535.2024.2317618" TargetMode="External"/><Relationship Id="rId14" Type="http://schemas.openxmlformats.org/officeDocument/2006/relationships/hyperlink" Target="https://doi.org/10.1002/capr.12501"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EB1058-EE38-0624-37DC-A8696E69A3E9}"/>
              </a:ext>
            </a:extLst>
          </p:cNvPr>
          <p:cNvSpPr>
            <a:spLocks noGrp="1"/>
          </p:cNvSpPr>
          <p:nvPr>
            <p:ph type="ctrTitle"/>
          </p:nvPr>
        </p:nvSpPr>
        <p:spPr>
          <a:xfrm>
            <a:off x="838199" y="1093788"/>
            <a:ext cx="10506455" cy="2967208"/>
          </a:xfrm>
        </p:spPr>
        <p:txBody>
          <a:bodyPr vert="horz" lIns="91440" tIns="45720" rIns="91440" bIns="45720" rtlCol="0" anchor="b">
            <a:normAutofit/>
          </a:bodyPr>
          <a:lstStyle/>
          <a:p>
            <a:pPr algn="l"/>
            <a:r>
              <a:rPr lang="en-US" sz="4400" kern="1200">
                <a:solidFill>
                  <a:schemeClr val="tx1"/>
                </a:solidFill>
                <a:latin typeface="+mj-lt"/>
                <a:ea typeface="+mj-ea"/>
                <a:cs typeface="+mj-cs"/>
              </a:rPr>
              <a:t>Exploring </a:t>
            </a:r>
            <a:r>
              <a:rPr lang="en-US" sz="4400" b="1" kern="1200">
                <a:solidFill>
                  <a:schemeClr val="tx1"/>
                </a:solidFill>
                <a:latin typeface="+mj-lt"/>
                <a:ea typeface="+mj-ea"/>
                <a:cs typeface="+mj-cs"/>
              </a:rPr>
              <a:t>therapists’ experiences </a:t>
            </a:r>
            <a:r>
              <a:rPr lang="en-US" sz="4400" kern="1200">
                <a:solidFill>
                  <a:schemeClr val="tx1"/>
                </a:solidFill>
                <a:latin typeface="+mj-lt"/>
                <a:ea typeface="+mj-ea"/>
                <a:cs typeface="+mj-cs"/>
              </a:rPr>
              <a:t>of working with </a:t>
            </a:r>
            <a:r>
              <a:rPr lang="en-US" sz="4400" b="1" kern="1200">
                <a:solidFill>
                  <a:schemeClr val="tx1"/>
                </a:solidFill>
                <a:latin typeface="+mj-lt"/>
                <a:ea typeface="+mj-ea"/>
                <a:cs typeface="+mj-cs"/>
              </a:rPr>
              <a:t>forcibly displaced clients </a:t>
            </a:r>
            <a:r>
              <a:rPr lang="en-US" sz="4400" kern="1200">
                <a:solidFill>
                  <a:schemeClr val="tx1"/>
                </a:solidFill>
                <a:latin typeface="+mj-lt"/>
                <a:ea typeface="+mj-ea"/>
                <a:cs typeface="+mj-cs"/>
              </a:rPr>
              <a:t>within contexts of </a:t>
            </a:r>
            <a:r>
              <a:rPr lang="en-US" sz="4400" b="1" kern="1200">
                <a:solidFill>
                  <a:schemeClr val="tx1"/>
                </a:solidFill>
                <a:latin typeface="+mj-lt"/>
                <a:ea typeface="+mj-ea"/>
                <a:cs typeface="+mj-cs"/>
              </a:rPr>
              <a:t>sociopolitical inequality</a:t>
            </a:r>
            <a:r>
              <a:rPr lang="en-US" sz="4400" kern="1200">
                <a:solidFill>
                  <a:schemeClr val="tx1"/>
                </a:solidFill>
                <a:latin typeface="+mj-lt"/>
                <a:ea typeface="+mj-ea"/>
                <a:cs typeface="+mj-cs"/>
              </a:rPr>
              <a:t>.</a:t>
            </a:r>
            <a:br>
              <a:rPr lang="en-US" sz="4400" kern="1200">
                <a:solidFill>
                  <a:schemeClr val="tx1"/>
                </a:solidFill>
                <a:latin typeface="+mj-lt"/>
                <a:ea typeface="+mj-ea"/>
                <a:cs typeface="+mj-cs"/>
              </a:rPr>
            </a:br>
            <a:endParaRPr lang="en-US" sz="4400" kern="1200">
              <a:solidFill>
                <a:schemeClr val="tx1"/>
              </a:solidFill>
              <a:latin typeface="+mj-lt"/>
              <a:ea typeface="+mj-ea"/>
              <a:cs typeface="+mj-cs"/>
            </a:endParaRPr>
          </a:p>
        </p:txBody>
      </p:sp>
      <p:sp>
        <p:nvSpPr>
          <p:cNvPr id="3" name="TextBox 2">
            <a:extLst>
              <a:ext uri="{FF2B5EF4-FFF2-40B4-BE49-F238E27FC236}">
                <a16:creationId xmlns:a16="http://schemas.microsoft.com/office/drawing/2014/main" id="{00772130-CF2E-ADA6-BA10-C2399C836034}"/>
              </a:ext>
            </a:extLst>
          </p:cNvPr>
          <p:cNvSpPr txBox="1"/>
          <p:nvPr/>
        </p:nvSpPr>
        <p:spPr>
          <a:xfrm>
            <a:off x="7400924" y="4619624"/>
            <a:ext cx="3946779" cy="1038225"/>
          </a:xfrm>
          <a:prstGeom prst="rect">
            <a:avLst/>
          </a:prstGeom>
        </p:spPr>
        <p:txBody>
          <a:bodyPr vert="horz" lIns="91440" tIns="45720" rIns="91440" bIns="45720" rtlCol="0">
            <a:normAutofit/>
          </a:bodyPr>
          <a:lstStyle/>
          <a:p>
            <a:pPr algn="r">
              <a:lnSpc>
                <a:spcPct val="90000"/>
              </a:lnSpc>
              <a:spcBef>
                <a:spcPts val="1000"/>
              </a:spcBef>
            </a:pPr>
            <a:r>
              <a:rPr lang="en-US" sz="2400" kern="1200">
                <a:solidFill>
                  <a:schemeClr val="tx1"/>
                </a:solidFill>
                <a:latin typeface="+mn-lt"/>
                <a:ea typeface="+mn-ea"/>
                <a:cs typeface="+mn-cs"/>
              </a:rPr>
              <a:t>A qualitative study using reflexive thematic analysis</a:t>
            </a:r>
          </a:p>
        </p:txBody>
      </p:sp>
      <p:sp>
        <p:nvSpPr>
          <p:cNvPr id="37" name="Rectangle 36">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9" name="Rectangle 38">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A1D4B6C-FCA3-51B5-E473-DC268B7D65FB}"/>
              </a:ext>
            </a:extLst>
          </p:cNvPr>
          <p:cNvSpPr txBox="1"/>
          <p:nvPr/>
        </p:nvSpPr>
        <p:spPr>
          <a:xfrm>
            <a:off x="1179226" y="3329677"/>
            <a:ext cx="9833548" cy="2457269"/>
          </a:xfrm>
          <a:prstGeom prst="rect">
            <a:avLst/>
          </a:prstGeom>
        </p:spPr>
        <p:txBody>
          <a:bodyPr vert="horz" lIns="91440" tIns="45720" rIns="91440" bIns="45720" rtlCol="0">
            <a:normAutofit/>
          </a:bodyPr>
          <a:lstStyle/>
          <a:p>
            <a:pPr>
              <a:lnSpc>
                <a:spcPct val="90000"/>
              </a:lnSpc>
              <a:spcAft>
                <a:spcPts val="600"/>
              </a:spcAft>
            </a:pPr>
            <a:endParaRPr lang="en-US" dirty="0">
              <a:solidFill>
                <a:schemeClr val="tx2"/>
              </a:solidFill>
            </a:endParaRPr>
          </a:p>
        </p:txBody>
      </p:sp>
    </p:spTree>
    <p:extLst>
      <p:ext uri="{BB962C8B-B14F-4D97-AF65-F5344CB8AC3E}">
        <p14:creationId xmlns:p14="http://schemas.microsoft.com/office/powerpoint/2010/main" val="2113322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08DE04-9964-128D-8457-B5C4F6181AD2}"/>
            </a:ext>
          </a:extLst>
        </p:cNvPr>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36">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9" name="Rectangle 38">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7258439-2EC7-B80C-EE89-F2D83DB405E1}"/>
              </a:ext>
            </a:extLst>
          </p:cNvPr>
          <p:cNvSpPr>
            <a:spLocks noGrp="1"/>
          </p:cNvSpPr>
          <p:nvPr>
            <p:ph type="ctrTitle"/>
          </p:nvPr>
        </p:nvSpPr>
        <p:spPr>
          <a:xfrm>
            <a:off x="1115568" y="548640"/>
            <a:ext cx="10168128" cy="1179576"/>
          </a:xfrm>
        </p:spPr>
        <p:txBody>
          <a:bodyPr vert="horz" lIns="91440" tIns="45720" rIns="91440" bIns="45720" rtlCol="0" anchor="ctr">
            <a:normAutofit/>
          </a:bodyPr>
          <a:lstStyle/>
          <a:p>
            <a:pPr algn="l"/>
            <a:r>
              <a:rPr lang="en-US" sz="4000" kern="1200">
                <a:solidFill>
                  <a:schemeClr val="tx1"/>
                </a:solidFill>
                <a:latin typeface="+mj-lt"/>
                <a:ea typeface="+mj-ea"/>
                <a:cs typeface="+mj-cs"/>
              </a:rPr>
              <a:t>Research aims</a:t>
            </a:r>
          </a:p>
        </p:txBody>
      </p:sp>
      <p:sp>
        <p:nvSpPr>
          <p:cNvPr id="41" name="Rectangle 40">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128A5ABB-F814-AEF2-AF70-F048E35A1D44}"/>
              </a:ext>
            </a:extLst>
          </p:cNvPr>
          <p:cNvSpPr txBox="1"/>
          <p:nvPr/>
        </p:nvSpPr>
        <p:spPr>
          <a:xfrm>
            <a:off x="1115568" y="2481943"/>
            <a:ext cx="10168128" cy="3695020"/>
          </a:xfrm>
          <a:prstGeom prst="rect">
            <a:avLst/>
          </a:prstGeom>
        </p:spPr>
        <p:txBody>
          <a:bodyPr vert="horz" lIns="91440" tIns="45720" rIns="91440" bIns="45720" rtlCol="0">
            <a:normAutofit/>
          </a:bodyPr>
          <a:lstStyle/>
          <a:p>
            <a:pPr marR="0" lvl="0" fontAlgn="auto">
              <a:lnSpc>
                <a:spcPct val="90000"/>
              </a:lnSpc>
              <a:spcBef>
                <a:spcPts val="0"/>
              </a:spcBef>
              <a:spcAft>
                <a:spcPts val="600"/>
              </a:spcAft>
              <a:buClrTx/>
              <a:buSzTx/>
              <a:tabLst/>
              <a:defRPr/>
            </a:pPr>
            <a:r>
              <a:rPr kumimoji="0" lang="en-US" sz="2200" b="1" i="0" u="none" strike="noStrike" cap="none" spc="0" normalizeH="0" baseline="0" noProof="0" dirty="0">
                <a:ln>
                  <a:noFill/>
                </a:ln>
                <a:effectLst/>
                <a:uLnTx/>
                <a:uFillTx/>
              </a:rPr>
              <a:t>Explore the experiences of psychotherapists working with forcibly displaced clients:</a:t>
            </a:r>
          </a:p>
          <a:p>
            <a:pPr marL="742950" lvl="1" indent="-228600">
              <a:lnSpc>
                <a:spcPct val="90000"/>
              </a:lnSpc>
              <a:spcAft>
                <a:spcPts val="600"/>
              </a:spcAft>
              <a:buFont typeface="Arial" panose="020B0604020202020204" pitchFamily="34" charset="0"/>
              <a:buChar char="•"/>
              <a:defRPr/>
            </a:pPr>
            <a:r>
              <a:rPr lang="en-US" sz="2200" dirty="0"/>
              <a:t>How do therapists construct meaning in their role and professional identity?</a:t>
            </a:r>
            <a:endParaRPr kumimoji="0" lang="en-US" sz="2200" b="0" i="0" u="none" strike="noStrike" cap="none" spc="0" normalizeH="0" baseline="0" noProof="0" dirty="0">
              <a:ln>
                <a:noFill/>
              </a:ln>
              <a:effectLst/>
              <a:uLnTx/>
              <a:uFillTx/>
            </a:endParaRPr>
          </a:p>
          <a:p>
            <a:pPr marL="742950" lvl="1" indent="-228600">
              <a:lnSpc>
                <a:spcPct val="90000"/>
              </a:lnSpc>
              <a:spcAft>
                <a:spcPts val="600"/>
              </a:spcAft>
              <a:buFont typeface="Arial" panose="020B0604020202020204" pitchFamily="34" charset="0"/>
              <a:buChar char="•"/>
              <a:defRPr/>
            </a:pPr>
            <a:r>
              <a:rPr lang="en-US" sz="2200" dirty="0"/>
              <a:t>What tensions and challenges arise in their clinical work?</a:t>
            </a:r>
          </a:p>
          <a:p>
            <a:pPr marL="742950" lvl="1" indent="-228600">
              <a:lnSpc>
                <a:spcPct val="90000"/>
              </a:lnSpc>
              <a:spcAft>
                <a:spcPts val="600"/>
              </a:spcAft>
              <a:buFont typeface="Arial" panose="020B0604020202020204" pitchFamily="34" charset="0"/>
              <a:buChar char="•"/>
              <a:defRPr/>
            </a:pPr>
            <a:r>
              <a:rPr kumimoji="0" lang="en-US" sz="2200" b="0" i="0" u="none" strike="noStrike" cap="none" spc="0" normalizeH="0" baseline="0" noProof="0" dirty="0">
                <a:ln>
                  <a:noFill/>
                </a:ln>
                <a:effectLst/>
                <a:uLnTx/>
                <a:uFillTx/>
              </a:rPr>
              <a:t>Whether training, guidelines and support in working with forcibly displaced populations felt sufficient.</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2200" b="0" i="0" u="none" strike="noStrike" cap="none" spc="0" normalizeH="0" baseline="0" noProof="0" dirty="0">
              <a:ln>
                <a:noFill/>
              </a:ln>
              <a:effectLst/>
              <a:uLnTx/>
              <a:uFillTx/>
            </a:endParaRPr>
          </a:p>
        </p:txBody>
      </p:sp>
    </p:spTree>
    <p:extLst>
      <p:ext uri="{BB962C8B-B14F-4D97-AF65-F5344CB8AC3E}">
        <p14:creationId xmlns:p14="http://schemas.microsoft.com/office/powerpoint/2010/main" val="3277134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F15450-DC1D-E139-F120-0E348E7AE4C7}"/>
            </a:ext>
          </a:extLst>
        </p:cNvPr>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0" name="Freeform: Shape 99">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2" name="Freeform: Shape 101">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651B7B-49AF-9BC1-F14F-D517FACE9885}"/>
              </a:ext>
            </a:extLst>
          </p:cNvPr>
          <p:cNvSpPr>
            <a:spLocks noGrp="1"/>
          </p:cNvSpPr>
          <p:nvPr>
            <p:ph type="ctrTitle"/>
          </p:nvPr>
        </p:nvSpPr>
        <p:spPr>
          <a:xfrm>
            <a:off x="621792" y="1161288"/>
            <a:ext cx="3602736" cy="4526280"/>
          </a:xfrm>
        </p:spPr>
        <p:txBody>
          <a:bodyPr vert="horz" lIns="91440" tIns="45720" rIns="91440" bIns="45720" rtlCol="0" anchor="ctr">
            <a:normAutofit/>
          </a:bodyPr>
          <a:lstStyle/>
          <a:p>
            <a:pPr algn="l"/>
            <a:r>
              <a:rPr lang="en-US" sz="4000" kern="1200">
                <a:solidFill>
                  <a:schemeClr val="tx1"/>
                </a:solidFill>
                <a:latin typeface="+mj-lt"/>
                <a:ea typeface="+mj-ea"/>
                <a:cs typeface="+mj-cs"/>
              </a:rPr>
              <a:t>Research rationale</a:t>
            </a:r>
          </a:p>
        </p:txBody>
      </p:sp>
      <p:sp>
        <p:nvSpPr>
          <p:cNvPr id="104" name="Rectangle 103">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94" name="TextBox 91">
            <a:extLst>
              <a:ext uri="{FF2B5EF4-FFF2-40B4-BE49-F238E27FC236}">
                <a16:creationId xmlns:a16="http://schemas.microsoft.com/office/drawing/2014/main" id="{E6260C89-2544-AA46-52DA-37A4EA31A731}"/>
              </a:ext>
            </a:extLst>
          </p:cNvPr>
          <p:cNvGraphicFramePr/>
          <p:nvPr>
            <p:extLst>
              <p:ext uri="{D42A27DB-BD31-4B8C-83A1-F6EECF244321}">
                <p14:modId xmlns:p14="http://schemas.microsoft.com/office/powerpoint/2010/main" val="31574249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9339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Freeform: Shape 33">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6" name="Freeform: Shape 35">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706C9AC-454A-E023-31C2-D6773A182262}"/>
              </a:ext>
            </a:extLst>
          </p:cNvPr>
          <p:cNvSpPr>
            <a:spLocks noGrp="1"/>
          </p:cNvSpPr>
          <p:nvPr>
            <p:ph type="title"/>
          </p:nvPr>
        </p:nvSpPr>
        <p:spPr>
          <a:xfrm>
            <a:off x="621792" y="1161288"/>
            <a:ext cx="3602736" cy="4526280"/>
          </a:xfrm>
        </p:spPr>
        <p:txBody>
          <a:bodyPr>
            <a:normAutofit/>
          </a:bodyPr>
          <a:lstStyle/>
          <a:p>
            <a:r>
              <a:rPr lang="en-GB" sz="4000"/>
              <a:t>Reflexive Positioning</a:t>
            </a:r>
          </a:p>
        </p:txBody>
      </p:sp>
      <p:sp>
        <p:nvSpPr>
          <p:cNvPr id="38" name="Rectangle 37">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0AD6278-8497-A840-09AC-177BE102D439}"/>
              </a:ext>
            </a:extLst>
          </p:cNvPr>
          <p:cNvSpPr>
            <a:spLocks noGrp="1"/>
          </p:cNvSpPr>
          <p:nvPr>
            <p:ph idx="1"/>
          </p:nvPr>
        </p:nvSpPr>
        <p:spPr>
          <a:xfrm>
            <a:off x="5434149" y="932688"/>
            <a:ext cx="6404925" cy="4992624"/>
          </a:xfrm>
        </p:spPr>
        <p:txBody>
          <a:bodyPr anchor="ctr">
            <a:normAutofit/>
          </a:bodyPr>
          <a:lstStyle/>
          <a:p>
            <a:pPr marL="0" indent="0">
              <a:buNone/>
            </a:pPr>
            <a:r>
              <a:rPr lang="en-GB" sz="2000" b="1" dirty="0"/>
              <a:t>Personal connection</a:t>
            </a:r>
          </a:p>
          <a:p>
            <a:r>
              <a:rPr lang="en-GB" sz="2000" dirty="0"/>
              <a:t>Family experience of </a:t>
            </a:r>
            <a:r>
              <a:rPr lang="en-GB" sz="2000" b="1" dirty="0"/>
              <a:t>forced displacement due to war</a:t>
            </a:r>
          </a:p>
          <a:p>
            <a:r>
              <a:rPr lang="en-GB" sz="2000" b="1" dirty="0"/>
              <a:t>Post-migration challenges </a:t>
            </a:r>
            <a:r>
              <a:rPr lang="en-GB" sz="2000" dirty="0"/>
              <a:t>impact mental health</a:t>
            </a:r>
          </a:p>
          <a:p>
            <a:endParaRPr lang="en-GB" sz="2000" dirty="0"/>
          </a:p>
          <a:p>
            <a:pPr marL="0" indent="0">
              <a:buNone/>
            </a:pPr>
            <a:r>
              <a:rPr lang="en-GB" sz="2000" b="1" dirty="0"/>
              <a:t>Professional Experience</a:t>
            </a:r>
          </a:p>
          <a:p>
            <a:r>
              <a:rPr lang="en-GB" sz="2000" dirty="0"/>
              <a:t>Work with </a:t>
            </a:r>
            <a:r>
              <a:rPr lang="en-GB" sz="2000" b="1" dirty="0"/>
              <a:t>asylum seekers and refugees </a:t>
            </a:r>
            <a:r>
              <a:rPr lang="en-GB" sz="2000" dirty="0"/>
              <a:t>on placement</a:t>
            </a:r>
          </a:p>
          <a:p>
            <a:endParaRPr lang="en-GB" sz="2000" dirty="0"/>
          </a:p>
          <a:p>
            <a:pPr marL="0" indent="0">
              <a:buNone/>
            </a:pPr>
            <a:r>
              <a:rPr lang="en-GB" sz="2000" b="1" dirty="0"/>
              <a:t>Positioning</a:t>
            </a:r>
          </a:p>
          <a:p>
            <a:r>
              <a:rPr lang="en-GB" sz="2000" dirty="0"/>
              <a:t>Awareness of how </a:t>
            </a:r>
            <a:r>
              <a:rPr lang="en-GB" sz="2000" b="1" dirty="0"/>
              <a:t>sociopolitical inequalities shape mental health and therapy</a:t>
            </a:r>
          </a:p>
        </p:txBody>
      </p:sp>
    </p:spTree>
    <p:extLst>
      <p:ext uri="{BB962C8B-B14F-4D97-AF65-F5344CB8AC3E}">
        <p14:creationId xmlns:p14="http://schemas.microsoft.com/office/powerpoint/2010/main" val="1900532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A top view of books with different cover colours">
            <a:extLst>
              <a:ext uri="{FF2B5EF4-FFF2-40B4-BE49-F238E27FC236}">
                <a16:creationId xmlns:a16="http://schemas.microsoft.com/office/drawing/2014/main" id="{4F57C59F-BA97-A373-9B5B-96F6C69E1656}"/>
              </a:ext>
            </a:extLst>
          </p:cNvPr>
          <p:cNvPicPr>
            <a:picLocks noChangeAspect="1"/>
          </p:cNvPicPr>
          <p:nvPr/>
        </p:nvPicPr>
        <p:blipFill>
          <a:blip r:embed="rId3"/>
          <a:srcRect l="8190" r="16698"/>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9CD02729-3B8B-605C-F81C-5A2E8C7A46B8}"/>
              </a:ext>
            </a:extLst>
          </p:cNvPr>
          <p:cNvSpPr>
            <a:spLocks noGrp="1"/>
          </p:cNvSpPr>
          <p:nvPr>
            <p:ph idx="1"/>
          </p:nvPr>
        </p:nvSpPr>
        <p:spPr>
          <a:xfrm>
            <a:off x="5374105" y="1159582"/>
            <a:ext cx="6625390" cy="5698415"/>
          </a:xfrm>
        </p:spPr>
        <p:txBody>
          <a:bodyPr>
            <a:normAutofit/>
          </a:bodyPr>
          <a:lstStyle/>
          <a:p>
            <a:pPr marL="0" indent="0">
              <a:buNone/>
            </a:pPr>
            <a:r>
              <a:rPr lang="en-US" sz="2000" b="1" dirty="0"/>
              <a:t>What research focuses on:</a:t>
            </a:r>
          </a:p>
          <a:p>
            <a:r>
              <a:rPr lang="en-US" sz="2000" dirty="0"/>
              <a:t>Clients, symptoms, interventions and outcomes </a:t>
            </a:r>
            <a:r>
              <a:rPr lang="en-US" sz="2000" b="1" dirty="0"/>
              <a:t>[14]</a:t>
            </a:r>
            <a:r>
              <a:rPr lang="en-GB" sz="2000" b="1" dirty="0">
                <a:highlight>
                  <a:srgbClr val="FFFF00"/>
                </a:highlight>
              </a:rPr>
              <a:t> </a:t>
            </a:r>
          </a:p>
          <a:p>
            <a:r>
              <a:rPr lang="en-US" sz="2000" dirty="0"/>
              <a:t>Multiple forms of trauma </a:t>
            </a:r>
            <a:r>
              <a:rPr lang="en-US" sz="2000" b="1" dirty="0"/>
              <a:t>[12]</a:t>
            </a:r>
          </a:p>
          <a:p>
            <a:r>
              <a:rPr lang="en-US" sz="2000" dirty="0"/>
              <a:t>Ongoing post-migration adversity </a:t>
            </a:r>
            <a:r>
              <a:rPr lang="en-US" sz="2000" b="1" dirty="0"/>
              <a:t>[12] </a:t>
            </a:r>
          </a:p>
          <a:p>
            <a:r>
              <a:rPr lang="en-US" sz="2000" dirty="0"/>
              <a:t>Flexibility and creativity needed for therapy </a:t>
            </a:r>
            <a:r>
              <a:rPr lang="en-US" sz="2000" b="1" dirty="0"/>
              <a:t>[11]</a:t>
            </a:r>
            <a:endParaRPr lang="en-GB" sz="2000" dirty="0">
              <a:highlight>
                <a:srgbClr val="FFFF00"/>
              </a:highlight>
            </a:endParaRPr>
          </a:p>
          <a:p>
            <a:endParaRPr lang="en-GB" sz="2000" dirty="0">
              <a:highlight>
                <a:srgbClr val="FFFF00"/>
              </a:highlight>
            </a:endParaRPr>
          </a:p>
          <a:p>
            <a:pPr marL="0" indent="0">
              <a:spcAft>
                <a:spcPts val="600"/>
              </a:spcAft>
              <a:buNone/>
            </a:pPr>
            <a:r>
              <a:rPr lang="en-US" sz="2000" b="1" dirty="0"/>
              <a:t>Limitations:</a:t>
            </a:r>
          </a:p>
          <a:p>
            <a:pPr marL="342900">
              <a:spcAft>
                <a:spcPts val="600"/>
              </a:spcAft>
            </a:pPr>
            <a:r>
              <a:rPr lang="en-US" sz="2000" dirty="0"/>
              <a:t>Reduces experience to pathology</a:t>
            </a:r>
          </a:p>
          <a:p>
            <a:pPr marL="342900">
              <a:spcAft>
                <a:spcPts val="600"/>
              </a:spcAft>
            </a:pPr>
            <a:r>
              <a:rPr lang="en-US" sz="2000" dirty="0"/>
              <a:t>Places responsibility on individuals and therapy</a:t>
            </a:r>
          </a:p>
          <a:p>
            <a:pPr marL="342900">
              <a:spcAft>
                <a:spcPts val="600"/>
              </a:spcAft>
            </a:pPr>
            <a:r>
              <a:rPr lang="en-US" sz="2000" dirty="0"/>
              <a:t>Overlooks sociopolitical context and power structures</a:t>
            </a:r>
          </a:p>
          <a:p>
            <a:endParaRPr lang="en-US" sz="1800" dirty="0"/>
          </a:p>
        </p:txBody>
      </p:sp>
      <p:sp>
        <p:nvSpPr>
          <p:cNvPr id="4" name="TextBox 3">
            <a:extLst>
              <a:ext uri="{FF2B5EF4-FFF2-40B4-BE49-F238E27FC236}">
                <a16:creationId xmlns:a16="http://schemas.microsoft.com/office/drawing/2014/main" id="{9944AA21-6959-0843-3045-E26C80BFEA99}"/>
              </a:ext>
            </a:extLst>
          </p:cNvPr>
          <p:cNvSpPr txBox="1"/>
          <p:nvPr/>
        </p:nvSpPr>
        <p:spPr>
          <a:xfrm>
            <a:off x="565484" y="1413063"/>
            <a:ext cx="3982453" cy="4555093"/>
          </a:xfrm>
          <a:prstGeom prst="rect">
            <a:avLst/>
          </a:prstGeom>
          <a:solidFill>
            <a:schemeClr val="bg1"/>
          </a:solidFill>
        </p:spPr>
        <p:txBody>
          <a:bodyPr wrap="square" rtlCol="0">
            <a:spAutoFit/>
          </a:bodyPr>
          <a:lstStyle/>
          <a:p>
            <a:pPr algn="ctr"/>
            <a:endParaRPr lang="en-GB" sz="4000" b="1" dirty="0"/>
          </a:p>
          <a:p>
            <a:pPr algn="ctr"/>
            <a:r>
              <a:rPr lang="en-GB" sz="4000" b="1" dirty="0"/>
              <a:t>Relevant Literature</a:t>
            </a:r>
            <a:br>
              <a:rPr lang="en-GB" sz="3600" b="1" dirty="0"/>
            </a:br>
            <a:r>
              <a:rPr lang="en-GB" sz="3400" b="1" dirty="0"/>
              <a:t>Mental Health </a:t>
            </a:r>
          </a:p>
          <a:p>
            <a:pPr algn="ctr"/>
            <a:r>
              <a:rPr lang="en-GB" sz="3400" b="1" dirty="0"/>
              <a:t>&amp; </a:t>
            </a:r>
          </a:p>
          <a:p>
            <a:pPr algn="ctr"/>
            <a:r>
              <a:rPr lang="en-GB" sz="3400" b="1" dirty="0"/>
              <a:t>Cultural Context</a:t>
            </a:r>
          </a:p>
          <a:p>
            <a:pPr algn="ctr"/>
            <a:endParaRPr lang="en-GB" sz="3400" b="1" dirty="0"/>
          </a:p>
          <a:p>
            <a:pPr algn="ctr"/>
            <a:endParaRPr lang="en-GB" sz="3400" dirty="0"/>
          </a:p>
        </p:txBody>
      </p:sp>
    </p:spTree>
    <p:extLst>
      <p:ext uri="{BB962C8B-B14F-4D97-AF65-F5344CB8AC3E}">
        <p14:creationId xmlns:p14="http://schemas.microsoft.com/office/powerpoint/2010/main" val="1708186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F2F1AD-B424-69DC-7B9D-37E591AC955E}"/>
            </a:ext>
          </a:extLst>
        </p:cNvPr>
        <p:cNvGrpSpPr/>
        <p:nvPr/>
      </p:nvGrpSpPr>
      <p:grpSpPr>
        <a:xfrm>
          <a:off x="0" y="0"/>
          <a:ext cx="0" cy="0"/>
          <a:chOff x="0" y="0"/>
          <a:chExt cx="0" cy="0"/>
        </a:xfrm>
      </p:grpSpPr>
      <p:pic>
        <p:nvPicPr>
          <p:cNvPr id="12" name="Picture 11" descr="A top view of books with different cover colours">
            <a:extLst>
              <a:ext uri="{FF2B5EF4-FFF2-40B4-BE49-F238E27FC236}">
                <a16:creationId xmlns:a16="http://schemas.microsoft.com/office/drawing/2014/main" id="{FB409573-E4CC-1161-9BF8-06BFAC4890F8}"/>
              </a:ext>
            </a:extLst>
          </p:cNvPr>
          <p:cNvPicPr>
            <a:picLocks noChangeAspect="1"/>
          </p:cNvPicPr>
          <p:nvPr/>
        </p:nvPicPr>
        <p:blipFill>
          <a:blip r:embed="rId3"/>
          <a:srcRect l="8190" r="16698"/>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A2A7FE52-5FDD-13D2-227E-E04C534F32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8A725696-012D-6B5D-7919-7A5353180631}"/>
              </a:ext>
            </a:extLst>
          </p:cNvPr>
          <p:cNvSpPr>
            <a:spLocks noGrp="1"/>
          </p:cNvSpPr>
          <p:nvPr>
            <p:ph idx="1"/>
          </p:nvPr>
        </p:nvSpPr>
        <p:spPr>
          <a:xfrm>
            <a:off x="5355208" y="1088148"/>
            <a:ext cx="6836791" cy="2353529"/>
          </a:xfrm>
        </p:spPr>
        <p:txBody>
          <a:bodyPr>
            <a:normAutofit/>
          </a:bodyPr>
          <a:lstStyle/>
          <a:p>
            <a:pPr marL="0" indent="0">
              <a:buNone/>
            </a:pPr>
            <a:r>
              <a:rPr lang="en-GB" sz="2000" b="1" dirty="0"/>
              <a:t>Themes</a:t>
            </a:r>
          </a:p>
          <a:p>
            <a:r>
              <a:rPr lang="en-GB" sz="2000" dirty="0"/>
              <a:t>Emotional impact </a:t>
            </a:r>
            <a:r>
              <a:rPr lang="en-GB" sz="2000" b="1" dirty="0"/>
              <a:t>[1, 5]</a:t>
            </a:r>
            <a:endParaRPr lang="en-GB" sz="2000" dirty="0"/>
          </a:p>
          <a:p>
            <a:r>
              <a:rPr lang="en-GB" sz="2000" dirty="0"/>
              <a:t>Cultural and relational complexity </a:t>
            </a:r>
            <a:r>
              <a:rPr lang="en-GB" sz="2000" b="1" dirty="0"/>
              <a:t>[13]</a:t>
            </a:r>
            <a:endParaRPr lang="en-GB" sz="2000" dirty="0"/>
          </a:p>
          <a:p>
            <a:r>
              <a:rPr lang="en-GB" sz="2000" dirty="0"/>
              <a:t>Beyond the traditional therapeutic role – boundaries, activism &amp; identity </a:t>
            </a:r>
            <a:r>
              <a:rPr lang="en-GB" sz="2000" b="1" dirty="0"/>
              <a:t>[7, 8] </a:t>
            </a:r>
          </a:p>
          <a:p>
            <a:r>
              <a:rPr lang="en-GB" sz="2000" dirty="0"/>
              <a:t>Frustration with the system </a:t>
            </a:r>
            <a:r>
              <a:rPr lang="en-GB" sz="2000" b="1" dirty="0"/>
              <a:t>[1,5,7,8,13]</a:t>
            </a:r>
          </a:p>
          <a:p>
            <a:pPr marL="0" indent="0">
              <a:buNone/>
            </a:pPr>
            <a:endParaRPr lang="en-GB" sz="1700" dirty="0"/>
          </a:p>
        </p:txBody>
      </p:sp>
      <p:sp>
        <p:nvSpPr>
          <p:cNvPr id="2" name="Title 1">
            <a:extLst>
              <a:ext uri="{FF2B5EF4-FFF2-40B4-BE49-F238E27FC236}">
                <a16:creationId xmlns:a16="http://schemas.microsoft.com/office/drawing/2014/main" id="{E524275D-227C-5071-7502-6D349ED3EC40}"/>
              </a:ext>
            </a:extLst>
          </p:cNvPr>
          <p:cNvSpPr>
            <a:spLocks noGrp="1"/>
          </p:cNvSpPr>
          <p:nvPr>
            <p:ph type="title"/>
          </p:nvPr>
        </p:nvSpPr>
        <p:spPr>
          <a:xfrm>
            <a:off x="969750" y="1371783"/>
            <a:ext cx="3211676" cy="4114434"/>
          </a:xfrm>
          <a:solidFill>
            <a:schemeClr val="bg1"/>
          </a:solidFill>
        </p:spPr>
        <p:txBody>
          <a:bodyPr anchor="t">
            <a:normAutofit fontScale="90000"/>
          </a:bodyPr>
          <a:lstStyle/>
          <a:p>
            <a:pPr algn="ctr"/>
            <a:br>
              <a:rPr lang="en-GB" sz="4000" b="1" dirty="0"/>
            </a:br>
            <a:br>
              <a:rPr lang="en-GB" sz="4000" b="1" dirty="0"/>
            </a:br>
            <a:r>
              <a:rPr lang="en-GB" b="1" dirty="0"/>
              <a:t>Relevant Literature</a:t>
            </a:r>
            <a:br>
              <a:rPr lang="en-GB" sz="3200" b="1" dirty="0"/>
            </a:br>
            <a:r>
              <a:rPr lang="en-GB" sz="3600" b="1" dirty="0"/>
              <a:t>Therapists’ </a:t>
            </a:r>
            <a:br>
              <a:rPr lang="en-GB" sz="3600" b="1" dirty="0"/>
            </a:br>
            <a:r>
              <a:rPr lang="en-GB" sz="3600" b="1" dirty="0"/>
              <a:t>Experience</a:t>
            </a:r>
            <a:br>
              <a:rPr lang="en-GB" sz="3400" b="1" dirty="0"/>
            </a:br>
            <a:br>
              <a:rPr lang="en-GB" sz="3400" b="1" dirty="0"/>
            </a:br>
            <a:endParaRPr lang="en-GB" sz="3400" b="1" dirty="0"/>
          </a:p>
        </p:txBody>
      </p:sp>
      <p:sp>
        <p:nvSpPr>
          <p:cNvPr id="3" name="TextBox 2">
            <a:extLst>
              <a:ext uri="{FF2B5EF4-FFF2-40B4-BE49-F238E27FC236}">
                <a16:creationId xmlns:a16="http://schemas.microsoft.com/office/drawing/2014/main" id="{DE1B632E-F16A-973C-3C6E-B950259E15AC}"/>
              </a:ext>
            </a:extLst>
          </p:cNvPr>
          <p:cNvSpPr txBox="1"/>
          <p:nvPr/>
        </p:nvSpPr>
        <p:spPr>
          <a:xfrm>
            <a:off x="5355208" y="3328921"/>
            <a:ext cx="6836790" cy="3447098"/>
          </a:xfrm>
          <a:prstGeom prst="rect">
            <a:avLst/>
          </a:prstGeom>
          <a:noFill/>
        </p:spPr>
        <p:txBody>
          <a:bodyPr wrap="square" rtlCol="0">
            <a:spAutoFit/>
          </a:bodyPr>
          <a:lstStyle/>
          <a:p>
            <a:endParaRPr lang="en-GB" sz="2000" b="1" dirty="0"/>
          </a:p>
          <a:p>
            <a:r>
              <a:rPr lang="en-GB" sz="2000" b="1" dirty="0"/>
              <a:t>Key Discussions:</a:t>
            </a:r>
          </a:p>
          <a:p>
            <a:pPr marL="285750" indent="-285750">
              <a:buFont typeface="Arial" panose="020B0604020202020204" pitchFamily="34" charset="0"/>
              <a:buChar char="•"/>
            </a:pPr>
            <a:r>
              <a:rPr lang="en-GB" sz="2000" dirty="0"/>
              <a:t>Need to reconceptualise therapy and therapist identity </a:t>
            </a:r>
            <a:r>
              <a:rPr lang="en-GB" sz="2000" b="1" dirty="0"/>
              <a:t>[8]</a:t>
            </a:r>
          </a:p>
          <a:p>
            <a:pPr marL="285750" indent="-285750">
              <a:buFont typeface="Arial" panose="020B0604020202020204" pitchFamily="34" charset="0"/>
              <a:buChar char="•"/>
            </a:pPr>
            <a:r>
              <a:rPr lang="en-GB" sz="2000" dirty="0"/>
              <a:t>Highlights lack of support frameworks </a:t>
            </a:r>
            <a:r>
              <a:rPr lang="en-GB" sz="2000" b="1" dirty="0"/>
              <a:t>[8]</a:t>
            </a:r>
          </a:p>
          <a:p>
            <a:pPr marL="285750" indent="-285750">
              <a:buFont typeface="Arial" panose="020B0604020202020204" pitchFamily="34" charset="0"/>
              <a:buChar char="•"/>
            </a:pPr>
            <a:r>
              <a:rPr lang="en-GB" sz="2000" dirty="0"/>
              <a:t>Asylum system shape therapeutic work &amp; relationships </a:t>
            </a:r>
            <a:r>
              <a:rPr lang="en-GB" sz="2000" b="1" dirty="0"/>
              <a:t>[13]</a:t>
            </a:r>
          </a:p>
          <a:p>
            <a:pPr marL="285750" indent="-285750">
              <a:buFont typeface="Arial" panose="020B0604020202020204" pitchFamily="34" charset="0"/>
              <a:buChar char="•"/>
            </a:pPr>
            <a:endParaRPr lang="en-GB" sz="2000" dirty="0"/>
          </a:p>
          <a:p>
            <a:r>
              <a:rPr lang="en-GB" sz="2000" b="1" dirty="0"/>
              <a:t>Key Insight:</a:t>
            </a:r>
          </a:p>
          <a:p>
            <a:pPr marL="285750" indent="-285750">
              <a:buFont typeface="Arial" panose="020B0604020202020204" pitchFamily="34" charset="0"/>
              <a:buChar char="•"/>
            </a:pPr>
            <a:r>
              <a:rPr lang="en-GB" sz="2000" dirty="0"/>
              <a:t>Therapists experience powerlessness &amp; isolation</a:t>
            </a:r>
          </a:p>
          <a:p>
            <a:pPr marL="285750" indent="-285750">
              <a:buFont typeface="Arial" panose="020B0604020202020204" pitchFamily="34" charset="0"/>
              <a:buChar char="•"/>
            </a:pPr>
            <a:r>
              <a:rPr lang="en-GB" sz="2000" dirty="0"/>
              <a:t>Mirrors client experience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697212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642953-C72B-6BF3-5532-38401F776324}"/>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D9D7BD-AFB8-5B5B-0D23-36D3D0EBB93D}"/>
              </a:ext>
            </a:extLst>
          </p:cNvPr>
          <p:cNvSpPr>
            <a:spLocks noGrp="1"/>
          </p:cNvSpPr>
          <p:nvPr>
            <p:ph type="title"/>
          </p:nvPr>
        </p:nvSpPr>
        <p:spPr>
          <a:xfrm>
            <a:off x="838201" y="365125"/>
            <a:ext cx="5251316" cy="789907"/>
          </a:xfrm>
        </p:spPr>
        <p:txBody>
          <a:bodyPr>
            <a:normAutofit fontScale="90000"/>
          </a:bodyPr>
          <a:lstStyle/>
          <a:p>
            <a:br>
              <a:rPr lang="en-GB" sz="3100" b="1" dirty="0"/>
            </a:br>
            <a:br>
              <a:rPr lang="en-GB" sz="3100" b="1" dirty="0"/>
            </a:br>
            <a:r>
              <a:rPr lang="en-GB" b="1" dirty="0"/>
              <a:t>Literature Gap</a:t>
            </a:r>
          </a:p>
        </p:txBody>
      </p:sp>
      <p:sp>
        <p:nvSpPr>
          <p:cNvPr id="13" name="Content Placeholder 2">
            <a:extLst>
              <a:ext uri="{FF2B5EF4-FFF2-40B4-BE49-F238E27FC236}">
                <a16:creationId xmlns:a16="http://schemas.microsoft.com/office/drawing/2014/main" id="{EEB852B8-33F1-6D99-AFA7-7E7E0737BBEB}"/>
              </a:ext>
            </a:extLst>
          </p:cNvPr>
          <p:cNvSpPr>
            <a:spLocks noGrp="1"/>
          </p:cNvSpPr>
          <p:nvPr>
            <p:ph idx="1"/>
          </p:nvPr>
        </p:nvSpPr>
        <p:spPr>
          <a:xfrm>
            <a:off x="838201" y="1507167"/>
            <a:ext cx="4973052" cy="3843666"/>
          </a:xfrm>
        </p:spPr>
        <p:txBody>
          <a:bodyPr>
            <a:noAutofit/>
          </a:bodyPr>
          <a:lstStyle/>
          <a:p>
            <a:pPr marL="0" indent="0">
              <a:buNone/>
            </a:pPr>
            <a:r>
              <a:rPr lang="en-GB" sz="2000" b="1" dirty="0"/>
              <a:t>Critical Gap:</a:t>
            </a:r>
          </a:p>
          <a:p>
            <a:r>
              <a:rPr lang="en-GB" sz="2000" dirty="0"/>
              <a:t>Research is </a:t>
            </a:r>
            <a:r>
              <a:rPr lang="en-GB" sz="2000" b="1" dirty="0"/>
              <a:t>small scale and largely descriptive</a:t>
            </a:r>
          </a:p>
          <a:p>
            <a:r>
              <a:rPr lang="en-GB" sz="2000" dirty="0"/>
              <a:t>Focus on </a:t>
            </a:r>
            <a:r>
              <a:rPr lang="en-GB" sz="2000" b="1" dirty="0"/>
              <a:t>therapists’ actions rather than meaning-making</a:t>
            </a:r>
          </a:p>
          <a:p>
            <a:r>
              <a:rPr lang="en-GB" sz="2000" dirty="0"/>
              <a:t>Less attention to how therapists </a:t>
            </a:r>
            <a:r>
              <a:rPr lang="en-GB" sz="2000" b="1" dirty="0"/>
              <a:t>interpret and negotiate their role</a:t>
            </a:r>
          </a:p>
          <a:p>
            <a:r>
              <a:rPr lang="en-GB" sz="2000" dirty="0"/>
              <a:t>Limited analysis of </a:t>
            </a:r>
            <a:r>
              <a:rPr lang="en-GB" sz="2000" b="1" dirty="0"/>
              <a:t>power, discourse, and sociopolitical</a:t>
            </a:r>
            <a:r>
              <a:rPr lang="en-GB" sz="2000" dirty="0"/>
              <a:t> context in shaping meaning</a:t>
            </a:r>
            <a:endParaRPr lang="en-GB" sz="2000" b="1" dirty="0"/>
          </a:p>
          <a:p>
            <a:pPr marL="0" indent="0">
              <a:buNone/>
            </a:pPr>
            <a:endParaRPr lang="en-GB" sz="2000" dirty="0"/>
          </a:p>
          <a:p>
            <a:pPr marL="0" indent="0">
              <a:buNone/>
            </a:pPr>
            <a:r>
              <a:rPr lang="en-GB" sz="2400" b="1" dirty="0"/>
              <a:t>How do therapists make sense of their role within sociopolitical contexts?</a:t>
            </a:r>
          </a:p>
        </p:txBody>
      </p:sp>
      <p:pic>
        <p:nvPicPr>
          <p:cNvPr id="12" name="Picture 11" descr="A top view of books with different cover colours">
            <a:extLst>
              <a:ext uri="{FF2B5EF4-FFF2-40B4-BE49-F238E27FC236}">
                <a16:creationId xmlns:a16="http://schemas.microsoft.com/office/drawing/2014/main" id="{0509BD09-CB8E-859F-7918-FF54C3C73E43}"/>
              </a:ext>
            </a:extLst>
          </p:cNvPr>
          <p:cNvPicPr>
            <a:picLocks noChangeAspect="1"/>
          </p:cNvPicPr>
          <p:nvPr/>
        </p:nvPicPr>
        <p:blipFill>
          <a:blip r:embed="rId3"/>
          <a:srcRect l="2273" r="1078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431862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4A5A87-BD8A-956B-8F65-BDFB5CF26258}"/>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Rectangle 2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EA10FF-0C57-D8F1-3F7A-438A11CE5DB9}"/>
              </a:ext>
            </a:extLst>
          </p:cNvPr>
          <p:cNvSpPr>
            <a:spLocks noGrp="1"/>
          </p:cNvSpPr>
          <p:nvPr>
            <p:ph type="title"/>
          </p:nvPr>
        </p:nvSpPr>
        <p:spPr>
          <a:xfrm>
            <a:off x="1115568" y="548640"/>
            <a:ext cx="10168128" cy="1179576"/>
          </a:xfrm>
        </p:spPr>
        <p:txBody>
          <a:bodyPr>
            <a:normAutofit/>
          </a:bodyPr>
          <a:lstStyle/>
          <a:p>
            <a:r>
              <a:rPr lang="en-GB" sz="2500"/>
              <a:t>Paradigm:</a:t>
            </a:r>
            <a:br>
              <a:rPr lang="en-GB" sz="2500"/>
            </a:br>
            <a:r>
              <a:rPr lang="en-GB" sz="2500"/>
              <a:t>Interpretivism with Postmodern Lens</a:t>
            </a:r>
            <a:br>
              <a:rPr lang="en-GB" sz="2500"/>
            </a:br>
            <a:endParaRPr lang="en-GB" sz="2500">
              <a:highlight>
                <a:srgbClr val="FFFF00"/>
              </a:highlight>
            </a:endParaRPr>
          </a:p>
        </p:txBody>
      </p:sp>
      <p:sp>
        <p:nvSpPr>
          <p:cNvPr id="28" name="Rectangle 2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 name="Content Placeholder 2">
            <a:extLst>
              <a:ext uri="{FF2B5EF4-FFF2-40B4-BE49-F238E27FC236}">
                <a16:creationId xmlns:a16="http://schemas.microsoft.com/office/drawing/2014/main" id="{D60E425F-A8D3-49EA-FF2B-28D35F33E793}"/>
              </a:ext>
            </a:extLst>
          </p:cNvPr>
          <p:cNvSpPr>
            <a:spLocks noGrp="1"/>
          </p:cNvSpPr>
          <p:nvPr>
            <p:ph idx="1"/>
          </p:nvPr>
        </p:nvSpPr>
        <p:spPr>
          <a:xfrm>
            <a:off x="1115568" y="2156540"/>
            <a:ext cx="10168128" cy="4352544"/>
          </a:xfrm>
        </p:spPr>
        <p:txBody>
          <a:bodyPr>
            <a:noAutofit/>
          </a:bodyPr>
          <a:lstStyle/>
          <a:p>
            <a:pPr marL="0" indent="0">
              <a:buNone/>
            </a:pPr>
            <a:r>
              <a:rPr lang="en-GB" sz="2000" b="1" dirty="0"/>
              <a:t>Theoretical position</a:t>
            </a:r>
          </a:p>
          <a:p>
            <a:r>
              <a:rPr lang="en-GB" sz="2000" b="1" dirty="0"/>
              <a:t>Critical Social Constructionism [4] </a:t>
            </a:r>
          </a:p>
          <a:p>
            <a:r>
              <a:rPr lang="en-GB" sz="2000" dirty="0"/>
              <a:t>Informed by </a:t>
            </a:r>
            <a:r>
              <a:rPr lang="en-GB" sz="2000" b="1" dirty="0"/>
              <a:t>Foucauldian concepts of power and discourse [9]</a:t>
            </a:r>
            <a:endParaRPr lang="en-GB" sz="2000" dirty="0"/>
          </a:p>
          <a:p>
            <a:pPr marL="0" indent="0">
              <a:buNone/>
            </a:pPr>
            <a:endParaRPr lang="en-GB" sz="2000" b="1" dirty="0"/>
          </a:p>
          <a:p>
            <a:pPr marL="0" indent="0">
              <a:buNone/>
            </a:pPr>
            <a:r>
              <a:rPr lang="en-GB" sz="2000" b="1" dirty="0"/>
              <a:t>Core principles</a:t>
            </a:r>
          </a:p>
          <a:p>
            <a:r>
              <a:rPr lang="en-GB" sz="2000" dirty="0"/>
              <a:t>Knowledge is </a:t>
            </a:r>
            <a:r>
              <a:rPr lang="en-GB" sz="2000" b="1" dirty="0"/>
              <a:t>socially created </a:t>
            </a:r>
            <a:r>
              <a:rPr lang="en-GB" sz="2000" dirty="0"/>
              <a:t>and</a:t>
            </a:r>
            <a:r>
              <a:rPr lang="en-GB" sz="2000" b="1" dirty="0"/>
              <a:t> situated</a:t>
            </a:r>
          </a:p>
          <a:p>
            <a:r>
              <a:rPr lang="en-GB" sz="2000" dirty="0"/>
              <a:t>Meaning is shaped through </a:t>
            </a:r>
            <a:r>
              <a:rPr lang="en-GB" sz="2000" b="1" dirty="0"/>
              <a:t>language, relationships and power</a:t>
            </a:r>
          </a:p>
          <a:p>
            <a:pPr marL="0" indent="0">
              <a:buNone/>
            </a:pPr>
            <a:endParaRPr lang="en-GB" sz="2000" b="1" dirty="0"/>
          </a:p>
          <a:p>
            <a:pPr marL="0" indent="0">
              <a:buNone/>
            </a:pPr>
            <a:r>
              <a:rPr lang="en-GB" sz="2000" b="1" dirty="0"/>
              <a:t>Study focus</a:t>
            </a:r>
          </a:p>
          <a:p>
            <a:r>
              <a:rPr lang="en-GB" sz="2000" dirty="0"/>
              <a:t>Explore how </a:t>
            </a:r>
            <a:r>
              <a:rPr lang="en-GB" sz="2000" b="1" dirty="0"/>
              <a:t>power and discourse </a:t>
            </a:r>
            <a:r>
              <a:rPr lang="en-GB" sz="2000" dirty="0"/>
              <a:t>shape therapists’ accounts</a:t>
            </a:r>
          </a:p>
          <a:p>
            <a:r>
              <a:rPr lang="en-GB" sz="2000" dirty="0"/>
              <a:t>Understand how therapists </a:t>
            </a:r>
            <a:r>
              <a:rPr lang="en-GB" sz="2000" b="1" dirty="0"/>
              <a:t>construct meaning within sociopolitical contexts</a:t>
            </a:r>
          </a:p>
        </p:txBody>
      </p:sp>
    </p:spTree>
    <p:extLst>
      <p:ext uri="{BB962C8B-B14F-4D97-AF65-F5344CB8AC3E}">
        <p14:creationId xmlns:p14="http://schemas.microsoft.com/office/powerpoint/2010/main" val="1512735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6E96C2-BA78-42D9-FF2E-AFABA1978815}"/>
            </a:ext>
          </a:extLst>
        </p:cNvPr>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B585BC-15ED-A2E1-EF9D-4732FB10B6B8}"/>
              </a:ext>
            </a:extLst>
          </p:cNvPr>
          <p:cNvSpPr>
            <a:spLocks noGrp="1"/>
          </p:cNvSpPr>
          <p:nvPr>
            <p:ph type="title"/>
          </p:nvPr>
        </p:nvSpPr>
        <p:spPr>
          <a:xfrm>
            <a:off x="841248" y="256032"/>
            <a:ext cx="10506456" cy="1014984"/>
          </a:xfrm>
        </p:spPr>
        <p:txBody>
          <a:bodyPr anchor="b">
            <a:normAutofit/>
          </a:bodyPr>
          <a:lstStyle/>
          <a:p>
            <a:r>
              <a:rPr lang="en-GB" sz="3100"/>
              <a:t>Method:</a:t>
            </a:r>
            <a:br>
              <a:rPr lang="en-GB" sz="3100"/>
            </a:br>
            <a:r>
              <a:rPr lang="en-GB" sz="3100"/>
              <a:t>Data Collection</a:t>
            </a:r>
          </a:p>
        </p:txBody>
      </p:sp>
      <p:sp>
        <p:nvSpPr>
          <p:cNvPr id="30" name="Rectangle 2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2" name="Rectangle 3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7" name="Content Placeholder 2">
            <a:extLst>
              <a:ext uri="{FF2B5EF4-FFF2-40B4-BE49-F238E27FC236}">
                <a16:creationId xmlns:a16="http://schemas.microsoft.com/office/drawing/2014/main" id="{D9F88EEC-C2D0-E626-388C-C0806A428AA8}"/>
              </a:ext>
            </a:extLst>
          </p:cNvPr>
          <p:cNvGraphicFramePr>
            <a:graphicFrameLocks noGrp="1"/>
          </p:cNvGraphicFramePr>
          <p:nvPr>
            <p:ph idx="1"/>
            <p:extLst>
              <p:ext uri="{D42A27DB-BD31-4B8C-83A1-F6EECF244321}">
                <p14:modId xmlns:p14="http://schemas.microsoft.com/office/powerpoint/2010/main" val="124115156"/>
              </p:ext>
            </p:extLst>
          </p:nvPr>
        </p:nvGraphicFramePr>
        <p:xfrm>
          <a:off x="841248" y="1915150"/>
          <a:ext cx="10916653"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1745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4" name="TextBox 3">
            <a:extLst>
              <a:ext uri="{FF2B5EF4-FFF2-40B4-BE49-F238E27FC236}">
                <a16:creationId xmlns:a16="http://schemas.microsoft.com/office/drawing/2014/main" id="{460B1358-06E9-3506-6755-073647AE4CBC}"/>
              </a:ext>
            </a:extLst>
          </p:cNvPr>
          <p:cNvSpPr txBox="1"/>
          <p:nvPr/>
        </p:nvSpPr>
        <p:spPr>
          <a:xfrm>
            <a:off x="1000941" y="685801"/>
            <a:ext cx="3494859" cy="5491162"/>
          </a:xfrm>
          <a:prstGeom prst="rect">
            <a:avLst/>
          </a:prstGeom>
        </p:spPr>
        <p:txBody>
          <a:bodyPr vert="horz" lIns="91440" tIns="45720" rIns="91440" bIns="45720" rtlCol="0" anchor="ctr">
            <a:normAutofit/>
          </a:bodyPr>
          <a:lstStyle/>
          <a:p>
            <a:pPr lvl="0" fontAlgn="base">
              <a:lnSpc>
                <a:spcPct val="90000"/>
              </a:lnSpc>
              <a:spcBef>
                <a:spcPct val="0"/>
              </a:spcBef>
              <a:spcAft>
                <a:spcPts val="600"/>
              </a:spcAft>
              <a:defRPr/>
            </a:pPr>
            <a:r>
              <a:rPr lang="en-US" sz="4400" kern="1200" dirty="0">
                <a:solidFill>
                  <a:schemeClr val="tx1"/>
                </a:solidFill>
                <a:latin typeface="+mj-lt"/>
                <a:ea typeface="+mj-ea"/>
                <a:cs typeface="+mj-cs"/>
              </a:rPr>
              <a:t>Reflexive Thematic Analysis </a:t>
            </a:r>
            <a:r>
              <a:rPr lang="en-US" sz="2800" b="1" kern="1200" dirty="0">
                <a:solidFill>
                  <a:schemeClr val="tx1"/>
                </a:solidFill>
                <a:latin typeface="+mj-lt"/>
                <a:ea typeface="+mj-ea"/>
                <a:cs typeface="+mj-cs"/>
              </a:rPr>
              <a:t>[2,6]</a:t>
            </a:r>
          </a:p>
        </p:txBody>
      </p:sp>
      <p:graphicFrame>
        <p:nvGraphicFramePr>
          <p:cNvPr id="35" name="Content Placeholder 2">
            <a:extLst>
              <a:ext uri="{FF2B5EF4-FFF2-40B4-BE49-F238E27FC236}">
                <a16:creationId xmlns:a16="http://schemas.microsoft.com/office/drawing/2014/main" id="{A638B7A1-A39F-629B-6F75-930BE30E01A5}"/>
              </a:ext>
            </a:extLst>
          </p:cNvPr>
          <p:cNvGraphicFramePr>
            <a:graphicFrameLocks noGrp="1"/>
          </p:cNvGraphicFramePr>
          <p:nvPr>
            <p:ph idx="1"/>
            <p:extLst>
              <p:ext uri="{D42A27DB-BD31-4B8C-83A1-F6EECF244321}">
                <p14:modId xmlns:p14="http://schemas.microsoft.com/office/powerpoint/2010/main" val="2136702010"/>
              </p:ext>
            </p:extLst>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3573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411BC0-3A19-0714-CFDF-DB974888F6E9}"/>
            </a:ext>
          </a:extLst>
        </p:cNvPr>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5" name="Freeform: Shape 94">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7" name="Freeform: Shape 96">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0FBF99-5A38-57B0-61DB-E0304C71BEAC}"/>
              </a:ext>
            </a:extLst>
          </p:cNvPr>
          <p:cNvSpPr>
            <a:spLocks noGrp="1"/>
          </p:cNvSpPr>
          <p:nvPr>
            <p:ph type="title"/>
          </p:nvPr>
        </p:nvSpPr>
        <p:spPr>
          <a:xfrm>
            <a:off x="621792" y="1161288"/>
            <a:ext cx="3602736" cy="4526280"/>
          </a:xfrm>
        </p:spPr>
        <p:txBody>
          <a:bodyPr>
            <a:normAutofit/>
          </a:bodyPr>
          <a:lstStyle/>
          <a:p>
            <a:r>
              <a:rPr lang="en-GB" sz="4000" dirty="0">
                <a:latin typeface="+mn-lt"/>
                <a:cs typeface="Arial" panose="020B0604020202020204" pitchFamily="34" charset="0"/>
              </a:rPr>
              <a:t>Ethics</a:t>
            </a:r>
            <a:r>
              <a:rPr lang="en-US" sz="2800" b="1" dirty="0">
                <a:cs typeface="Arial" panose="020B0604020202020204" pitchFamily="34" charset="0"/>
              </a:rPr>
              <a:t>[3]</a:t>
            </a:r>
            <a:br>
              <a:rPr lang="en-US" sz="4000" dirty="0">
                <a:cs typeface="Arial" panose="020B0604020202020204" pitchFamily="34" charset="0"/>
              </a:rPr>
            </a:br>
            <a:endParaRPr lang="en-GB" sz="4000" dirty="0">
              <a:latin typeface="+mn-lt"/>
              <a:cs typeface="Arial" panose="020B0604020202020204" pitchFamily="34" charset="0"/>
            </a:endParaRPr>
          </a:p>
        </p:txBody>
      </p:sp>
      <p:sp>
        <p:nvSpPr>
          <p:cNvPr id="99" name="Rectangle 98">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9E71632-2BB0-6C29-75FD-8BB3C07A338F}"/>
              </a:ext>
            </a:extLst>
          </p:cNvPr>
          <p:cNvSpPr>
            <a:spLocks noGrp="1"/>
          </p:cNvSpPr>
          <p:nvPr>
            <p:ph idx="1"/>
          </p:nvPr>
        </p:nvSpPr>
        <p:spPr>
          <a:xfrm>
            <a:off x="5434149" y="252663"/>
            <a:ext cx="6136059" cy="6376737"/>
          </a:xfrm>
        </p:spPr>
        <p:txBody>
          <a:bodyPr anchor="ctr">
            <a:normAutofit/>
          </a:bodyPr>
          <a:lstStyle/>
          <a:p>
            <a:pPr marL="0" indent="0">
              <a:buNone/>
            </a:pPr>
            <a:r>
              <a:rPr lang="en-US" sz="1800" b="1" dirty="0">
                <a:cs typeface="Arial" panose="020B0604020202020204" pitchFamily="34" charset="0"/>
              </a:rPr>
              <a:t>Informed consent </a:t>
            </a:r>
          </a:p>
          <a:p>
            <a:r>
              <a:rPr lang="en-US" sz="1800" dirty="0">
                <a:cs typeface="Arial" panose="020B0604020202020204" pitchFamily="34" charset="0"/>
              </a:rPr>
              <a:t>Information sheet and a consent form to sign prior to interview</a:t>
            </a:r>
          </a:p>
          <a:p>
            <a:pPr marL="0" indent="0">
              <a:buNone/>
            </a:pPr>
            <a:r>
              <a:rPr lang="en-US" sz="1800" b="1" dirty="0">
                <a:cs typeface="Arial" panose="020B0604020202020204" pitchFamily="34" charset="0"/>
              </a:rPr>
              <a:t>Confidentiality/</a:t>
            </a:r>
            <a:r>
              <a:rPr lang="en-US" sz="1800" b="1" dirty="0" err="1">
                <a:cs typeface="Arial" panose="020B0604020202020204" pitchFamily="34" charset="0"/>
              </a:rPr>
              <a:t>anonymisation</a:t>
            </a:r>
            <a:r>
              <a:rPr lang="en-US" sz="1800" dirty="0">
                <a:cs typeface="Arial" panose="020B0604020202020204" pitchFamily="34" charset="0"/>
              </a:rPr>
              <a:t> </a:t>
            </a:r>
          </a:p>
          <a:p>
            <a:r>
              <a:rPr lang="en-US" sz="1800" dirty="0" err="1">
                <a:cs typeface="Arial" panose="020B0604020202020204" pitchFamily="34" charset="0"/>
              </a:rPr>
              <a:t>Anonymised</a:t>
            </a:r>
            <a:r>
              <a:rPr lang="en-US" sz="1800" dirty="0">
                <a:cs typeface="Arial" panose="020B0604020202020204" pitchFamily="34" charset="0"/>
              </a:rPr>
              <a:t> or </a:t>
            </a:r>
            <a:r>
              <a:rPr lang="en-US" sz="1800" dirty="0" err="1">
                <a:cs typeface="Arial" panose="020B0604020202020204" pitchFamily="34" charset="0"/>
              </a:rPr>
              <a:t>pseudonymised</a:t>
            </a:r>
            <a:r>
              <a:rPr lang="en-US" sz="1800" dirty="0">
                <a:cs typeface="Arial" panose="020B0604020202020204" pitchFamily="34" charset="0"/>
              </a:rPr>
              <a:t> data</a:t>
            </a:r>
            <a:endParaRPr lang="en-GB" sz="1800" dirty="0">
              <a:cs typeface="Arial" panose="020B0604020202020204" pitchFamily="34" charset="0"/>
            </a:endParaRPr>
          </a:p>
          <a:p>
            <a:pPr marL="0" indent="0">
              <a:buNone/>
            </a:pPr>
            <a:r>
              <a:rPr lang="en-US" sz="1800" b="1" dirty="0">
                <a:cs typeface="Arial" panose="020B0604020202020204" pitchFamily="34" charset="0"/>
              </a:rPr>
              <a:t>Right to withdraw</a:t>
            </a:r>
          </a:p>
          <a:p>
            <a:r>
              <a:rPr lang="en-US" sz="1800" dirty="0">
                <a:cs typeface="Arial" panose="020B0604020202020204" pitchFamily="34" charset="0"/>
              </a:rPr>
              <a:t>Voluntary participation </a:t>
            </a:r>
          </a:p>
          <a:p>
            <a:r>
              <a:rPr lang="en-US" sz="1800" dirty="0">
                <a:cs typeface="Arial" panose="020B0604020202020204" pitchFamily="34" charset="0"/>
              </a:rPr>
              <a:t>Withdraw until </a:t>
            </a:r>
            <a:r>
              <a:rPr lang="en-US" sz="1800" dirty="0" err="1">
                <a:cs typeface="Arial" panose="020B0604020202020204" pitchFamily="34" charset="0"/>
              </a:rPr>
              <a:t>anonymisation</a:t>
            </a:r>
            <a:r>
              <a:rPr lang="en-US" sz="1800" dirty="0">
                <a:cs typeface="Arial" panose="020B0604020202020204" pitchFamily="34" charset="0"/>
              </a:rPr>
              <a:t>/analysis commences</a:t>
            </a:r>
            <a:endParaRPr lang="en-GB" sz="1800" dirty="0">
              <a:cs typeface="Arial" panose="020B0604020202020204" pitchFamily="34" charset="0"/>
            </a:endParaRPr>
          </a:p>
          <a:p>
            <a:pPr marL="0" indent="0">
              <a:buNone/>
            </a:pPr>
            <a:r>
              <a:rPr lang="en-US" sz="1800" b="1" dirty="0">
                <a:cs typeface="Arial" panose="020B0604020202020204" pitchFamily="34" charset="0"/>
              </a:rPr>
              <a:t>Risk / distress</a:t>
            </a:r>
            <a:r>
              <a:rPr lang="en-US" sz="1800" dirty="0">
                <a:cs typeface="Arial" panose="020B0604020202020204" pitchFamily="34" charset="0"/>
              </a:rPr>
              <a:t> </a:t>
            </a:r>
          </a:p>
          <a:p>
            <a:r>
              <a:rPr lang="en-US" sz="1800" dirty="0">
                <a:cs typeface="Arial" panose="020B0604020202020204" pitchFamily="34" charset="0"/>
              </a:rPr>
              <a:t>Take a break or terminate the interview at any point </a:t>
            </a:r>
          </a:p>
          <a:p>
            <a:r>
              <a:rPr lang="en-US" sz="1800" dirty="0">
                <a:cs typeface="Arial" panose="020B0604020202020204" pitchFamily="34" charset="0"/>
              </a:rPr>
              <a:t>Therapeutic skills Post-interview debrief letter provided</a:t>
            </a:r>
            <a:endParaRPr lang="en-GB" sz="1800" dirty="0">
              <a:cs typeface="Arial" panose="020B0604020202020204" pitchFamily="34" charset="0"/>
            </a:endParaRPr>
          </a:p>
          <a:p>
            <a:pPr marL="0" indent="0">
              <a:buNone/>
            </a:pPr>
            <a:r>
              <a:rPr lang="en-US" sz="1800" b="1" dirty="0">
                <a:cs typeface="Arial" panose="020B0604020202020204" pitchFamily="34" charset="0"/>
              </a:rPr>
              <a:t>Data protection</a:t>
            </a:r>
          </a:p>
          <a:p>
            <a:pPr marL="285750" indent="-285750">
              <a:buFont typeface="Arial"/>
              <a:buChar char="•"/>
            </a:pPr>
            <a:r>
              <a:rPr lang="en-US" sz="1800" dirty="0">
                <a:cs typeface="Arial" panose="020B0604020202020204" pitchFamily="34" charset="0"/>
              </a:rPr>
              <a:t>Stored securely and password protected on UWTSD OneDrive in line with GDPR  2016 </a:t>
            </a:r>
            <a:r>
              <a:rPr lang="en-US" sz="1800" b="1" dirty="0">
                <a:cs typeface="Arial" panose="020B0604020202020204" pitchFamily="34" charset="0"/>
              </a:rPr>
              <a:t>[10] </a:t>
            </a:r>
            <a:r>
              <a:rPr lang="en-US" sz="1800" dirty="0">
                <a:cs typeface="Arial" panose="020B0604020202020204" pitchFamily="34" charset="0"/>
              </a:rPr>
              <a:t>and UK Data Protection Act 2018 </a:t>
            </a:r>
            <a:r>
              <a:rPr lang="en-US" sz="1800" b="1" dirty="0">
                <a:cs typeface="Arial" panose="020B0604020202020204" pitchFamily="34" charset="0"/>
              </a:rPr>
              <a:t>[15]</a:t>
            </a:r>
          </a:p>
          <a:p>
            <a:pPr marL="0" indent="0">
              <a:buNone/>
            </a:pPr>
            <a:r>
              <a:rPr lang="en-US" sz="1800" b="1" dirty="0">
                <a:cs typeface="Arial" panose="020B0604020202020204" pitchFamily="34" charset="0"/>
              </a:rPr>
              <a:t>Conflict of interest statement </a:t>
            </a:r>
          </a:p>
          <a:p>
            <a:r>
              <a:rPr lang="en-US" sz="1800" dirty="0">
                <a:cs typeface="Arial" panose="020B0604020202020204" pitchFamily="34" charset="0"/>
              </a:rPr>
              <a:t>No external funding or conflicts declared.</a:t>
            </a:r>
            <a:endParaRPr lang="en-GB" sz="1800" dirty="0">
              <a:cs typeface="Arial" panose="020B0604020202020204" pitchFamily="34" charset="0"/>
            </a:endParaRPr>
          </a:p>
          <a:p>
            <a:pPr marL="0" indent="0">
              <a:buNone/>
            </a:pPr>
            <a:endParaRPr lang="en-GB" sz="1400" b="1" dirty="0">
              <a:highlight>
                <a:srgbClr val="FFFF00"/>
              </a:highlight>
            </a:endParaRPr>
          </a:p>
        </p:txBody>
      </p:sp>
    </p:spTree>
    <p:extLst>
      <p:ext uri="{BB962C8B-B14F-4D97-AF65-F5344CB8AC3E}">
        <p14:creationId xmlns:p14="http://schemas.microsoft.com/office/powerpoint/2010/main" val="2477320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5CC438-409A-6BB8-2DC0-8EF3D8719EDA}"/>
            </a:ext>
          </a:extLst>
        </p:cNvPr>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EF89B66F-86AD-E27B-FD27-EFCC7467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F1AEFA8-5D06-52AB-DEA1-5D040062B666}"/>
              </a:ext>
            </a:extLst>
          </p:cNvPr>
          <p:cNvSpPr>
            <a:spLocks noGrp="1"/>
          </p:cNvSpPr>
          <p:nvPr>
            <p:ph type="title"/>
          </p:nvPr>
        </p:nvSpPr>
        <p:spPr>
          <a:xfrm>
            <a:off x="503524" y="834316"/>
            <a:ext cx="10550025" cy="557753"/>
          </a:xfrm>
        </p:spPr>
        <p:txBody>
          <a:bodyPr anchor="b">
            <a:normAutofit fontScale="90000"/>
          </a:bodyPr>
          <a:lstStyle/>
          <a:p>
            <a:r>
              <a:rPr lang="en-GB" sz="4000" dirty="0">
                <a:latin typeface="+mn-lt"/>
                <a:cs typeface="Arial" panose="020B0604020202020204" pitchFamily="34" charset="0"/>
              </a:rPr>
              <a:t>Trustworthiness</a:t>
            </a:r>
          </a:p>
        </p:txBody>
      </p:sp>
      <p:cxnSp>
        <p:nvCxnSpPr>
          <p:cNvPr id="81" name="Straight Connector 80">
            <a:extLst>
              <a:ext uri="{FF2B5EF4-FFF2-40B4-BE49-F238E27FC236}">
                <a16:creationId xmlns:a16="http://schemas.microsoft.com/office/drawing/2014/main" id="{F9E98F62-CEBB-1F79-CB18-75E06467A9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FDC505B-3337-3DC8-271E-ADB2C2D55E98}"/>
              </a:ext>
            </a:extLst>
          </p:cNvPr>
          <p:cNvSpPr>
            <a:spLocks noGrp="1"/>
          </p:cNvSpPr>
          <p:nvPr>
            <p:ph idx="1"/>
          </p:nvPr>
        </p:nvSpPr>
        <p:spPr>
          <a:xfrm>
            <a:off x="803775" y="1612942"/>
            <a:ext cx="10550025" cy="3560638"/>
          </a:xfrm>
        </p:spPr>
        <p:txBody>
          <a:bodyPr anchor="t">
            <a:normAutofit/>
          </a:bodyPr>
          <a:lstStyle/>
          <a:p>
            <a:pPr marL="0" indent="0">
              <a:buNone/>
            </a:pPr>
            <a:r>
              <a:rPr lang="en-GB" sz="2000" b="1" dirty="0">
                <a:solidFill>
                  <a:schemeClr val="tx1">
                    <a:alpha val="80000"/>
                  </a:schemeClr>
                </a:solidFill>
              </a:rPr>
              <a:t>Reflexivity</a:t>
            </a:r>
          </a:p>
          <a:p>
            <a:r>
              <a:rPr lang="en-GB" sz="2000" dirty="0">
                <a:solidFill>
                  <a:schemeClr val="tx1">
                    <a:alpha val="80000"/>
                  </a:schemeClr>
                </a:solidFill>
              </a:rPr>
              <a:t>Journalling and supervision</a:t>
            </a:r>
            <a:endParaRPr lang="en-GB" sz="2000" b="1" dirty="0">
              <a:solidFill>
                <a:schemeClr val="tx1">
                  <a:alpha val="80000"/>
                </a:schemeClr>
              </a:solidFill>
            </a:endParaRPr>
          </a:p>
          <a:p>
            <a:pPr marL="0" indent="0">
              <a:buNone/>
            </a:pPr>
            <a:r>
              <a:rPr lang="en-GB" sz="2000" b="1" dirty="0">
                <a:solidFill>
                  <a:schemeClr val="tx1">
                    <a:alpha val="80000"/>
                  </a:schemeClr>
                </a:solidFill>
              </a:rPr>
              <a:t>Transparency</a:t>
            </a:r>
          </a:p>
          <a:p>
            <a:r>
              <a:rPr lang="en-GB" sz="2000" dirty="0">
                <a:solidFill>
                  <a:schemeClr val="tx1">
                    <a:alpha val="80000"/>
                  </a:schemeClr>
                </a:solidFill>
              </a:rPr>
              <a:t>Clear documentation of analytic process</a:t>
            </a:r>
          </a:p>
          <a:p>
            <a:pPr marL="0" indent="0">
              <a:buNone/>
            </a:pPr>
            <a:r>
              <a:rPr lang="en-GB" sz="2000" b="1" dirty="0">
                <a:solidFill>
                  <a:schemeClr val="tx1">
                    <a:alpha val="80000"/>
                  </a:schemeClr>
                </a:solidFill>
              </a:rPr>
              <a:t>Audit trail</a:t>
            </a:r>
          </a:p>
          <a:p>
            <a:r>
              <a:rPr lang="en-GB" sz="2000" dirty="0">
                <a:solidFill>
                  <a:schemeClr val="tx1">
                    <a:alpha val="80000"/>
                  </a:schemeClr>
                </a:solidFill>
              </a:rPr>
              <a:t>Record of theme development</a:t>
            </a:r>
          </a:p>
          <a:p>
            <a:pPr marL="0" indent="0">
              <a:buNone/>
            </a:pPr>
            <a:r>
              <a:rPr lang="en-GB" sz="2000" b="1" dirty="0">
                <a:solidFill>
                  <a:schemeClr val="tx1">
                    <a:alpha val="80000"/>
                  </a:schemeClr>
                </a:solidFill>
              </a:rPr>
              <a:t>Coherence</a:t>
            </a:r>
          </a:p>
          <a:p>
            <a:r>
              <a:rPr lang="en-GB" sz="2000" dirty="0">
                <a:solidFill>
                  <a:schemeClr val="tx1">
                    <a:alpha val="80000"/>
                  </a:schemeClr>
                </a:solidFill>
              </a:rPr>
              <a:t>Consistency between data, interpretation and theory</a:t>
            </a:r>
          </a:p>
        </p:txBody>
      </p:sp>
      <p:grpSp>
        <p:nvGrpSpPr>
          <p:cNvPr id="82" name="Group 81">
            <a:extLst>
              <a:ext uri="{FF2B5EF4-FFF2-40B4-BE49-F238E27FC236}">
                <a16:creationId xmlns:a16="http://schemas.microsoft.com/office/drawing/2014/main" id="{7C06B3DE-3152-8BF7-5D67-AB734BDF8A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88224" y="2325422"/>
            <a:ext cx="465458" cy="872153"/>
            <a:chOff x="11388224" y="2325422"/>
            <a:chExt cx="465458" cy="872153"/>
          </a:xfrm>
        </p:grpSpPr>
        <p:sp>
          <p:nvSpPr>
            <p:cNvPr id="77" name="Graphic 11">
              <a:extLst>
                <a:ext uri="{FF2B5EF4-FFF2-40B4-BE49-F238E27FC236}">
                  <a16:creationId xmlns:a16="http://schemas.microsoft.com/office/drawing/2014/main" id="{EB54DE20-341C-E6DC-163E-513180618E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83" name="Graphic 10">
              <a:extLst>
                <a:ext uri="{FF2B5EF4-FFF2-40B4-BE49-F238E27FC236}">
                  <a16:creationId xmlns:a16="http://schemas.microsoft.com/office/drawing/2014/main" id="{EBBA2417-AF5D-91F1-B6FB-138E288F6E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79" name="Graphic 12">
              <a:extLst>
                <a:ext uri="{FF2B5EF4-FFF2-40B4-BE49-F238E27FC236}">
                  <a16:creationId xmlns:a16="http://schemas.microsoft.com/office/drawing/2014/main" id="{122A9163-F146-B385-CD71-02AB6A1F35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spTree>
    <p:extLst>
      <p:ext uri="{BB962C8B-B14F-4D97-AF65-F5344CB8AC3E}">
        <p14:creationId xmlns:p14="http://schemas.microsoft.com/office/powerpoint/2010/main" val="1355513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2C1CAB-7ED5-2C8E-9D08-860618B380C1}"/>
              </a:ext>
            </a:extLst>
          </p:cNvPr>
          <p:cNvSpPr>
            <a:spLocks noGrp="1"/>
          </p:cNvSpPr>
          <p:nvPr>
            <p:ph type="title"/>
          </p:nvPr>
        </p:nvSpPr>
        <p:spPr>
          <a:xfrm>
            <a:off x="838200" y="557189"/>
            <a:ext cx="3374136" cy="5567891"/>
          </a:xfrm>
        </p:spPr>
        <p:txBody>
          <a:bodyPr>
            <a:normAutofit/>
          </a:bodyPr>
          <a:lstStyle/>
          <a:p>
            <a:r>
              <a:rPr lang="en-GB" sz="5200"/>
              <a:t>Summary</a:t>
            </a:r>
          </a:p>
        </p:txBody>
      </p:sp>
      <p:graphicFrame>
        <p:nvGraphicFramePr>
          <p:cNvPr id="5" name="Content Placeholder 2">
            <a:extLst>
              <a:ext uri="{FF2B5EF4-FFF2-40B4-BE49-F238E27FC236}">
                <a16:creationId xmlns:a16="http://schemas.microsoft.com/office/drawing/2014/main" id="{F5556A2C-2E73-C2E1-1785-CFFBDFD279FD}"/>
              </a:ext>
            </a:extLst>
          </p:cNvPr>
          <p:cNvGraphicFramePr>
            <a:graphicFrameLocks noGrp="1"/>
          </p:cNvGraphicFramePr>
          <p:nvPr>
            <p:ph idx="1"/>
            <p:extLst>
              <p:ext uri="{D42A27DB-BD31-4B8C-83A1-F6EECF244321}">
                <p14:modId xmlns:p14="http://schemas.microsoft.com/office/powerpoint/2010/main" val="329877222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6829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60571-F160-576E-46CD-321BD1FB2574}"/>
              </a:ext>
            </a:extLst>
          </p:cNvPr>
          <p:cNvSpPr>
            <a:spLocks noGrp="1"/>
          </p:cNvSpPr>
          <p:nvPr>
            <p:ph type="title"/>
          </p:nvPr>
        </p:nvSpPr>
        <p:spPr>
          <a:xfrm>
            <a:off x="838200" y="365125"/>
            <a:ext cx="10515600" cy="699177"/>
          </a:xfrm>
        </p:spPr>
        <p:txBody>
          <a:bodyPr>
            <a:normAutofit/>
          </a:bodyPr>
          <a:lstStyle/>
          <a:p>
            <a:r>
              <a:rPr lang="en-GB" sz="2800" dirty="0"/>
              <a:t>Reference List</a:t>
            </a:r>
          </a:p>
        </p:txBody>
      </p:sp>
      <p:sp>
        <p:nvSpPr>
          <p:cNvPr id="3" name="Content Placeholder 2">
            <a:extLst>
              <a:ext uri="{FF2B5EF4-FFF2-40B4-BE49-F238E27FC236}">
                <a16:creationId xmlns:a16="http://schemas.microsoft.com/office/drawing/2014/main" id="{40DF06B2-19B1-B5F3-CA60-CBE116FAB624}"/>
              </a:ext>
            </a:extLst>
          </p:cNvPr>
          <p:cNvSpPr>
            <a:spLocks noGrp="1"/>
          </p:cNvSpPr>
          <p:nvPr>
            <p:ph idx="1"/>
          </p:nvPr>
        </p:nvSpPr>
        <p:spPr>
          <a:xfrm>
            <a:off x="838200" y="1064302"/>
            <a:ext cx="10515600" cy="5112661"/>
          </a:xfrm>
        </p:spPr>
        <p:txBody>
          <a:bodyPr>
            <a:normAutofit fontScale="62500" lnSpcReduction="20000"/>
          </a:bodyPr>
          <a:lstStyle/>
          <a:p>
            <a:pPr marL="342900" indent="-342900">
              <a:buFont typeface="+mj-lt"/>
              <a:buAutoNum type="arabicPeriod"/>
            </a:pPr>
            <a:r>
              <a:rPr lang="en-GB" sz="1400" dirty="0"/>
              <a:t>Apostolidou, Z. (2016) ‘Constructions of emotional impact, risk and meaning among practitioners working with asylum seekers and refugees’, </a:t>
            </a:r>
            <a:r>
              <a:rPr lang="en-GB" sz="1400" i="1" dirty="0"/>
              <a:t>Counselling and Psychotherapy Research</a:t>
            </a:r>
            <a:r>
              <a:rPr lang="en-GB" sz="1400" dirty="0"/>
              <a:t>, 16(4), pp. 277–287. </a:t>
            </a:r>
            <a:r>
              <a:rPr lang="en-GB" sz="1400" dirty="0">
                <a:hlinkClick r:id="rId3"/>
              </a:rPr>
              <a:t>https://doi.org/10.1002/capr.12087</a:t>
            </a:r>
            <a:endParaRPr lang="en-GB" sz="1400" dirty="0"/>
          </a:p>
          <a:p>
            <a:pPr marL="342900" indent="-342900">
              <a:buFont typeface="+mj-lt"/>
              <a:buAutoNum type="arabicPeriod"/>
            </a:pPr>
            <a:r>
              <a:rPr lang="en-GB" sz="1400" dirty="0"/>
              <a:t>Braun, V. and Clarke, V. (2006) ‘Using thematic analysis in psychology’, </a:t>
            </a:r>
            <a:r>
              <a:rPr lang="en-GB" sz="1400" i="1" dirty="0"/>
              <a:t>Qualitative Research in Psychology</a:t>
            </a:r>
            <a:r>
              <a:rPr lang="en-GB" sz="1400" dirty="0"/>
              <a:t>, 3(2), pp. 77–101. </a:t>
            </a:r>
            <a:r>
              <a:rPr lang="en-GB" sz="1400" dirty="0" err="1"/>
              <a:t>doi</a:t>
            </a:r>
            <a:r>
              <a:rPr lang="en-GB" sz="1400" dirty="0"/>
              <a:t>: </a:t>
            </a:r>
            <a:r>
              <a:rPr lang="en-GB" sz="1400" dirty="0">
                <a:hlinkClick r:id="rId4"/>
              </a:rPr>
              <a:t>https://doi.org/10.1191/1478088706qp063oa</a:t>
            </a:r>
            <a:endParaRPr lang="en-GB" sz="1400" dirty="0"/>
          </a:p>
          <a:p>
            <a:pPr marL="342900" indent="-342900">
              <a:buFont typeface="+mj-lt"/>
              <a:buAutoNum type="arabicPeriod"/>
            </a:pPr>
            <a:r>
              <a:rPr lang="en-GB" sz="1400" dirty="0"/>
              <a:t>British Association for Counselling and Psychotherapy (2019) </a:t>
            </a:r>
            <a:r>
              <a:rPr lang="en-GB" sz="1400" i="1" dirty="0"/>
              <a:t>Ethical guidelines for research in the counselling professions</a:t>
            </a:r>
            <a:r>
              <a:rPr lang="en-GB" sz="1400" dirty="0"/>
              <a:t>. Available at: </a:t>
            </a:r>
            <a:r>
              <a:rPr lang="en-GB" sz="1400" dirty="0">
                <a:hlinkClick r:id="rId5"/>
              </a:rPr>
              <a:t>https://www.bacp.co.uk/events-and-resources/research/publications/ethical-guidelines-for-research-in-the-counselling-professions/</a:t>
            </a:r>
            <a:r>
              <a:rPr lang="en-GB" sz="1400" dirty="0"/>
              <a:t> (Accessed: 19 April 2026).</a:t>
            </a:r>
          </a:p>
          <a:p>
            <a:pPr marL="342900" indent="-342900">
              <a:buFont typeface="+mj-lt"/>
              <a:buAutoNum type="arabicPeriod"/>
            </a:pPr>
            <a:r>
              <a:rPr lang="en-GB" sz="1400" dirty="0"/>
              <a:t>Burr, V. (2024) </a:t>
            </a:r>
            <a:r>
              <a:rPr lang="en-GB" sz="1400" i="1" dirty="0"/>
              <a:t>Social constructionism</a:t>
            </a:r>
            <a:r>
              <a:rPr lang="en-GB" sz="1400" dirty="0"/>
              <a:t> (4th </a:t>
            </a:r>
            <a:r>
              <a:rPr lang="en-GB" sz="1400" dirty="0" err="1"/>
              <a:t>edn</a:t>
            </a:r>
            <a:r>
              <a:rPr lang="en-GB" sz="1400" dirty="0"/>
              <a:t>). London: Routledge. </a:t>
            </a:r>
            <a:r>
              <a:rPr lang="en-GB" sz="1400" dirty="0">
                <a:hlinkClick r:id="rId6"/>
              </a:rPr>
              <a:t>https://doi.org/10.4324/9781003335016</a:t>
            </a:r>
            <a:endParaRPr lang="en-GB" sz="1400" dirty="0"/>
          </a:p>
          <a:p>
            <a:pPr marL="342900" indent="-342900">
              <a:buFont typeface="+mj-lt"/>
              <a:buAutoNum type="arabicPeriod"/>
            </a:pPr>
            <a:r>
              <a:rPr lang="en-GB" sz="1400" dirty="0" err="1"/>
              <a:t>Charura</a:t>
            </a:r>
            <a:r>
              <a:rPr lang="en-GB" sz="1400" dirty="0"/>
              <a:t>, D. (2024). Therapists’ experience of working with refugees and asylum seekers who have been tortured: An interpretative phenomenological analysis. </a:t>
            </a:r>
            <a:r>
              <a:rPr lang="en-GB" sz="1400" i="1" dirty="0"/>
              <a:t>Psychological Trauma: Theory, Research, Practice, and Policy, 16</a:t>
            </a:r>
            <a:r>
              <a:rPr lang="en-GB" sz="1400" dirty="0"/>
              <a:t>(</a:t>
            </a:r>
            <a:r>
              <a:rPr lang="en-GB" sz="1400" dirty="0" err="1"/>
              <a:t>Suppl</a:t>
            </a:r>
            <a:r>
              <a:rPr lang="en-GB" sz="1400" dirty="0"/>
              <a:t> 3), S521–S531. </a:t>
            </a:r>
            <a:r>
              <a:rPr lang="en-GB" sz="1400" dirty="0">
                <a:hlinkClick r:id="rId7"/>
              </a:rPr>
              <a:t>https://doi.org/10.1037/tra0001709</a:t>
            </a:r>
            <a:endParaRPr lang="en-GB" sz="1400" dirty="0"/>
          </a:p>
          <a:p>
            <a:pPr marL="342900" indent="-342900">
              <a:buFont typeface="+mj-lt"/>
              <a:buAutoNum type="arabicPeriod"/>
            </a:pPr>
            <a:r>
              <a:rPr lang="en-GB" sz="1400" dirty="0"/>
              <a:t>Clarke, V. and Braun, V. (2018) ‘Using thematic analysis in counselling and psychotherapy research: A critical reflection’, </a:t>
            </a:r>
            <a:r>
              <a:rPr lang="en-GB" sz="1400" i="1" dirty="0"/>
              <a:t>Counselling and Psychotherapy Research</a:t>
            </a:r>
            <a:r>
              <a:rPr lang="en-GB" sz="1400" dirty="0"/>
              <a:t>, 18(2), pp. 107–110. </a:t>
            </a:r>
            <a:r>
              <a:rPr lang="en-GB" sz="1400" dirty="0" err="1"/>
              <a:t>doi</a:t>
            </a:r>
            <a:r>
              <a:rPr lang="en-GB" sz="1400" dirty="0"/>
              <a:t>: </a:t>
            </a:r>
            <a:r>
              <a:rPr lang="en-GB" sz="1400" dirty="0">
                <a:hlinkClick r:id="rId8"/>
              </a:rPr>
              <a:t>https://doi.org/10.1002/capr.12165</a:t>
            </a:r>
            <a:endParaRPr lang="en-GB" sz="1400" dirty="0"/>
          </a:p>
          <a:p>
            <a:pPr marL="342900" indent="-342900">
              <a:buFont typeface="+mj-lt"/>
              <a:buAutoNum type="arabicPeriod"/>
            </a:pPr>
            <a:r>
              <a:rPr lang="en-GB" sz="1400" dirty="0"/>
              <a:t>Darley, D., Blundell, P., Cherry, L., Wong, J.O., Wilson, A.M., Vaughan, S., Vandenberghe, K., Taylor, B., Scott, K., Ridgeway, T., Parker, S., Olson, S., Oakley, L., Newman, A., Murray, E., Hughes, D.G., Hasan, N., Harrison, J., Hall, M., Guido-Bayliss, L., Edah, R., </a:t>
            </a:r>
            <a:r>
              <a:rPr lang="en-GB" sz="1400" dirty="0" err="1"/>
              <a:t>Eichsteller</a:t>
            </a:r>
            <a:r>
              <a:rPr lang="en-GB" sz="1400" dirty="0"/>
              <a:t>, G., Dougan, L., Burke, B., Boucher, S., Maestri-Banks, A. and members of the Breaking the Boundaries Collective (2024) ‘Breaking the Boundaries Collective: a manifesto for relationship-based practice’, </a:t>
            </a:r>
            <a:r>
              <a:rPr lang="en-GB" sz="1400" i="1" dirty="0"/>
              <a:t>Ethics and Social Welfare</a:t>
            </a:r>
            <a:r>
              <a:rPr lang="en-GB" sz="1400" dirty="0"/>
              <a:t>, 18(1), pp. 94–106. Available at: </a:t>
            </a:r>
            <a:r>
              <a:rPr lang="en-GB" sz="1400" u="sng" dirty="0">
                <a:hlinkClick r:id="rId9"/>
              </a:rPr>
              <a:t>https://doi.org/10.1080/17496535.2024.2317618</a:t>
            </a:r>
            <a:endParaRPr lang="en-GB" sz="1400" dirty="0"/>
          </a:p>
          <a:p>
            <a:pPr marL="342900" indent="-342900">
              <a:buFont typeface="+mj-lt"/>
              <a:buAutoNum type="arabicPeriod"/>
            </a:pPr>
            <a:r>
              <a:rPr lang="en-GB" sz="1400" dirty="0"/>
              <a:t>Davoren, N., McEleney, A., Corcoran, S., Tierney, P. and Fortune, D.G. (2024) ‘Refugees and asylum seekers who have experienced trauma: Thematic synthesis of therapeutic boundary considerations’, </a:t>
            </a:r>
            <a:r>
              <a:rPr lang="en-GB" sz="1400" i="1" dirty="0"/>
              <a:t>Clinical Psychology &amp; Psychotherapy</a:t>
            </a:r>
            <a:r>
              <a:rPr lang="en-GB" sz="1400" dirty="0"/>
              <a:t>, 31(1), e2894. </a:t>
            </a:r>
            <a:r>
              <a:rPr lang="en-GB" sz="1400" dirty="0" err="1"/>
              <a:t>doi</a:t>
            </a:r>
            <a:r>
              <a:rPr lang="en-GB" sz="1400" dirty="0"/>
              <a:t>: </a:t>
            </a:r>
            <a:r>
              <a:rPr lang="en-GB" sz="1400" dirty="0">
                <a:hlinkClick r:id="rId10"/>
              </a:rPr>
              <a:t>https://doi.org/10.1002/cpp.2894</a:t>
            </a:r>
            <a:endParaRPr lang="en-GB" sz="1400" dirty="0"/>
          </a:p>
          <a:p>
            <a:pPr marL="342900" indent="-342900">
              <a:buFont typeface="+mj-lt"/>
              <a:buAutoNum type="arabicPeriod"/>
            </a:pPr>
            <a:r>
              <a:rPr lang="en-GB" sz="1400" dirty="0"/>
              <a:t>Foucault, M. (1972) </a:t>
            </a:r>
            <a:r>
              <a:rPr lang="en-GB" sz="1400" i="1" dirty="0"/>
              <a:t>The archaeology of knowledge and the discourse on language</a:t>
            </a:r>
            <a:r>
              <a:rPr lang="en-GB" sz="1400" dirty="0"/>
              <a:t>. Translated by A.M. Sheridan Smith. New York: Pantheon Books.</a:t>
            </a:r>
          </a:p>
          <a:p>
            <a:pPr marL="342900" indent="-342900">
              <a:buFont typeface="+mj-lt"/>
              <a:buAutoNum type="arabicPeriod"/>
            </a:pPr>
            <a:r>
              <a:rPr lang="en-GB" sz="1400" dirty="0"/>
              <a:t>General Data Protection Regulation (2016) </a:t>
            </a:r>
            <a:r>
              <a:rPr lang="en-GB" sz="1400" i="1" dirty="0"/>
              <a:t>Regulation (EU) 2016/679 of the European Parliament and of the Council</a:t>
            </a:r>
            <a:r>
              <a:rPr lang="en-GB" sz="1400" dirty="0"/>
              <a:t>. Available at: </a:t>
            </a:r>
            <a:r>
              <a:rPr lang="en-GB" sz="1400" dirty="0">
                <a:hlinkClick r:id="rId11"/>
              </a:rPr>
              <a:t>https://www.legislation.gov.uk/eur/2016/679/contents</a:t>
            </a:r>
            <a:r>
              <a:rPr lang="en-GB" sz="1400" dirty="0"/>
              <a:t> (Accessed: 19 April 2026).</a:t>
            </a:r>
          </a:p>
          <a:p>
            <a:pPr marL="342900" indent="-342900">
              <a:buFont typeface="+mj-lt"/>
              <a:buAutoNum type="arabicPeriod"/>
            </a:pPr>
            <a:r>
              <a:rPr lang="en-GB" sz="1500" dirty="0" err="1"/>
              <a:t>Handiso</a:t>
            </a:r>
            <a:r>
              <a:rPr lang="en-GB" sz="1500" dirty="0"/>
              <a:t>, D., </a:t>
            </a:r>
            <a:r>
              <a:rPr lang="en-GB" sz="1500" dirty="0" err="1"/>
              <a:t>Belsti</a:t>
            </a:r>
            <a:r>
              <a:rPr lang="en-GB" sz="1500" dirty="0"/>
              <a:t>, Y., Boyle, J.A., Paul, E., Shawyer, F. and </a:t>
            </a:r>
            <a:r>
              <a:rPr lang="en-GB" sz="1500" dirty="0" err="1"/>
              <a:t>Enticott</a:t>
            </a:r>
            <a:r>
              <a:rPr lang="en-GB" sz="1500" dirty="0"/>
              <a:t>, J.C. (2025) ‘A systematic review and meta-analysis of longitudinal studies on posttraumatic stress disorders in refugees and asylum seekers’, </a:t>
            </a:r>
            <a:r>
              <a:rPr lang="en-GB" sz="1500" i="1" dirty="0"/>
              <a:t>International Journal of Mental Health and Addiction</a:t>
            </a:r>
            <a:r>
              <a:rPr lang="en-GB" sz="1500" dirty="0"/>
              <a:t>, 23(2), pp. 1347–1369. Available at: </a:t>
            </a:r>
            <a:r>
              <a:rPr lang="en-GB" sz="1500" u="sng" dirty="0">
                <a:hlinkClick r:id="rId12"/>
              </a:rPr>
              <a:t>https://doi.org/10.1007/s11469-023-01172-1</a:t>
            </a:r>
            <a:r>
              <a:rPr lang="en-GB" sz="1500" dirty="0"/>
              <a:t> </a:t>
            </a:r>
            <a:endParaRPr lang="en-GB" sz="1400" dirty="0"/>
          </a:p>
          <a:p>
            <a:pPr marL="342900" indent="-342900">
              <a:buFont typeface="+mj-lt"/>
              <a:buAutoNum type="arabicPeriod"/>
            </a:pPr>
            <a:r>
              <a:rPr lang="en-GB" sz="1500" dirty="0" err="1"/>
              <a:t>Kapilashrami</a:t>
            </a:r>
            <a:r>
              <a:rPr lang="en-GB" sz="1500" dirty="0"/>
              <a:t>, A., </a:t>
            </a:r>
            <a:r>
              <a:rPr lang="en-GB" sz="1500" dirty="0" err="1"/>
              <a:t>Kokkinidis</a:t>
            </a:r>
            <a:r>
              <a:rPr lang="en-GB" sz="1500" dirty="0"/>
              <a:t>, G., Checchi, M. and INNOVATE Consortium (2025) ‘Rethinking mental healthcare: operationalising intersectionality through a community-driven social clinic model’, </a:t>
            </a:r>
            <a:r>
              <a:rPr lang="en-GB" sz="1500" i="1" dirty="0"/>
              <a:t>Journal of Global Health</a:t>
            </a:r>
            <a:r>
              <a:rPr lang="en-GB" sz="1500" dirty="0"/>
              <a:t>, 15: 03034. Available at: </a:t>
            </a:r>
            <a:r>
              <a:rPr lang="en-GB" sz="1500" u="sng" dirty="0">
                <a:hlinkClick r:id="rId13"/>
              </a:rPr>
              <a:t>https://doi.org/10.7189/jogh.15.03034</a:t>
            </a:r>
            <a:r>
              <a:rPr lang="en-GB" sz="1500" dirty="0"/>
              <a:t> </a:t>
            </a:r>
            <a:endParaRPr lang="en-GB" sz="1400" dirty="0"/>
          </a:p>
          <a:p>
            <a:pPr marL="342900" indent="-342900">
              <a:buFont typeface="+mj-lt"/>
              <a:buAutoNum type="arabicPeriod"/>
            </a:pPr>
            <a:r>
              <a:rPr lang="en-GB" sz="1400" dirty="0" err="1"/>
              <a:t>Partavian</a:t>
            </a:r>
            <a:r>
              <a:rPr lang="en-GB" sz="1400" dirty="0"/>
              <a:t>, A. and Kyriakopoulos, A. (2023) ‘Therapist and counsellors’ experiences of working with asylum seekers in the context of asylum-seeking processes in the UK’, </a:t>
            </a:r>
            <a:r>
              <a:rPr lang="en-GB" sz="1400" i="1" dirty="0"/>
              <a:t>Counselling and Psychotherapy Research</a:t>
            </a:r>
            <a:r>
              <a:rPr lang="en-GB" sz="1400" dirty="0"/>
              <a:t>, 23(2), pp. 323–333. </a:t>
            </a:r>
            <a:r>
              <a:rPr lang="en-GB" sz="1400" dirty="0">
                <a:hlinkClick r:id="rId14"/>
              </a:rPr>
              <a:t>https://doi.org/10.1002/capr.12501</a:t>
            </a:r>
            <a:endParaRPr lang="en-GB" sz="1400" dirty="0"/>
          </a:p>
          <a:p>
            <a:pPr marL="342900" indent="-342900">
              <a:buFont typeface="+mj-lt"/>
              <a:buAutoNum type="arabicPeriod"/>
            </a:pPr>
            <a:r>
              <a:rPr lang="en-GB" sz="1400" dirty="0"/>
              <a:t>Perkins, A., Michalek, J.E., </a:t>
            </a:r>
            <a:r>
              <a:rPr lang="en-GB" sz="1400" dirty="0" err="1"/>
              <a:t>Dikomitis</a:t>
            </a:r>
            <a:r>
              <a:rPr lang="en-GB" sz="1400" dirty="0"/>
              <a:t>, L., Shergill, S.S. and Mareschal, I. (2025) ‘The impact of trauma and PTSD on social functioning in refugees and asylum seekers post-migration: systematic review’, </a:t>
            </a:r>
            <a:r>
              <a:rPr lang="en-GB" sz="1400" i="1" dirty="0"/>
              <a:t>The British Journal of Psychiatry</a:t>
            </a:r>
            <a:r>
              <a:rPr lang="en-GB" sz="1400" dirty="0"/>
              <a:t>, 227, online ahead of print, pp. 1–9. Available at: </a:t>
            </a:r>
            <a:r>
              <a:rPr lang="en-GB" sz="1400" u="sng" dirty="0">
                <a:hlinkClick r:id="rId15"/>
              </a:rPr>
              <a:t>https://doi.org/10.1192/bjp.2025.10385</a:t>
            </a:r>
            <a:r>
              <a:rPr lang="en-GB" sz="1400" dirty="0"/>
              <a:t> </a:t>
            </a:r>
          </a:p>
          <a:p>
            <a:pPr marL="342900" indent="-342900">
              <a:buFont typeface="+mj-lt"/>
              <a:buAutoNum type="arabicPeriod"/>
            </a:pPr>
            <a:r>
              <a:rPr lang="en-GB" sz="1400" dirty="0"/>
              <a:t>UK Government (n.d.) </a:t>
            </a:r>
            <a:r>
              <a:rPr lang="en-GB" sz="1400" i="1" dirty="0"/>
              <a:t>Data protection</a:t>
            </a:r>
            <a:r>
              <a:rPr lang="en-GB" sz="1400" dirty="0"/>
              <a:t>. Available at: </a:t>
            </a:r>
            <a:r>
              <a:rPr lang="en-GB" sz="1400" dirty="0">
                <a:hlinkClick r:id="rId16"/>
              </a:rPr>
              <a:t>https://www.gov.uk/data-protection</a:t>
            </a:r>
            <a:r>
              <a:rPr lang="en-GB" sz="1400" dirty="0"/>
              <a:t> (Accessed: 19 April 2026).</a:t>
            </a:r>
          </a:p>
          <a:p>
            <a:pPr marL="342900" indent="-342900">
              <a:buFont typeface="+mj-lt"/>
              <a:buAutoNum type="arabicPeriod"/>
            </a:pPr>
            <a:r>
              <a:rPr lang="en-GB" sz="1400" b="1" dirty="0"/>
              <a:t>UNHCR (2024)</a:t>
            </a:r>
            <a:r>
              <a:rPr lang="en-GB" sz="1400" dirty="0"/>
              <a:t> </a:t>
            </a:r>
            <a:r>
              <a:rPr lang="en-GB" sz="1400" i="1" dirty="0"/>
              <a:t>Global Trends: Forced Displacement in 2023</a:t>
            </a:r>
            <a:r>
              <a:rPr lang="en-GB" sz="1400" dirty="0"/>
              <a:t>. Geneva: United Nations High Commissioner for Refugees.</a:t>
            </a:r>
          </a:p>
          <a:p>
            <a:pPr marL="342900" indent="-342900">
              <a:buFont typeface="+mj-lt"/>
              <a:buAutoNum type="arabicPeriod"/>
            </a:pPr>
            <a:endParaRPr lang="en-GB" sz="1400" dirty="0"/>
          </a:p>
          <a:p>
            <a:endParaRPr lang="en-GB" sz="1400" dirty="0"/>
          </a:p>
          <a:p>
            <a:endParaRPr lang="en-GB" sz="1400" dirty="0"/>
          </a:p>
        </p:txBody>
      </p:sp>
    </p:spTree>
    <p:extLst>
      <p:ext uri="{BB962C8B-B14F-4D97-AF65-F5344CB8AC3E}">
        <p14:creationId xmlns:p14="http://schemas.microsoft.com/office/powerpoint/2010/main" val="11808760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66ECC9-7EF8-D143-2CF8-ABD57E05F6E8}"/>
              </a:ext>
            </a:extLst>
          </p:cNvPr>
          <p:cNvSpPr>
            <a:spLocks noGrp="1"/>
          </p:cNvSpPr>
          <p:nvPr>
            <p:ph idx="1"/>
          </p:nvPr>
        </p:nvSpPr>
        <p:spPr/>
        <p:txBody>
          <a:bodyPr/>
          <a:lstStyle/>
          <a:p>
            <a:pPr marL="0" indent="0">
              <a:buNone/>
            </a:pPr>
            <a:r>
              <a:rPr lang="en-GB" b="1"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dirty="0"/>
          </a:p>
          <a:p>
            <a:pPr marL="0" indent="0">
              <a:buNone/>
            </a:pPr>
            <a:endParaRPr lang="en-GB" dirty="0"/>
          </a:p>
        </p:txBody>
      </p:sp>
    </p:spTree>
    <p:extLst>
      <p:ext uri="{BB962C8B-B14F-4D97-AF65-F5344CB8AC3E}">
        <p14:creationId xmlns:p14="http://schemas.microsoft.com/office/powerpoint/2010/main" val="3071484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27158</TotalTime>
  <Words>3637</Words>
  <Application>Microsoft Office PowerPoint</Application>
  <PresentationFormat>Widescreen</PresentationFormat>
  <Paragraphs>299</Paragraphs>
  <Slides>15</Slides>
  <Notes>14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15</vt:i4>
      </vt:variant>
    </vt:vector>
  </HeadingPairs>
  <TitlesOfParts>
    <vt:vector size="22" baseType="lpstr">
      <vt:lpstr>Aptos</vt:lpstr>
      <vt:lpstr>Aptos Display</vt:lpstr>
      <vt:lpstr>Arial</vt:lpstr>
      <vt:lpstr>Calibri</vt:lpstr>
      <vt:lpstr>Calibri Light</vt:lpstr>
      <vt:lpstr>Office Theme</vt:lpstr>
      <vt:lpstr>1_Office Theme</vt:lpstr>
      <vt:lpstr>Exploring therapists’ experiences of working with forcibly displaced clients within contexts of sociopolitical inequality. </vt:lpstr>
      <vt:lpstr>Research aims</vt:lpstr>
      <vt:lpstr>Research rationale</vt:lpstr>
      <vt:lpstr>Reflexive Positioning</vt:lpstr>
      <vt:lpstr>PowerPoint Presentation</vt:lpstr>
      <vt:lpstr>  Relevant Literature Therapists’  Experience  </vt:lpstr>
      <vt:lpstr>  Literature Gap</vt:lpstr>
      <vt:lpstr>Paradigm: Interpretivism with Postmodern Lens </vt:lpstr>
      <vt:lpstr>Method: Data Collection</vt:lpstr>
      <vt:lpstr>PowerPoint Presentation</vt:lpstr>
      <vt:lpstr>Ethics[3] </vt:lpstr>
      <vt:lpstr>Trustworthiness</vt:lpstr>
      <vt:lpstr>Summary</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Caitlin Mansour (1903355)</dc:creator>
  <cp:lastModifiedBy>Caitlin Mansour (1903355)</cp:lastModifiedBy>
  <cp:revision>7</cp:revision>
  <cp:lastPrinted>2026-04-27T06:05:08Z</cp:lastPrinted>
  <dcterms:created xsi:type="dcterms:W3CDTF">2026-04-07T17:29:02Z</dcterms:created>
  <dcterms:modified xsi:type="dcterms:W3CDTF">2026-04-27T18:27:37Z</dcterms:modified>
</cp:coreProperties>
</file>