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6"/>
  </p:notesMasterIdLst>
  <p:sldIdLst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381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4DA9E0-E712-636E-BB2A-C854261C5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2010BD-6EF2-4B3D-3AC8-30BC9EB53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81974A-CECD-616D-AF92-78B307AE4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2D55A-628E-5A94-4496-695DEC0002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179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737D0-28A9-6438-9B4F-77C3AAAA3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75CEA5-C1C3-0A8B-11AC-A55015AA40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6BC702-4811-02DC-DA1A-79881E8EF2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83F17-300C-9628-0CFE-EB14CBEE38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8634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EB6B8-9D3E-767D-FD68-F6E458154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D3607A-595E-CE4F-7B40-4B793633B0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B38D45-2D04-292D-FEA9-43F77BC62F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F9EC8-4C3E-C007-A9EE-5FA28E49ED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28124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356B8-2630-0315-7CB4-CCC303401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FEA88-7CB0-E447-0952-A12524101E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18839D-5AAB-A081-ACBE-6F55EDF725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9DFF5-611F-A45B-CA49-7B6606911D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4325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335DE-B7B5-26F2-5015-46435EE515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5384A7-C6BA-9A33-7424-20548D18E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FF13CF-4543-17E8-69EA-CCAC9CBB15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9EAA7-317F-C3FF-E9CF-C1A3E01E54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89653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D005D-CDAA-E146-B509-A28C82FBB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8B6AC4-3F92-1B3E-0A89-8D53213C9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4DFC08-D08E-7592-6E06-4BBFD713F0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B58025-42C3-9DE0-1A44-2ED7649721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342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770C6-FB18-6246-6427-2FBEC7F7B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8D440D-732E-0FD0-899C-BD1EA39C32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1BA140-165F-7EC6-923C-9D4E97B46D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1153F-9F7A-475A-5FB2-938D233BA1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4977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5E145-2794-B497-070B-E070F1EDC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424516-DEAD-1760-E063-6D574C3878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71D60D-E0A8-1AA9-B517-BB0FAE3617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C08DE-0D3A-038B-01D4-3A7BD00824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7538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5DFE2-10C3-B903-1D37-B9F740C18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22F366-279D-B703-4FE5-04A941BA78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EB5546-D8FA-33C0-58D7-1947E37659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C70C74-E560-C0CA-CB04-CE1148EDD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18407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B9FC7-9BA6-6ACB-83E5-614CFE684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F682B7-2098-B6B7-83C4-9AA90015F7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5D5DB-5257-833A-220B-3E491895B7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E1EC5-1253-E4E1-E828-D8E3FA5EB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2261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dNlogJ3GdA?feature=oembed" TargetMode="External"/><Relationship Id="rId5" Type="http://schemas.openxmlformats.org/officeDocument/2006/relationships/hyperlink" Target="https://www.youtube.com/watch?v=EdNlogJ3GdA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unit" TargetMode="External"/><Relationship Id="rId13" Type="http://schemas.openxmlformats.org/officeDocument/2006/relationships/hyperlink" Target="https://dictionary.cambridge.org/dictionary/english/group" TargetMode="External"/><Relationship Id="rId3" Type="http://schemas.openxmlformats.org/officeDocument/2006/relationships/hyperlink" Target="https://dictionary.cambridge.org/dictionary/english/people" TargetMode="External"/><Relationship Id="rId7" Type="http://schemas.openxmlformats.org/officeDocument/2006/relationships/hyperlink" Target="https://dictionary.cambridge.org/dictionary/english/considered" TargetMode="External"/><Relationship Id="rId12" Type="http://schemas.openxmlformats.org/officeDocument/2006/relationships/hyperlink" Target="https://dictionary.cambridge.org/dictionary/english/socia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area" TargetMode="External"/><Relationship Id="rId11" Type="http://schemas.openxmlformats.org/officeDocument/2006/relationships/hyperlink" Target="https://dictionary.cambridge.org/dictionary/english/interest" TargetMode="External"/><Relationship Id="rId5" Type="http://schemas.openxmlformats.org/officeDocument/2006/relationships/hyperlink" Target="https://dictionary.cambridge.org/dictionary/english/particular" TargetMode="External"/><Relationship Id="rId10" Type="http://schemas.openxmlformats.org/officeDocument/2006/relationships/hyperlink" Target="https://dictionary.cambridge.org/dictionary/english/common" TargetMode="External"/><Relationship Id="rId4" Type="http://schemas.openxmlformats.org/officeDocument/2006/relationships/hyperlink" Target="https://dictionary.cambridge.org/dictionary/english/living" TargetMode="External"/><Relationship Id="rId9" Type="http://schemas.openxmlformats.org/officeDocument/2006/relationships/hyperlink" Target="https://dictionary.cambridge.org/dictionary/english/their" TargetMode="External"/><Relationship Id="rId14" Type="http://schemas.openxmlformats.org/officeDocument/2006/relationships/hyperlink" Target="https://dictionary.cambridge.org/dictionary/english/nationalit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BMSE4004D</a:t>
            </a:r>
            <a:br>
              <a:rPr lang="en-GB" altLang="en-US" sz="1800" dirty="0"/>
            </a:br>
            <a:r>
              <a:rPr lang="en-GB" sz="1800" dirty="0"/>
              <a:t>Community Development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2: What is a community?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9226" y="2605088"/>
            <a:ext cx="7926723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 will explore the concept of ‘community’ what is it exactly?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What do you think a Community is?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983FBDA-3D07-9CB7-EE61-73BEC460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04179" y="1311013"/>
            <a:ext cx="9783691" cy="2479937"/>
          </a:xfrm>
        </p:spPr>
        <p:txBody>
          <a:bodyPr/>
          <a:lstStyle/>
          <a:p>
            <a:r>
              <a:rPr lang="en-GB" dirty="0"/>
              <a:t>Take five minutes to think about this, you can then either type your thoughts in the chat or, raise your hand to share your thoughts with the group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6F531-2AC3-6417-7F98-BC3E06B2D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458B3-3633-88AE-DB6E-28FCAB0C6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Video: What is Community Development? An Introduction:</a:t>
            </a:r>
          </a:p>
        </p:txBody>
      </p:sp>
      <p:pic>
        <p:nvPicPr>
          <p:cNvPr id="4" name="Online Media 3" title="What is Community Development? An Introduction">
            <a:hlinkClick r:id="" action="ppaction://media"/>
            <a:extLst>
              <a:ext uri="{FF2B5EF4-FFF2-40B4-BE49-F238E27FC236}">
                <a16:creationId xmlns:a16="http://schemas.microsoft.com/office/drawing/2014/main" id="{8D98F96E-CF6B-481B-8CF7-1469E471834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14489" y="1928249"/>
            <a:ext cx="5948511" cy="33611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D0CCA6-51C4-44D0-AD78-8C05160D36D0}"/>
              </a:ext>
            </a:extLst>
          </p:cNvPr>
          <p:cNvSpPr txBox="1"/>
          <p:nvPr/>
        </p:nvSpPr>
        <p:spPr>
          <a:xfrm>
            <a:off x="2915841" y="5289444"/>
            <a:ext cx="4827984" cy="484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5"/>
              </a:rPr>
              <a:t>https://www.youtube.com/watch?v=EdNlogJ3GdA</a:t>
            </a:r>
            <a:endParaRPr lang="en-GB" sz="1200" dirty="0"/>
          </a:p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1841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AD244-3BC0-7433-29ED-28B0C5AF8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2E22D-E838-3A5D-3DFB-AB529CD84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5" y="552450"/>
            <a:ext cx="10515600" cy="1325563"/>
          </a:xfrm>
        </p:spPr>
        <p:txBody>
          <a:bodyPr/>
          <a:lstStyle/>
          <a:p>
            <a:r>
              <a:rPr lang="en-GB" sz="3600" dirty="0"/>
              <a:t>A Community can be a number of things…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2F242A2-6F88-4C03-0DC6-3C8CCB07E6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5" y="2250649"/>
            <a:ext cx="11348279" cy="2940476"/>
          </a:xfrm>
        </p:spPr>
        <p:txBody>
          <a:bodyPr/>
          <a:lstStyle/>
          <a:p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 tooltip="people"/>
              </a:rPr>
              <a:t>people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 tooltip="living"/>
              </a:rPr>
              <a:t>living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in one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 tooltip="particular"/>
              </a:rPr>
              <a:t>particular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 tooltip="area"/>
              </a:rPr>
              <a:t>area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or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 tooltip="people"/>
              </a:rPr>
              <a:t>people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who are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 tooltip="considered"/>
              </a:rPr>
              <a:t>considered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as a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 tooltip="unit"/>
              </a:rPr>
              <a:t>unit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because of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9" tooltip="their"/>
              </a:rPr>
              <a:t>their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0" tooltip="common"/>
              </a:rPr>
              <a:t>common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1" tooltip="interests"/>
              </a:rPr>
              <a:t>interests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2" tooltip="social"/>
              </a:rPr>
              <a:t>social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3" tooltip="group"/>
              </a:rPr>
              <a:t>group</a:t>
            </a:r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or 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4" tooltip="nationality"/>
              </a:rPr>
              <a:t>nationality</a:t>
            </a:r>
            <a:r>
              <a:rPr lang="en-GB" sz="2000" b="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               </a:t>
            </a:r>
          </a:p>
          <a:p>
            <a:endParaRPr lang="en-GB" sz="2000" b="0" u="sng" dirty="0">
              <a:solidFill>
                <a:srgbClr val="0563C1"/>
              </a:solidFill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(Cambridge Dictionary, 2021) </a:t>
            </a:r>
          </a:p>
          <a:p>
            <a:endParaRPr lang="en-GB" sz="2000" b="0" dirty="0">
              <a:latin typeface="+mj-lt"/>
            </a:endParaRPr>
          </a:p>
          <a:p>
            <a:pPr fontAlgn="base"/>
            <a:r>
              <a:rPr lang="en-GB" sz="2000" b="0" dirty="0">
                <a:solidFill>
                  <a:srgbClr val="303030"/>
                </a:solidFill>
                <a:latin typeface="+mj-lt"/>
                <a:cs typeface="Arial" panose="020B0604020202020204" pitchFamily="34" charset="0"/>
              </a:rPr>
              <a:t>In sociology, we define community as a group who follow a social structure within a society (culture, norms, values, status). They may work together to organise social life within a particular place, or they may be bound by a sense of belonging sustained across time and space. </a:t>
            </a:r>
          </a:p>
          <a:p>
            <a:pPr fontAlgn="base"/>
            <a:endParaRPr lang="en-GB" sz="2000" b="0" dirty="0">
              <a:solidFill>
                <a:srgbClr val="303030"/>
              </a:solidFill>
              <a:latin typeface="+mj-lt"/>
              <a:cs typeface="Arial" panose="020B0604020202020204" pitchFamily="34" charset="0"/>
            </a:endParaRPr>
          </a:p>
          <a:p>
            <a:pPr fontAlgn="base"/>
            <a:r>
              <a:rPr lang="en-GB" sz="2000" b="0" dirty="0">
                <a:latin typeface="+mj-lt"/>
                <a:cs typeface="Arial" panose="020B0604020202020204" pitchFamily="34" charset="0"/>
              </a:rPr>
              <a:t>(Zevallos, 2013)</a:t>
            </a:r>
          </a:p>
        </p:txBody>
      </p:sp>
    </p:spTree>
    <p:extLst>
      <p:ext uri="{BB962C8B-B14F-4D97-AF65-F5344CB8AC3E}">
        <p14:creationId xmlns:p14="http://schemas.microsoft.com/office/powerpoint/2010/main" val="1190043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20270B-9642-52C2-8CBC-59D379802C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09187-BFCF-14C4-B733-BF7A8B941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 err="1"/>
              <a:t>Acommunity</a:t>
            </a:r>
            <a:r>
              <a:rPr lang="en-GB" sz="3600" dirty="0"/>
              <a:t> can be a number of things…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We can think of it geographically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514962-F880-3D26-9AFE-01689A69BA35}"/>
              </a:ext>
            </a:extLst>
          </p:cNvPr>
          <p:cNvSpPr txBox="1"/>
          <p:nvPr/>
        </p:nvSpPr>
        <p:spPr>
          <a:xfrm>
            <a:off x="1921818" y="2303537"/>
            <a:ext cx="857929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Rural</a:t>
            </a:r>
            <a:r>
              <a:rPr lang="en-GB" sz="2400" b="1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Communities</a:t>
            </a:r>
          </a:p>
          <a:p>
            <a:endParaRPr lang="en-GB" sz="2400" b="1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Urban Communities</a:t>
            </a:r>
          </a:p>
          <a:p>
            <a:endParaRPr lang="en-GB" sz="2400" b="1" dirty="0">
              <a:solidFill>
                <a:srgbClr val="0563C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Suburban Communities</a:t>
            </a:r>
          </a:p>
          <a:p>
            <a:r>
              <a:rPr lang="en-GB" sz="1800" b="1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</a:t>
            </a:r>
          </a:p>
          <a:p>
            <a:endParaRPr lang="en-GB" b="1" u="sng" dirty="0">
              <a:solidFill>
                <a:srgbClr val="0563C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12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8DFAA-8FF1-59C5-6D67-38E9BAD3E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512B2-0DE5-76E1-035D-C89DD0D1D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Rural, Urban, and Suburban Communities: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93778F-1CDA-09E3-BA7F-8BDC5EFE0511}"/>
              </a:ext>
            </a:extLst>
          </p:cNvPr>
          <p:cNvSpPr txBox="1"/>
          <p:nvPr/>
        </p:nvSpPr>
        <p:spPr>
          <a:xfrm>
            <a:off x="390525" y="1603911"/>
            <a:ext cx="52959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DEFINITION</a:t>
            </a:r>
          </a:p>
          <a:p>
            <a:endParaRPr lang="en-GB" sz="2000" b="1" i="0" dirty="0">
              <a:solidFill>
                <a:srgbClr val="000000"/>
              </a:solidFill>
              <a:effectLst/>
            </a:endParaRP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Rural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Communities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are areas that are open and spread out with a small population.</a:t>
            </a:r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b="1" dirty="0"/>
              <a:t>Urban</a:t>
            </a:r>
            <a:r>
              <a:rPr lang="en-GB" sz="2000" dirty="0"/>
              <a:t> </a:t>
            </a:r>
            <a:r>
              <a:rPr lang="en-GB" sz="2000" b="1" dirty="0"/>
              <a:t>Communities</a:t>
            </a:r>
            <a:r>
              <a:rPr lang="en-GB" sz="2000" dirty="0"/>
              <a:t> are areas that consists of both living and working areas and have high population.</a:t>
            </a:r>
          </a:p>
          <a:p>
            <a:r>
              <a:rPr lang="en-GB" sz="2000" b="1" dirty="0"/>
              <a:t>Suburban</a:t>
            </a:r>
            <a:r>
              <a:rPr lang="en-GB" sz="2000" dirty="0"/>
              <a:t> </a:t>
            </a:r>
            <a:r>
              <a:rPr lang="en-GB" sz="2000" b="1" dirty="0"/>
              <a:t>Communities</a:t>
            </a:r>
            <a:r>
              <a:rPr lang="en-GB" sz="2000" dirty="0"/>
              <a:t> are areas that are mainly residential with a larger population than rural areas.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429380-AE7E-5486-CCCE-30C0FFA127ED}"/>
              </a:ext>
            </a:extLst>
          </p:cNvPr>
          <p:cNvSpPr txBox="1"/>
          <p:nvPr/>
        </p:nvSpPr>
        <p:spPr>
          <a:xfrm>
            <a:off x="5905500" y="1575336"/>
            <a:ext cx="52959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TYPE of AREA </a:t>
            </a:r>
          </a:p>
          <a:p>
            <a:endParaRPr lang="en-GB" sz="2000" b="1" dirty="0"/>
          </a:p>
          <a:p>
            <a:r>
              <a:rPr lang="en-GB" sz="2000" b="1" dirty="0"/>
              <a:t>Rural- </a:t>
            </a:r>
            <a:r>
              <a:rPr lang="en-GB" sz="2000" dirty="0"/>
              <a:t> generally a countryside area where farming can take place.</a:t>
            </a:r>
          </a:p>
          <a:p>
            <a:r>
              <a:rPr lang="en-GB" sz="2000" b="1" dirty="0"/>
              <a:t>Urban-</a:t>
            </a:r>
            <a:r>
              <a:rPr lang="en-GB" sz="2000" dirty="0"/>
              <a:t> The area is both residential and commercial with offices and large buildings.</a:t>
            </a:r>
          </a:p>
          <a:p>
            <a:endParaRPr lang="en-GB" sz="2000" dirty="0"/>
          </a:p>
          <a:p>
            <a:r>
              <a:rPr lang="en-GB" sz="2000" b="1" dirty="0"/>
              <a:t>Suburban- </a:t>
            </a:r>
            <a:r>
              <a:rPr lang="en-GB" sz="2000" dirty="0"/>
              <a:t>The area is exclusively residential and has a lot of single-family housing.</a:t>
            </a:r>
          </a:p>
        </p:txBody>
      </p:sp>
    </p:spTree>
    <p:extLst>
      <p:ext uri="{BB962C8B-B14F-4D97-AF65-F5344CB8AC3E}">
        <p14:creationId xmlns:p14="http://schemas.microsoft.com/office/powerpoint/2010/main" val="994207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54802-8DEC-9F5A-DC0F-FADC42EF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6EA8F-3F21-1A20-8DF9-684978F85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OCCUPATION of RESIDENTS (although there will be unemployment)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3AA6F3-2ADB-50A8-B03B-245FDB5A1BA4}"/>
              </a:ext>
            </a:extLst>
          </p:cNvPr>
          <p:cNvSpPr txBox="1"/>
          <p:nvPr/>
        </p:nvSpPr>
        <p:spPr>
          <a:xfrm>
            <a:off x="657225" y="1754188"/>
            <a:ext cx="111633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Rural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Communities </a:t>
            </a:r>
            <a:r>
              <a:rPr lang="en-GB" sz="2400" dirty="0">
                <a:solidFill>
                  <a:srgbClr val="000000"/>
                </a:solidFill>
              </a:rPr>
              <a:t> These areas include people who were traditionally employed in farming - hospitality?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b="1" dirty="0"/>
              <a:t>Urban</a:t>
            </a:r>
            <a:r>
              <a:rPr lang="en-GB" sz="2400" dirty="0"/>
              <a:t> </a:t>
            </a:r>
            <a:r>
              <a:rPr lang="en-GB" sz="2400" b="1" dirty="0"/>
              <a:t>Communities</a:t>
            </a:r>
            <a:r>
              <a:rPr lang="en-GB" sz="2400" dirty="0"/>
              <a:t> These areas include people who run their own business or work for a company.</a:t>
            </a:r>
          </a:p>
          <a:p>
            <a:endParaRPr lang="en-GB" sz="2400" dirty="0"/>
          </a:p>
          <a:p>
            <a:r>
              <a:rPr lang="en-GB" sz="2400" b="1" dirty="0"/>
              <a:t>Suburban</a:t>
            </a:r>
            <a:r>
              <a:rPr lang="en-GB" sz="2400" dirty="0"/>
              <a:t> </a:t>
            </a:r>
            <a:r>
              <a:rPr lang="en-GB" sz="2400" b="1" dirty="0"/>
              <a:t>Communities</a:t>
            </a:r>
            <a:r>
              <a:rPr lang="en-GB" sz="2400" dirty="0"/>
              <a:t> As these areas are residential and near to the urban areas they include people who work in the urban areas.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51889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C1910-6B8E-9398-C37A-E68908194F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F3FDF-8B26-BC79-759F-DBDA249D5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Services and Necessities: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3909E9-A1B6-C48A-AAAD-AA2FDA4B4260}"/>
              </a:ext>
            </a:extLst>
          </p:cNvPr>
          <p:cNvSpPr txBox="1"/>
          <p:nvPr/>
        </p:nvSpPr>
        <p:spPr>
          <a:xfrm>
            <a:off x="1298129" y="1458913"/>
            <a:ext cx="892899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/>
          </a:p>
          <a:p>
            <a:r>
              <a:rPr lang="en-GB" sz="2000" b="1" dirty="0"/>
              <a:t>Rural- </a:t>
            </a:r>
            <a:r>
              <a:rPr lang="en-GB" sz="2000" dirty="0"/>
              <a:t> They have the basic </a:t>
            </a:r>
            <a:r>
              <a:rPr lang="en-GB" sz="2400" dirty="0"/>
              <a:t>necessities</a:t>
            </a:r>
            <a:r>
              <a:rPr lang="en-GB" sz="2000" dirty="0"/>
              <a:t>, but these areas often do not have sufficient shopping or medical services for which they have to go to more populated areas.</a:t>
            </a:r>
          </a:p>
          <a:p>
            <a:r>
              <a:rPr lang="en-GB" sz="2000" dirty="0"/>
              <a:t>	</a:t>
            </a:r>
          </a:p>
          <a:p>
            <a:r>
              <a:rPr lang="en-GB" sz="2000" b="1" dirty="0"/>
              <a:t>Urban-</a:t>
            </a:r>
            <a:r>
              <a:rPr lang="en-GB" sz="2000" dirty="0"/>
              <a:t> Generally have all the basic necessities and advanced medical services. These areas also have extensive shopping areas.	</a:t>
            </a:r>
          </a:p>
          <a:p>
            <a:endParaRPr lang="en-GB" sz="2000" dirty="0"/>
          </a:p>
          <a:p>
            <a:r>
              <a:rPr lang="en-GB" sz="2000" b="1" dirty="0"/>
              <a:t>Suburban- </a:t>
            </a:r>
            <a:r>
              <a:rPr lang="en-GB" sz="2000" dirty="0"/>
              <a:t>They have the basic necessities and medical services but often limited shopping facilities.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391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43ADE-F45D-16A5-24A1-1CAE0FAC3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C9F4-8003-1E42-9CCF-3573B900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Shared Characteristics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3F5E44-25B7-80AB-2A05-A34086131F30}"/>
              </a:ext>
            </a:extLst>
          </p:cNvPr>
          <p:cNvSpPr txBox="1"/>
          <p:nvPr/>
        </p:nvSpPr>
        <p:spPr>
          <a:xfrm>
            <a:off x="876300" y="1408926"/>
            <a:ext cx="111633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could these be?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Ethnicity/Race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Gender/Sexuality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Socio Economic Status (employment status)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Social Class/Position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2759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B54728-C2F8-60EB-33A2-68BAC612A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B4C54-2246-AC60-C44A-78C98D87C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Common Interests/Beliefs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7903E9-6E23-1C23-F1F9-43D3EAD900DE}"/>
              </a:ext>
            </a:extLst>
          </p:cNvPr>
          <p:cNvSpPr txBox="1"/>
          <p:nvPr/>
        </p:nvSpPr>
        <p:spPr>
          <a:xfrm>
            <a:off x="828675" y="1589901"/>
            <a:ext cx="111633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could these be?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Religion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Belief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Politics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Aims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Think of us here today, what common interests bind us, as a community?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27206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D27B5-16FA-9979-1A47-512819C02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A25C3-99AB-A52C-20F8-4AF9CFC90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Community Definition?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946166-6B19-14D5-A3CB-02655B648946}"/>
              </a:ext>
            </a:extLst>
          </p:cNvPr>
          <p:cNvSpPr txBox="1"/>
          <p:nvPr/>
        </p:nvSpPr>
        <p:spPr>
          <a:xfrm>
            <a:off x="828675" y="1589901"/>
            <a:ext cx="11163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Give me one word that you think is important for a Community.</a:t>
            </a:r>
            <a:endParaRPr lang="en-GB" sz="2400" dirty="0"/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EAD684-CC58-496D-8621-43B95F8D3E6E}"/>
              </a:ext>
            </a:extLst>
          </p:cNvPr>
          <p:cNvSpPr txBox="1"/>
          <p:nvPr/>
        </p:nvSpPr>
        <p:spPr>
          <a:xfrm>
            <a:off x="828675" y="3429000"/>
            <a:ext cx="11163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 us build our own definition of ‘Community’…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5548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3E274-7A6A-525D-D36B-CD59C9CEB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2A37D-D506-2B7E-CFA4-97890AC58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E0C5CD-A2D8-8794-F7CD-5268BA4B892F}"/>
              </a:ext>
            </a:extLst>
          </p:cNvPr>
          <p:cNvSpPr txBox="1"/>
          <p:nvPr/>
        </p:nvSpPr>
        <p:spPr>
          <a:xfrm>
            <a:off x="828675" y="2447151"/>
            <a:ext cx="111633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Today we started exploring ‘What is Community’? And started shaping our understanding of the different factors involved in </a:t>
            </a:r>
            <a:r>
              <a:rPr lang="en-GB" sz="2400" b="1"/>
              <a:t>fostering it.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037224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577</Words>
  <Application>Microsoft Office PowerPoint</Application>
  <PresentationFormat>Widescreen</PresentationFormat>
  <Paragraphs>85</Paragraphs>
  <Slides>13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Title Slide 1</vt:lpstr>
      <vt:lpstr>ALAMO22</vt:lpstr>
      <vt:lpstr>   Module: BMSE4004D Community Development  Session 2: What is a community?   </vt:lpstr>
      <vt:lpstr>Agenda:</vt:lpstr>
      <vt:lpstr>What do you think a Community is?</vt:lpstr>
      <vt:lpstr>Video: What is Community Development? An Introduction:</vt:lpstr>
      <vt:lpstr>A Community can be a number of things…</vt:lpstr>
      <vt:lpstr>Acommunity can be a number of things…  We can think of it geographically</vt:lpstr>
      <vt:lpstr>Rural, Urban, and Suburban Communities:</vt:lpstr>
      <vt:lpstr>OCCUPATION of RESIDENTS (although there will be unemployment)</vt:lpstr>
      <vt:lpstr>Services and Necessities:</vt:lpstr>
      <vt:lpstr>Shared Characteristics</vt:lpstr>
      <vt:lpstr>Common Interests/Beliefs</vt:lpstr>
      <vt:lpstr>Community Definition?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2</cp:revision>
  <dcterms:created xsi:type="dcterms:W3CDTF">2025-09-08T10:01:36Z</dcterms:created>
  <dcterms:modified xsi:type="dcterms:W3CDTF">2025-09-08T12:06:24Z</dcterms:modified>
</cp:coreProperties>
</file>