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22"/>
  </p:notesMasterIdLst>
  <p:sldIdLst>
    <p:sldId id="256" r:id="rId2"/>
    <p:sldId id="257" r:id="rId3"/>
    <p:sldId id="258" r:id="rId4"/>
    <p:sldId id="259" r:id="rId5"/>
    <p:sldId id="260" r:id="rId6"/>
    <p:sldId id="261" r:id="rId7"/>
    <p:sldId id="263" r:id="rId8"/>
    <p:sldId id="264" r:id="rId9"/>
    <p:sldId id="268" r:id="rId10"/>
    <p:sldId id="272" r:id="rId11"/>
    <p:sldId id="273" r:id="rId12"/>
    <p:sldId id="274" r:id="rId13"/>
    <p:sldId id="269" r:id="rId14"/>
    <p:sldId id="270" r:id="rId15"/>
    <p:sldId id="271" r:id="rId16"/>
    <p:sldId id="265" r:id="rId17"/>
    <p:sldId id="266" r:id="rId18"/>
    <p:sldId id="267" r:id="rId19"/>
    <p:sldId id="276" r:id="rId20"/>
    <p:sldId id="275" r:id="rId2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0C2BD6-A09B-5402-7338-134E999436E6}" v="4" dt="2025-04-27T12:11:44.599"/>
    <p1510:client id="{352EB27D-A665-73AC-5009-AD2951BDC35E}" v="1" dt="2025-04-28T13:42:42.586"/>
    <p1510:client id="{3FF10C02-2783-E410-598E-1B38A37C58AB}" v="1053" dt="2025-04-28T18:44:03.603"/>
    <p1510:client id="{CE4BDF49-5871-2D73-0915-3AA357997B44}" v="227" dt="2025-04-28T22:24:40.628"/>
    <p1510:client id="{EAF609C6-42BF-A59F-573C-0B9CB4BFE02B}" v="83" dt="2025-04-27T09:02:57.092"/>
    <p1510:client id="{F71541CC-C984-A601-1CE6-6DCC5C137CCB}" v="271" dt="2025-04-28T09:45:58.016"/>
    <p1510:client id="{F7E91481-D0A5-1930-C8BA-51FFAFE441EE}" v="292" dt="2025-04-28T19:47:12.52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7.xml" Id="rId8" /><Relationship Type="http://schemas.openxmlformats.org/officeDocument/2006/relationships/slide" Target="slides/slide12.xml" Id="rId13" /><Relationship Type="http://schemas.openxmlformats.org/officeDocument/2006/relationships/slide" Target="slides/slide17.xml" Id="rId18" /><Relationship Type="http://schemas.openxmlformats.org/officeDocument/2006/relationships/tableStyles" Target="tableStyles.xml" Id="rId26" /><Relationship Type="http://schemas.openxmlformats.org/officeDocument/2006/relationships/slide" Target="slides/slide2.xml" Id="rId3" /><Relationship Type="http://schemas.openxmlformats.org/officeDocument/2006/relationships/slide" Target="slides/slide20.xml" Id="rId21" /><Relationship Type="http://schemas.openxmlformats.org/officeDocument/2006/relationships/slide" Target="slides/slide6.xml" Id="rId7" /><Relationship Type="http://schemas.openxmlformats.org/officeDocument/2006/relationships/slide" Target="slides/slide11.xml" Id="rId12" /><Relationship Type="http://schemas.openxmlformats.org/officeDocument/2006/relationships/slide" Target="slides/slide16.xml" Id="rId17" /><Relationship Type="http://schemas.openxmlformats.org/officeDocument/2006/relationships/theme" Target="theme/theme1.xml" Id="rId25" /><Relationship Type="http://schemas.openxmlformats.org/officeDocument/2006/relationships/slide" Target="slides/slide1.xml" Id="rId2" /><Relationship Type="http://schemas.openxmlformats.org/officeDocument/2006/relationships/slide" Target="slides/slide15.xml" Id="rId16" /><Relationship Type="http://schemas.openxmlformats.org/officeDocument/2006/relationships/slide" Target="slides/slide19.xml" Id="rId20"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slide" Target="slides/slide10.xml" Id="rId11" /><Relationship Type="http://schemas.openxmlformats.org/officeDocument/2006/relationships/viewProps" Target="viewProps.xml" Id="rId24" /><Relationship Type="http://schemas.openxmlformats.org/officeDocument/2006/relationships/slide" Target="slides/slide4.xml" Id="rId5" /><Relationship Type="http://schemas.openxmlformats.org/officeDocument/2006/relationships/slide" Target="slides/slide14.xml" Id="rId15" /><Relationship Type="http://schemas.openxmlformats.org/officeDocument/2006/relationships/presProps" Target="presProps.xml" Id="rId23" /><Relationship Type="http://schemas.microsoft.com/office/2015/10/relationships/revisionInfo" Target="revisionInfo.xml" Id="rId28" /><Relationship Type="http://schemas.openxmlformats.org/officeDocument/2006/relationships/slide" Target="slides/slide9.xml" Id="rId10" /><Relationship Type="http://schemas.openxmlformats.org/officeDocument/2006/relationships/slide" Target="slides/slide18.xml" Id="rId19" /><Relationship Type="http://schemas.openxmlformats.org/officeDocument/2006/relationships/slide" Target="slides/slide3.xml" Id="rId4" /><Relationship Type="http://schemas.openxmlformats.org/officeDocument/2006/relationships/slide" Target="slides/slide8.xml" Id="rId9" /><Relationship Type="http://schemas.openxmlformats.org/officeDocument/2006/relationships/slide" Target="slides/slide13.xml" Id="rId14" /><Relationship Type="http://schemas.openxmlformats.org/officeDocument/2006/relationships/notesMaster" Target="notesMasters/notesMaster1.xml" Id="rId22" /></Relationships>
</file>

<file path=ppt/charts/_rels/chart1.xml.rels><?xml version="1.0" encoding="UTF-8" standalone="yes"?>
<Relationships xmlns="http://schemas.openxmlformats.org/package/2006/relationships"><Relationship Id="rId3" Type="http://schemas.openxmlformats.org/officeDocument/2006/relationships/oleObject" Target="https://uowtsd-my.sharepoint.com/personal/2301489_student_uwtsd_ac_uk/Documents/zita%20group%20presentation_Pie%201.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Ethnicity</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45E2-4C31-800E-844183EADFF9}"/>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45E2-4C31-800E-844183EADFF9}"/>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45E2-4C31-800E-844183EADFF9}"/>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45E2-4C31-800E-844183EADFF9}"/>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45E2-4C31-800E-844183EADFF9}"/>
              </c:ext>
            </c:extLst>
          </c:dPt>
          <c:cat>
            <c:strRef>
              <c:f>Sheet1!$A$2:$A$6</c:f>
              <c:strCache>
                <c:ptCount val="5"/>
                <c:pt idx="0">
                  <c:v>Asian</c:v>
                </c:pt>
                <c:pt idx="1">
                  <c:v>Black</c:v>
                </c:pt>
                <c:pt idx="2">
                  <c:v>Mixed Ethnicity</c:v>
                </c:pt>
                <c:pt idx="3">
                  <c:v>Other Ethnicities</c:v>
                </c:pt>
                <c:pt idx="4">
                  <c:v>White</c:v>
                </c:pt>
              </c:strCache>
            </c:strRef>
          </c:cat>
          <c:val>
            <c:numRef>
              <c:f>Sheet1!$B$2:$B$6</c:f>
              <c:numCache>
                <c:formatCode>0%</c:formatCode>
                <c:ptCount val="5"/>
                <c:pt idx="0">
                  <c:v>0.14000000000000001</c:v>
                </c:pt>
                <c:pt idx="1">
                  <c:v>0.03</c:v>
                </c:pt>
                <c:pt idx="2">
                  <c:v>0.02</c:v>
                </c:pt>
                <c:pt idx="3">
                  <c:v>0.01</c:v>
                </c:pt>
                <c:pt idx="4">
                  <c:v>0.8</c:v>
                </c:pt>
              </c:numCache>
            </c:numRef>
          </c:val>
          <c:extLst>
            <c:ext xmlns:c16="http://schemas.microsoft.com/office/drawing/2014/chart" uri="{C3380CC4-5D6E-409C-BE32-E72D297353CC}">
              <c16:uniqueId val="{00000000-9534-4580-8600-A7BBA7C7F339}"/>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6C61499-7A1F-4029-921D-B0D68C9F6166}" type="doc">
      <dgm:prSet loTypeId="urn:microsoft.com/office/officeart/2016/7/layout/RepeatingBendingProcessNew" loCatId="process" qsTypeId="urn:microsoft.com/office/officeart/2005/8/quickstyle/simple1" qsCatId="simple" csTypeId="urn:microsoft.com/office/officeart/2005/8/colors/accent2_2" csCatId="accent2" phldr="1"/>
      <dgm:spPr/>
      <dgm:t>
        <a:bodyPr/>
        <a:lstStyle/>
        <a:p>
          <a:endParaRPr lang="en-US"/>
        </a:p>
      </dgm:t>
    </dgm:pt>
    <dgm:pt modelId="{303656D0-C09F-4E82-8BB0-D43952D80249}">
      <dgm:prSet/>
      <dgm:spPr/>
      <dgm:t>
        <a:bodyPr/>
        <a:lstStyle/>
        <a:p>
          <a:r>
            <a:rPr lang="en-GB" b="1"/>
            <a:t>A solicitor has many roles and </a:t>
          </a:r>
          <a:r>
            <a:rPr lang="en-GB" b="1">
              <a:latin typeface="Grandview Display"/>
            </a:rPr>
            <a:t>responsibilites</a:t>
          </a:r>
          <a:r>
            <a:rPr lang="en-GB" b="1"/>
            <a:t>, including; </a:t>
          </a:r>
          <a:endParaRPr lang="en-US"/>
        </a:p>
      </dgm:t>
    </dgm:pt>
    <dgm:pt modelId="{7E165E44-0C0C-4906-842C-7976CA4CFAC4}" type="parTrans" cxnId="{244AE057-279F-4B42-9C8F-CE75AAD0FB4D}">
      <dgm:prSet/>
      <dgm:spPr/>
      <dgm:t>
        <a:bodyPr/>
        <a:lstStyle/>
        <a:p>
          <a:endParaRPr lang="en-US"/>
        </a:p>
      </dgm:t>
    </dgm:pt>
    <dgm:pt modelId="{2DDC3BC2-08B3-4912-8A99-43BFCCAC1C65}" type="sibTrans" cxnId="{244AE057-279F-4B42-9C8F-CE75AAD0FB4D}">
      <dgm:prSet/>
      <dgm:spPr/>
      <dgm:t>
        <a:bodyPr/>
        <a:lstStyle/>
        <a:p>
          <a:endParaRPr lang="en-US"/>
        </a:p>
      </dgm:t>
    </dgm:pt>
    <dgm:pt modelId="{08C31C90-0250-4701-A7EC-3692AEBCFAA0}">
      <dgm:prSet/>
      <dgm:spPr/>
      <dgm:t>
        <a:bodyPr/>
        <a:lstStyle/>
        <a:p>
          <a:r>
            <a:rPr lang="en-GB" b="1"/>
            <a:t>Ensuring public and private </a:t>
          </a:r>
          <a:r>
            <a:rPr lang="en-GB" b="1">
              <a:latin typeface="Grandview Display"/>
            </a:rPr>
            <a:t>institutions</a:t>
          </a:r>
          <a:r>
            <a:rPr lang="en-GB" b="1"/>
            <a:t> are treating clients fairly.</a:t>
          </a:r>
          <a:endParaRPr lang="en-US"/>
        </a:p>
      </dgm:t>
    </dgm:pt>
    <dgm:pt modelId="{3966AC5F-5C15-4C06-AA1B-75FB5AAB12FC}" type="parTrans" cxnId="{80AFCA42-C316-40E6-9B11-20990C9F8D3E}">
      <dgm:prSet/>
      <dgm:spPr/>
      <dgm:t>
        <a:bodyPr/>
        <a:lstStyle/>
        <a:p>
          <a:endParaRPr lang="en-US"/>
        </a:p>
      </dgm:t>
    </dgm:pt>
    <dgm:pt modelId="{C2218342-53D5-4B69-9F61-C20DAE83A326}" type="sibTrans" cxnId="{80AFCA42-C316-40E6-9B11-20990C9F8D3E}">
      <dgm:prSet/>
      <dgm:spPr/>
      <dgm:t>
        <a:bodyPr/>
        <a:lstStyle/>
        <a:p>
          <a:endParaRPr lang="en-US"/>
        </a:p>
      </dgm:t>
    </dgm:pt>
    <dgm:pt modelId="{EC969FCA-C678-457C-9507-E57668B789E5}">
      <dgm:prSet/>
      <dgm:spPr/>
      <dgm:t>
        <a:bodyPr/>
        <a:lstStyle/>
        <a:p>
          <a:r>
            <a:rPr lang="en-GB" b="1"/>
            <a:t>The safeguarding of their client's rights. </a:t>
          </a:r>
          <a:endParaRPr lang="en-US"/>
        </a:p>
      </dgm:t>
    </dgm:pt>
    <dgm:pt modelId="{30D8C39F-7E12-4610-9F66-350738F20B0D}" type="parTrans" cxnId="{D340B6B8-8B6B-4C0F-B614-D6FAC347B516}">
      <dgm:prSet/>
      <dgm:spPr/>
      <dgm:t>
        <a:bodyPr/>
        <a:lstStyle/>
        <a:p>
          <a:endParaRPr lang="en-US"/>
        </a:p>
      </dgm:t>
    </dgm:pt>
    <dgm:pt modelId="{0A9FE2B6-D934-4E2A-9D7C-16EF5E4F0E60}" type="sibTrans" cxnId="{D340B6B8-8B6B-4C0F-B614-D6FAC347B516}">
      <dgm:prSet/>
      <dgm:spPr/>
      <dgm:t>
        <a:bodyPr/>
        <a:lstStyle/>
        <a:p>
          <a:endParaRPr lang="en-US"/>
        </a:p>
      </dgm:t>
    </dgm:pt>
    <dgm:pt modelId="{BBFCC16F-DE3E-4EEF-BD3F-67976DE506EB}">
      <dgm:prSet/>
      <dgm:spPr/>
      <dgm:t>
        <a:bodyPr/>
        <a:lstStyle/>
        <a:p>
          <a:r>
            <a:rPr lang="en-GB" b="1"/>
            <a:t>Conduct research into legislation to provide the best outcome.</a:t>
          </a:r>
          <a:endParaRPr lang="en-US"/>
        </a:p>
      </dgm:t>
    </dgm:pt>
    <dgm:pt modelId="{56634229-7AC2-4F53-97FC-D0AE3C761121}" type="parTrans" cxnId="{E633D076-1F80-4BA0-BC82-BB6113F1C314}">
      <dgm:prSet/>
      <dgm:spPr/>
      <dgm:t>
        <a:bodyPr/>
        <a:lstStyle/>
        <a:p>
          <a:endParaRPr lang="en-US"/>
        </a:p>
      </dgm:t>
    </dgm:pt>
    <dgm:pt modelId="{4431E459-7138-435D-AF3C-D4CDDA199A73}" type="sibTrans" cxnId="{E633D076-1F80-4BA0-BC82-BB6113F1C314}">
      <dgm:prSet/>
      <dgm:spPr/>
      <dgm:t>
        <a:bodyPr/>
        <a:lstStyle/>
        <a:p>
          <a:endParaRPr lang="en-US"/>
        </a:p>
      </dgm:t>
    </dgm:pt>
    <dgm:pt modelId="{49B6EF03-65B4-45E1-82BF-BA49FB63E948}">
      <dgm:prSet/>
      <dgm:spPr/>
      <dgm:t>
        <a:bodyPr/>
        <a:lstStyle/>
        <a:p>
          <a:r>
            <a:rPr lang="en-GB" b="1"/>
            <a:t>Draft legal documents.</a:t>
          </a:r>
          <a:endParaRPr lang="en-US"/>
        </a:p>
      </dgm:t>
    </dgm:pt>
    <dgm:pt modelId="{14ED1FEB-7961-4875-865B-DD020E57BDE2}" type="parTrans" cxnId="{99684DEF-25B2-473F-8A04-9A642C169BC5}">
      <dgm:prSet/>
      <dgm:spPr/>
      <dgm:t>
        <a:bodyPr/>
        <a:lstStyle/>
        <a:p>
          <a:endParaRPr lang="en-US"/>
        </a:p>
      </dgm:t>
    </dgm:pt>
    <dgm:pt modelId="{4CED9906-D09E-4D8D-85F8-2E4FBA55C935}" type="sibTrans" cxnId="{99684DEF-25B2-473F-8A04-9A642C169BC5}">
      <dgm:prSet/>
      <dgm:spPr/>
      <dgm:t>
        <a:bodyPr/>
        <a:lstStyle/>
        <a:p>
          <a:endParaRPr lang="en-US"/>
        </a:p>
      </dgm:t>
    </dgm:pt>
    <dgm:pt modelId="{33935DC9-14EB-4615-BB3E-111F1112F949}">
      <dgm:prSet/>
      <dgm:spPr/>
      <dgm:t>
        <a:bodyPr/>
        <a:lstStyle/>
        <a:p>
          <a:pPr rtl="0"/>
          <a:r>
            <a:rPr lang="en-GB" b="1"/>
            <a:t>Represent clients in court and before tribunals. </a:t>
          </a:r>
          <a:endParaRPr lang="en-US" b="0">
            <a:latin typeface="Grandview Display"/>
          </a:endParaRPr>
        </a:p>
      </dgm:t>
    </dgm:pt>
    <dgm:pt modelId="{9DC0D5A0-003D-4B32-AA79-D1FF37E845EF}" type="parTrans" cxnId="{B1ABA3A5-97FD-4EFD-A88F-0A887E6CE5D9}">
      <dgm:prSet/>
      <dgm:spPr/>
      <dgm:t>
        <a:bodyPr/>
        <a:lstStyle/>
        <a:p>
          <a:endParaRPr lang="en-US"/>
        </a:p>
      </dgm:t>
    </dgm:pt>
    <dgm:pt modelId="{33C1D011-9D7D-4618-8066-285E09EECE85}" type="sibTrans" cxnId="{B1ABA3A5-97FD-4EFD-A88F-0A887E6CE5D9}">
      <dgm:prSet/>
      <dgm:spPr/>
      <dgm:t>
        <a:bodyPr/>
        <a:lstStyle/>
        <a:p>
          <a:endParaRPr lang="en-US"/>
        </a:p>
      </dgm:t>
    </dgm:pt>
    <dgm:pt modelId="{52131884-F6F4-478A-9440-FCFFC3CE0213}">
      <dgm:prSet phldr="0"/>
      <dgm:spPr/>
      <dgm:t>
        <a:bodyPr/>
        <a:lstStyle/>
        <a:p>
          <a:r>
            <a:rPr lang="en-GB" b="1">
              <a:latin typeface="Grandview Display"/>
            </a:rPr>
            <a:t>(Law Solicitor, 2025).</a:t>
          </a:r>
          <a:endParaRPr lang="en-GB"/>
        </a:p>
      </dgm:t>
    </dgm:pt>
    <dgm:pt modelId="{DE80E400-2F01-473A-80C8-78E25B7EC698}" type="parTrans" cxnId="{9DE8183A-E9C9-43E1-A00B-885CC1697617}">
      <dgm:prSet/>
      <dgm:spPr/>
    </dgm:pt>
    <dgm:pt modelId="{27027DEC-CFAB-4338-9438-4AED89CB45B9}" type="sibTrans" cxnId="{9DE8183A-E9C9-43E1-A00B-885CC1697617}">
      <dgm:prSet/>
      <dgm:spPr/>
    </dgm:pt>
    <dgm:pt modelId="{8C4F2F01-AD03-4886-884D-39E52754D3F4}" type="pres">
      <dgm:prSet presAssocID="{76C61499-7A1F-4029-921D-B0D68C9F6166}" presName="Name0" presStyleCnt="0">
        <dgm:presLayoutVars>
          <dgm:dir/>
          <dgm:resizeHandles val="exact"/>
        </dgm:presLayoutVars>
      </dgm:prSet>
      <dgm:spPr/>
    </dgm:pt>
    <dgm:pt modelId="{E1BE7F87-4C08-48E0-AD5C-D0A03EF0899E}" type="pres">
      <dgm:prSet presAssocID="{303656D0-C09F-4E82-8BB0-D43952D80249}" presName="node" presStyleLbl="node1" presStyleIdx="0" presStyleCnt="1">
        <dgm:presLayoutVars>
          <dgm:bulletEnabled val="1"/>
        </dgm:presLayoutVars>
      </dgm:prSet>
      <dgm:spPr/>
    </dgm:pt>
  </dgm:ptLst>
  <dgm:cxnLst>
    <dgm:cxn modelId="{17662716-1034-4E2A-AA1A-E6B01AA538CF}" type="presOf" srcId="{303656D0-C09F-4E82-8BB0-D43952D80249}" destId="{E1BE7F87-4C08-48E0-AD5C-D0A03EF0899E}" srcOrd="0" destOrd="0" presId="urn:microsoft.com/office/officeart/2016/7/layout/RepeatingBendingProcessNew"/>
    <dgm:cxn modelId="{8809FD33-B7F6-42F9-B957-5F3AF0E7F3E1}" type="presOf" srcId="{08C31C90-0250-4701-A7EC-3692AEBCFAA0}" destId="{E1BE7F87-4C08-48E0-AD5C-D0A03EF0899E}" srcOrd="0" destOrd="1" presId="urn:microsoft.com/office/officeart/2016/7/layout/RepeatingBendingProcessNew"/>
    <dgm:cxn modelId="{9DE8183A-E9C9-43E1-A00B-885CC1697617}" srcId="{303656D0-C09F-4E82-8BB0-D43952D80249}" destId="{52131884-F6F4-478A-9440-FCFFC3CE0213}" srcOrd="5" destOrd="0" parTransId="{DE80E400-2F01-473A-80C8-78E25B7EC698}" sibTransId="{27027DEC-CFAB-4338-9438-4AED89CB45B9}"/>
    <dgm:cxn modelId="{80AFCA42-C316-40E6-9B11-20990C9F8D3E}" srcId="{303656D0-C09F-4E82-8BB0-D43952D80249}" destId="{08C31C90-0250-4701-A7EC-3692AEBCFAA0}" srcOrd="0" destOrd="0" parTransId="{3966AC5F-5C15-4C06-AA1B-75FB5AAB12FC}" sibTransId="{C2218342-53D5-4B69-9F61-C20DAE83A326}"/>
    <dgm:cxn modelId="{E9B6964D-716E-4B83-A4BD-C2120C264832}" type="presOf" srcId="{76C61499-7A1F-4029-921D-B0D68C9F6166}" destId="{8C4F2F01-AD03-4886-884D-39E52754D3F4}" srcOrd="0" destOrd="0" presId="urn:microsoft.com/office/officeart/2016/7/layout/RepeatingBendingProcessNew"/>
    <dgm:cxn modelId="{E633D076-1F80-4BA0-BC82-BB6113F1C314}" srcId="{303656D0-C09F-4E82-8BB0-D43952D80249}" destId="{BBFCC16F-DE3E-4EEF-BD3F-67976DE506EB}" srcOrd="2" destOrd="0" parTransId="{56634229-7AC2-4F53-97FC-D0AE3C761121}" sibTransId="{4431E459-7138-435D-AF3C-D4CDDA199A73}"/>
    <dgm:cxn modelId="{244AE057-279F-4B42-9C8F-CE75AAD0FB4D}" srcId="{76C61499-7A1F-4029-921D-B0D68C9F6166}" destId="{303656D0-C09F-4E82-8BB0-D43952D80249}" srcOrd="0" destOrd="0" parTransId="{7E165E44-0C0C-4906-842C-7976CA4CFAC4}" sibTransId="{2DDC3BC2-08B3-4912-8A99-43BFCCAC1C65}"/>
    <dgm:cxn modelId="{EF4F8E58-A54E-47BE-A349-14E08F935ECB}" type="presOf" srcId="{EC969FCA-C678-457C-9507-E57668B789E5}" destId="{E1BE7F87-4C08-48E0-AD5C-D0A03EF0899E}" srcOrd="0" destOrd="2" presId="urn:microsoft.com/office/officeart/2016/7/layout/RepeatingBendingProcessNew"/>
    <dgm:cxn modelId="{55091D7C-42DA-4148-84FB-63F0D88FFE30}" type="presOf" srcId="{49B6EF03-65B4-45E1-82BF-BA49FB63E948}" destId="{E1BE7F87-4C08-48E0-AD5C-D0A03EF0899E}" srcOrd="0" destOrd="4" presId="urn:microsoft.com/office/officeart/2016/7/layout/RepeatingBendingProcessNew"/>
    <dgm:cxn modelId="{46FB237F-54A4-411D-8C4E-6B1455AD1C2C}" type="presOf" srcId="{33935DC9-14EB-4615-BB3E-111F1112F949}" destId="{E1BE7F87-4C08-48E0-AD5C-D0A03EF0899E}" srcOrd="0" destOrd="5" presId="urn:microsoft.com/office/officeart/2016/7/layout/RepeatingBendingProcessNew"/>
    <dgm:cxn modelId="{B1ABA3A5-97FD-4EFD-A88F-0A887E6CE5D9}" srcId="{303656D0-C09F-4E82-8BB0-D43952D80249}" destId="{33935DC9-14EB-4615-BB3E-111F1112F949}" srcOrd="4" destOrd="0" parTransId="{9DC0D5A0-003D-4B32-AA79-D1FF37E845EF}" sibTransId="{33C1D011-9D7D-4618-8066-285E09EECE85}"/>
    <dgm:cxn modelId="{D340B6B8-8B6B-4C0F-B614-D6FAC347B516}" srcId="{303656D0-C09F-4E82-8BB0-D43952D80249}" destId="{EC969FCA-C678-457C-9507-E57668B789E5}" srcOrd="1" destOrd="0" parTransId="{30D8C39F-7E12-4610-9F66-350738F20B0D}" sibTransId="{0A9FE2B6-D934-4E2A-9D7C-16EF5E4F0E60}"/>
    <dgm:cxn modelId="{0D827FCE-93D2-47D8-8E76-7C4C630E0D19}" type="presOf" srcId="{BBFCC16F-DE3E-4EEF-BD3F-67976DE506EB}" destId="{E1BE7F87-4C08-48E0-AD5C-D0A03EF0899E}" srcOrd="0" destOrd="3" presId="urn:microsoft.com/office/officeart/2016/7/layout/RepeatingBendingProcessNew"/>
    <dgm:cxn modelId="{6E0FF2D2-2ADB-437F-8CF8-E56CFEB3496F}" type="presOf" srcId="{52131884-F6F4-478A-9440-FCFFC3CE0213}" destId="{E1BE7F87-4C08-48E0-AD5C-D0A03EF0899E}" srcOrd="0" destOrd="6" presId="urn:microsoft.com/office/officeart/2016/7/layout/RepeatingBendingProcessNew"/>
    <dgm:cxn modelId="{99684DEF-25B2-473F-8A04-9A642C169BC5}" srcId="{303656D0-C09F-4E82-8BB0-D43952D80249}" destId="{49B6EF03-65B4-45E1-82BF-BA49FB63E948}" srcOrd="3" destOrd="0" parTransId="{14ED1FEB-7961-4875-865B-DD020E57BDE2}" sibTransId="{4CED9906-D09E-4D8D-85F8-2E4FBA55C935}"/>
    <dgm:cxn modelId="{99E9BFC0-4C25-4272-8184-DB0C7EE19470}" type="presParOf" srcId="{8C4F2F01-AD03-4886-884D-39E52754D3F4}" destId="{E1BE7F87-4C08-48E0-AD5C-D0A03EF0899E}" srcOrd="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CE5B299-16C7-42BA-BBDA-D8D4383DB600}"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F9F0BAC5-A3EA-4C62-BE29-F8F835D0CE24}">
      <dgm:prSet phldrT="[Text]" phldr="0"/>
      <dgm:spPr/>
      <dgm:t>
        <a:bodyPr/>
        <a:lstStyle/>
        <a:p>
          <a:pPr rtl="0"/>
          <a:r>
            <a:rPr lang="en-US" dirty="0">
              <a:solidFill>
                <a:srgbClr val="000000"/>
              </a:solidFill>
              <a:latin typeface="Arial"/>
              <a:cs typeface="Arial"/>
            </a:rPr>
            <a:t>"Many BAME individuals face barriers including a lack of role models and connections in the profession, alongside a non-inclusive culture in some law firms, particularly larger city firms." (Ahmed, 2023)</a:t>
          </a:r>
          <a:endParaRPr lang="en-US" dirty="0"/>
        </a:p>
      </dgm:t>
    </dgm:pt>
    <dgm:pt modelId="{1B831B1B-1307-43DC-9FB5-68D35C5C02CE}" type="parTrans" cxnId="{0D99ACF1-3175-4D89-A9F8-9BDF48EA8258}">
      <dgm:prSet/>
      <dgm:spPr/>
      <dgm:t>
        <a:bodyPr/>
        <a:lstStyle/>
        <a:p>
          <a:endParaRPr lang="en-US"/>
        </a:p>
      </dgm:t>
    </dgm:pt>
    <dgm:pt modelId="{C8E9F09B-4108-4E97-87B0-670F83A3C86C}" type="sibTrans" cxnId="{0D99ACF1-3175-4D89-A9F8-9BDF48EA8258}">
      <dgm:prSet/>
      <dgm:spPr/>
      <dgm:t>
        <a:bodyPr/>
        <a:lstStyle/>
        <a:p>
          <a:endParaRPr lang="en-US"/>
        </a:p>
      </dgm:t>
    </dgm:pt>
    <dgm:pt modelId="{D49ACB1A-48D3-4687-AB6E-C2F37DFFC5A9}" type="pres">
      <dgm:prSet presAssocID="{7CE5B299-16C7-42BA-BBDA-D8D4383DB600}" presName="diagram" presStyleCnt="0">
        <dgm:presLayoutVars>
          <dgm:dir/>
          <dgm:resizeHandles val="exact"/>
        </dgm:presLayoutVars>
      </dgm:prSet>
      <dgm:spPr/>
    </dgm:pt>
    <dgm:pt modelId="{42D45EA2-DA73-4DA3-9623-8DE8E07310F4}" type="pres">
      <dgm:prSet presAssocID="{F9F0BAC5-A3EA-4C62-BE29-F8F835D0CE24}" presName="node" presStyleLbl="node1" presStyleIdx="0" presStyleCnt="1">
        <dgm:presLayoutVars>
          <dgm:bulletEnabled val="1"/>
        </dgm:presLayoutVars>
      </dgm:prSet>
      <dgm:spPr/>
    </dgm:pt>
  </dgm:ptLst>
  <dgm:cxnLst>
    <dgm:cxn modelId="{3B83FC8D-8A8F-4AF4-BBBB-A46CEFDD3CE0}" type="presOf" srcId="{F9F0BAC5-A3EA-4C62-BE29-F8F835D0CE24}" destId="{42D45EA2-DA73-4DA3-9623-8DE8E07310F4}" srcOrd="0" destOrd="0" presId="urn:microsoft.com/office/officeart/2005/8/layout/default"/>
    <dgm:cxn modelId="{0D99ACF1-3175-4D89-A9F8-9BDF48EA8258}" srcId="{7CE5B299-16C7-42BA-BBDA-D8D4383DB600}" destId="{F9F0BAC5-A3EA-4C62-BE29-F8F835D0CE24}" srcOrd="0" destOrd="0" parTransId="{1B831B1B-1307-43DC-9FB5-68D35C5C02CE}" sibTransId="{C8E9F09B-4108-4E97-87B0-670F83A3C86C}"/>
    <dgm:cxn modelId="{16F1DFF4-F713-4032-B3F0-9BD3ED49B565}" type="presOf" srcId="{7CE5B299-16C7-42BA-BBDA-D8D4383DB600}" destId="{D49ACB1A-48D3-4687-AB6E-C2F37DFFC5A9}" srcOrd="0" destOrd="0" presId="urn:microsoft.com/office/officeart/2005/8/layout/default"/>
    <dgm:cxn modelId="{147F55D7-C3B0-44E7-ADFD-7FDE6BF9DB8C}" type="presParOf" srcId="{D49ACB1A-48D3-4687-AB6E-C2F37DFFC5A9}" destId="{42D45EA2-DA73-4DA3-9623-8DE8E07310F4}"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B75914A-F8ED-4443-8C94-C16F6EB055B8}" type="doc">
      <dgm:prSet loTypeId="urn:microsoft.com/office/officeart/2005/8/layout/cycle2" loCatId="cycle" qsTypeId="urn:microsoft.com/office/officeart/2005/8/quickstyle/simple1" qsCatId="simple" csTypeId="urn:microsoft.com/office/officeart/2005/8/colors/colorful3" csCatId="colorful" phldr="1"/>
      <dgm:spPr/>
      <dgm:t>
        <a:bodyPr/>
        <a:lstStyle/>
        <a:p>
          <a:endParaRPr lang="en-US"/>
        </a:p>
      </dgm:t>
    </dgm:pt>
    <dgm:pt modelId="{71378777-D7CC-4753-AA27-3C373F17F17B}">
      <dgm:prSet phldrT="[Text]" phldr="0"/>
      <dgm:spPr/>
      <dgm:t>
        <a:bodyPr/>
        <a:lstStyle/>
        <a:p>
          <a:pPr rtl="0"/>
          <a:r>
            <a:rPr lang="en-US" b="0" dirty="0">
              <a:solidFill>
                <a:schemeClr val="bg1"/>
              </a:solidFill>
              <a:latin typeface="Neue Haas Grotesk Text Pro"/>
            </a:rPr>
            <a:t>Competitive (</a:t>
          </a:r>
          <a:r>
            <a:rPr lang="en-US" b="0" dirty="0">
              <a:solidFill>
                <a:schemeClr val="bg1"/>
              </a:solidFill>
              <a:latin typeface="Neue Haas Grotesk Text Pro"/>
              <a:ea typeface="Calibri"/>
              <a:cs typeface="Calibri"/>
            </a:rPr>
            <a:t>Webley et al., 2010</a:t>
          </a:r>
          <a:r>
            <a:rPr lang="en-US" b="0" dirty="0">
              <a:solidFill>
                <a:schemeClr val="bg1"/>
              </a:solidFill>
              <a:latin typeface="Neue Haas Grotesk Text Pro"/>
            </a:rPr>
            <a:t>)</a:t>
          </a:r>
        </a:p>
      </dgm:t>
    </dgm:pt>
    <dgm:pt modelId="{5C892F94-4F8A-424C-AC6D-759EECAF6051}" type="parTrans" cxnId="{44E1D4C8-DD75-478A-8CB8-FACB50BA470E}">
      <dgm:prSet/>
      <dgm:spPr/>
      <dgm:t>
        <a:bodyPr/>
        <a:lstStyle/>
        <a:p>
          <a:endParaRPr lang="en-US"/>
        </a:p>
      </dgm:t>
    </dgm:pt>
    <dgm:pt modelId="{5C86F0DF-1D0B-46BB-A18C-803835A56EE4}" type="sibTrans" cxnId="{44E1D4C8-DD75-478A-8CB8-FACB50BA470E}">
      <dgm:prSet/>
      <dgm:spPr/>
      <dgm:t>
        <a:bodyPr/>
        <a:lstStyle/>
        <a:p>
          <a:endParaRPr lang="en-US"/>
        </a:p>
      </dgm:t>
    </dgm:pt>
    <dgm:pt modelId="{164E76AF-DFA7-45B4-B77F-36BAA39A8448}">
      <dgm:prSet phldrT="[Text]" phldr="0"/>
      <dgm:spPr/>
      <dgm:t>
        <a:bodyPr/>
        <a:lstStyle/>
        <a:p>
          <a:pPr rtl="0"/>
          <a:r>
            <a:rPr lang="en-US" b="0" dirty="0">
              <a:solidFill>
                <a:schemeClr val="bg1"/>
              </a:solidFill>
              <a:latin typeface="Neue Haas Grotesk Text Pro"/>
            </a:rPr>
            <a:t>Favours a certain demographic (Solicitors Regualtion Authority, 2017).</a:t>
          </a:r>
        </a:p>
      </dgm:t>
    </dgm:pt>
    <dgm:pt modelId="{E22136BE-3476-4600-8401-E4DA97C554CF}" type="parTrans" cxnId="{83FE7EBC-E802-40AE-868A-C121505E1FB5}">
      <dgm:prSet/>
      <dgm:spPr/>
      <dgm:t>
        <a:bodyPr/>
        <a:lstStyle/>
        <a:p>
          <a:endParaRPr lang="en-US"/>
        </a:p>
      </dgm:t>
    </dgm:pt>
    <dgm:pt modelId="{EA9DAED4-4930-4A02-8B2C-60C534AA972D}" type="sibTrans" cxnId="{83FE7EBC-E802-40AE-868A-C121505E1FB5}">
      <dgm:prSet/>
      <dgm:spPr/>
      <dgm:t>
        <a:bodyPr/>
        <a:lstStyle/>
        <a:p>
          <a:endParaRPr lang="en-US"/>
        </a:p>
      </dgm:t>
    </dgm:pt>
    <dgm:pt modelId="{0D2DBD68-BBE1-4FEA-ABE8-3E432B037A15}">
      <dgm:prSet phldrT="[Text]" phldr="0"/>
      <dgm:spPr/>
      <dgm:t>
        <a:bodyPr/>
        <a:lstStyle/>
        <a:p>
          <a:pPr rtl="0"/>
          <a:r>
            <a:rPr lang="en-US" b="0" dirty="0">
              <a:solidFill>
                <a:schemeClr val="bg1"/>
              </a:solidFill>
              <a:latin typeface="Neue Haas Grotesk Text Pro"/>
            </a:rPr>
            <a:t>Growing representation of Mixed-race individuals (Office for National Statistics, 2022)</a:t>
          </a:r>
        </a:p>
      </dgm:t>
    </dgm:pt>
    <dgm:pt modelId="{A31A06AA-9605-4072-8A44-6DDAC5279043}" type="parTrans" cxnId="{B3A1E71C-A4B1-44EE-A755-7BDBA5B6F9A3}">
      <dgm:prSet/>
      <dgm:spPr/>
      <dgm:t>
        <a:bodyPr/>
        <a:lstStyle/>
        <a:p>
          <a:endParaRPr lang="en-US"/>
        </a:p>
      </dgm:t>
    </dgm:pt>
    <dgm:pt modelId="{C52701C4-B933-4CEC-BA28-658863232FF0}" type="sibTrans" cxnId="{B3A1E71C-A4B1-44EE-A755-7BDBA5B6F9A3}">
      <dgm:prSet/>
      <dgm:spPr/>
      <dgm:t>
        <a:bodyPr/>
        <a:lstStyle/>
        <a:p>
          <a:endParaRPr lang="en-US"/>
        </a:p>
      </dgm:t>
    </dgm:pt>
    <dgm:pt modelId="{1E7454AE-8979-4707-8AC9-EA933BF118E7}">
      <dgm:prSet phldrT="[Text]" phldr="0"/>
      <dgm:spPr/>
      <dgm:t>
        <a:bodyPr/>
        <a:lstStyle/>
        <a:p>
          <a:pPr rtl="0"/>
          <a:r>
            <a:rPr lang="en-US" b="0" dirty="0">
              <a:solidFill>
                <a:schemeClr val="bg1"/>
              </a:solidFill>
              <a:latin typeface="Neue Haas Grotesk Text Pro"/>
            </a:rPr>
            <a:t>Discrimination (United Nations Human Rights Office, 2023). (The Bar Standards Board, 2021)</a:t>
          </a:r>
        </a:p>
      </dgm:t>
    </dgm:pt>
    <dgm:pt modelId="{E50C3EA9-F8D3-4165-B23E-3424A3FB2318}" type="parTrans" cxnId="{8B9486D6-BEC0-437F-ABC8-338A19076B09}">
      <dgm:prSet/>
      <dgm:spPr/>
      <dgm:t>
        <a:bodyPr/>
        <a:lstStyle/>
        <a:p>
          <a:endParaRPr lang="en-US"/>
        </a:p>
      </dgm:t>
    </dgm:pt>
    <dgm:pt modelId="{F4CA3AED-7395-4CC1-A6EA-C268A2BEAF41}" type="sibTrans" cxnId="{8B9486D6-BEC0-437F-ABC8-338A19076B09}">
      <dgm:prSet/>
      <dgm:spPr/>
      <dgm:t>
        <a:bodyPr/>
        <a:lstStyle/>
        <a:p>
          <a:endParaRPr lang="en-US"/>
        </a:p>
      </dgm:t>
    </dgm:pt>
    <dgm:pt modelId="{4685ACC2-8EF6-418C-B2B7-C5CC2D55CADE}" type="pres">
      <dgm:prSet presAssocID="{EB75914A-F8ED-4443-8C94-C16F6EB055B8}" presName="cycle" presStyleCnt="0">
        <dgm:presLayoutVars>
          <dgm:dir/>
          <dgm:resizeHandles val="exact"/>
        </dgm:presLayoutVars>
      </dgm:prSet>
      <dgm:spPr/>
    </dgm:pt>
    <dgm:pt modelId="{88506455-DC33-4DC0-8E50-153A85EEFD5E}" type="pres">
      <dgm:prSet presAssocID="{71378777-D7CC-4753-AA27-3C373F17F17B}" presName="node" presStyleLbl="node1" presStyleIdx="0" presStyleCnt="4">
        <dgm:presLayoutVars>
          <dgm:bulletEnabled val="1"/>
        </dgm:presLayoutVars>
      </dgm:prSet>
      <dgm:spPr/>
    </dgm:pt>
    <dgm:pt modelId="{12349DC7-6454-49A2-9D64-B97AE21DD3F6}" type="pres">
      <dgm:prSet presAssocID="{5C86F0DF-1D0B-46BB-A18C-803835A56EE4}" presName="sibTrans" presStyleLbl="sibTrans2D1" presStyleIdx="0" presStyleCnt="4"/>
      <dgm:spPr/>
    </dgm:pt>
    <dgm:pt modelId="{08718400-A585-4826-9466-5999A4803917}" type="pres">
      <dgm:prSet presAssocID="{5C86F0DF-1D0B-46BB-A18C-803835A56EE4}" presName="connectorText" presStyleLbl="sibTrans2D1" presStyleIdx="0" presStyleCnt="4"/>
      <dgm:spPr/>
    </dgm:pt>
    <dgm:pt modelId="{B66BF299-1BCF-4358-978A-A989DAF9E456}" type="pres">
      <dgm:prSet presAssocID="{164E76AF-DFA7-45B4-B77F-36BAA39A8448}" presName="node" presStyleLbl="node1" presStyleIdx="1" presStyleCnt="4">
        <dgm:presLayoutVars>
          <dgm:bulletEnabled val="1"/>
        </dgm:presLayoutVars>
      </dgm:prSet>
      <dgm:spPr/>
    </dgm:pt>
    <dgm:pt modelId="{6930D011-B8B6-4FAD-81E0-88C7BB595F44}" type="pres">
      <dgm:prSet presAssocID="{EA9DAED4-4930-4A02-8B2C-60C534AA972D}" presName="sibTrans" presStyleLbl="sibTrans2D1" presStyleIdx="1" presStyleCnt="4"/>
      <dgm:spPr/>
    </dgm:pt>
    <dgm:pt modelId="{A8DD9D4A-B1DB-493E-B32C-2C8B609DA936}" type="pres">
      <dgm:prSet presAssocID="{EA9DAED4-4930-4A02-8B2C-60C534AA972D}" presName="connectorText" presStyleLbl="sibTrans2D1" presStyleIdx="1" presStyleCnt="4"/>
      <dgm:spPr/>
    </dgm:pt>
    <dgm:pt modelId="{CCFCBEF8-5A24-46A5-9F5B-6F0A5CB2332C}" type="pres">
      <dgm:prSet presAssocID="{0D2DBD68-BBE1-4FEA-ABE8-3E432B037A15}" presName="node" presStyleLbl="node1" presStyleIdx="2" presStyleCnt="4">
        <dgm:presLayoutVars>
          <dgm:bulletEnabled val="1"/>
        </dgm:presLayoutVars>
      </dgm:prSet>
      <dgm:spPr/>
    </dgm:pt>
    <dgm:pt modelId="{864CD471-08BB-4E12-937A-CF9845BDF5E3}" type="pres">
      <dgm:prSet presAssocID="{C52701C4-B933-4CEC-BA28-658863232FF0}" presName="sibTrans" presStyleLbl="sibTrans2D1" presStyleIdx="2" presStyleCnt="4"/>
      <dgm:spPr/>
    </dgm:pt>
    <dgm:pt modelId="{33E7092B-5228-48BF-98A3-A3FCBD4E75C6}" type="pres">
      <dgm:prSet presAssocID="{C52701C4-B933-4CEC-BA28-658863232FF0}" presName="connectorText" presStyleLbl="sibTrans2D1" presStyleIdx="2" presStyleCnt="4"/>
      <dgm:spPr/>
    </dgm:pt>
    <dgm:pt modelId="{6DFCC1ED-8535-4052-B9D6-5EBF129D4A8D}" type="pres">
      <dgm:prSet presAssocID="{1E7454AE-8979-4707-8AC9-EA933BF118E7}" presName="node" presStyleLbl="node1" presStyleIdx="3" presStyleCnt="4">
        <dgm:presLayoutVars>
          <dgm:bulletEnabled val="1"/>
        </dgm:presLayoutVars>
      </dgm:prSet>
      <dgm:spPr/>
    </dgm:pt>
    <dgm:pt modelId="{E965F1CD-30A0-48D8-8D7A-DA2507261F00}" type="pres">
      <dgm:prSet presAssocID="{F4CA3AED-7395-4CC1-A6EA-C268A2BEAF41}" presName="sibTrans" presStyleLbl="sibTrans2D1" presStyleIdx="3" presStyleCnt="4"/>
      <dgm:spPr/>
    </dgm:pt>
    <dgm:pt modelId="{DC6F7147-986B-4228-868C-BB54D515A2C7}" type="pres">
      <dgm:prSet presAssocID="{F4CA3AED-7395-4CC1-A6EA-C268A2BEAF41}" presName="connectorText" presStyleLbl="sibTrans2D1" presStyleIdx="3" presStyleCnt="4"/>
      <dgm:spPr/>
    </dgm:pt>
  </dgm:ptLst>
  <dgm:cxnLst>
    <dgm:cxn modelId="{52A4AE15-996B-4686-AFC4-B91C0DAB179C}" type="presOf" srcId="{164E76AF-DFA7-45B4-B77F-36BAA39A8448}" destId="{B66BF299-1BCF-4358-978A-A989DAF9E456}" srcOrd="0" destOrd="0" presId="urn:microsoft.com/office/officeart/2005/8/layout/cycle2"/>
    <dgm:cxn modelId="{B3A1E71C-A4B1-44EE-A755-7BDBA5B6F9A3}" srcId="{EB75914A-F8ED-4443-8C94-C16F6EB055B8}" destId="{0D2DBD68-BBE1-4FEA-ABE8-3E432B037A15}" srcOrd="2" destOrd="0" parTransId="{A31A06AA-9605-4072-8A44-6DDAC5279043}" sibTransId="{C52701C4-B933-4CEC-BA28-658863232FF0}"/>
    <dgm:cxn modelId="{F187B92A-235F-42F4-877D-AABEAB76F4B7}" type="presOf" srcId="{EB75914A-F8ED-4443-8C94-C16F6EB055B8}" destId="{4685ACC2-8EF6-418C-B2B7-C5CC2D55CADE}" srcOrd="0" destOrd="0" presId="urn:microsoft.com/office/officeart/2005/8/layout/cycle2"/>
    <dgm:cxn modelId="{18A90332-B325-4DE4-A4D5-D13112528689}" type="presOf" srcId="{EA9DAED4-4930-4A02-8B2C-60C534AA972D}" destId="{6930D011-B8B6-4FAD-81E0-88C7BB595F44}" srcOrd="0" destOrd="0" presId="urn:microsoft.com/office/officeart/2005/8/layout/cycle2"/>
    <dgm:cxn modelId="{C200DE43-051F-45CD-85BA-715C3136BAE8}" type="presOf" srcId="{F4CA3AED-7395-4CC1-A6EA-C268A2BEAF41}" destId="{DC6F7147-986B-4228-868C-BB54D515A2C7}" srcOrd="1" destOrd="0" presId="urn:microsoft.com/office/officeart/2005/8/layout/cycle2"/>
    <dgm:cxn modelId="{AB67AE4B-2D53-44C5-92CE-042399A8A8B7}" type="presOf" srcId="{0D2DBD68-BBE1-4FEA-ABE8-3E432B037A15}" destId="{CCFCBEF8-5A24-46A5-9F5B-6F0A5CB2332C}" srcOrd="0" destOrd="0" presId="urn:microsoft.com/office/officeart/2005/8/layout/cycle2"/>
    <dgm:cxn modelId="{90E3C459-2C46-48F3-990C-804B5CC93460}" type="presOf" srcId="{C52701C4-B933-4CEC-BA28-658863232FF0}" destId="{33E7092B-5228-48BF-98A3-A3FCBD4E75C6}" srcOrd="1" destOrd="0" presId="urn:microsoft.com/office/officeart/2005/8/layout/cycle2"/>
    <dgm:cxn modelId="{D0D8665A-20C3-46A8-804A-4581D5E688DE}" type="presOf" srcId="{EA9DAED4-4930-4A02-8B2C-60C534AA972D}" destId="{A8DD9D4A-B1DB-493E-B32C-2C8B609DA936}" srcOrd="1" destOrd="0" presId="urn:microsoft.com/office/officeart/2005/8/layout/cycle2"/>
    <dgm:cxn modelId="{BE08917A-1F40-4462-86BB-8532E6936C0A}" type="presOf" srcId="{C52701C4-B933-4CEC-BA28-658863232FF0}" destId="{864CD471-08BB-4E12-937A-CF9845BDF5E3}" srcOrd="0" destOrd="0" presId="urn:microsoft.com/office/officeart/2005/8/layout/cycle2"/>
    <dgm:cxn modelId="{8E8E0B94-7B05-41CC-AE76-DF28FC69ACCB}" type="presOf" srcId="{5C86F0DF-1D0B-46BB-A18C-803835A56EE4}" destId="{08718400-A585-4826-9466-5999A4803917}" srcOrd="1" destOrd="0" presId="urn:microsoft.com/office/officeart/2005/8/layout/cycle2"/>
    <dgm:cxn modelId="{1643D79D-F51F-4E10-9DE0-7493629AB127}" type="presOf" srcId="{5C86F0DF-1D0B-46BB-A18C-803835A56EE4}" destId="{12349DC7-6454-49A2-9D64-B97AE21DD3F6}" srcOrd="0" destOrd="0" presId="urn:microsoft.com/office/officeart/2005/8/layout/cycle2"/>
    <dgm:cxn modelId="{446CEFB5-A4F5-4E85-B580-78925BC1E104}" type="presOf" srcId="{71378777-D7CC-4753-AA27-3C373F17F17B}" destId="{88506455-DC33-4DC0-8E50-153A85EEFD5E}" srcOrd="0" destOrd="0" presId="urn:microsoft.com/office/officeart/2005/8/layout/cycle2"/>
    <dgm:cxn modelId="{83FE7EBC-E802-40AE-868A-C121505E1FB5}" srcId="{EB75914A-F8ED-4443-8C94-C16F6EB055B8}" destId="{164E76AF-DFA7-45B4-B77F-36BAA39A8448}" srcOrd="1" destOrd="0" parTransId="{E22136BE-3476-4600-8401-E4DA97C554CF}" sibTransId="{EA9DAED4-4930-4A02-8B2C-60C534AA972D}"/>
    <dgm:cxn modelId="{48BF72C6-9E90-42BF-B552-5D1F478520C5}" type="presOf" srcId="{1E7454AE-8979-4707-8AC9-EA933BF118E7}" destId="{6DFCC1ED-8535-4052-B9D6-5EBF129D4A8D}" srcOrd="0" destOrd="0" presId="urn:microsoft.com/office/officeart/2005/8/layout/cycle2"/>
    <dgm:cxn modelId="{44E1D4C8-DD75-478A-8CB8-FACB50BA470E}" srcId="{EB75914A-F8ED-4443-8C94-C16F6EB055B8}" destId="{71378777-D7CC-4753-AA27-3C373F17F17B}" srcOrd="0" destOrd="0" parTransId="{5C892F94-4F8A-424C-AC6D-759EECAF6051}" sibTransId="{5C86F0DF-1D0B-46BB-A18C-803835A56EE4}"/>
    <dgm:cxn modelId="{8B9486D6-BEC0-437F-ABC8-338A19076B09}" srcId="{EB75914A-F8ED-4443-8C94-C16F6EB055B8}" destId="{1E7454AE-8979-4707-8AC9-EA933BF118E7}" srcOrd="3" destOrd="0" parTransId="{E50C3EA9-F8D3-4165-B23E-3424A3FB2318}" sibTransId="{F4CA3AED-7395-4CC1-A6EA-C268A2BEAF41}"/>
    <dgm:cxn modelId="{94F68FEF-43AC-4150-93B5-B6C7D95439F4}" type="presOf" srcId="{F4CA3AED-7395-4CC1-A6EA-C268A2BEAF41}" destId="{E965F1CD-30A0-48D8-8D7A-DA2507261F00}" srcOrd="0" destOrd="0" presId="urn:microsoft.com/office/officeart/2005/8/layout/cycle2"/>
    <dgm:cxn modelId="{CB64622F-01BA-4743-880F-746500C74591}" type="presParOf" srcId="{4685ACC2-8EF6-418C-B2B7-C5CC2D55CADE}" destId="{88506455-DC33-4DC0-8E50-153A85EEFD5E}" srcOrd="0" destOrd="0" presId="urn:microsoft.com/office/officeart/2005/8/layout/cycle2"/>
    <dgm:cxn modelId="{8B623E73-A4B4-4AB1-B1AE-8C5DC09C7D7C}" type="presParOf" srcId="{4685ACC2-8EF6-418C-B2B7-C5CC2D55CADE}" destId="{12349DC7-6454-49A2-9D64-B97AE21DD3F6}" srcOrd="1" destOrd="0" presId="urn:microsoft.com/office/officeart/2005/8/layout/cycle2"/>
    <dgm:cxn modelId="{1F2976DD-A90A-48E0-A19D-8958E7944B61}" type="presParOf" srcId="{12349DC7-6454-49A2-9D64-B97AE21DD3F6}" destId="{08718400-A585-4826-9466-5999A4803917}" srcOrd="0" destOrd="0" presId="urn:microsoft.com/office/officeart/2005/8/layout/cycle2"/>
    <dgm:cxn modelId="{E93F230C-975B-48AF-89A3-A8D629C4E024}" type="presParOf" srcId="{4685ACC2-8EF6-418C-B2B7-C5CC2D55CADE}" destId="{B66BF299-1BCF-4358-978A-A989DAF9E456}" srcOrd="2" destOrd="0" presId="urn:microsoft.com/office/officeart/2005/8/layout/cycle2"/>
    <dgm:cxn modelId="{466D8CE8-8037-4BCF-963F-502C4C465FFC}" type="presParOf" srcId="{4685ACC2-8EF6-418C-B2B7-C5CC2D55CADE}" destId="{6930D011-B8B6-4FAD-81E0-88C7BB595F44}" srcOrd="3" destOrd="0" presId="urn:microsoft.com/office/officeart/2005/8/layout/cycle2"/>
    <dgm:cxn modelId="{140584DA-8CB6-4FB2-952A-6F18D7A6A219}" type="presParOf" srcId="{6930D011-B8B6-4FAD-81E0-88C7BB595F44}" destId="{A8DD9D4A-B1DB-493E-B32C-2C8B609DA936}" srcOrd="0" destOrd="0" presId="urn:microsoft.com/office/officeart/2005/8/layout/cycle2"/>
    <dgm:cxn modelId="{331B9E22-2C62-432B-A008-8E8C7346DBED}" type="presParOf" srcId="{4685ACC2-8EF6-418C-B2B7-C5CC2D55CADE}" destId="{CCFCBEF8-5A24-46A5-9F5B-6F0A5CB2332C}" srcOrd="4" destOrd="0" presId="urn:microsoft.com/office/officeart/2005/8/layout/cycle2"/>
    <dgm:cxn modelId="{DC03D835-C8A4-4664-BBB1-4299890F9E78}" type="presParOf" srcId="{4685ACC2-8EF6-418C-B2B7-C5CC2D55CADE}" destId="{864CD471-08BB-4E12-937A-CF9845BDF5E3}" srcOrd="5" destOrd="0" presId="urn:microsoft.com/office/officeart/2005/8/layout/cycle2"/>
    <dgm:cxn modelId="{C25233E6-B502-43D2-B94F-B73D4DBC6026}" type="presParOf" srcId="{864CD471-08BB-4E12-937A-CF9845BDF5E3}" destId="{33E7092B-5228-48BF-98A3-A3FCBD4E75C6}" srcOrd="0" destOrd="0" presId="urn:microsoft.com/office/officeart/2005/8/layout/cycle2"/>
    <dgm:cxn modelId="{7963572E-966C-41C1-84A1-B4FBBD43AC1F}" type="presParOf" srcId="{4685ACC2-8EF6-418C-B2B7-C5CC2D55CADE}" destId="{6DFCC1ED-8535-4052-B9D6-5EBF129D4A8D}" srcOrd="6" destOrd="0" presId="urn:microsoft.com/office/officeart/2005/8/layout/cycle2"/>
    <dgm:cxn modelId="{B769AA0B-CBDB-44A9-B228-556CC4E6579A}" type="presParOf" srcId="{4685ACC2-8EF6-418C-B2B7-C5CC2D55CADE}" destId="{E965F1CD-30A0-48D8-8D7A-DA2507261F00}" srcOrd="7" destOrd="0" presId="urn:microsoft.com/office/officeart/2005/8/layout/cycle2"/>
    <dgm:cxn modelId="{682F8EA3-C27F-457A-A460-0946E80B88B4}" type="presParOf" srcId="{E965F1CD-30A0-48D8-8D7A-DA2507261F00}" destId="{DC6F7147-986B-4228-868C-BB54D515A2C7}"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FC1CBAA-5CE6-4D56-AD22-0D53CEC20E0E}" type="doc">
      <dgm:prSet loTypeId="urn:microsoft.com/office/officeart/2005/8/layout/hList3" loCatId="list" qsTypeId="urn:microsoft.com/office/officeart/2005/8/quickstyle/simple1" qsCatId="simple" csTypeId="urn:microsoft.com/office/officeart/2005/8/colors/accent3_5" csCatId="accent3" phldr="1"/>
      <dgm:spPr/>
      <dgm:t>
        <a:bodyPr/>
        <a:lstStyle/>
        <a:p>
          <a:endParaRPr lang="en-US"/>
        </a:p>
      </dgm:t>
    </dgm:pt>
    <dgm:pt modelId="{8971DDE5-C779-431E-8D25-8F29A2D8A365}">
      <dgm:prSet phldrT="[Text]" phldr="0"/>
      <dgm:spPr/>
      <dgm:t>
        <a:bodyPr/>
        <a:lstStyle/>
        <a:p>
          <a:pPr rtl="0"/>
          <a:r>
            <a:rPr lang="en-US" dirty="0">
              <a:latin typeface="Grandview Display"/>
            </a:rPr>
            <a:t>Why a rise in women?</a:t>
          </a:r>
          <a:endParaRPr lang="en-US" dirty="0"/>
        </a:p>
      </dgm:t>
    </dgm:pt>
    <dgm:pt modelId="{74D38F40-D26D-44DB-9F82-C3F808BD77AB}" type="parTrans" cxnId="{A57FB4A0-D9AA-4A1F-B7B9-7C36A21F03A6}">
      <dgm:prSet/>
      <dgm:spPr/>
      <dgm:t>
        <a:bodyPr/>
        <a:lstStyle/>
        <a:p>
          <a:endParaRPr lang="en-US"/>
        </a:p>
      </dgm:t>
    </dgm:pt>
    <dgm:pt modelId="{950E44B3-2BEC-462D-A57E-EDA5EF0E2EE1}" type="sibTrans" cxnId="{A57FB4A0-D9AA-4A1F-B7B9-7C36A21F03A6}">
      <dgm:prSet/>
      <dgm:spPr/>
      <dgm:t>
        <a:bodyPr/>
        <a:lstStyle/>
        <a:p>
          <a:endParaRPr lang="en-US"/>
        </a:p>
      </dgm:t>
    </dgm:pt>
    <dgm:pt modelId="{DB5A523B-172E-4DDD-8D83-7C91D80EF64E}">
      <dgm:prSet phldrT="[Text]" phldr="0"/>
      <dgm:spPr/>
      <dgm:t>
        <a:bodyPr/>
        <a:lstStyle/>
        <a:p>
          <a:pPr rtl="0"/>
          <a:r>
            <a:rPr lang="en-US" dirty="0">
              <a:latin typeface="Grandview Display"/>
            </a:rPr>
            <a:t>Male dominated</a:t>
          </a:r>
          <a:r>
            <a:rPr lang="en-US" dirty="0"/>
            <a:t> </a:t>
          </a:r>
          <a:r>
            <a:rPr lang="en-US" dirty="0">
              <a:latin typeface="Grandview Display"/>
            </a:rPr>
            <a:t>in history (</a:t>
          </a:r>
          <a:r>
            <a:rPr lang="en-US" dirty="0"/>
            <a:t>Schultz and Shaw, 2003</a:t>
          </a:r>
          <a:r>
            <a:rPr lang="en-US" dirty="0">
              <a:latin typeface="Grandview Display"/>
            </a:rPr>
            <a:t>).</a:t>
          </a:r>
        </a:p>
      </dgm:t>
    </dgm:pt>
    <dgm:pt modelId="{3016907A-2184-4B1A-8751-1E20DB870EA8}" type="parTrans" cxnId="{226E8745-5CF1-4320-B459-94C93812B40F}">
      <dgm:prSet/>
      <dgm:spPr/>
      <dgm:t>
        <a:bodyPr/>
        <a:lstStyle/>
        <a:p>
          <a:endParaRPr lang="en-US"/>
        </a:p>
      </dgm:t>
    </dgm:pt>
    <dgm:pt modelId="{2A3D77E1-0B59-4B5E-B4EF-7F982FD35832}" type="sibTrans" cxnId="{226E8745-5CF1-4320-B459-94C93812B40F}">
      <dgm:prSet/>
      <dgm:spPr/>
      <dgm:t>
        <a:bodyPr/>
        <a:lstStyle/>
        <a:p>
          <a:endParaRPr lang="en-US"/>
        </a:p>
      </dgm:t>
    </dgm:pt>
    <dgm:pt modelId="{FFA7A244-C55A-44E2-AAA0-584D23B957FA}">
      <dgm:prSet phldrT="[Text]" phldr="0"/>
      <dgm:spPr/>
      <dgm:t>
        <a:bodyPr/>
        <a:lstStyle/>
        <a:p>
          <a:pPr rtl="0"/>
          <a:r>
            <a:rPr lang="en-US" dirty="0">
              <a:latin typeface="Grandview Display"/>
            </a:rPr>
            <a:t>More accepted in the field (The Law Society, 2025).</a:t>
          </a:r>
          <a:endParaRPr lang="en-US" dirty="0"/>
        </a:p>
      </dgm:t>
    </dgm:pt>
    <dgm:pt modelId="{1A1306CB-B26F-4E52-9AA4-37FCC4B0297A}" type="parTrans" cxnId="{A07C5DFC-AE54-4ABE-BE58-2444424DC6BF}">
      <dgm:prSet/>
      <dgm:spPr/>
      <dgm:t>
        <a:bodyPr/>
        <a:lstStyle/>
        <a:p>
          <a:endParaRPr lang="en-US"/>
        </a:p>
      </dgm:t>
    </dgm:pt>
    <dgm:pt modelId="{0572F80B-9EB1-4C98-AD03-F35E8D4C2FA6}" type="sibTrans" cxnId="{A07C5DFC-AE54-4ABE-BE58-2444424DC6BF}">
      <dgm:prSet/>
      <dgm:spPr/>
      <dgm:t>
        <a:bodyPr/>
        <a:lstStyle/>
        <a:p>
          <a:endParaRPr lang="en-US"/>
        </a:p>
      </dgm:t>
    </dgm:pt>
    <dgm:pt modelId="{CC670E33-09A6-480A-812D-5B3CECD33481}">
      <dgm:prSet phldrT="[Text]" phldr="0"/>
      <dgm:spPr/>
      <dgm:t>
        <a:bodyPr/>
        <a:lstStyle/>
        <a:p>
          <a:pPr rtl="0"/>
          <a:endParaRPr lang="en-US" dirty="0"/>
        </a:p>
      </dgm:t>
    </dgm:pt>
    <dgm:pt modelId="{ACF0521A-3646-458C-A043-290147B21353}" type="parTrans" cxnId="{33F9C3E1-B11A-43E1-968D-296D7D990052}">
      <dgm:prSet/>
      <dgm:spPr/>
      <dgm:t>
        <a:bodyPr/>
        <a:lstStyle/>
        <a:p>
          <a:endParaRPr lang="en-US"/>
        </a:p>
      </dgm:t>
    </dgm:pt>
    <dgm:pt modelId="{70C2A2F0-8FE5-4128-A068-E69021027283}" type="sibTrans" cxnId="{33F9C3E1-B11A-43E1-968D-296D7D990052}">
      <dgm:prSet/>
      <dgm:spPr/>
      <dgm:t>
        <a:bodyPr/>
        <a:lstStyle/>
        <a:p>
          <a:endParaRPr lang="en-US"/>
        </a:p>
      </dgm:t>
    </dgm:pt>
    <dgm:pt modelId="{7844CADE-DB5C-44AC-B313-B12B5102DB79}">
      <dgm:prSet phldr="0"/>
      <dgm:spPr/>
      <dgm:t>
        <a:bodyPr/>
        <a:lstStyle/>
        <a:p>
          <a:r>
            <a:rPr lang="en-US" dirty="0">
              <a:latin typeface="Grandview Display"/>
            </a:rPr>
            <a:t> </a:t>
          </a:r>
          <a:r>
            <a:rPr lang="en-US" b="1" dirty="0"/>
            <a:t>Sex Disqualification (Removal) Act 1919</a:t>
          </a:r>
          <a:r>
            <a:rPr lang="en-US" dirty="0">
              <a:latin typeface="Grandview Display"/>
            </a:rPr>
            <a:t> (UK Government</a:t>
          </a:r>
          <a:r>
            <a:rPr lang="en-US" dirty="0"/>
            <a:t>, 1919</a:t>
          </a:r>
          <a:r>
            <a:rPr lang="en-US" dirty="0">
              <a:latin typeface="Grandview Display"/>
            </a:rPr>
            <a:t>).</a:t>
          </a:r>
          <a:endParaRPr lang="en-US" dirty="0"/>
        </a:p>
      </dgm:t>
    </dgm:pt>
    <dgm:pt modelId="{D00503E6-05EA-4348-91D8-40ECD59DCB0D}" type="parTrans" cxnId="{0219E50A-E335-425B-9F5D-77C717E2DAB2}">
      <dgm:prSet/>
      <dgm:spPr/>
    </dgm:pt>
    <dgm:pt modelId="{2C52FC11-C24E-4B7A-9BFE-8630CD8EBFF0}" type="sibTrans" cxnId="{0219E50A-E335-425B-9F5D-77C717E2DAB2}">
      <dgm:prSet/>
      <dgm:spPr/>
    </dgm:pt>
    <dgm:pt modelId="{F2F6E9DD-46A9-45B4-9650-1AB46F7944C3}" type="pres">
      <dgm:prSet presAssocID="{AFC1CBAA-5CE6-4D56-AD22-0D53CEC20E0E}" presName="composite" presStyleCnt="0">
        <dgm:presLayoutVars>
          <dgm:chMax val="1"/>
          <dgm:dir/>
          <dgm:resizeHandles val="exact"/>
        </dgm:presLayoutVars>
      </dgm:prSet>
      <dgm:spPr/>
    </dgm:pt>
    <dgm:pt modelId="{A12F61DD-9CAD-43B9-8642-C82160396FF8}" type="pres">
      <dgm:prSet presAssocID="{8971DDE5-C779-431E-8D25-8F29A2D8A365}" presName="roof" presStyleLbl="dkBgShp" presStyleIdx="0" presStyleCnt="2"/>
      <dgm:spPr/>
    </dgm:pt>
    <dgm:pt modelId="{CF42AF24-F5BF-404B-BA0C-314D4B00CFAF}" type="pres">
      <dgm:prSet presAssocID="{8971DDE5-C779-431E-8D25-8F29A2D8A365}" presName="pillars" presStyleCnt="0"/>
      <dgm:spPr/>
    </dgm:pt>
    <dgm:pt modelId="{A7659772-922B-4E5E-B88B-E96F0B93D700}" type="pres">
      <dgm:prSet presAssocID="{8971DDE5-C779-431E-8D25-8F29A2D8A365}" presName="pillar1" presStyleLbl="node1" presStyleIdx="0" presStyleCnt="3">
        <dgm:presLayoutVars>
          <dgm:bulletEnabled val="1"/>
        </dgm:presLayoutVars>
      </dgm:prSet>
      <dgm:spPr/>
    </dgm:pt>
    <dgm:pt modelId="{56A47008-711C-4288-9AF9-E636E98D5964}" type="pres">
      <dgm:prSet presAssocID="{7844CADE-DB5C-44AC-B313-B12B5102DB79}" presName="pillarX" presStyleLbl="node1" presStyleIdx="1" presStyleCnt="3">
        <dgm:presLayoutVars>
          <dgm:bulletEnabled val="1"/>
        </dgm:presLayoutVars>
      </dgm:prSet>
      <dgm:spPr/>
    </dgm:pt>
    <dgm:pt modelId="{6DFBA375-2DE3-4849-B27C-B5B9490EA834}" type="pres">
      <dgm:prSet presAssocID="{FFA7A244-C55A-44E2-AAA0-584D23B957FA}" presName="pillarX" presStyleLbl="node1" presStyleIdx="2" presStyleCnt="3">
        <dgm:presLayoutVars>
          <dgm:bulletEnabled val="1"/>
        </dgm:presLayoutVars>
      </dgm:prSet>
      <dgm:spPr/>
    </dgm:pt>
    <dgm:pt modelId="{C47C6C8A-321B-4947-B7B9-9DFA042689D1}" type="pres">
      <dgm:prSet presAssocID="{8971DDE5-C779-431E-8D25-8F29A2D8A365}" presName="base" presStyleLbl="dkBgShp" presStyleIdx="1" presStyleCnt="2"/>
      <dgm:spPr/>
    </dgm:pt>
  </dgm:ptLst>
  <dgm:cxnLst>
    <dgm:cxn modelId="{0219E50A-E335-425B-9F5D-77C717E2DAB2}" srcId="{8971DDE5-C779-431E-8D25-8F29A2D8A365}" destId="{7844CADE-DB5C-44AC-B313-B12B5102DB79}" srcOrd="1" destOrd="0" parTransId="{D00503E6-05EA-4348-91D8-40ECD59DCB0D}" sibTransId="{2C52FC11-C24E-4B7A-9BFE-8630CD8EBFF0}"/>
    <dgm:cxn modelId="{AC39DA1D-9EE4-48A3-9AD2-D9E92CCAA91B}" type="presOf" srcId="{7844CADE-DB5C-44AC-B313-B12B5102DB79}" destId="{56A47008-711C-4288-9AF9-E636E98D5964}" srcOrd="0" destOrd="0" presId="urn:microsoft.com/office/officeart/2005/8/layout/hList3"/>
    <dgm:cxn modelId="{226E8745-5CF1-4320-B459-94C93812B40F}" srcId="{8971DDE5-C779-431E-8D25-8F29A2D8A365}" destId="{DB5A523B-172E-4DDD-8D83-7C91D80EF64E}" srcOrd="0" destOrd="0" parTransId="{3016907A-2184-4B1A-8751-1E20DB870EA8}" sibTransId="{2A3D77E1-0B59-4B5E-B4EF-7F982FD35832}"/>
    <dgm:cxn modelId="{ADE18F7F-CBE4-4E78-98B8-6238C95C95C4}" type="presOf" srcId="{DB5A523B-172E-4DDD-8D83-7C91D80EF64E}" destId="{A7659772-922B-4E5E-B88B-E96F0B93D700}" srcOrd="0" destOrd="0" presId="urn:microsoft.com/office/officeart/2005/8/layout/hList3"/>
    <dgm:cxn modelId="{A7E8C395-6C74-4DEA-9072-2DD1A99EBCA9}" type="presOf" srcId="{FFA7A244-C55A-44E2-AAA0-584D23B957FA}" destId="{6DFBA375-2DE3-4849-B27C-B5B9490EA834}" srcOrd="0" destOrd="0" presId="urn:microsoft.com/office/officeart/2005/8/layout/hList3"/>
    <dgm:cxn modelId="{A57FB4A0-D9AA-4A1F-B7B9-7C36A21F03A6}" srcId="{AFC1CBAA-5CE6-4D56-AD22-0D53CEC20E0E}" destId="{8971DDE5-C779-431E-8D25-8F29A2D8A365}" srcOrd="0" destOrd="0" parTransId="{74D38F40-D26D-44DB-9F82-C3F808BD77AB}" sibTransId="{950E44B3-2BEC-462D-A57E-EDA5EF0E2EE1}"/>
    <dgm:cxn modelId="{422A24B6-A027-442C-AC20-781F35AFBD17}" type="presOf" srcId="{AFC1CBAA-5CE6-4D56-AD22-0D53CEC20E0E}" destId="{F2F6E9DD-46A9-45B4-9650-1AB46F7944C3}" srcOrd="0" destOrd="0" presId="urn:microsoft.com/office/officeart/2005/8/layout/hList3"/>
    <dgm:cxn modelId="{8D4416C8-255E-44A1-A427-FEB804FAB056}" type="presOf" srcId="{8971DDE5-C779-431E-8D25-8F29A2D8A365}" destId="{A12F61DD-9CAD-43B9-8642-C82160396FF8}" srcOrd="0" destOrd="0" presId="urn:microsoft.com/office/officeart/2005/8/layout/hList3"/>
    <dgm:cxn modelId="{33F9C3E1-B11A-43E1-968D-296D7D990052}" srcId="{AFC1CBAA-5CE6-4D56-AD22-0D53CEC20E0E}" destId="{CC670E33-09A6-480A-812D-5B3CECD33481}" srcOrd="1" destOrd="0" parTransId="{ACF0521A-3646-458C-A043-290147B21353}" sibTransId="{70C2A2F0-8FE5-4128-A068-E69021027283}"/>
    <dgm:cxn modelId="{A07C5DFC-AE54-4ABE-BE58-2444424DC6BF}" srcId="{8971DDE5-C779-431E-8D25-8F29A2D8A365}" destId="{FFA7A244-C55A-44E2-AAA0-584D23B957FA}" srcOrd="2" destOrd="0" parTransId="{1A1306CB-B26F-4E52-9AA4-37FCC4B0297A}" sibTransId="{0572F80B-9EB1-4C98-AD03-F35E8D4C2FA6}"/>
    <dgm:cxn modelId="{CF6E585D-F065-4B89-B289-D8DE87593A2D}" type="presParOf" srcId="{F2F6E9DD-46A9-45B4-9650-1AB46F7944C3}" destId="{A12F61DD-9CAD-43B9-8642-C82160396FF8}" srcOrd="0" destOrd="0" presId="urn:microsoft.com/office/officeart/2005/8/layout/hList3"/>
    <dgm:cxn modelId="{A1BC59A5-D5EF-4FD8-B921-B17DAF791F54}" type="presParOf" srcId="{F2F6E9DD-46A9-45B4-9650-1AB46F7944C3}" destId="{CF42AF24-F5BF-404B-BA0C-314D4B00CFAF}" srcOrd="1" destOrd="0" presId="urn:microsoft.com/office/officeart/2005/8/layout/hList3"/>
    <dgm:cxn modelId="{8B8317AD-D05D-416F-9AAA-A2CA46DED41E}" type="presParOf" srcId="{CF42AF24-F5BF-404B-BA0C-314D4B00CFAF}" destId="{A7659772-922B-4E5E-B88B-E96F0B93D700}" srcOrd="0" destOrd="0" presId="urn:microsoft.com/office/officeart/2005/8/layout/hList3"/>
    <dgm:cxn modelId="{455FE3B6-9C13-4462-A2E1-44753C825EF2}" type="presParOf" srcId="{CF42AF24-F5BF-404B-BA0C-314D4B00CFAF}" destId="{56A47008-711C-4288-9AF9-E636E98D5964}" srcOrd="1" destOrd="0" presId="urn:microsoft.com/office/officeart/2005/8/layout/hList3"/>
    <dgm:cxn modelId="{FE5F8DAA-166E-49F2-A671-4F84E4C02791}" type="presParOf" srcId="{CF42AF24-F5BF-404B-BA0C-314D4B00CFAF}" destId="{6DFBA375-2DE3-4849-B27C-B5B9490EA834}" srcOrd="2" destOrd="0" presId="urn:microsoft.com/office/officeart/2005/8/layout/hList3"/>
    <dgm:cxn modelId="{89381070-87DD-43A5-9871-971A440B9032}" type="presParOf" srcId="{F2F6E9DD-46A9-45B4-9650-1AB46F7944C3}" destId="{C47C6C8A-321B-4947-B7B9-9DFA042689D1}"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FC1CBAA-5CE6-4D56-AD22-0D53CEC20E0E}" type="doc">
      <dgm:prSet loTypeId="urn:microsoft.com/office/officeart/2005/8/layout/hList3" loCatId="list" qsTypeId="urn:microsoft.com/office/officeart/2005/8/quickstyle/simple1" qsCatId="simple" csTypeId="urn:microsoft.com/office/officeart/2005/8/colors/accent6_5" csCatId="accent6" phldr="1"/>
      <dgm:spPr/>
      <dgm:t>
        <a:bodyPr/>
        <a:lstStyle/>
        <a:p>
          <a:endParaRPr lang="en-US"/>
        </a:p>
      </dgm:t>
    </dgm:pt>
    <dgm:pt modelId="{8971DDE5-C779-431E-8D25-8F29A2D8A365}">
      <dgm:prSet phldrT="[Text]" phldr="0"/>
      <dgm:spPr/>
      <dgm:t>
        <a:bodyPr/>
        <a:lstStyle/>
        <a:p>
          <a:pPr rtl="0"/>
          <a:r>
            <a:rPr lang="en-US" dirty="0">
              <a:latin typeface="Grandview Display"/>
            </a:rPr>
            <a:t>Why a decrease in men?</a:t>
          </a:r>
          <a:endParaRPr lang="en-US" dirty="0"/>
        </a:p>
      </dgm:t>
    </dgm:pt>
    <dgm:pt modelId="{74D38F40-D26D-44DB-9F82-C3F808BD77AB}" type="parTrans" cxnId="{A57FB4A0-D9AA-4A1F-B7B9-7C36A21F03A6}">
      <dgm:prSet/>
      <dgm:spPr/>
      <dgm:t>
        <a:bodyPr/>
        <a:lstStyle/>
        <a:p>
          <a:endParaRPr lang="en-US"/>
        </a:p>
      </dgm:t>
    </dgm:pt>
    <dgm:pt modelId="{950E44B3-2BEC-462D-A57E-EDA5EF0E2EE1}" type="sibTrans" cxnId="{A57FB4A0-D9AA-4A1F-B7B9-7C36A21F03A6}">
      <dgm:prSet/>
      <dgm:spPr/>
      <dgm:t>
        <a:bodyPr/>
        <a:lstStyle/>
        <a:p>
          <a:endParaRPr lang="en-US"/>
        </a:p>
      </dgm:t>
    </dgm:pt>
    <dgm:pt modelId="{FFA7A244-C55A-44E2-AAA0-584D23B957FA}">
      <dgm:prSet phldrT="[Text]" phldr="0"/>
      <dgm:spPr/>
      <dgm:t>
        <a:bodyPr/>
        <a:lstStyle/>
        <a:p>
          <a:pPr rtl="0"/>
          <a:r>
            <a:rPr lang="en-US" dirty="0">
              <a:latin typeface="Grandview Display"/>
            </a:rPr>
            <a:t>Men are now performing less academically than women (Higher Education Policy Institute, 2020).</a:t>
          </a:r>
          <a:endParaRPr lang="en-US" dirty="0"/>
        </a:p>
      </dgm:t>
    </dgm:pt>
    <dgm:pt modelId="{1A1306CB-B26F-4E52-9AA4-37FCC4B0297A}" type="parTrans" cxnId="{A07C5DFC-AE54-4ABE-BE58-2444424DC6BF}">
      <dgm:prSet/>
      <dgm:spPr/>
      <dgm:t>
        <a:bodyPr/>
        <a:lstStyle/>
        <a:p>
          <a:endParaRPr lang="en-US"/>
        </a:p>
      </dgm:t>
    </dgm:pt>
    <dgm:pt modelId="{0572F80B-9EB1-4C98-AD03-F35E8D4C2FA6}" type="sibTrans" cxnId="{A07C5DFC-AE54-4ABE-BE58-2444424DC6BF}">
      <dgm:prSet/>
      <dgm:spPr/>
      <dgm:t>
        <a:bodyPr/>
        <a:lstStyle/>
        <a:p>
          <a:endParaRPr lang="en-US"/>
        </a:p>
      </dgm:t>
    </dgm:pt>
    <dgm:pt modelId="{C5F6C5E2-551E-4E09-BB78-2873824034BD}">
      <dgm:prSet phldr="0"/>
      <dgm:spPr/>
      <dgm:t>
        <a:bodyPr/>
        <a:lstStyle/>
        <a:p>
          <a:pPr rtl="0"/>
          <a:r>
            <a:rPr lang="en-US" dirty="0">
              <a:latin typeface="Grandview Display"/>
            </a:rPr>
            <a:t>Decreased Interest   (McGlynn, 1998).</a:t>
          </a:r>
        </a:p>
      </dgm:t>
    </dgm:pt>
    <dgm:pt modelId="{BA534FFA-F17B-42BD-95B8-5F26C1E3D876}" type="parTrans" cxnId="{D3B25A61-01D8-4AAE-81B7-B9EA9ACBB200}">
      <dgm:prSet/>
      <dgm:spPr/>
    </dgm:pt>
    <dgm:pt modelId="{8666DF0B-568F-4CA5-B830-194504DE5D32}" type="sibTrans" cxnId="{D3B25A61-01D8-4AAE-81B7-B9EA9ACBB200}">
      <dgm:prSet/>
      <dgm:spPr/>
    </dgm:pt>
    <dgm:pt modelId="{F2F6E9DD-46A9-45B4-9650-1AB46F7944C3}" type="pres">
      <dgm:prSet presAssocID="{AFC1CBAA-5CE6-4D56-AD22-0D53CEC20E0E}" presName="composite" presStyleCnt="0">
        <dgm:presLayoutVars>
          <dgm:chMax val="1"/>
          <dgm:dir/>
          <dgm:resizeHandles val="exact"/>
        </dgm:presLayoutVars>
      </dgm:prSet>
      <dgm:spPr/>
    </dgm:pt>
    <dgm:pt modelId="{A12F61DD-9CAD-43B9-8642-C82160396FF8}" type="pres">
      <dgm:prSet presAssocID="{8971DDE5-C779-431E-8D25-8F29A2D8A365}" presName="roof" presStyleLbl="dkBgShp" presStyleIdx="0" presStyleCnt="2"/>
      <dgm:spPr/>
    </dgm:pt>
    <dgm:pt modelId="{CF42AF24-F5BF-404B-BA0C-314D4B00CFAF}" type="pres">
      <dgm:prSet presAssocID="{8971DDE5-C779-431E-8D25-8F29A2D8A365}" presName="pillars" presStyleCnt="0"/>
      <dgm:spPr/>
    </dgm:pt>
    <dgm:pt modelId="{A7659772-922B-4E5E-B88B-E96F0B93D700}" type="pres">
      <dgm:prSet presAssocID="{8971DDE5-C779-431E-8D25-8F29A2D8A365}" presName="pillar1" presStyleLbl="node1" presStyleIdx="0" presStyleCnt="2">
        <dgm:presLayoutVars>
          <dgm:bulletEnabled val="1"/>
        </dgm:presLayoutVars>
      </dgm:prSet>
      <dgm:spPr/>
    </dgm:pt>
    <dgm:pt modelId="{2081DBE1-0026-469B-8096-72225007B186}" type="pres">
      <dgm:prSet presAssocID="{C5F6C5E2-551E-4E09-BB78-2873824034BD}" presName="pillarX" presStyleLbl="node1" presStyleIdx="1" presStyleCnt="2">
        <dgm:presLayoutVars>
          <dgm:bulletEnabled val="1"/>
        </dgm:presLayoutVars>
      </dgm:prSet>
      <dgm:spPr/>
    </dgm:pt>
    <dgm:pt modelId="{C47C6C8A-321B-4947-B7B9-9DFA042689D1}" type="pres">
      <dgm:prSet presAssocID="{8971DDE5-C779-431E-8D25-8F29A2D8A365}" presName="base" presStyleLbl="dkBgShp" presStyleIdx="1" presStyleCnt="2"/>
      <dgm:spPr/>
    </dgm:pt>
  </dgm:ptLst>
  <dgm:cxnLst>
    <dgm:cxn modelId="{E076CB06-AC5C-4D68-9F2B-B3FA7E8D214C}" type="presOf" srcId="{C5F6C5E2-551E-4E09-BB78-2873824034BD}" destId="{2081DBE1-0026-469B-8096-72225007B186}" srcOrd="0" destOrd="0" presId="urn:microsoft.com/office/officeart/2005/8/layout/hList3"/>
    <dgm:cxn modelId="{A0897912-3B7D-4C50-8DAB-E0763B783E84}" type="presOf" srcId="{FFA7A244-C55A-44E2-AAA0-584D23B957FA}" destId="{A7659772-922B-4E5E-B88B-E96F0B93D700}" srcOrd="0" destOrd="0" presId="urn:microsoft.com/office/officeart/2005/8/layout/hList3"/>
    <dgm:cxn modelId="{D3B25A61-01D8-4AAE-81B7-B9EA9ACBB200}" srcId="{8971DDE5-C779-431E-8D25-8F29A2D8A365}" destId="{C5F6C5E2-551E-4E09-BB78-2873824034BD}" srcOrd="1" destOrd="0" parTransId="{BA534FFA-F17B-42BD-95B8-5F26C1E3D876}" sibTransId="{8666DF0B-568F-4CA5-B830-194504DE5D32}"/>
    <dgm:cxn modelId="{AA29E573-C847-4E0E-BD86-F7B021347B10}" type="presOf" srcId="{8971DDE5-C779-431E-8D25-8F29A2D8A365}" destId="{A12F61DD-9CAD-43B9-8642-C82160396FF8}" srcOrd="0" destOrd="0" presId="urn:microsoft.com/office/officeart/2005/8/layout/hList3"/>
    <dgm:cxn modelId="{A57FB4A0-D9AA-4A1F-B7B9-7C36A21F03A6}" srcId="{AFC1CBAA-5CE6-4D56-AD22-0D53CEC20E0E}" destId="{8971DDE5-C779-431E-8D25-8F29A2D8A365}" srcOrd="0" destOrd="0" parTransId="{74D38F40-D26D-44DB-9F82-C3F808BD77AB}" sibTransId="{950E44B3-2BEC-462D-A57E-EDA5EF0E2EE1}"/>
    <dgm:cxn modelId="{422A24B6-A027-442C-AC20-781F35AFBD17}" type="presOf" srcId="{AFC1CBAA-5CE6-4D56-AD22-0D53CEC20E0E}" destId="{F2F6E9DD-46A9-45B4-9650-1AB46F7944C3}" srcOrd="0" destOrd="0" presId="urn:microsoft.com/office/officeart/2005/8/layout/hList3"/>
    <dgm:cxn modelId="{A07C5DFC-AE54-4ABE-BE58-2444424DC6BF}" srcId="{8971DDE5-C779-431E-8D25-8F29A2D8A365}" destId="{FFA7A244-C55A-44E2-AAA0-584D23B957FA}" srcOrd="0" destOrd="0" parTransId="{1A1306CB-B26F-4E52-9AA4-37FCC4B0297A}" sibTransId="{0572F80B-9EB1-4C98-AD03-F35E8D4C2FA6}"/>
    <dgm:cxn modelId="{ED57096F-ADB9-44DA-8212-4C064C924A62}" type="presParOf" srcId="{F2F6E9DD-46A9-45B4-9650-1AB46F7944C3}" destId="{A12F61DD-9CAD-43B9-8642-C82160396FF8}" srcOrd="0" destOrd="0" presId="urn:microsoft.com/office/officeart/2005/8/layout/hList3"/>
    <dgm:cxn modelId="{9CB6C725-D9CE-4F37-8444-8D299821EDF9}" type="presParOf" srcId="{F2F6E9DD-46A9-45B4-9650-1AB46F7944C3}" destId="{CF42AF24-F5BF-404B-BA0C-314D4B00CFAF}" srcOrd="1" destOrd="0" presId="urn:microsoft.com/office/officeart/2005/8/layout/hList3"/>
    <dgm:cxn modelId="{5891BAB4-28F8-4B45-85DC-C996D4DDDC95}" type="presParOf" srcId="{CF42AF24-F5BF-404B-BA0C-314D4B00CFAF}" destId="{A7659772-922B-4E5E-B88B-E96F0B93D700}" srcOrd="0" destOrd="0" presId="urn:microsoft.com/office/officeart/2005/8/layout/hList3"/>
    <dgm:cxn modelId="{A80FAB65-BE8F-4F86-836A-1A8DE4AD7ECB}" type="presParOf" srcId="{CF42AF24-F5BF-404B-BA0C-314D4B00CFAF}" destId="{2081DBE1-0026-469B-8096-72225007B186}" srcOrd="1" destOrd="0" presId="urn:microsoft.com/office/officeart/2005/8/layout/hList3"/>
    <dgm:cxn modelId="{47BC1613-8BC3-4530-893F-5CCD67A6B2CB}" type="presParOf" srcId="{F2F6E9DD-46A9-45B4-9650-1AB46F7944C3}" destId="{C47C6C8A-321B-4947-B7B9-9DFA042689D1}" srcOrd="2" destOrd="0" presId="urn:microsoft.com/office/officeart/2005/8/layout/h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FC1CBAA-5CE6-4D56-AD22-0D53CEC20E0E}" type="doc">
      <dgm:prSet loTypeId="urn:microsoft.com/office/officeart/2005/8/layout/hList3" loCatId="list" qsTypeId="urn:microsoft.com/office/officeart/2005/8/quickstyle/simple1" qsCatId="simple" csTypeId="urn:microsoft.com/office/officeart/2005/8/colors/accent1_5" csCatId="accent1" phldr="1"/>
      <dgm:spPr/>
      <dgm:t>
        <a:bodyPr/>
        <a:lstStyle/>
        <a:p>
          <a:endParaRPr lang="en-US"/>
        </a:p>
      </dgm:t>
    </dgm:pt>
    <dgm:pt modelId="{8971DDE5-C779-431E-8D25-8F29A2D8A365}">
      <dgm:prSet phldrT="[Text]" phldr="0"/>
      <dgm:spPr/>
      <dgm:t>
        <a:bodyPr/>
        <a:lstStyle/>
        <a:p>
          <a:pPr rtl="0"/>
          <a:r>
            <a:rPr lang="en-US" dirty="0">
              <a:solidFill>
                <a:schemeClr val="bg1"/>
              </a:solidFill>
              <a:latin typeface="Grandview Display"/>
            </a:rPr>
            <a:t>A lack of Transgender diversity</a:t>
          </a:r>
          <a:endParaRPr lang="en-US" dirty="0">
            <a:solidFill>
              <a:schemeClr val="bg1"/>
            </a:solidFill>
          </a:endParaRPr>
        </a:p>
      </dgm:t>
    </dgm:pt>
    <dgm:pt modelId="{74D38F40-D26D-44DB-9F82-C3F808BD77AB}" type="parTrans" cxnId="{A57FB4A0-D9AA-4A1F-B7B9-7C36A21F03A6}">
      <dgm:prSet/>
      <dgm:spPr/>
      <dgm:t>
        <a:bodyPr/>
        <a:lstStyle/>
        <a:p>
          <a:endParaRPr lang="en-US"/>
        </a:p>
      </dgm:t>
    </dgm:pt>
    <dgm:pt modelId="{950E44B3-2BEC-462D-A57E-EDA5EF0E2EE1}" type="sibTrans" cxnId="{A57FB4A0-D9AA-4A1F-B7B9-7C36A21F03A6}">
      <dgm:prSet/>
      <dgm:spPr/>
      <dgm:t>
        <a:bodyPr/>
        <a:lstStyle/>
        <a:p>
          <a:endParaRPr lang="en-US"/>
        </a:p>
      </dgm:t>
    </dgm:pt>
    <dgm:pt modelId="{FFA7A244-C55A-44E2-AAA0-584D23B957FA}">
      <dgm:prSet phldrT="[Text]" phldr="0"/>
      <dgm:spPr/>
      <dgm:t>
        <a:bodyPr/>
        <a:lstStyle/>
        <a:p>
          <a:pPr rtl="0"/>
          <a:r>
            <a:rPr lang="en-US" dirty="0">
              <a:solidFill>
                <a:schemeClr val="bg1"/>
              </a:solidFill>
              <a:latin typeface="Grandview Display"/>
            </a:rPr>
            <a:t>Dark figure – underreported due to discrimination.</a:t>
          </a:r>
          <a:endParaRPr lang="en-US" dirty="0">
            <a:solidFill>
              <a:schemeClr val="bg1"/>
            </a:solidFill>
          </a:endParaRPr>
        </a:p>
      </dgm:t>
    </dgm:pt>
    <dgm:pt modelId="{1A1306CB-B26F-4E52-9AA4-37FCC4B0297A}" type="parTrans" cxnId="{A07C5DFC-AE54-4ABE-BE58-2444424DC6BF}">
      <dgm:prSet/>
      <dgm:spPr/>
      <dgm:t>
        <a:bodyPr/>
        <a:lstStyle/>
        <a:p>
          <a:endParaRPr lang="en-US"/>
        </a:p>
      </dgm:t>
    </dgm:pt>
    <dgm:pt modelId="{0572F80B-9EB1-4C98-AD03-F35E8D4C2FA6}" type="sibTrans" cxnId="{A07C5DFC-AE54-4ABE-BE58-2444424DC6BF}">
      <dgm:prSet/>
      <dgm:spPr/>
      <dgm:t>
        <a:bodyPr/>
        <a:lstStyle/>
        <a:p>
          <a:endParaRPr lang="en-US"/>
        </a:p>
      </dgm:t>
    </dgm:pt>
    <dgm:pt modelId="{C5F6C5E2-551E-4E09-BB78-2873824034BD}">
      <dgm:prSet phldr="0"/>
      <dgm:spPr/>
      <dgm:t>
        <a:bodyPr/>
        <a:lstStyle/>
        <a:p>
          <a:pPr rtl="0"/>
          <a:r>
            <a:rPr lang="en-US" dirty="0">
              <a:solidFill>
                <a:schemeClr val="bg1"/>
              </a:solidFill>
              <a:latin typeface="Calibri"/>
              <a:ea typeface="Calibri"/>
              <a:cs typeface="Calibri"/>
            </a:rPr>
            <a:t>(Solicitors Regulation Authority, 2024).</a:t>
          </a:r>
          <a:endParaRPr lang="en-US" dirty="0">
            <a:solidFill>
              <a:schemeClr val="bg1"/>
            </a:solidFill>
            <a:latin typeface="Grandview Display"/>
          </a:endParaRPr>
        </a:p>
      </dgm:t>
    </dgm:pt>
    <dgm:pt modelId="{BA534FFA-F17B-42BD-95B8-5F26C1E3D876}" type="parTrans" cxnId="{D3B25A61-01D8-4AAE-81B7-B9EA9ACBB200}">
      <dgm:prSet/>
      <dgm:spPr/>
    </dgm:pt>
    <dgm:pt modelId="{8666DF0B-568F-4CA5-B830-194504DE5D32}" type="sibTrans" cxnId="{D3B25A61-01D8-4AAE-81B7-B9EA9ACBB200}">
      <dgm:prSet/>
      <dgm:spPr/>
    </dgm:pt>
    <dgm:pt modelId="{BAE765B9-D3FE-4D71-9018-EFE28186A8BC}">
      <dgm:prSet phldr="0"/>
      <dgm:spPr/>
      <dgm:t>
        <a:bodyPr/>
        <a:lstStyle/>
        <a:p>
          <a:pPr rtl="0"/>
          <a:r>
            <a:rPr lang="en-US" dirty="0">
              <a:solidFill>
                <a:schemeClr val="bg1"/>
              </a:solidFill>
              <a:latin typeface="Grandview Display"/>
            </a:rPr>
            <a:t>Bias in employment settings – public job role.</a:t>
          </a:r>
        </a:p>
      </dgm:t>
    </dgm:pt>
    <dgm:pt modelId="{8C1E05F8-D1DE-450E-A5EC-65876879F2A2}" type="parTrans" cxnId="{66A3F12B-AD8D-459F-B580-3A47546186B3}">
      <dgm:prSet/>
      <dgm:spPr/>
    </dgm:pt>
    <dgm:pt modelId="{8EF5CF8E-D488-4ABB-AB60-85F7960552AF}" type="sibTrans" cxnId="{66A3F12B-AD8D-459F-B580-3A47546186B3}">
      <dgm:prSet/>
      <dgm:spPr/>
    </dgm:pt>
    <dgm:pt modelId="{F2F6E9DD-46A9-45B4-9650-1AB46F7944C3}" type="pres">
      <dgm:prSet presAssocID="{AFC1CBAA-5CE6-4D56-AD22-0D53CEC20E0E}" presName="composite" presStyleCnt="0">
        <dgm:presLayoutVars>
          <dgm:chMax val="1"/>
          <dgm:dir/>
          <dgm:resizeHandles val="exact"/>
        </dgm:presLayoutVars>
      </dgm:prSet>
      <dgm:spPr/>
    </dgm:pt>
    <dgm:pt modelId="{A12F61DD-9CAD-43B9-8642-C82160396FF8}" type="pres">
      <dgm:prSet presAssocID="{8971DDE5-C779-431E-8D25-8F29A2D8A365}" presName="roof" presStyleLbl="dkBgShp" presStyleIdx="0" presStyleCnt="2"/>
      <dgm:spPr/>
    </dgm:pt>
    <dgm:pt modelId="{CF42AF24-F5BF-404B-BA0C-314D4B00CFAF}" type="pres">
      <dgm:prSet presAssocID="{8971DDE5-C779-431E-8D25-8F29A2D8A365}" presName="pillars" presStyleCnt="0"/>
      <dgm:spPr/>
    </dgm:pt>
    <dgm:pt modelId="{A7659772-922B-4E5E-B88B-E96F0B93D700}" type="pres">
      <dgm:prSet presAssocID="{8971DDE5-C779-431E-8D25-8F29A2D8A365}" presName="pillar1" presStyleLbl="node1" presStyleIdx="0" presStyleCnt="3">
        <dgm:presLayoutVars>
          <dgm:bulletEnabled val="1"/>
        </dgm:presLayoutVars>
      </dgm:prSet>
      <dgm:spPr/>
    </dgm:pt>
    <dgm:pt modelId="{2081DBE1-0026-469B-8096-72225007B186}" type="pres">
      <dgm:prSet presAssocID="{C5F6C5E2-551E-4E09-BB78-2873824034BD}" presName="pillarX" presStyleLbl="node1" presStyleIdx="1" presStyleCnt="3">
        <dgm:presLayoutVars>
          <dgm:bulletEnabled val="1"/>
        </dgm:presLayoutVars>
      </dgm:prSet>
      <dgm:spPr/>
    </dgm:pt>
    <dgm:pt modelId="{7CE64C25-EE0D-46AE-8FDF-B02267A0CF7F}" type="pres">
      <dgm:prSet presAssocID="{BAE765B9-D3FE-4D71-9018-EFE28186A8BC}" presName="pillarX" presStyleLbl="node1" presStyleIdx="2" presStyleCnt="3">
        <dgm:presLayoutVars>
          <dgm:bulletEnabled val="1"/>
        </dgm:presLayoutVars>
      </dgm:prSet>
      <dgm:spPr/>
    </dgm:pt>
    <dgm:pt modelId="{C47C6C8A-321B-4947-B7B9-9DFA042689D1}" type="pres">
      <dgm:prSet presAssocID="{8971DDE5-C779-431E-8D25-8F29A2D8A365}" presName="base" presStyleLbl="dkBgShp" presStyleIdx="1" presStyleCnt="2"/>
      <dgm:spPr/>
    </dgm:pt>
  </dgm:ptLst>
  <dgm:cxnLst>
    <dgm:cxn modelId="{121FB208-A687-49DD-8099-38C9B4967DB6}" type="presOf" srcId="{BAE765B9-D3FE-4D71-9018-EFE28186A8BC}" destId="{7CE64C25-EE0D-46AE-8FDF-B02267A0CF7F}" srcOrd="0" destOrd="0" presId="urn:microsoft.com/office/officeart/2005/8/layout/hList3"/>
    <dgm:cxn modelId="{02E6D013-4E5B-4414-B60B-C0413284DF46}" type="presOf" srcId="{8971DDE5-C779-431E-8D25-8F29A2D8A365}" destId="{A12F61DD-9CAD-43B9-8642-C82160396FF8}" srcOrd="0" destOrd="0" presId="urn:microsoft.com/office/officeart/2005/8/layout/hList3"/>
    <dgm:cxn modelId="{66A3F12B-AD8D-459F-B580-3A47546186B3}" srcId="{8971DDE5-C779-431E-8D25-8F29A2D8A365}" destId="{BAE765B9-D3FE-4D71-9018-EFE28186A8BC}" srcOrd="2" destOrd="0" parTransId="{8C1E05F8-D1DE-450E-A5EC-65876879F2A2}" sibTransId="{8EF5CF8E-D488-4ABB-AB60-85F7960552AF}"/>
    <dgm:cxn modelId="{D3B25A61-01D8-4AAE-81B7-B9EA9ACBB200}" srcId="{8971DDE5-C779-431E-8D25-8F29A2D8A365}" destId="{C5F6C5E2-551E-4E09-BB78-2873824034BD}" srcOrd="1" destOrd="0" parTransId="{BA534FFA-F17B-42BD-95B8-5F26C1E3D876}" sibTransId="{8666DF0B-568F-4CA5-B830-194504DE5D32}"/>
    <dgm:cxn modelId="{A57FB4A0-D9AA-4A1F-B7B9-7C36A21F03A6}" srcId="{AFC1CBAA-5CE6-4D56-AD22-0D53CEC20E0E}" destId="{8971DDE5-C779-431E-8D25-8F29A2D8A365}" srcOrd="0" destOrd="0" parTransId="{74D38F40-D26D-44DB-9F82-C3F808BD77AB}" sibTransId="{950E44B3-2BEC-462D-A57E-EDA5EF0E2EE1}"/>
    <dgm:cxn modelId="{703E85AC-9503-4417-9686-7C1987B90373}" type="presOf" srcId="{FFA7A244-C55A-44E2-AAA0-584D23B957FA}" destId="{A7659772-922B-4E5E-B88B-E96F0B93D700}" srcOrd="0" destOrd="0" presId="urn:microsoft.com/office/officeart/2005/8/layout/hList3"/>
    <dgm:cxn modelId="{422A24B6-A027-442C-AC20-781F35AFBD17}" type="presOf" srcId="{AFC1CBAA-5CE6-4D56-AD22-0D53CEC20E0E}" destId="{F2F6E9DD-46A9-45B4-9650-1AB46F7944C3}" srcOrd="0" destOrd="0" presId="urn:microsoft.com/office/officeart/2005/8/layout/hList3"/>
    <dgm:cxn modelId="{C21BA0C0-9F48-4535-83E4-86763FFB40EC}" type="presOf" srcId="{C5F6C5E2-551E-4E09-BB78-2873824034BD}" destId="{2081DBE1-0026-469B-8096-72225007B186}" srcOrd="0" destOrd="0" presId="urn:microsoft.com/office/officeart/2005/8/layout/hList3"/>
    <dgm:cxn modelId="{A07C5DFC-AE54-4ABE-BE58-2444424DC6BF}" srcId="{8971DDE5-C779-431E-8D25-8F29A2D8A365}" destId="{FFA7A244-C55A-44E2-AAA0-584D23B957FA}" srcOrd="0" destOrd="0" parTransId="{1A1306CB-B26F-4E52-9AA4-37FCC4B0297A}" sibTransId="{0572F80B-9EB1-4C98-AD03-F35E8D4C2FA6}"/>
    <dgm:cxn modelId="{B8F80CC8-B46B-4E1A-B96C-C7677E561CA0}" type="presParOf" srcId="{F2F6E9DD-46A9-45B4-9650-1AB46F7944C3}" destId="{A12F61DD-9CAD-43B9-8642-C82160396FF8}" srcOrd="0" destOrd="0" presId="urn:microsoft.com/office/officeart/2005/8/layout/hList3"/>
    <dgm:cxn modelId="{49993D48-46F4-4046-99AB-5728756E2951}" type="presParOf" srcId="{F2F6E9DD-46A9-45B4-9650-1AB46F7944C3}" destId="{CF42AF24-F5BF-404B-BA0C-314D4B00CFAF}" srcOrd="1" destOrd="0" presId="urn:microsoft.com/office/officeart/2005/8/layout/hList3"/>
    <dgm:cxn modelId="{24A46B5C-BA4B-4E3C-AB30-0C31FE040C45}" type="presParOf" srcId="{CF42AF24-F5BF-404B-BA0C-314D4B00CFAF}" destId="{A7659772-922B-4E5E-B88B-E96F0B93D700}" srcOrd="0" destOrd="0" presId="urn:microsoft.com/office/officeart/2005/8/layout/hList3"/>
    <dgm:cxn modelId="{9D559369-AEFD-4798-BEF4-25464EDADF04}" type="presParOf" srcId="{CF42AF24-F5BF-404B-BA0C-314D4B00CFAF}" destId="{2081DBE1-0026-469B-8096-72225007B186}" srcOrd="1" destOrd="0" presId="urn:microsoft.com/office/officeart/2005/8/layout/hList3"/>
    <dgm:cxn modelId="{84C70B8F-ADF1-446C-9500-A59CD8479B1B}" type="presParOf" srcId="{CF42AF24-F5BF-404B-BA0C-314D4B00CFAF}" destId="{7CE64C25-EE0D-46AE-8FDF-B02267A0CF7F}" srcOrd="2" destOrd="0" presId="urn:microsoft.com/office/officeart/2005/8/layout/hList3"/>
    <dgm:cxn modelId="{17A64C67-A76F-4F25-9A4B-3F083CCE7F10}" type="presParOf" srcId="{F2F6E9DD-46A9-45B4-9650-1AB46F7944C3}" destId="{C47C6C8A-321B-4947-B7B9-9DFA042689D1}" srcOrd="2" destOrd="0" presId="urn:microsoft.com/office/officeart/2005/8/layout/hList3"/>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260F62D-D8CE-4174-A4E8-9582D5A7361E}" type="doc">
      <dgm:prSet loTypeId="urn:microsoft.com/office/officeart/2017/3/layout/HorizontalLabelsTimeline" loCatId="process" qsTypeId="urn:microsoft.com/office/officeart/2005/8/quickstyle/simple1" qsCatId="simple" csTypeId="urn:microsoft.com/office/officeart/2005/8/colors/colorful2" csCatId="colorful" phldr="1"/>
      <dgm:spPr/>
      <dgm:t>
        <a:bodyPr/>
        <a:lstStyle/>
        <a:p>
          <a:endParaRPr lang="en-US"/>
        </a:p>
      </dgm:t>
    </dgm:pt>
    <dgm:pt modelId="{D0F41669-69C3-404F-9571-A4524132B761}">
      <dgm:prSet/>
      <dgm:spPr/>
      <dgm:t>
        <a:bodyPr/>
        <a:lstStyle/>
        <a:p>
          <a:pPr>
            <a:defRPr b="1"/>
          </a:pPr>
          <a:r>
            <a:rPr lang="en-US"/>
            <a:t>19 Mar. 2025</a:t>
          </a:r>
        </a:p>
      </dgm:t>
    </dgm:pt>
    <dgm:pt modelId="{22C750A6-3710-4F6E-8014-CBE5116FB8BB}" type="parTrans" cxnId="{868A76EA-534C-490F-B53A-2716221DAD68}">
      <dgm:prSet/>
      <dgm:spPr/>
      <dgm:t>
        <a:bodyPr/>
        <a:lstStyle/>
        <a:p>
          <a:endParaRPr lang="en-US"/>
        </a:p>
      </dgm:t>
    </dgm:pt>
    <dgm:pt modelId="{269EA739-0B17-44DD-AA7C-CCF16841399B}" type="sibTrans" cxnId="{868A76EA-534C-490F-B53A-2716221DAD68}">
      <dgm:prSet/>
      <dgm:spPr/>
      <dgm:t>
        <a:bodyPr/>
        <a:lstStyle/>
        <a:p>
          <a:endParaRPr lang="en-US"/>
        </a:p>
      </dgm:t>
    </dgm:pt>
    <dgm:pt modelId="{17CCD20C-A16A-4376-91E7-DA59EB6D7A4D}">
      <dgm:prSet/>
      <dgm:spPr/>
      <dgm:t>
        <a:bodyPr/>
        <a:lstStyle/>
        <a:p>
          <a:r>
            <a:rPr lang="en-US"/>
            <a:t>Whatsapp group established where each person's roles were discussed</a:t>
          </a:r>
        </a:p>
      </dgm:t>
    </dgm:pt>
    <dgm:pt modelId="{1897F3D1-D6BE-49C8-AFF2-D2C721E7B842}" type="parTrans" cxnId="{380DC47E-A928-4BA5-A43F-BF39FC897B01}">
      <dgm:prSet/>
      <dgm:spPr/>
      <dgm:t>
        <a:bodyPr/>
        <a:lstStyle/>
        <a:p>
          <a:endParaRPr lang="en-US"/>
        </a:p>
      </dgm:t>
    </dgm:pt>
    <dgm:pt modelId="{00AF734B-1BE4-46C7-A44A-684EDA55BC6A}" type="sibTrans" cxnId="{380DC47E-A928-4BA5-A43F-BF39FC897B01}">
      <dgm:prSet/>
      <dgm:spPr/>
      <dgm:t>
        <a:bodyPr/>
        <a:lstStyle/>
        <a:p>
          <a:endParaRPr lang="en-US"/>
        </a:p>
      </dgm:t>
    </dgm:pt>
    <dgm:pt modelId="{86F5F096-23E7-4E27-A859-3662FB1B1406}">
      <dgm:prSet/>
      <dgm:spPr/>
      <dgm:t>
        <a:bodyPr/>
        <a:lstStyle/>
        <a:p>
          <a:pPr>
            <a:defRPr b="1"/>
          </a:pPr>
          <a:r>
            <a:rPr lang="en-US"/>
            <a:t>30 Mar. 2025</a:t>
          </a:r>
        </a:p>
      </dgm:t>
    </dgm:pt>
    <dgm:pt modelId="{96278B5E-681B-405B-ADCA-5BD0FA126CE2}" type="parTrans" cxnId="{618C0960-745F-4CD7-BDC0-0E36138F7224}">
      <dgm:prSet/>
      <dgm:spPr/>
      <dgm:t>
        <a:bodyPr/>
        <a:lstStyle/>
        <a:p>
          <a:endParaRPr lang="en-US"/>
        </a:p>
      </dgm:t>
    </dgm:pt>
    <dgm:pt modelId="{F43F4324-98FB-490B-89F6-33D19C9DBE62}" type="sibTrans" cxnId="{618C0960-745F-4CD7-BDC0-0E36138F7224}">
      <dgm:prSet/>
      <dgm:spPr/>
      <dgm:t>
        <a:bodyPr/>
        <a:lstStyle/>
        <a:p>
          <a:endParaRPr lang="en-US"/>
        </a:p>
      </dgm:t>
    </dgm:pt>
    <dgm:pt modelId="{66088E8B-1622-4E30-BFFF-DB73E54E4906}">
      <dgm:prSet/>
      <dgm:spPr/>
      <dgm:t>
        <a:bodyPr/>
        <a:lstStyle/>
        <a:p>
          <a:r>
            <a:rPr lang="en-US"/>
            <a:t>Initial research- where will the information come from? What information do I need to fulfil my role?</a:t>
          </a:r>
        </a:p>
      </dgm:t>
    </dgm:pt>
    <dgm:pt modelId="{F223ED75-D98F-4958-B1C3-B6593A6D4F99}" type="parTrans" cxnId="{6C75CE12-F44D-4D09-B400-CF45FDCD245E}">
      <dgm:prSet/>
      <dgm:spPr/>
      <dgm:t>
        <a:bodyPr/>
        <a:lstStyle/>
        <a:p>
          <a:endParaRPr lang="en-US"/>
        </a:p>
      </dgm:t>
    </dgm:pt>
    <dgm:pt modelId="{350FE6E0-1AC3-4DDC-BBF3-BF9B89F1E3BB}" type="sibTrans" cxnId="{6C75CE12-F44D-4D09-B400-CF45FDCD245E}">
      <dgm:prSet/>
      <dgm:spPr/>
      <dgm:t>
        <a:bodyPr/>
        <a:lstStyle/>
        <a:p>
          <a:endParaRPr lang="en-US"/>
        </a:p>
      </dgm:t>
    </dgm:pt>
    <dgm:pt modelId="{A74391DB-551C-484C-BF26-533D1608EC03}">
      <dgm:prSet/>
      <dgm:spPr/>
      <dgm:t>
        <a:bodyPr/>
        <a:lstStyle/>
        <a:p>
          <a:pPr>
            <a:defRPr b="1"/>
          </a:pPr>
          <a:r>
            <a:rPr lang="en-US"/>
            <a:t>31 Mar.</a:t>
          </a:r>
        </a:p>
      </dgm:t>
    </dgm:pt>
    <dgm:pt modelId="{D25A1FC9-2E05-4CE9-B582-AE5B4D198C4D}" type="parTrans" cxnId="{E5D59692-6F21-4B48-A135-BF743EFF840C}">
      <dgm:prSet/>
      <dgm:spPr/>
      <dgm:t>
        <a:bodyPr/>
        <a:lstStyle/>
        <a:p>
          <a:endParaRPr lang="en-US"/>
        </a:p>
      </dgm:t>
    </dgm:pt>
    <dgm:pt modelId="{748D064C-26C6-4310-AD12-4B0F2AC553B1}" type="sibTrans" cxnId="{E5D59692-6F21-4B48-A135-BF743EFF840C}">
      <dgm:prSet/>
      <dgm:spPr/>
      <dgm:t>
        <a:bodyPr/>
        <a:lstStyle/>
        <a:p>
          <a:endParaRPr lang="en-US"/>
        </a:p>
      </dgm:t>
    </dgm:pt>
    <dgm:pt modelId="{97B19852-7866-49FB-BBC1-6F7C4E6A2C9D}">
      <dgm:prSet/>
      <dgm:spPr/>
      <dgm:t>
        <a:bodyPr/>
        <a:lstStyle/>
        <a:p>
          <a:r>
            <a:rPr lang="en-US"/>
            <a:t>Power Point created and beginning of script planning</a:t>
          </a:r>
        </a:p>
      </dgm:t>
    </dgm:pt>
    <dgm:pt modelId="{45215A73-8964-4DA7-B8A8-A8DD1748578A}" type="parTrans" cxnId="{AE8AA8DB-B9FF-46A3-B50A-4931AC5A2F5B}">
      <dgm:prSet/>
      <dgm:spPr/>
      <dgm:t>
        <a:bodyPr/>
        <a:lstStyle/>
        <a:p>
          <a:endParaRPr lang="en-US"/>
        </a:p>
      </dgm:t>
    </dgm:pt>
    <dgm:pt modelId="{ED1791AF-F598-484C-A967-EEF0A37E3FCF}" type="sibTrans" cxnId="{AE8AA8DB-B9FF-46A3-B50A-4931AC5A2F5B}">
      <dgm:prSet/>
      <dgm:spPr/>
      <dgm:t>
        <a:bodyPr/>
        <a:lstStyle/>
        <a:p>
          <a:endParaRPr lang="en-US"/>
        </a:p>
      </dgm:t>
    </dgm:pt>
    <dgm:pt modelId="{94FED85C-946B-4B70-9D98-A3E87EF52E28}">
      <dgm:prSet/>
      <dgm:spPr/>
      <dgm:t>
        <a:bodyPr/>
        <a:lstStyle/>
        <a:p>
          <a:pPr>
            <a:defRPr b="1"/>
          </a:pPr>
          <a:r>
            <a:rPr lang="en-US"/>
            <a:t>3 Apr.</a:t>
          </a:r>
        </a:p>
      </dgm:t>
    </dgm:pt>
    <dgm:pt modelId="{547E401F-4B91-460E-B13B-6D6B63247010}" type="parTrans" cxnId="{F09150F6-0DB5-4698-AE8B-1ECF6B3E16B6}">
      <dgm:prSet/>
      <dgm:spPr/>
      <dgm:t>
        <a:bodyPr/>
        <a:lstStyle/>
        <a:p>
          <a:endParaRPr lang="en-US"/>
        </a:p>
      </dgm:t>
    </dgm:pt>
    <dgm:pt modelId="{C045A769-5A6B-41EA-926D-38BBEBB826AE}" type="sibTrans" cxnId="{F09150F6-0DB5-4698-AE8B-1ECF6B3E16B6}">
      <dgm:prSet/>
      <dgm:spPr/>
      <dgm:t>
        <a:bodyPr/>
        <a:lstStyle/>
        <a:p>
          <a:endParaRPr lang="en-US"/>
        </a:p>
      </dgm:t>
    </dgm:pt>
    <dgm:pt modelId="{FCB8BB26-931E-4EB2-9C6C-073A09D47B1E}">
      <dgm:prSet/>
      <dgm:spPr/>
      <dgm:t>
        <a:bodyPr/>
        <a:lstStyle/>
        <a:p>
          <a:r>
            <a:rPr lang="en-US"/>
            <a:t>Where can I find the best range of sources to support my research? Arranging of structure of script and Power Point</a:t>
          </a:r>
        </a:p>
      </dgm:t>
    </dgm:pt>
    <dgm:pt modelId="{6E03C2C3-588E-4D2F-8463-F9F142FC65F4}" type="parTrans" cxnId="{DEE4F403-32BF-4389-9E2C-538D510B5AE3}">
      <dgm:prSet/>
      <dgm:spPr/>
      <dgm:t>
        <a:bodyPr/>
        <a:lstStyle/>
        <a:p>
          <a:endParaRPr lang="en-US"/>
        </a:p>
      </dgm:t>
    </dgm:pt>
    <dgm:pt modelId="{286996CC-70A3-4D01-949C-08A89C85548F}" type="sibTrans" cxnId="{DEE4F403-32BF-4389-9E2C-538D510B5AE3}">
      <dgm:prSet/>
      <dgm:spPr/>
      <dgm:t>
        <a:bodyPr/>
        <a:lstStyle/>
        <a:p>
          <a:endParaRPr lang="en-US"/>
        </a:p>
      </dgm:t>
    </dgm:pt>
    <dgm:pt modelId="{940E5440-CBEA-467A-9326-7545A7CB2E1F}">
      <dgm:prSet/>
      <dgm:spPr/>
      <dgm:t>
        <a:bodyPr/>
        <a:lstStyle/>
        <a:p>
          <a:pPr>
            <a:defRPr b="1"/>
          </a:pPr>
          <a:r>
            <a:rPr lang="en-US"/>
            <a:t>18 Apr.</a:t>
          </a:r>
        </a:p>
      </dgm:t>
    </dgm:pt>
    <dgm:pt modelId="{1AA53207-84B9-4908-B6E2-D3FD36B38084}" type="parTrans" cxnId="{3483A3AC-E84F-477F-8A2D-20071BDF5E9F}">
      <dgm:prSet/>
      <dgm:spPr/>
      <dgm:t>
        <a:bodyPr/>
        <a:lstStyle/>
        <a:p>
          <a:endParaRPr lang="en-US"/>
        </a:p>
      </dgm:t>
    </dgm:pt>
    <dgm:pt modelId="{F4B08687-3536-463A-A6FB-44439BAA72F6}" type="sibTrans" cxnId="{3483A3AC-E84F-477F-8A2D-20071BDF5E9F}">
      <dgm:prSet/>
      <dgm:spPr/>
      <dgm:t>
        <a:bodyPr/>
        <a:lstStyle/>
        <a:p>
          <a:endParaRPr lang="en-US"/>
        </a:p>
      </dgm:t>
    </dgm:pt>
    <dgm:pt modelId="{B14FFB0D-FE2A-4B7D-8DB4-9F29FDCD8834}">
      <dgm:prSet/>
      <dgm:spPr/>
      <dgm:t>
        <a:bodyPr/>
        <a:lstStyle/>
        <a:p>
          <a:r>
            <a:rPr lang="en-US"/>
            <a:t>Finalising script, reference list and organising Power Point</a:t>
          </a:r>
        </a:p>
      </dgm:t>
    </dgm:pt>
    <dgm:pt modelId="{989BBB03-BDE1-4C36-AECE-789B360AC75B}" type="parTrans" cxnId="{455928A0-8709-4CBD-BD6F-1BA78D49C143}">
      <dgm:prSet/>
      <dgm:spPr/>
      <dgm:t>
        <a:bodyPr/>
        <a:lstStyle/>
        <a:p>
          <a:endParaRPr lang="en-US"/>
        </a:p>
      </dgm:t>
    </dgm:pt>
    <dgm:pt modelId="{A9EF3EC9-0223-4994-BFD8-6065F441C092}" type="sibTrans" cxnId="{455928A0-8709-4CBD-BD6F-1BA78D49C143}">
      <dgm:prSet/>
      <dgm:spPr/>
      <dgm:t>
        <a:bodyPr/>
        <a:lstStyle/>
        <a:p>
          <a:endParaRPr lang="en-US"/>
        </a:p>
      </dgm:t>
    </dgm:pt>
    <dgm:pt modelId="{E8D2815A-AC9D-40B5-A8F7-599E8119A792}">
      <dgm:prSet/>
      <dgm:spPr/>
      <dgm:t>
        <a:bodyPr/>
        <a:lstStyle/>
        <a:p>
          <a:pPr>
            <a:defRPr b="1"/>
          </a:pPr>
          <a:r>
            <a:rPr lang="en-US"/>
            <a:t>20 Apr.</a:t>
          </a:r>
        </a:p>
      </dgm:t>
    </dgm:pt>
    <dgm:pt modelId="{B0492EC4-6079-4A25-AC96-37375DCD615D}" type="parTrans" cxnId="{3A8CDBEE-4F20-4BEC-93B4-966C7183D016}">
      <dgm:prSet/>
      <dgm:spPr/>
      <dgm:t>
        <a:bodyPr/>
        <a:lstStyle/>
        <a:p>
          <a:endParaRPr lang="en-US"/>
        </a:p>
      </dgm:t>
    </dgm:pt>
    <dgm:pt modelId="{147A6AF7-B015-4F28-9D75-7EBF4CB3FBB4}" type="sibTrans" cxnId="{3A8CDBEE-4F20-4BEC-93B4-966C7183D016}">
      <dgm:prSet/>
      <dgm:spPr/>
      <dgm:t>
        <a:bodyPr/>
        <a:lstStyle/>
        <a:p>
          <a:endParaRPr lang="en-US"/>
        </a:p>
      </dgm:t>
    </dgm:pt>
    <dgm:pt modelId="{76C33258-C105-4031-8CD4-7C42737DC579}">
      <dgm:prSet/>
      <dgm:spPr/>
      <dgm:t>
        <a:bodyPr/>
        <a:lstStyle/>
        <a:p>
          <a:r>
            <a:rPr lang="en-US"/>
            <a:t>Write script notes and apply them too the Power Point</a:t>
          </a:r>
        </a:p>
      </dgm:t>
    </dgm:pt>
    <dgm:pt modelId="{758907BA-CE63-4C38-94CC-B4262B418802}" type="parTrans" cxnId="{26599250-24E4-4888-8A9E-4788970C5433}">
      <dgm:prSet/>
      <dgm:spPr/>
      <dgm:t>
        <a:bodyPr/>
        <a:lstStyle/>
        <a:p>
          <a:endParaRPr lang="en-US"/>
        </a:p>
      </dgm:t>
    </dgm:pt>
    <dgm:pt modelId="{D6517A5D-53BB-4539-A6A9-7F57EE73793E}" type="sibTrans" cxnId="{26599250-24E4-4888-8A9E-4788970C5433}">
      <dgm:prSet/>
      <dgm:spPr/>
      <dgm:t>
        <a:bodyPr/>
        <a:lstStyle/>
        <a:p>
          <a:endParaRPr lang="en-US"/>
        </a:p>
      </dgm:t>
    </dgm:pt>
    <dgm:pt modelId="{BBC50071-F6A0-4D46-B238-9DE9D18FB3E1}" type="pres">
      <dgm:prSet presAssocID="{D260F62D-D8CE-4174-A4E8-9582D5A7361E}" presName="root" presStyleCnt="0">
        <dgm:presLayoutVars>
          <dgm:chMax/>
          <dgm:chPref/>
          <dgm:animLvl val="lvl"/>
        </dgm:presLayoutVars>
      </dgm:prSet>
      <dgm:spPr/>
    </dgm:pt>
    <dgm:pt modelId="{3574EB91-E30B-43FA-88FB-DCD615166F5F}" type="pres">
      <dgm:prSet presAssocID="{D260F62D-D8CE-4174-A4E8-9582D5A7361E}" presName="divider" presStyleLbl="fgAcc1" presStyleIdx="0" presStyleCnt="1"/>
      <dgm:spPr/>
    </dgm:pt>
    <dgm:pt modelId="{2F761C9D-EBF5-4C74-A48F-9302876B943F}" type="pres">
      <dgm:prSet presAssocID="{D260F62D-D8CE-4174-A4E8-9582D5A7361E}" presName="nodes" presStyleCnt="0">
        <dgm:presLayoutVars>
          <dgm:chMax/>
          <dgm:chPref/>
          <dgm:animLvl val="lvl"/>
        </dgm:presLayoutVars>
      </dgm:prSet>
      <dgm:spPr/>
    </dgm:pt>
    <dgm:pt modelId="{94F751DD-3059-40E4-BE76-A4FA135B4848}" type="pres">
      <dgm:prSet presAssocID="{D0F41669-69C3-404F-9571-A4524132B761}" presName="composite" presStyleCnt="0"/>
      <dgm:spPr/>
    </dgm:pt>
    <dgm:pt modelId="{CD841AFC-D995-46DB-B2BE-DD354A0D38CD}" type="pres">
      <dgm:prSet presAssocID="{D0F41669-69C3-404F-9571-A4524132B761}" presName="L1TextContainer" presStyleLbl="alignNode1" presStyleIdx="0" presStyleCnt="6">
        <dgm:presLayoutVars>
          <dgm:chMax val="1"/>
          <dgm:chPref val="1"/>
          <dgm:bulletEnabled val="1"/>
        </dgm:presLayoutVars>
      </dgm:prSet>
      <dgm:spPr/>
    </dgm:pt>
    <dgm:pt modelId="{FEF714F2-FD66-42B7-9179-503340F6244E}" type="pres">
      <dgm:prSet presAssocID="{D0F41669-69C3-404F-9571-A4524132B761}" presName="L2TextContainerWrapper" presStyleCnt="0">
        <dgm:presLayoutVars>
          <dgm:bulletEnabled val="1"/>
        </dgm:presLayoutVars>
      </dgm:prSet>
      <dgm:spPr/>
    </dgm:pt>
    <dgm:pt modelId="{95B2CD91-FF4A-478C-83AC-2AC8DDD40179}" type="pres">
      <dgm:prSet presAssocID="{D0F41669-69C3-404F-9571-A4524132B761}" presName="L2TextContainer" presStyleLbl="bgAccFollowNode1" presStyleIdx="0" presStyleCnt="6"/>
      <dgm:spPr/>
    </dgm:pt>
    <dgm:pt modelId="{D8EB6E21-67C4-4701-99E5-309A371829A8}" type="pres">
      <dgm:prSet presAssocID="{D0F41669-69C3-404F-9571-A4524132B761}" presName="FlexibleEmptyPlaceHolder" presStyleCnt="0"/>
      <dgm:spPr/>
    </dgm:pt>
    <dgm:pt modelId="{D032C62B-0FF8-4301-A201-513866902114}" type="pres">
      <dgm:prSet presAssocID="{D0F41669-69C3-404F-9571-A4524132B761}" presName="ConnectLine" presStyleLbl="sibTrans1D1" presStyleIdx="0" presStyleCnt="6"/>
      <dgm:spPr/>
    </dgm:pt>
    <dgm:pt modelId="{4BD71E62-EEB5-4BD8-9F96-BE56EF489F92}" type="pres">
      <dgm:prSet presAssocID="{D0F41669-69C3-404F-9571-A4524132B761}" presName="ConnectorPoint" presStyleLbl="node1" presStyleIdx="0" presStyleCnt="6"/>
      <dgm:spPr>
        <a:solidFill>
          <a:schemeClr val="accent2">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CC58BFD4-C13E-4C40-A5CF-8C3C8D14A663}" type="pres">
      <dgm:prSet presAssocID="{D0F41669-69C3-404F-9571-A4524132B761}" presName="EmptyPlaceHolder" presStyleCnt="0"/>
      <dgm:spPr/>
    </dgm:pt>
    <dgm:pt modelId="{974F7F4E-0629-4521-A5D5-7A2F66E0F663}" type="pres">
      <dgm:prSet presAssocID="{269EA739-0B17-44DD-AA7C-CCF16841399B}" presName="spaceBetweenRectangles" presStyleCnt="0"/>
      <dgm:spPr/>
    </dgm:pt>
    <dgm:pt modelId="{2D827340-3897-4036-AE2C-EDC023620E86}" type="pres">
      <dgm:prSet presAssocID="{86F5F096-23E7-4E27-A859-3662FB1B1406}" presName="composite" presStyleCnt="0"/>
      <dgm:spPr/>
    </dgm:pt>
    <dgm:pt modelId="{B5D3B48F-553E-4C63-B525-4D1289FA21B2}" type="pres">
      <dgm:prSet presAssocID="{86F5F096-23E7-4E27-A859-3662FB1B1406}" presName="L1TextContainer" presStyleLbl="alignNode1" presStyleIdx="1" presStyleCnt="6">
        <dgm:presLayoutVars>
          <dgm:chMax val="1"/>
          <dgm:chPref val="1"/>
          <dgm:bulletEnabled val="1"/>
        </dgm:presLayoutVars>
      </dgm:prSet>
      <dgm:spPr/>
    </dgm:pt>
    <dgm:pt modelId="{CCE86CFD-657A-4415-B0E6-7B5F30A6235E}" type="pres">
      <dgm:prSet presAssocID="{86F5F096-23E7-4E27-A859-3662FB1B1406}" presName="L2TextContainerWrapper" presStyleCnt="0">
        <dgm:presLayoutVars>
          <dgm:bulletEnabled val="1"/>
        </dgm:presLayoutVars>
      </dgm:prSet>
      <dgm:spPr/>
    </dgm:pt>
    <dgm:pt modelId="{C6504C72-8B1A-49B0-B50E-9B50D53F928A}" type="pres">
      <dgm:prSet presAssocID="{86F5F096-23E7-4E27-A859-3662FB1B1406}" presName="L2TextContainer" presStyleLbl="bgAccFollowNode1" presStyleIdx="1" presStyleCnt="6"/>
      <dgm:spPr/>
    </dgm:pt>
    <dgm:pt modelId="{DF76A7A8-3268-4F5D-A1F3-D3CF47CC3DC6}" type="pres">
      <dgm:prSet presAssocID="{86F5F096-23E7-4E27-A859-3662FB1B1406}" presName="FlexibleEmptyPlaceHolder" presStyleCnt="0"/>
      <dgm:spPr/>
    </dgm:pt>
    <dgm:pt modelId="{9E7E2D8C-23F3-479E-BB57-71B34F673064}" type="pres">
      <dgm:prSet presAssocID="{86F5F096-23E7-4E27-A859-3662FB1B1406}" presName="ConnectLine" presStyleLbl="sibTrans1D1" presStyleIdx="1" presStyleCnt="6"/>
      <dgm:spPr/>
    </dgm:pt>
    <dgm:pt modelId="{7E3A0EEA-8DF0-4BAD-94F7-E9F6A0A0548D}" type="pres">
      <dgm:prSet presAssocID="{86F5F096-23E7-4E27-A859-3662FB1B1406}" presName="ConnectorPoint" presStyleLbl="node1" presStyleIdx="1" presStyleCnt="6"/>
      <dgm:spPr>
        <a:solidFill>
          <a:schemeClr val="accent2">
            <a:hueOff val="1414419"/>
            <a:satOff val="-5328"/>
            <a:lumOff val="4471"/>
            <a:alphaOff val="0"/>
          </a:schemeClr>
        </a:solidFill>
        <a:ln w="6350" cap="flat" cmpd="sng" algn="ctr">
          <a:solidFill>
            <a:schemeClr val="lt1">
              <a:hueOff val="0"/>
              <a:satOff val="0"/>
              <a:lumOff val="0"/>
              <a:alphaOff val="0"/>
            </a:schemeClr>
          </a:solidFill>
          <a:prstDash val="solid"/>
          <a:miter lim="800000"/>
        </a:ln>
        <a:effectLst/>
      </dgm:spPr>
    </dgm:pt>
    <dgm:pt modelId="{51C376D8-755D-42A0-BAD0-ED3127064878}" type="pres">
      <dgm:prSet presAssocID="{86F5F096-23E7-4E27-A859-3662FB1B1406}" presName="EmptyPlaceHolder" presStyleCnt="0"/>
      <dgm:spPr/>
    </dgm:pt>
    <dgm:pt modelId="{80E2DEA4-AA0D-4A02-B1C6-4477F496F056}" type="pres">
      <dgm:prSet presAssocID="{F43F4324-98FB-490B-89F6-33D19C9DBE62}" presName="spaceBetweenRectangles" presStyleCnt="0"/>
      <dgm:spPr/>
    </dgm:pt>
    <dgm:pt modelId="{D9EE0EBF-E68E-4BDF-8AA5-11D3927875A3}" type="pres">
      <dgm:prSet presAssocID="{A74391DB-551C-484C-BF26-533D1608EC03}" presName="composite" presStyleCnt="0"/>
      <dgm:spPr/>
    </dgm:pt>
    <dgm:pt modelId="{E65E011B-8C71-4232-8C08-EB8B81FC25F2}" type="pres">
      <dgm:prSet presAssocID="{A74391DB-551C-484C-BF26-533D1608EC03}" presName="L1TextContainer" presStyleLbl="alignNode1" presStyleIdx="2" presStyleCnt="6">
        <dgm:presLayoutVars>
          <dgm:chMax val="1"/>
          <dgm:chPref val="1"/>
          <dgm:bulletEnabled val="1"/>
        </dgm:presLayoutVars>
      </dgm:prSet>
      <dgm:spPr/>
    </dgm:pt>
    <dgm:pt modelId="{F5E28A64-CDDD-4BEF-BBA5-44160EE7C1A6}" type="pres">
      <dgm:prSet presAssocID="{A74391DB-551C-484C-BF26-533D1608EC03}" presName="L2TextContainerWrapper" presStyleCnt="0">
        <dgm:presLayoutVars>
          <dgm:bulletEnabled val="1"/>
        </dgm:presLayoutVars>
      </dgm:prSet>
      <dgm:spPr/>
    </dgm:pt>
    <dgm:pt modelId="{AA500811-CE85-490C-B69E-771CE431A25C}" type="pres">
      <dgm:prSet presAssocID="{A74391DB-551C-484C-BF26-533D1608EC03}" presName="L2TextContainer" presStyleLbl="bgAccFollowNode1" presStyleIdx="2" presStyleCnt="6"/>
      <dgm:spPr/>
    </dgm:pt>
    <dgm:pt modelId="{99A245D7-4B4E-4733-8EF4-DF2F2CF1B69F}" type="pres">
      <dgm:prSet presAssocID="{A74391DB-551C-484C-BF26-533D1608EC03}" presName="FlexibleEmptyPlaceHolder" presStyleCnt="0"/>
      <dgm:spPr/>
    </dgm:pt>
    <dgm:pt modelId="{E1AF45EB-DAAD-4F25-BB2D-9DAFA6A2CA92}" type="pres">
      <dgm:prSet presAssocID="{A74391DB-551C-484C-BF26-533D1608EC03}" presName="ConnectLine" presStyleLbl="sibTrans1D1" presStyleIdx="2" presStyleCnt="6"/>
      <dgm:spPr/>
    </dgm:pt>
    <dgm:pt modelId="{9717B94F-E4F5-4F77-A560-3138DAFFB127}" type="pres">
      <dgm:prSet presAssocID="{A74391DB-551C-484C-BF26-533D1608EC03}" presName="ConnectorPoint" presStyleLbl="node1" presStyleIdx="2" presStyleCnt="6"/>
      <dgm:spPr>
        <a:solidFill>
          <a:schemeClr val="accent2">
            <a:hueOff val="2828839"/>
            <a:satOff val="-10655"/>
            <a:lumOff val="8941"/>
            <a:alphaOff val="0"/>
          </a:schemeClr>
        </a:solidFill>
        <a:ln w="6350" cap="flat" cmpd="sng" algn="ctr">
          <a:solidFill>
            <a:schemeClr val="lt1">
              <a:hueOff val="0"/>
              <a:satOff val="0"/>
              <a:lumOff val="0"/>
              <a:alphaOff val="0"/>
            </a:schemeClr>
          </a:solidFill>
          <a:prstDash val="solid"/>
          <a:miter lim="800000"/>
        </a:ln>
        <a:effectLst/>
      </dgm:spPr>
    </dgm:pt>
    <dgm:pt modelId="{50BC7042-41B7-46F4-9883-6354DCFBB2EE}" type="pres">
      <dgm:prSet presAssocID="{A74391DB-551C-484C-BF26-533D1608EC03}" presName="EmptyPlaceHolder" presStyleCnt="0"/>
      <dgm:spPr/>
    </dgm:pt>
    <dgm:pt modelId="{895C168D-8EA2-4FBF-A46F-21BD7423496B}" type="pres">
      <dgm:prSet presAssocID="{748D064C-26C6-4310-AD12-4B0F2AC553B1}" presName="spaceBetweenRectangles" presStyleCnt="0"/>
      <dgm:spPr/>
    </dgm:pt>
    <dgm:pt modelId="{D83533DB-0DF1-4A9B-8906-3D6DEEF93594}" type="pres">
      <dgm:prSet presAssocID="{94FED85C-946B-4B70-9D98-A3E87EF52E28}" presName="composite" presStyleCnt="0"/>
      <dgm:spPr/>
    </dgm:pt>
    <dgm:pt modelId="{DAD11245-E2DC-46AE-B301-1D12AEC9F751}" type="pres">
      <dgm:prSet presAssocID="{94FED85C-946B-4B70-9D98-A3E87EF52E28}" presName="L1TextContainer" presStyleLbl="alignNode1" presStyleIdx="3" presStyleCnt="6">
        <dgm:presLayoutVars>
          <dgm:chMax val="1"/>
          <dgm:chPref val="1"/>
          <dgm:bulletEnabled val="1"/>
        </dgm:presLayoutVars>
      </dgm:prSet>
      <dgm:spPr/>
    </dgm:pt>
    <dgm:pt modelId="{6A20E5C4-98FD-4C25-982B-DA09062E090C}" type="pres">
      <dgm:prSet presAssocID="{94FED85C-946B-4B70-9D98-A3E87EF52E28}" presName="L2TextContainerWrapper" presStyleCnt="0">
        <dgm:presLayoutVars>
          <dgm:bulletEnabled val="1"/>
        </dgm:presLayoutVars>
      </dgm:prSet>
      <dgm:spPr/>
    </dgm:pt>
    <dgm:pt modelId="{FF1010B2-CF81-4566-BBAF-A4A26F33D9FD}" type="pres">
      <dgm:prSet presAssocID="{94FED85C-946B-4B70-9D98-A3E87EF52E28}" presName="L2TextContainer" presStyleLbl="bgAccFollowNode1" presStyleIdx="3" presStyleCnt="6"/>
      <dgm:spPr/>
    </dgm:pt>
    <dgm:pt modelId="{49B56AF4-C533-4F4A-B756-709FDD486887}" type="pres">
      <dgm:prSet presAssocID="{94FED85C-946B-4B70-9D98-A3E87EF52E28}" presName="FlexibleEmptyPlaceHolder" presStyleCnt="0"/>
      <dgm:spPr/>
    </dgm:pt>
    <dgm:pt modelId="{D1540396-E0A3-48AC-BC30-354B2344693C}" type="pres">
      <dgm:prSet presAssocID="{94FED85C-946B-4B70-9D98-A3E87EF52E28}" presName="ConnectLine" presStyleLbl="sibTrans1D1" presStyleIdx="3" presStyleCnt="6"/>
      <dgm:spPr/>
    </dgm:pt>
    <dgm:pt modelId="{9BCBD612-3234-4382-AA9D-F455C4953559}" type="pres">
      <dgm:prSet presAssocID="{94FED85C-946B-4B70-9D98-A3E87EF52E28}" presName="ConnectorPoint" presStyleLbl="node1" presStyleIdx="3" presStyleCnt="6"/>
      <dgm:spPr>
        <a:solidFill>
          <a:schemeClr val="accent2">
            <a:hueOff val="4243259"/>
            <a:satOff val="-15983"/>
            <a:lumOff val="13412"/>
            <a:alphaOff val="0"/>
          </a:schemeClr>
        </a:solidFill>
        <a:ln w="6350" cap="flat" cmpd="sng" algn="ctr">
          <a:solidFill>
            <a:schemeClr val="lt1">
              <a:hueOff val="0"/>
              <a:satOff val="0"/>
              <a:lumOff val="0"/>
              <a:alphaOff val="0"/>
            </a:schemeClr>
          </a:solidFill>
          <a:prstDash val="solid"/>
          <a:miter lim="800000"/>
        </a:ln>
        <a:effectLst/>
      </dgm:spPr>
    </dgm:pt>
    <dgm:pt modelId="{30A34306-4C23-4832-92B7-9083791382DA}" type="pres">
      <dgm:prSet presAssocID="{94FED85C-946B-4B70-9D98-A3E87EF52E28}" presName="EmptyPlaceHolder" presStyleCnt="0"/>
      <dgm:spPr/>
    </dgm:pt>
    <dgm:pt modelId="{F701AE45-DCA9-4D14-A7A6-CECC27C2DB01}" type="pres">
      <dgm:prSet presAssocID="{C045A769-5A6B-41EA-926D-38BBEBB826AE}" presName="spaceBetweenRectangles" presStyleCnt="0"/>
      <dgm:spPr/>
    </dgm:pt>
    <dgm:pt modelId="{23706620-72F4-4828-B3C1-A89138933500}" type="pres">
      <dgm:prSet presAssocID="{940E5440-CBEA-467A-9326-7545A7CB2E1F}" presName="composite" presStyleCnt="0"/>
      <dgm:spPr/>
    </dgm:pt>
    <dgm:pt modelId="{D804F44D-6C37-4DA4-896C-EF160980EE50}" type="pres">
      <dgm:prSet presAssocID="{940E5440-CBEA-467A-9326-7545A7CB2E1F}" presName="L1TextContainer" presStyleLbl="alignNode1" presStyleIdx="4" presStyleCnt="6">
        <dgm:presLayoutVars>
          <dgm:chMax val="1"/>
          <dgm:chPref val="1"/>
          <dgm:bulletEnabled val="1"/>
        </dgm:presLayoutVars>
      </dgm:prSet>
      <dgm:spPr/>
    </dgm:pt>
    <dgm:pt modelId="{32D0752B-AD5E-4796-B6A1-3DBDC9A89FC2}" type="pres">
      <dgm:prSet presAssocID="{940E5440-CBEA-467A-9326-7545A7CB2E1F}" presName="L2TextContainerWrapper" presStyleCnt="0">
        <dgm:presLayoutVars>
          <dgm:bulletEnabled val="1"/>
        </dgm:presLayoutVars>
      </dgm:prSet>
      <dgm:spPr/>
    </dgm:pt>
    <dgm:pt modelId="{92E2AA54-77E4-4008-A9EB-4B6477EE3014}" type="pres">
      <dgm:prSet presAssocID="{940E5440-CBEA-467A-9326-7545A7CB2E1F}" presName="L2TextContainer" presStyleLbl="bgAccFollowNode1" presStyleIdx="4" presStyleCnt="6"/>
      <dgm:spPr/>
    </dgm:pt>
    <dgm:pt modelId="{B096B412-E4FD-498E-954B-D73F440BB7AF}" type="pres">
      <dgm:prSet presAssocID="{940E5440-CBEA-467A-9326-7545A7CB2E1F}" presName="FlexibleEmptyPlaceHolder" presStyleCnt="0"/>
      <dgm:spPr/>
    </dgm:pt>
    <dgm:pt modelId="{B9059259-00CC-4033-BC38-1B365ED66A33}" type="pres">
      <dgm:prSet presAssocID="{940E5440-CBEA-467A-9326-7545A7CB2E1F}" presName="ConnectLine" presStyleLbl="sibTrans1D1" presStyleIdx="4" presStyleCnt="6"/>
      <dgm:spPr/>
    </dgm:pt>
    <dgm:pt modelId="{17072FE4-EE6D-4BD8-B9C7-B2928067F979}" type="pres">
      <dgm:prSet presAssocID="{940E5440-CBEA-467A-9326-7545A7CB2E1F}" presName="ConnectorPoint" presStyleLbl="node1" presStyleIdx="4" presStyleCnt="6"/>
      <dgm:spPr>
        <a:solidFill>
          <a:schemeClr val="accent2">
            <a:hueOff val="5657678"/>
            <a:satOff val="-21310"/>
            <a:lumOff val="17882"/>
            <a:alphaOff val="0"/>
          </a:schemeClr>
        </a:solidFill>
        <a:ln w="6350" cap="flat" cmpd="sng" algn="ctr">
          <a:solidFill>
            <a:schemeClr val="lt1">
              <a:hueOff val="0"/>
              <a:satOff val="0"/>
              <a:lumOff val="0"/>
              <a:alphaOff val="0"/>
            </a:schemeClr>
          </a:solidFill>
          <a:prstDash val="solid"/>
          <a:miter lim="800000"/>
        </a:ln>
        <a:effectLst/>
      </dgm:spPr>
    </dgm:pt>
    <dgm:pt modelId="{A28545DA-1D49-4B56-8E4E-5F8074898B03}" type="pres">
      <dgm:prSet presAssocID="{940E5440-CBEA-467A-9326-7545A7CB2E1F}" presName="EmptyPlaceHolder" presStyleCnt="0"/>
      <dgm:spPr/>
    </dgm:pt>
    <dgm:pt modelId="{F7EDFCDC-8A11-443F-8564-CBD278690AFF}" type="pres">
      <dgm:prSet presAssocID="{F4B08687-3536-463A-A6FB-44439BAA72F6}" presName="spaceBetweenRectangles" presStyleCnt="0"/>
      <dgm:spPr/>
    </dgm:pt>
    <dgm:pt modelId="{B0C75490-B4DD-4862-A336-6BB4240A37D8}" type="pres">
      <dgm:prSet presAssocID="{E8D2815A-AC9D-40B5-A8F7-599E8119A792}" presName="composite" presStyleCnt="0"/>
      <dgm:spPr/>
    </dgm:pt>
    <dgm:pt modelId="{A47EC24E-CEB8-493E-B2BE-22EFA9CB308F}" type="pres">
      <dgm:prSet presAssocID="{E8D2815A-AC9D-40B5-A8F7-599E8119A792}" presName="L1TextContainer" presStyleLbl="alignNode1" presStyleIdx="5" presStyleCnt="6">
        <dgm:presLayoutVars>
          <dgm:chMax val="1"/>
          <dgm:chPref val="1"/>
          <dgm:bulletEnabled val="1"/>
        </dgm:presLayoutVars>
      </dgm:prSet>
      <dgm:spPr/>
    </dgm:pt>
    <dgm:pt modelId="{CE9C00D9-4577-457F-BF55-048DE30C9B4E}" type="pres">
      <dgm:prSet presAssocID="{E8D2815A-AC9D-40B5-A8F7-599E8119A792}" presName="L2TextContainerWrapper" presStyleCnt="0">
        <dgm:presLayoutVars>
          <dgm:bulletEnabled val="1"/>
        </dgm:presLayoutVars>
      </dgm:prSet>
      <dgm:spPr/>
    </dgm:pt>
    <dgm:pt modelId="{16CC6846-7FEE-4686-AF99-22908499EF7B}" type="pres">
      <dgm:prSet presAssocID="{E8D2815A-AC9D-40B5-A8F7-599E8119A792}" presName="L2TextContainer" presStyleLbl="bgAccFollowNode1" presStyleIdx="5" presStyleCnt="6"/>
      <dgm:spPr/>
    </dgm:pt>
    <dgm:pt modelId="{D44B97C7-C78A-406C-A5F9-711C50D9EC36}" type="pres">
      <dgm:prSet presAssocID="{E8D2815A-AC9D-40B5-A8F7-599E8119A792}" presName="FlexibleEmptyPlaceHolder" presStyleCnt="0"/>
      <dgm:spPr/>
    </dgm:pt>
    <dgm:pt modelId="{76BAF0ED-03EC-4E2E-AF8B-665B2B4E0BB3}" type="pres">
      <dgm:prSet presAssocID="{E8D2815A-AC9D-40B5-A8F7-599E8119A792}" presName="ConnectLine" presStyleLbl="sibTrans1D1" presStyleIdx="5" presStyleCnt="6"/>
      <dgm:spPr/>
    </dgm:pt>
    <dgm:pt modelId="{A5EDE3C0-FF18-4C1A-A87B-738CB46D730E}" type="pres">
      <dgm:prSet presAssocID="{E8D2815A-AC9D-40B5-A8F7-599E8119A792}" presName="ConnectorPoint" presStyleLbl="node1" presStyleIdx="5" presStyleCnt="6"/>
      <dgm:spPr>
        <a:solidFill>
          <a:schemeClr val="accent2">
            <a:hueOff val="7072097"/>
            <a:satOff val="-26638"/>
            <a:lumOff val="22353"/>
            <a:alphaOff val="0"/>
          </a:schemeClr>
        </a:solidFill>
        <a:ln w="6350" cap="flat" cmpd="sng" algn="ctr">
          <a:solidFill>
            <a:schemeClr val="lt1">
              <a:hueOff val="0"/>
              <a:satOff val="0"/>
              <a:lumOff val="0"/>
              <a:alphaOff val="0"/>
            </a:schemeClr>
          </a:solidFill>
          <a:prstDash val="solid"/>
          <a:miter lim="800000"/>
        </a:ln>
        <a:effectLst/>
      </dgm:spPr>
    </dgm:pt>
    <dgm:pt modelId="{C4E51EC4-2944-45BE-91D7-65C601B70313}" type="pres">
      <dgm:prSet presAssocID="{E8D2815A-AC9D-40B5-A8F7-599E8119A792}" presName="EmptyPlaceHolder" presStyleCnt="0"/>
      <dgm:spPr/>
    </dgm:pt>
  </dgm:ptLst>
  <dgm:cxnLst>
    <dgm:cxn modelId="{DEE4F403-32BF-4389-9E2C-538D510B5AE3}" srcId="{94FED85C-946B-4B70-9D98-A3E87EF52E28}" destId="{FCB8BB26-931E-4EB2-9C6C-073A09D47B1E}" srcOrd="0" destOrd="0" parTransId="{6E03C2C3-588E-4D2F-8463-F9F142FC65F4}" sibTransId="{286996CC-70A3-4D01-949C-08A89C85548F}"/>
    <dgm:cxn modelId="{6C75CE12-F44D-4D09-B400-CF45FDCD245E}" srcId="{86F5F096-23E7-4E27-A859-3662FB1B1406}" destId="{66088E8B-1622-4E30-BFFF-DB73E54E4906}" srcOrd="0" destOrd="0" parTransId="{F223ED75-D98F-4958-B1C3-B6593A6D4F99}" sibTransId="{350FE6E0-1AC3-4DDC-BBF3-BF9B89F1E3BB}"/>
    <dgm:cxn modelId="{CC27812E-D282-4972-AD11-F57710123477}" type="presOf" srcId="{B14FFB0D-FE2A-4B7D-8DB4-9F29FDCD8834}" destId="{92E2AA54-77E4-4008-A9EB-4B6477EE3014}" srcOrd="0" destOrd="0" presId="urn:microsoft.com/office/officeart/2017/3/layout/HorizontalLabelsTimeline"/>
    <dgm:cxn modelId="{618C0960-745F-4CD7-BDC0-0E36138F7224}" srcId="{D260F62D-D8CE-4174-A4E8-9582D5A7361E}" destId="{86F5F096-23E7-4E27-A859-3662FB1B1406}" srcOrd="1" destOrd="0" parTransId="{96278B5E-681B-405B-ADCA-5BD0FA126CE2}" sibTransId="{F43F4324-98FB-490B-89F6-33D19C9DBE62}"/>
    <dgm:cxn modelId="{50590F43-FA63-40AD-A006-369CD96CED38}" type="presOf" srcId="{66088E8B-1622-4E30-BFFF-DB73E54E4906}" destId="{C6504C72-8B1A-49B0-B50E-9B50D53F928A}" srcOrd="0" destOrd="0" presId="urn:microsoft.com/office/officeart/2017/3/layout/HorizontalLabelsTimeline"/>
    <dgm:cxn modelId="{C128886A-0F6A-46F0-9470-AAD309234ACF}" type="presOf" srcId="{17CCD20C-A16A-4376-91E7-DA59EB6D7A4D}" destId="{95B2CD91-FF4A-478C-83AC-2AC8DDD40179}" srcOrd="0" destOrd="0" presId="urn:microsoft.com/office/officeart/2017/3/layout/HorizontalLabelsTimeline"/>
    <dgm:cxn modelId="{26599250-24E4-4888-8A9E-4788970C5433}" srcId="{E8D2815A-AC9D-40B5-A8F7-599E8119A792}" destId="{76C33258-C105-4031-8CD4-7C42737DC579}" srcOrd="0" destOrd="0" parTransId="{758907BA-CE63-4C38-94CC-B4262B418802}" sibTransId="{D6517A5D-53BB-4539-A6A9-7F57EE73793E}"/>
    <dgm:cxn modelId="{08404F7D-B82B-4D26-A2F8-80748F699B6B}" type="presOf" srcId="{94FED85C-946B-4B70-9D98-A3E87EF52E28}" destId="{DAD11245-E2DC-46AE-B301-1D12AEC9F751}" srcOrd="0" destOrd="0" presId="urn:microsoft.com/office/officeart/2017/3/layout/HorizontalLabelsTimeline"/>
    <dgm:cxn modelId="{380DC47E-A928-4BA5-A43F-BF39FC897B01}" srcId="{D0F41669-69C3-404F-9571-A4524132B761}" destId="{17CCD20C-A16A-4376-91E7-DA59EB6D7A4D}" srcOrd="0" destOrd="0" parTransId="{1897F3D1-D6BE-49C8-AFF2-D2C721E7B842}" sibTransId="{00AF734B-1BE4-46C7-A44A-684EDA55BC6A}"/>
    <dgm:cxn modelId="{E5D59692-6F21-4B48-A135-BF743EFF840C}" srcId="{D260F62D-D8CE-4174-A4E8-9582D5A7361E}" destId="{A74391DB-551C-484C-BF26-533D1608EC03}" srcOrd="2" destOrd="0" parTransId="{D25A1FC9-2E05-4CE9-B582-AE5B4D198C4D}" sibTransId="{748D064C-26C6-4310-AD12-4B0F2AC553B1}"/>
    <dgm:cxn modelId="{32FD649A-BAE3-4E70-BEE8-4E279927A778}" type="presOf" srcId="{D260F62D-D8CE-4174-A4E8-9582D5A7361E}" destId="{BBC50071-F6A0-4D46-B238-9DE9D18FB3E1}" srcOrd="0" destOrd="0" presId="urn:microsoft.com/office/officeart/2017/3/layout/HorizontalLabelsTimeline"/>
    <dgm:cxn modelId="{455928A0-8709-4CBD-BD6F-1BA78D49C143}" srcId="{940E5440-CBEA-467A-9326-7545A7CB2E1F}" destId="{B14FFB0D-FE2A-4B7D-8DB4-9F29FDCD8834}" srcOrd="0" destOrd="0" parTransId="{989BBB03-BDE1-4C36-AECE-789B360AC75B}" sibTransId="{A9EF3EC9-0223-4994-BFD8-6065F441C092}"/>
    <dgm:cxn modelId="{62F8B7A6-DCF8-4842-9DF3-F7197862F2B8}" type="presOf" srcId="{76C33258-C105-4031-8CD4-7C42737DC579}" destId="{16CC6846-7FEE-4686-AF99-22908499EF7B}" srcOrd="0" destOrd="0" presId="urn:microsoft.com/office/officeart/2017/3/layout/HorizontalLabelsTimeline"/>
    <dgm:cxn modelId="{3483A3AC-E84F-477F-8A2D-20071BDF5E9F}" srcId="{D260F62D-D8CE-4174-A4E8-9582D5A7361E}" destId="{940E5440-CBEA-467A-9326-7545A7CB2E1F}" srcOrd="4" destOrd="0" parTransId="{1AA53207-84B9-4908-B6E2-D3FD36B38084}" sibTransId="{F4B08687-3536-463A-A6FB-44439BAA72F6}"/>
    <dgm:cxn modelId="{079906AD-44E0-4F91-9ADE-BE4A5B2EC314}" type="presOf" srcId="{97B19852-7866-49FB-BBC1-6F7C4E6A2C9D}" destId="{AA500811-CE85-490C-B69E-771CE431A25C}" srcOrd="0" destOrd="0" presId="urn:microsoft.com/office/officeart/2017/3/layout/HorizontalLabelsTimeline"/>
    <dgm:cxn modelId="{955AAFAE-05E5-4E56-8F79-0A251AB6A7CE}" type="presOf" srcId="{A74391DB-551C-484C-BF26-533D1608EC03}" destId="{E65E011B-8C71-4232-8C08-EB8B81FC25F2}" srcOrd="0" destOrd="0" presId="urn:microsoft.com/office/officeart/2017/3/layout/HorizontalLabelsTimeline"/>
    <dgm:cxn modelId="{F45D87B1-7FDA-4358-B90F-5CD88B2ED10C}" type="presOf" srcId="{86F5F096-23E7-4E27-A859-3662FB1B1406}" destId="{B5D3B48F-553E-4C63-B525-4D1289FA21B2}" srcOrd="0" destOrd="0" presId="urn:microsoft.com/office/officeart/2017/3/layout/HorizontalLabelsTimeline"/>
    <dgm:cxn modelId="{4FEB85B8-9D19-41AB-BD3B-0B80BF25B842}" type="presOf" srcId="{940E5440-CBEA-467A-9326-7545A7CB2E1F}" destId="{D804F44D-6C37-4DA4-896C-EF160980EE50}" srcOrd="0" destOrd="0" presId="urn:microsoft.com/office/officeart/2017/3/layout/HorizontalLabelsTimeline"/>
    <dgm:cxn modelId="{9725B1C2-4AE5-428F-81CF-86C136BA652E}" type="presOf" srcId="{E8D2815A-AC9D-40B5-A8F7-599E8119A792}" destId="{A47EC24E-CEB8-493E-B2BE-22EFA9CB308F}" srcOrd="0" destOrd="0" presId="urn:microsoft.com/office/officeart/2017/3/layout/HorizontalLabelsTimeline"/>
    <dgm:cxn modelId="{C9D3A2DA-E2E8-4867-A677-7846716802FD}" type="presOf" srcId="{D0F41669-69C3-404F-9571-A4524132B761}" destId="{CD841AFC-D995-46DB-B2BE-DD354A0D38CD}" srcOrd="0" destOrd="0" presId="urn:microsoft.com/office/officeart/2017/3/layout/HorizontalLabelsTimeline"/>
    <dgm:cxn modelId="{AE8AA8DB-B9FF-46A3-B50A-4931AC5A2F5B}" srcId="{A74391DB-551C-484C-BF26-533D1608EC03}" destId="{97B19852-7866-49FB-BBC1-6F7C4E6A2C9D}" srcOrd="0" destOrd="0" parTransId="{45215A73-8964-4DA7-B8A8-A8DD1748578A}" sibTransId="{ED1791AF-F598-484C-A967-EEF0A37E3FCF}"/>
    <dgm:cxn modelId="{868A76EA-534C-490F-B53A-2716221DAD68}" srcId="{D260F62D-D8CE-4174-A4E8-9582D5A7361E}" destId="{D0F41669-69C3-404F-9571-A4524132B761}" srcOrd="0" destOrd="0" parTransId="{22C750A6-3710-4F6E-8014-CBE5116FB8BB}" sibTransId="{269EA739-0B17-44DD-AA7C-CCF16841399B}"/>
    <dgm:cxn modelId="{3A8CDBEE-4F20-4BEC-93B4-966C7183D016}" srcId="{D260F62D-D8CE-4174-A4E8-9582D5A7361E}" destId="{E8D2815A-AC9D-40B5-A8F7-599E8119A792}" srcOrd="5" destOrd="0" parTransId="{B0492EC4-6079-4A25-AC96-37375DCD615D}" sibTransId="{147A6AF7-B015-4F28-9D75-7EBF4CB3FBB4}"/>
    <dgm:cxn modelId="{9EC123EF-24FF-44E7-8C6F-98E85C016F5F}" type="presOf" srcId="{FCB8BB26-931E-4EB2-9C6C-073A09D47B1E}" destId="{FF1010B2-CF81-4566-BBAF-A4A26F33D9FD}" srcOrd="0" destOrd="0" presId="urn:microsoft.com/office/officeart/2017/3/layout/HorizontalLabelsTimeline"/>
    <dgm:cxn modelId="{F09150F6-0DB5-4698-AE8B-1ECF6B3E16B6}" srcId="{D260F62D-D8CE-4174-A4E8-9582D5A7361E}" destId="{94FED85C-946B-4B70-9D98-A3E87EF52E28}" srcOrd="3" destOrd="0" parTransId="{547E401F-4B91-460E-B13B-6D6B63247010}" sibTransId="{C045A769-5A6B-41EA-926D-38BBEBB826AE}"/>
    <dgm:cxn modelId="{6C115F53-4070-48B9-AC35-BFFDED5C534F}" type="presParOf" srcId="{BBC50071-F6A0-4D46-B238-9DE9D18FB3E1}" destId="{3574EB91-E30B-43FA-88FB-DCD615166F5F}" srcOrd="0" destOrd="0" presId="urn:microsoft.com/office/officeart/2017/3/layout/HorizontalLabelsTimeline"/>
    <dgm:cxn modelId="{53427FC9-4E30-4F30-91C8-E279AB5AA6C5}" type="presParOf" srcId="{BBC50071-F6A0-4D46-B238-9DE9D18FB3E1}" destId="{2F761C9D-EBF5-4C74-A48F-9302876B943F}" srcOrd="1" destOrd="0" presId="urn:microsoft.com/office/officeart/2017/3/layout/HorizontalLabelsTimeline"/>
    <dgm:cxn modelId="{79BF0DA6-AA3D-4553-83ED-6FCE16BC4325}" type="presParOf" srcId="{2F761C9D-EBF5-4C74-A48F-9302876B943F}" destId="{94F751DD-3059-40E4-BE76-A4FA135B4848}" srcOrd="0" destOrd="0" presId="urn:microsoft.com/office/officeart/2017/3/layout/HorizontalLabelsTimeline"/>
    <dgm:cxn modelId="{5757CAFE-E398-4D8F-97DC-17BC98FD55B3}" type="presParOf" srcId="{94F751DD-3059-40E4-BE76-A4FA135B4848}" destId="{CD841AFC-D995-46DB-B2BE-DD354A0D38CD}" srcOrd="0" destOrd="0" presId="urn:microsoft.com/office/officeart/2017/3/layout/HorizontalLabelsTimeline"/>
    <dgm:cxn modelId="{65DADD3C-74DF-44E0-AE83-B615630D100A}" type="presParOf" srcId="{94F751DD-3059-40E4-BE76-A4FA135B4848}" destId="{FEF714F2-FD66-42B7-9179-503340F6244E}" srcOrd="1" destOrd="0" presId="urn:microsoft.com/office/officeart/2017/3/layout/HorizontalLabelsTimeline"/>
    <dgm:cxn modelId="{E459806D-9058-4B9F-A2EE-558CBAAD7F02}" type="presParOf" srcId="{FEF714F2-FD66-42B7-9179-503340F6244E}" destId="{95B2CD91-FF4A-478C-83AC-2AC8DDD40179}" srcOrd="0" destOrd="0" presId="urn:microsoft.com/office/officeart/2017/3/layout/HorizontalLabelsTimeline"/>
    <dgm:cxn modelId="{DCA50AF7-0C37-4F64-96B5-B74095668B45}" type="presParOf" srcId="{FEF714F2-FD66-42B7-9179-503340F6244E}" destId="{D8EB6E21-67C4-4701-99E5-309A371829A8}" srcOrd="1" destOrd="0" presId="urn:microsoft.com/office/officeart/2017/3/layout/HorizontalLabelsTimeline"/>
    <dgm:cxn modelId="{1A527DBA-83DD-47ED-8076-9093AFC78E01}" type="presParOf" srcId="{94F751DD-3059-40E4-BE76-A4FA135B4848}" destId="{D032C62B-0FF8-4301-A201-513866902114}" srcOrd="2" destOrd="0" presId="urn:microsoft.com/office/officeart/2017/3/layout/HorizontalLabelsTimeline"/>
    <dgm:cxn modelId="{7672F892-0441-43EE-835C-10C3B298A179}" type="presParOf" srcId="{94F751DD-3059-40E4-BE76-A4FA135B4848}" destId="{4BD71E62-EEB5-4BD8-9F96-BE56EF489F92}" srcOrd="3" destOrd="0" presId="urn:microsoft.com/office/officeart/2017/3/layout/HorizontalLabelsTimeline"/>
    <dgm:cxn modelId="{32A137BC-4841-4298-87AD-FC02BF7C889E}" type="presParOf" srcId="{94F751DD-3059-40E4-BE76-A4FA135B4848}" destId="{CC58BFD4-C13E-4C40-A5CF-8C3C8D14A663}" srcOrd="4" destOrd="0" presId="urn:microsoft.com/office/officeart/2017/3/layout/HorizontalLabelsTimeline"/>
    <dgm:cxn modelId="{672BCB86-8F32-4D42-88A0-3032F90F9AA7}" type="presParOf" srcId="{2F761C9D-EBF5-4C74-A48F-9302876B943F}" destId="{974F7F4E-0629-4521-A5D5-7A2F66E0F663}" srcOrd="1" destOrd="0" presId="urn:microsoft.com/office/officeart/2017/3/layout/HorizontalLabelsTimeline"/>
    <dgm:cxn modelId="{06DE4162-C1FA-4510-B450-CFFDA84D9115}" type="presParOf" srcId="{2F761C9D-EBF5-4C74-A48F-9302876B943F}" destId="{2D827340-3897-4036-AE2C-EDC023620E86}" srcOrd="2" destOrd="0" presId="urn:microsoft.com/office/officeart/2017/3/layout/HorizontalLabelsTimeline"/>
    <dgm:cxn modelId="{0AF59F73-F90C-41E3-8BB2-FC6D0BD322B7}" type="presParOf" srcId="{2D827340-3897-4036-AE2C-EDC023620E86}" destId="{B5D3B48F-553E-4C63-B525-4D1289FA21B2}" srcOrd="0" destOrd="0" presId="urn:microsoft.com/office/officeart/2017/3/layout/HorizontalLabelsTimeline"/>
    <dgm:cxn modelId="{29442C61-457C-485B-B24C-7D17AC8C1FEF}" type="presParOf" srcId="{2D827340-3897-4036-AE2C-EDC023620E86}" destId="{CCE86CFD-657A-4415-B0E6-7B5F30A6235E}" srcOrd="1" destOrd="0" presId="urn:microsoft.com/office/officeart/2017/3/layout/HorizontalLabelsTimeline"/>
    <dgm:cxn modelId="{A4CE7450-AE88-4D14-A534-74A8A4E30162}" type="presParOf" srcId="{CCE86CFD-657A-4415-B0E6-7B5F30A6235E}" destId="{C6504C72-8B1A-49B0-B50E-9B50D53F928A}" srcOrd="0" destOrd="0" presId="urn:microsoft.com/office/officeart/2017/3/layout/HorizontalLabelsTimeline"/>
    <dgm:cxn modelId="{DDEE92D7-F601-469E-A4C7-973F0F5DFB54}" type="presParOf" srcId="{CCE86CFD-657A-4415-B0E6-7B5F30A6235E}" destId="{DF76A7A8-3268-4F5D-A1F3-D3CF47CC3DC6}" srcOrd="1" destOrd="0" presId="urn:microsoft.com/office/officeart/2017/3/layout/HorizontalLabelsTimeline"/>
    <dgm:cxn modelId="{C0E1B7BB-4D37-4B9F-B1B4-671F4241E673}" type="presParOf" srcId="{2D827340-3897-4036-AE2C-EDC023620E86}" destId="{9E7E2D8C-23F3-479E-BB57-71B34F673064}" srcOrd="2" destOrd="0" presId="urn:microsoft.com/office/officeart/2017/3/layout/HorizontalLabelsTimeline"/>
    <dgm:cxn modelId="{F789C293-5149-4879-9C89-4E0EDF11C116}" type="presParOf" srcId="{2D827340-3897-4036-AE2C-EDC023620E86}" destId="{7E3A0EEA-8DF0-4BAD-94F7-E9F6A0A0548D}" srcOrd="3" destOrd="0" presId="urn:microsoft.com/office/officeart/2017/3/layout/HorizontalLabelsTimeline"/>
    <dgm:cxn modelId="{22B7B825-36A5-461E-82A0-F81C26A51906}" type="presParOf" srcId="{2D827340-3897-4036-AE2C-EDC023620E86}" destId="{51C376D8-755D-42A0-BAD0-ED3127064878}" srcOrd="4" destOrd="0" presId="urn:microsoft.com/office/officeart/2017/3/layout/HorizontalLabelsTimeline"/>
    <dgm:cxn modelId="{21AB6E59-A61B-4523-AC58-F8F0588F2CF7}" type="presParOf" srcId="{2F761C9D-EBF5-4C74-A48F-9302876B943F}" destId="{80E2DEA4-AA0D-4A02-B1C6-4477F496F056}" srcOrd="3" destOrd="0" presId="urn:microsoft.com/office/officeart/2017/3/layout/HorizontalLabelsTimeline"/>
    <dgm:cxn modelId="{84F96FA9-D362-4C9F-98E6-687604E5A1AC}" type="presParOf" srcId="{2F761C9D-EBF5-4C74-A48F-9302876B943F}" destId="{D9EE0EBF-E68E-4BDF-8AA5-11D3927875A3}" srcOrd="4" destOrd="0" presId="urn:microsoft.com/office/officeart/2017/3/layout/HorizontalLabelsTimeline"/>
    <dgm:cxn modelId="{578EDE69-1DFB-4DBB-A097-BAEB4F97A5C4}" type="presParOf" srcId="{D9EE0EBF-E68E-4BDF-8AA5-11D3927875A3}" destId="{E65E011B-8C71-4232-8C08-EB8B81FC25F2}" srcOrd="0" destOrd="0" presId="urn:microsoft.com/office/officeart/2017/3/layout/HorizontalLabelsTimeline"/>
    <dgm:cxn modelId="{E7A61B50-7407-42C6-BA43-33A610F7D759}" type="presParOf" srcId="{D9EE0EBF-E68E-4BDF-8AA5-11D3927875A3}" destId="{F5E28A64-CDDD-4BEF-BBA5-44160EE7C1A6}" srcOrd="1" destOrd="0" presId="urn:microsoft.com/office/officeart/2017/3/layout/HorizontalLabelsTimeline"/>
    <dgm:cxn modelId="{90591A21-CA3C-40B8-BE3A-2CEFC73CB5C3}" type="presParOf" srcId="{F5E28A64-CDDD-4BEF-BBA5-44160EE7C1A6}" destId="{AA500811-CE85-490C-B69E-771CE431A25C}" srcOrd="0" destOrd="0" presId="urn:microsoft.com/office/officeart/2017/3/layout/HorizontalLabelsTimeline"/>
    <dgm:cxn modelId="{85329F88-6FD4-4C5B-B472-7D7A72A017B4}" type="presParOf" srcId="{F5E28A64-CDDD-4BEF-BBA5-44160EE7C1A6}" destId="{99A245D7-4B4E-4733-8EF4-DF2F2CF1B69F}" srcOrd="1" destOrd="0" presId="urn:microsoft.com/office/officeart/2017/3/layout/HorizontalLabelsTimeline"/>
    <dgm:cxn modelId="{3CECABCA-0E3D-4760-8252-03C23BBA2869}" type="presParOf" srcId="{D9EE0EBF-E68E-4BDF-8AA5-11D3927875A3}" destId="{E1AF45EB-DAAD-4F25-BB2D-9DAFA6A2CA92}" srcOrd="2" destOrd="0" presId="urn:microsoft.com/office/officeart/2017/3/layout/HorizontalLabelsTimeline"/>
    <dgm:cxn modelId="{451D9BF5-ABC6-4EBD-801E-4B8093541DE8}" type="presParOf" srcId="{D9EE0EBF-E68E-4BDF-8AA5-11D3927875A3}" destId="{9717B94F-E4F5-4F77-A560-3138DAFFB127}" srcOrd="3" destOrd="0" presId="urn:microsoft.com/office/officeart/2017/3/layout/HorizontalLabelsTimeline"/>
    <dgm:cxn modelId="{C2AEBC50-7178-41E0-97D7-4E48BF67A2F4}" type="presParOf" srcId="{D9EE0EBF-E68E-4BDF-8AA5-11D3927875A3}" destId="{50BC7042-41B7-46F4-9883-6354DCFBB2EE}" srcOrd="4" destOrd="0" presId="urn:microsoft.com/office/officeart/2017/3/layout/HorizontalLabelsTimeline"/>
    <dgm:cxn modelId="{8C943326-3776-4ADC-94DF-08C0454371FC}" type="presParOf" srcId="{2F761C9D-EBF5-4C74-A48F-9302876B943F}" destId="{895C168D-8EA2-4FBF-A46F-21BD7423496B}" srcOrd="5" destOrd="0" presId="urn:microsoft.com/office/officeart/2017/3/layout/HorizontalLabelsTimeline"/>
    <dgm:cxn modelId="{19A6C4CE-974F-4BBD-BB62-295A01576375}" type="presParOf" srcId="{2F761C9D-EBF5-4C74-A48F-9302876B943F}" destId="{D83533DB-0DF1-4A9B-8906-3D6DEEF93594}" srcOrd="6" destOrd="0" presId="urn:microsoft.com/office/officeart/2017/3/layout/HorizontalLabelsTimeline"/>
    <dgm:cxn modelId="{B63D613B-6FDD-46ED-A351-B8F40F3EBF6E}" type="presParOf" srcId="{D83533DB-0DF1-4A9B-8906-3D6DEEF93594}" destId="{DAD11245-E2DC-46AE-B301-1D12AEC9F751}" srcOrd="0" destOrd="0" presId="urn:microsoft.com/office/officeart/2017/3/layout/HorizontalLabelsTimeline"/>
    <dgm:cxn modelId="{EF5B0DAB-598C-4F0D-8BA4-F3724969E2D0}" type="presParOf" srcId="{D83533DB-0DF1-4A9B-8906-3D6DEEF93594}" destId="{6A20E5C4-98FD-4C25-982B-DA09062E090C}" srcOrd="1" destOrd="0" presId="urn:microsoft.com/office/officeart/2017/3/layout/HorizontalLabelsTimeline"/>
    <dgm:cxn modelId="{397A80FA-EB5D-4820-ACA8-80B88404B228}" type="presParOf" srcId="{6A20E5C4-98FD-4C25-982B-DA09062E090C}" destId="{FF1010B2-CF81-4566-BBAF-A4A26F33D9FD}" srcOrd="0" destOrd="0" presId="urn:microsoft.com/office/officeart/2017/3/layout/HorizontalLabelsTimeline"/>
    <dgm:cxn modelId="{BDE22B74-25C5-438C-B276-200A661FB0C0}" type="presParOf" srcId="{6A20E5C4-98FD-4C25-982B-DA09062E090C}" destId="{49B56AF4-C533-4F4A-B756-709FDD486887}" srcOrd="1" destOrd="0" presId="urn:microsoft.com/office/officeart/2017/3/layout/HorizontalLabelsTimeline"/>
    <dgm:cxn modelId="{0BDD4666-7264-4F94-BB55-FB77D1C85053}" type="presParOf" srcId="{D83533DB-0DF1-4A9B-8906-3D6DEEF93594}" destId="{D1540396-E0A3-48AC-BC30-354B2344693C}" srcOrd="2" destOrd="0" presId="urn:microsoft.com/office/officeart/2017/3/layout/HorizontalLabelsTimeline"/>
    <dgm:cxn modelId="{838D74E8-23D1-4467-B0D6-485070D5D041}" type="presParOf" srcId="{D83533DB-0DF1-4A9B-8906-3D6DEEF93594}" destId="{9BCBD612-3234-4382-AA9D-F455C4953559}" srcOrd="3" destOrd="0" presId="urn:microsoft.com/office/officeart/2017/3/layout/HorizontalLabelsTimeline"/>
    <dgm:cxn modelId="{28C00D7B-F322-4202-91C1-7C118CAA503D}" type="presParOf" srcId="{D83533DB-0DF1-4A9B-8906-3D6DEEF93594}" destId="{30A34306-4C23-4832-92B7-9083791382DA}" srcOrd="4" destOrd="0" presId="urn:microsoft.com/office/officeart/2017/3/layout/HorizontalLabelsTimeline"/>
    <dgm:cxn modelId="{2C2ED839-1588-456A-8CD8-D59B7003868C}" type="presParOf" srcId="{2F761C9D-EBF5-4C74-A48F-9302876B943F}" destId="{F701AE45-DCA9-4D14-A7A6-CECC27C2DB01}" srcOrd="7" destOrd="0" presId="urn:microsoft.com/office/officeart/2017/3/layout/HorizontalLabelsTimeline"/>
    <dgm:cxn modelId="{28472A65-8343-43EE-A958-FD423A8486C7}" type="presParOf" srcId="{2F761C9D-EBF5-4C74-A48F-9302876B943F}" destId="{23706620-72F4-4828-B3C1-A89138933500}" srcOrd="8" destOrd="0" presId="urn:microsoft.com/office/officeart/2017/3/layout/HorizontalLabelsTimeline"/>
    <dgm:cxn modelId="{5799DF88-1B22-42C8-A5BA-5D230EAD10C4}" type="presParOf" srcId="{23706620-72F4-4828-B3C1-A89138933500}" destId="{D804F44D-6C37-4DA4-896C-EF160980EE50}" srcOrd="0" destOrd="0" presId="urn:microsoft.com/office/officeart/2017/3/layout/HorizontalLabelsTimeline"/>
    <dgm:cxn modelId="{C5005755-8EDF-42A9-BEDF-9C399D74DBF1}" type="presParOf" srcId="{23706620-72F4-4828-B3C1-A89138933500}" destId="{32D0752B-AD5E-4796-B6A1-3DBDC9A89FC2}" srcOrd="1" destOrd="0" presId="urn:microsoft.com/office/officeart/2017/3/layout/HorizontalLabelsTimeline"/>
    <dgm:cxn modelId="{69074ADE-724F-470D-A6EA-B4BA51865349}" type="presParOf" srcId="{32D0752B-AD5E-4796-B6A1-3DBDC9A89FC2}" destId="{92E2AA54-77E4-4008-A9EB-4B6477EE3014}" srcOrd="0" destOrd="0" presId="urn:microsoft.com/office/officeart/2017/3/layout/HorizontalLabelsTimeline"/>
    <dgm:cxn modelId="{ADDD6EF7-793B-4A4B-AC85-7C05FC7F1AB6}" type="presParOf" srcId="{32D0752B-AD5E-4796-B6A1-3DBDC9A89FC2}" destId="{B096B412-E4FD-498E-954B-D73F440BB7AF}" srcOrd="1" destOrd="0" presId="urn:microsoft.com/office/officeart/2017/3/layout/HorizontalLabelsTimeline"/>
    <dgm:cxn modelId="{3116D412-B482-479D-B4D5-292BF8030EAB}" type="presParOf" srcId="{23706620-72F4-4828-B3C1-A89138933500}" destId="{B9059259-00CC-4033-BC38-1B365ED66A33}" srcOrd="2" destOrd="0" presId="urn:microsoft.com/office/officeart/2017/3/layout/HorizontalLabelsTimeline"/>
    <dgm:cxn modelId="{B36893A3-56CC-4F61-8EB7-9589AC95FFB1}" type="presParOf" srcId="{23706620-72F4-4828-B3C1-A89138933500}" destId="{17072FE4-EE6D-4BD8-B9C7-B2928067F979}" srcOrd="3" destOrd="0" presId="urn:microsoft.com/office/officeart/2017/3/layout/HorizontalLabelsTimeline"/>
    <dgm:cxn modelId="{1246D945-12AC-4430-9304-7B2BB6FBF552}" type="presParOf" srcId="{23706620-72F4-4828-B3C1-A89138933500}" destId="{A28545DA-1D49-4B56-8E4E-5F8074898B03}" srcOrd="4" destOrd="0" presId="urn:microsoft.com/office/officeart/2017/3/layout/HorizontalLabelsTimeline"/>
    <dgm:cxn modelId="{CD04C38E-EADA-4EFF-BCD6-30DE9D6570D3}" type="presParOf" srcId="{2F761C9D-EBF5-4C74-A48F-9302876B943F}" destId="{F7EDFCDC-8A11-443F-8564-CBD278690AFF}" srcOrd="9" destOrd="0" presId="urn:microsoft.com/office/officeart/2017/3/layout/HorizontalLabelsTimeline"/>
    <dgm:cxn modelId="{9AB16570-D5BA-48E5-B089-A3A34EEE796C}" type="presParOf" srcId="{2F761C9D-EBF5-4C74-A48F-9302876B943F}" destId="{B0C75490-B4DD-4862-A336-6BB4240A37D8}" srcOrd="10" destOrd="0" presId="urn:microsoft.com/office/officeart/2017/3/layout/HorizontalLabelsTimeline"/>
    <dgm:cxn modelId="{A1F82DC0-6AAE-4419-903D-77B081008649}" type="presParOf" srcId="{B0C75490-B4DD-4862-A336-6BB4240A37D8}" destId="{A47EC24E-CEB8-493E-B2BE-22EFA9CB308F}" srcOrd="0" destOrd="0" presId="urn:microsoft.com/office/officeart/2017/3/layout/HorizontalLabelsTimeline"/>
    <dgm:cxn modelId="{83A68EA8-C943-40E9-AF66-7EE5FD6FCE33}" type="presParOf" srcId="{B0C75490-B4DD-4862-A336-6BB4240A37D8}" destId="{CE9C00D9-4577-457F-BF55-048DE30C9B4E}" srcOrd="1" destOrd="0" presId="urn:microsoft.com/office/officeart/2017/3/layout/HorizontalLabelsTimeline"/>
    <dgm:cxn modelId="{84049051-573F-4EE4-88CE-6CAFCF630342}" type="presParOf" srcId="{CE9C00D9-4577-457F-BF55-048DE30C9B4E}" destId="{16CC6846-7FEE-4686-AF99-22908499EF7B}" srcOrd="0" destOrd="0" presId="urn:microsoft.com/office/officeart/2017/3/layout/HorizontalLabelsTimeline"/>
    <dgm:cxn modelId="{BEDBAC41-3677-42C2-A504-B323E36E8509}" type="presParOf" srcId="{CE9C00D9-4577-457F-BF55-048DE30C9B4E}" destId="{D44B97C7-C78A-406C-A5F9-711C50D9EC36}" srcOrd="1" destOrd="0" presId="urn:microsoft.com/office/officeart/2017/3/layout/HorizontalLabelsTimeline"/>
    <dgm:cxn modelId="{799BF951-559D-4FA5-A8B2-43989B30F345}" type="presParOf" srcId="{B0C75490-B4DD-4862-A336-6BB4240A37D8}" destId="{76BAF0ED-03EC-4E2E-AF8B-665B2B4E0BB3}" srcOrd="2" destOrd="0" presId="urn:microsoft.com/office/officeart/2017/3/layout/HorizontalLabelsTimeline"/>
    <dgm:cxn modelId="{2E14F541-A0A7-412E-B1DA-0679B30EA5F1}" type="presParOf" srcId="{B0C75490-B4DD-4862-A336-6BB4240A37D8}" destId="{A5EDE3C0-FF18-4C1A-A87B-738CB46D730E}" srcOrd="3" destOrd="0" presId="urn:microsoft.com/office/officeart/2017/3/layout/HorizontalLabelsTimeline"/>
    <dgm:cxn modelId="{C90D472F-4BBC-41A3-B4FD-277AB4B2D75D}" type="presParOf" srcId="{B0C75490-B4DD-4862-A336-6BB4240A37D8}" destId="{C4E51EC4-2944-45BE-91D7-65C601B70313}" srcOrd="4" destOrd="0" presId="urn:microsoft.com/office/officeart/2017/3/layout/HorizontalLabels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260F62D-D8CE-4174-A4E8-9582D5A7361E}" type="doc">
      <dgm:prSet loTypeId="urn:microsoft.com/office/officeart/2017/3/layout/HorizontalLabelsTimeline" loCatId="process" qsTypeId="urn:microsoft.com/office/officeart/2005/8/quickstyle/simple1" qsCatId="simple" csTypeId="urn:microsoft.com/office/officeart/2005/8/colors/colorful2" csCatId="colorful" phldr="1"/>
      <dgm:spPr/>
      <dgm:t>
        <a:bodyPr/>
        <a:lstStyle/>
        <a:p>
          <a:endParaRPr lang="en-US"/>
        </a:p>
      </dgm:t>
    </dgm:pt>
    <dgm:pt modelId="{D0F41669-69C3-404F-9571-A4524132B761}">
      <dgm:prSet/>
      <dgm:spPr/>
      <dgm:t>
        <a:bodyPr/>
        <a:lstStyle/>
        <a:p>
          <a:pPr>
            <a:defRPr b="1"/>
          </a:pPr>
          <a:r>
            <a:rPr lang="en-US" dirty="0"/>
            <a:t>19 Mar. 2025</a:t>
          </a:r>
        </a:p>
      </dgm:t>
    </dgm:pt>
    <dgm:pt modelId="{22C750A6-3710-4F6E-8014-CBE5116FB8BB}" type="parTrans" cxnId="{868A76EA-534C-490F-B53A-2716221DAD68}">
      <dgm:prSet/>
      <dgm:spPr/>
      <dgm:t>
        <a:bodyPr/>
        <a:lstStyle/>
        <a:p>
          <a:endParaRPr lang="en-US"/>
        </a:p>
      </dgm:t>
    </dgm:pt>
    <dgm:pt modelId="{269EA739-0B17-44DD-AA7C-CCF16841399B}" type="sibTrans" cxnId="{868A76EA-534C-490F-B53A-2716221DAD68}">
      <dgm:prSet/>
      <dgm:spPr/>
      <dgm:t>
        <a:bodyPr/>
        <a:lstStyle/>
        <a:p>
          <a:endParaRPr lang="en-US"/>
        </a:p>
      </dgm:t>
    </dgm:pt>
    <dgm:pt modelId="{17CCD20C-A16A-4376-91E7-DA59EB6D7A4D}">
      <dgm:prSet/>
      <dgm:spPr/>
      <dgm:t>
        <a:bodyPr/>
        <a:lstStyle/>
        <a:p>
          <a:r>
            <a:rPr lang="en-US" dirty="0">
              <a:latin typeface="Grandview Display"/>
            </a:rPr>
            <a:t>Accepted the invite to the WhatsApp group to discuss the presentation.</a:t>
          </a:r>
          <a:endParaRPr lang="en-US" dirty="0"/>
        </a:p>
      </dgm:t>
    </dgm:pt>
    <dgm:pt modelId="{1897F3D1-D6BE-49C8-AFF2-D2C721E7B842}" type="parTrans" cxnId="{380DC47E-A928-4BA5-A43F-BF39FC897B01}">
      <dgm:prSet/>
      <dgm:spPr/>
      <dgm:t>
        <a:bodyPr/>
        <a:lstStyle/>
        <a:p>
          <a:endParaRPr lang="en-US"/>
        </a:p>
      </dgm:t>
    </dgm:pt>
    <dgm:pt modelId="{00AF734B-1BE4-46C7-A44A-684EDA55BC6A}" type="sibTrans" cxnId="{380DC47E-A928-4BA5-A43F-BF39FC897B01}">
      <dgm:prSet/>
      <dgm:spPr/>
      <dgm:t>
        <a:bodyPr/>
        <a:lstStyle/>
        <a:p>
          <a:endParaRPr lang="en-US"/>
        </a:p>
      </dgm:t>
    </dgm:pt>
    <dgm:pt modelId="{86F5F096-23E7-4E27-A859-3662FB1B1406}">
      <dgm:prSet/>
      <dgm:spPr/>
      <dgm:t>
        <a:bodyPr/>
        <a:lstStyle/>
        <a:p>
          <a:pPr>
            <a:defRPr b="1"/>
          </a:pPr>
          <a:r>
            <a:rPr lang="en-US" dirty="0">
              <a:latin typeface="Grandview Display"/>
            </a:rPr>
            <a:t>20</a:t>
          </a:r>
          <a:r>
            <a:rPr lang="en-US" dirty="0"/>
            <a:t> Mar. 2025</a:t>
          </a:r>
        </a:p>
      </dgm:t>
    </dgm:pt>
    <dgm:pt modelId="{96278B5E-681B-405B-ADCA-5BD0FA126CE2}" type="parTrans" cxnId="{618C0960-745F-4CD7-BDC0-0E36138F7224}">
      <dgm:prSet/>
      <dgm:spPr/>
      <dgm:t>
        <a:bodyPr/>
        <a:lstStyle/>
        <a:p>
          <a:endParaRPr lang="en-US"/>
        </a:p>
      </dgm:t>
    </dgm:pt>
    <dgm:pt modelId="{F43F4324-98FB-490B-89F6-33D19C9DBE62}" type="sibTrans" cxnId="{618C0960-745F-4CD7-BDC0-0E36138F7224}">
      <dgm:prSet/>
      <dgm:spPr/>
      <dgm:t>
        <a:bodyPr/>
        <a:lstStyle/>
        <a:p>
          <a:endParaRPr lang="en-US"/>
        </a:p>
      </dgm:t>
    </dgm:pt>
    <dgm:pt modelId="{66088E8B-1622-4E30-BFFF-DB73E54E4906}">
      <dgm:prSet/>
      <dgm:spPr/>
      <dgm:t>
        <a:bodyPr/>
        <a:lstStyle/>
        <a:p>
          <a:r>
            <a:rPr lang="en-US" dirty="0"/>
            <a:t>Initial research- </a:t>
          </a:r>
          <a:r>
            <a:rPr lang="en-US" dirty="0">
              <a:latin typeface="Grandview Display"/>
            </a:rPr>
            <a:t>using class PowerPoints and module reading list to get an overview of sources and information.</a:t>
          </a:r>
          <a:endParaRPr lang="en-US" dirty="0"/>
        </a:p>
      </dgm:t>
    </dgm:pt>
    <dgm:pt modelId="{F223ED75-D98F-4958-B1C3-B6593A6D4F99}" type="parTrans" cxnId="{6C75CE12-F44D-4D09-B400-CF45FDCD245E}">
      <dgm:prSet/>
      <dgm:spPr/>
      <dgm:t>
        <a:bodyPr/>
        <a:lstStyle/>
        <a:p>
          <a:endParaRPr lang="en-US"/>
        </a:p>
      </dgm:t>
    </dgm:pt>
    <dgm:pt modelId="{350FE6E0-1AC3-4DDC-BBF3-BF9B89F1E3BB}" type="sibTrans" cxnId="{6C75CE12-F44D-4D09-B400-CF45FDCD245E}">
      <dgm:prSet/>
      <dgm:spPr/>
      <dgm:t>
        <a:bodyPr/>
        <a:lstStyle/>
        <a:p>
          <a:endParaRPr lang="en-US"/>
        </a:p>
      </dgm:t>
    </dgm:pt>
    <dgm:pt modelId="{A74391DB-551C-484C-BF26-533D1608EC03}">
      <dgm:prSet/>
      <dgm:spPr/>
      <dgm:t>
        <a:bodyPr/>
        <a:lstStyle/>
        <a:p>
          <a:pPr>
            <a:defRPr b="1"/>
          </a:pPr>
          <a:r>
            <a:rPr lang="en-US" dirty="0"/>
            <a:t>31 Mar.</a:t>
          </a:r>
        </a:p>
      </dgm:t>
    </dgm:pt>
    <dgm:pt modelId="{D25A1FC9-2E05-4CE9-B582-AE5B4D198C4D}" type="parTrans" cxnId="{E5D59692-6F21-4B48-A135-BF743EFF840C}">
      <dgm:prSet/>
      <dgm:spPr/>
      <dgm:t>
        <a:bodyPr/>
        <a:lstStyle/>
        <a:p>
          <a:endParaRPr lang="en-US"/>
        </a:p>
      </dgm:t>
    </dgm:pt>
    <dgm:pt modelId="{748D064C-26C6-4310-AD12-4B0F2AC553B1}" type="sibTrans" cxnId="{E5D59692-6F21-4B48-A135-BF743EFF840C}">
      <dgm:prSet/>
      <dgm:spPr/>
      <dgm:t>
        <a:bodyPr/>
        <a:lstStyle/>
        <a:p>
          <a:endParaRPr lang="en-US"/>
        </a:p>
      </dgm:t>
    </dgm:pt>
    <dgm:pt modelId="{97B19852-7866-49FB-BBC1-6F7C4E6A2C9D}">
      <dgm:prSet/>
      <dgm:spPr/>
      <dgm:t>
        <a:bodyPr/>
        <a:lstStyle/>
        <a:p>
          <a:r>
            <a:rPr lang="en-US" dirty="0"/>
            <a:t>Power Point created</a:t>
          </a:r>
          <a:r>
            <a:rPr lang="en-US" dirty="0">
              <a:latin typeface="Grandview Display"/>
            </a:rPr>
            <a:t>, initial thoughts noted.</a:t>
          </a:r>
          <a:endParaRPr lang="en-US" dirty="0"/>
        </a:p>
      </dgm:t>
    </dgm:pt>
    <dgm:pt modelId="{45215A73-8964-4DA7-B8A8-A8DD1748578A}" type="parTrans" cxnId="{AE8AA8DB-B9FF-46A3-B50A-4931AC5A2F5B}">
      <dgm:prSet/>
      <dgm:spPr/>
      <dgm:t>
        <a:bodyPr/>
        <a:lstStyle/>
        <a:p>
          <a:endParaRPr lang="en-US"/>
        </a:p>
      </dgm:t>
    </dgm:pt>
    <dgm:pt modelId="{ED1791AF-F598-484C-A967-EEF0A37E3FCF}" type="sibTrans" cxnId="{AE8AA8DB-B9FF-46A3-B50A-4931AC5A2F5B}">
      <dgm:prSet/>
      <dgm:spPr/>
      <dgm:t>
        <a:bodyPr/>
        <a:lstStyle/>
        <a:p>
          <a:endParaRPr lang="en-US"/>
        </a:p>
      </dgm:t>
    </dgm:pt>
    <dgm:pt modelId="{94FED85C-946B-4B70-9D98-A3E87EF52E28}">
      <dgm:prSet/>
      <dgm:spPr/>
      <dgm:t>
        <a:bodyPr/>
        <a:lstStyle/>
        <a:p>
          <a:pPr>
            <a:defRPr b="1"/>
          </a:pPr>
          <a:r>
            <a:rPr lang="en-US" dirty="0">
              <a:latin typeface="Grandview Display"/>
            </a:rPr>
            <a:t>5 </a:t>
          </a:r>
          <a:r>
            <a:rPr lang="en-US" dirty="0"/>
            <a:t>Apr.</a:t>
          </a:r>
        </a:p>
      </dgm:t>
    </dgm:pt>
    <dgm:pt modelId="{547E401F-4B91-460E-B13B-6D6B63247010}" type="parTrans" cxnId="{F09150F6-0DB5-4698-AE8B-1ECF6B3E16B6}">
      <dgm:prSet/>
      <dgm:spPr/>
      <dgm:t>
        <a:bodyPr/>
        <a:lstStyle/>
        <a:p>
          <a:endParaRPr lang="en-US"/>
        </a:p>
      </dgm:t>
    </dgm:pt>
    <dgm:pt modelId="{C045A769-5A6B-41EA-926D-38BBEBB826AE}" type="sibTrans" cxnId="{F09150F6-0DB5-4698-AE8B-1ECF6B3E16B6}">
      <dgm:prSet/>
      <dgm:spPr/>
      <dgm:t>
        <a:bodyPr/>
        <a:lstStyle/>
        <a:p>
          <a:endParaRPr lang="en-US"/>
        </a:p>
      </dgm:t>
    </dgm:pt>
    <dgm:pt modelId="{FCB8BB26-931E-4EB2-9C6C-073A09D47B1E}">
      <dgm:prSet/>
      <dgm:spPr/>
      <dgm:t>
        <a:bodyPr/>
        <a:lstStyle/>
        <a:p>
          <a:r>
            <a:rPr lang="en-US" dirty="0">
              <a:latin typeface="Grandview Display"/>
            </a:rPr>
            <a:t>Deciding which information would be most relevant, and finding those sources.</a:t>
          </a:r>
          <a:endParaRPr lang="en-US" dirty="0"/>
        </a:p>
      </dgm:t>
    </dgm:pt>
    <dgm:pt modelId="{6E03C2C3-588E-4D2F-8463-F9F142FC65F4}" type="parTrans" cxnId="{DEE4F403-32BF-4389-9E2C-538D510B5AE3}">
      <dgm:prSet/>
      <dgm:spPr/>
      <dgm:t>
        <a:bodyPr/>
        <a:lstStyle/>
        <a:p>
          <a:endParaRPr lang="en-US"/>
        </a:p>
      </dgm:t>
    </dgm:pt>
    <dgm:pt modelId="{286996CC-70A3-4D01-949C-08A89C85548F}" type="sibTrans" cxnId="{DEE4F403-32BF-4389-9E2C-538D510B5AE3}">
      <dgm:prSet/>
      <dgm:spPr/>
      <dgm:t>
        <a:bodyPr/>
        <a:lstStyle/>
        <a:p>
          <a:endParaRPr lang="en-US"/>
        </a:p>
      </dgm:t>
    </dgm:pt>
    <dgm:pt modelId="{940E5440-CBEA-467A-9326-7545A7CB2E1F}">
      <dgm:prSet/>
      <dgm:spPr/>
      <dgm:t>
        <a:bodyPr/>
        <a:lstStyle/>
        <a:p>
          <a:pPr>
            <a:defRPr b="1"/>
          </a:pPr>
          <a:r>
            <a:rPr lang="en-US" dirty="0">
              <a:latin typeface="Grandview Display"/>
            </a:rPr>
            <a:t>25 Apr</a:t>
          </a:r>
          <a:r>
            <a:rPr lang="en-US" dirty="0"/>
            <a:t>.</a:t>
          </a:r>
        </a:p>
      </dgm:t>
    </dgm:pt>
    <dgm:pt modelId="{1AA53207-84B9-4908-B6E2-D3FD36B38084}" type="parTrans" cxnId="{3483A3AC-E84F-477F-8A2D-20071BDF5E9F}">
      <dgm:prSet/>
      <dgm:spPr/>
      <dgm:t>
        <a:bodyPr/>
        <a:lstStyle/>
        <a:p>
          <a:endParaRPr lang="en-US"/>
        </a:p>
      </dgm:t>
    </dgm:pt>
    <dgm:pt modelId="{F4B08687-3536-463A-A6FB-44439BAA72F6}" type="sibTrans" cxnId="{3483A3AC-E84F-477F-8A2D-20071BDF5E9F}">
      <dgm:prSet/>
      <dgm:spPr/>
      <dgm:t>
        <a:bodyPr/>
        <a:lstStyle/>
        <a:p>
          <a:endParaRPr lang="en-US"/>
        </a:p>
      </dgm:t>
    </dgm:pt>
    <dgm:pt modelId="{B14FFB0D-FE2A-4B7D-8DB4-9F29FDCD8834}">
      <dgm:prSet/>
      <dgm:spPr/>
      <dgm:t>
        <a:bodyPr/>
        <a:lstStyle/>
        <a:p>
          <a:r>
            <a:rPr lang="en-US" dirty="0">
              <a:latin typeface="Grandview Display"/>
            </a:rPr>
            <a:t>Inputting my information into a collated word document.</a:t>
          </a:r>
          <a:endParaRPr lang="en-US" dirty="0"/>
        </a:p>
      </dgm:t>
    </dgm:pt>
    <dgm:pt modelId="{989BBB03-BDE1-4C36-AECE-789B360AC75B}" type="parTrans" cxnId="{455928A0-8709-4CBD-BD6F-1BA78D49C143}">
      <dgm:prSet/>
      <dgm:spPr/>
      <dgm:t>
        <a:bodyPr/>
        <a:lstStyle/>
        <a:p>
          <a:endParaRPr lang="en-US"/>
        </a:p>
      </dgm:t>
    </dgm:pt>
    <dgm:pt modelId="{A9EF3EC9-0223-4994-BFD8-6065F441C092}" type="sibTrans" cxnId="{455928A0-8709-4CBD-BD6F-1BA78D49C143}">
      <dgm:prSet/>
      <dgm:spPr/>
      <dgm:t>
        <a:bodyPr/>
        <a:lstStyle/>
        <a:p>
          <a:endParaRPr lang="en-US"/>
        </a:p>
      </dgm:t>
    </dgm:pt>
    <dgm:pt modelId="{E8D2815A-AC9D-40B5-A8F7-599E8119A792}">
      <dgm:prSet/>
      <dgm:spPr/>
      <dgm:t>
        <a:bodyPr/>
        <a:lstStyle/>
        <a:p>
          <a:pPr>
            <a:defRPr b="1"/>
          </a:pPr>
          <a:r>
            <a:rPr lang="en-US" dirty="0">
              <a:latin typeface="Grandview Display"/>
            </a:rPr>
            <a:t>27</a:t>
          </a:r>
          <a:r>
            <a:rPr lang="en-US" dirty="0"/>
            <a:t> Apr.</a:t>
          </a:r>
        </a:p>
      </dgm:t>
    </dgm:pt>
    <dgm:pt modelId="{B0492EC4-6079-4A25-AC96-37375DCD615D}" type="parTrans" cxnId="{3A8CDBEE-4F20-4BEC-93B4-966C7183D016}">
      <dgm:prSet/>
      <dgm:spPr/>
      <dgm:t>
        <a:bodyPr/>
        <a:lstStyle/>
        <a:p>
          <a:endParaRPr lang="en-US"/>
        </a:p>
      </dgm:t>
    </dgm:pt>
    <dgm:pt modelId="{147A6AF7-B015-4F28-9D75-7EBF4CB3FBB4}" type="sibTrans" cxnId="{3A8CDBEE-4F20-4BEC-93B4-966C7183D016}">
      <dgm:prSet/>
      <dgm:spPr/>
      <dgm:t>
        <a:bodyPr/>
        <a:lstStyle/>
        <a:p>
          <a:endParaRPr lang="en-US"/>
        </a:p>
      </dgm:t>
    </dgm:pt>
    <dgm:pt modelId="{76C33258-C105-4031-8CD4-7C42737DC579}">
      <dgm:prSet/>
      <dgm:spPr/>
      <dgm:t>
        <a:bodyPr/>
        <a:lstStyle/>
        <a:p>
          <a:r>
            <a:rPr lang="en-US" dirty="0">
              <a:latin typeface="Grandview Display"/>
            </a:rPr>
            <a:t>Placed all of my information onto the PowerPoint.</a:t>
          </a:r>
          <a:endParaRPr lang="en-US" dirty="0"/>
        </a:p>
      </dgm:t>
    </dgm:pt>
    <dgm:pt modelId="{758907BA-CE63-4C38-94CC-B4262B418802}" type="parTrans" cxnId="{26599250-24E4-4888-8A9E-4788970C5433}">
      <dgm:prSet/>
      <dgm:spPr/>
      <dgm:t>
        <a:bodyPr/>
        <a:lstStyle/>
        <a:p>
          <a:endParaRPr lang="en-US"/>
        </a:p>
      </dgm:t>
    </dgm:pt>
    <dgm:pt modelId="{D6517A5D-53BB-4539-A6A9-7F57EE73793E}" type="sibTrans" cxnId="{26599250-24E4-4888-8A9E-4788970C5433}">
      <dgm:prSet/>
      <dgm:spPr/>
      <dgm:t>
        <a:bodyPr/>
        <a:lstStyle/>
        <a:p>
          <a:endParaRPr lang="en-US"/>
        </a:p>
      </dgm:t>
    </dgm:pt>
    <dgm:pt modelId="{FE513B69-8C6B-4189-9AE2-7D78D7096300}">
      <dgm:prSet phldr="0"/>
      <dgm:spPr/>
      <dgm:t>
        <a:bodyPr/>
        <a:lstStyle/>
        <a:p>
          <a:pPr>
            <a:defRPr b="1"/>
          </a:pPr>
          <a:r>
            <a:rPr lang="en-US" b="0" dirty="0">
              <a:latin typeface="Grandview Display"/>
            </a:rPr>
            <a:t>28 Apr.</a:t>
          </a:r>
          <a:endParaRPr lang="en-US" dirty="0">
            <a:latin typeface="Grandview Display"/>
          </a:endParaRPr>
        </a:p>
      </dgm:t>
    </dgm:pt>
    <dgm:pt modelId="{95FBD7C0-2D62-4159-8A6B-B3BFEDAA761B}" type="parTrans" cxnId="{EDDABCB7-2F99-4616-887E-F47843E9A25F}">
      <dgm:prSet/>
      <dgm:spPr/>
    </dgm:pt>
    <dgm:pt modelId="{AEA0240B-A9A8-4E3D-929B-A72A05B7B05B}" type="sibTrans" cxnId="{EDDABCB7-2F99-4616-887E-F47843E9A25F}">
      <dgm:prSet/>
      <dgm:spPr/>
    </dgm:pt>
    <dgm:pt modelId="{E9829322-CCDB-4B64-8C4B-5B5E6F2E2EB8}">
      <dgm:prSet phldr="0"/>
      <dgm:spPr/>
      <dgm:t>
        <a:bodyPr/>
        <a:lstStyle/>
        <a:p>
          <a:pPr rtl="0"/>
          <a:r>
            <a:rPr lang="en-US" b="0" dirty="0">
              <a:latin typeface="Grandview Display"/>
            </a:rPr>
            <a:t>Reference list, timeline, notes and finalisations completed.</a:t>
          </a:r>
        </a:p>
      </dgm:t>
    </dgm:pt>
    <dgm:pt modelId="{FC70161C-B0F5-499E-9BEF-A478870B94B8}" type="parTrans" cxnId="{8865B8A3-5511-4603-8371-28D88F3A11E2}">
      <dgm:prSet/>
      <dgm:spPr/>
    </dgm:pt>
    <dgm:pt modelId="{EBF75E5C-8A86-4276-85F5-99D16402C5AF}" type="sibTrans" cxnId="{8865B8A3-5511-4603-8371-28D88F3A11E2}">
      <dgm:prSet/>
      <dgm:spPr/>
    </dgm:pt>
    <dgm:pt modelId="{BBC50071-F6A0-4D46-B238-9DE9D18FB3E1}" type="pres">
      <dgm:prSet presAssocID="{D260F62D-D8CE-4174-A4E8-9582D5A7361E}" presName="root" presStyleCnt="0">
        <dgm:presLayoutVars>
          <dgm:chMax/>
          <dgm:chPref/>
          <dgm:animLvl val="lvl"/>
        </dgm:presLayoutVars>
      </dgm:prSet>
      <dgm:spPr/>
    </dgm:pt>
    <dgm:pt modelId="{3574EB91-E30B-43FA-88FB-DCD615166F5F}" type="pres">
      <dgm:prSet presAssocID="{D260F62D-D8CE-4174-A4E8-9582D5A7361E}" presName="divider" presStyleLbl="fgAcc1" presStyleIdx="0" presStyleCnt="1"/>
      <dgm:spPr/>
    </dgm:pt>
    <dgm:pt modelId="{2F761C9D-EBF5-4C74-A48F-9302876B943F}" type="pres">
      <dgm:prSet presAssocID="{D260F62D-D8CE-4174-A4E8-9582D5A7361E}" presName="nodes" presStyleCnt="0">
        <dgm:presLayoutVars>
          <dgm:chMax/>
          <dgm:chPref/>
          <dgm:animLvl val="lvl"/>
        </dgm:presLayoutVars>
      </dgm:prSet>
      <dgm:spPr/>
    </dgm:pt>
    <dgm:pt modelId="{94F751DD-3059-40E4-BE76-A4FA135B4848}" type="pres">
      <dgm:prSet presAssocID="{D0F41669-69C3-404F-9571-A4524132B761}" presName="composite" presStyleCnt="0"/>
      <dgm:spPr/>
    </dgm:pt>
    <dgm:pt modelId="{CD841AFC-D995-46DB-B2BE-DD354A0D38CD}" type="pres">
      <dgm:prSet presAssocID="{D0F41669-69C3-404F-9571-A4524132B761}" presName="L1TextContainer" presStyleLbl="alignNode1" presStyleIdx="0" presStyleCnt="7">
        <dgm:presLayoutVars>
          <dgm:chMax val="1"/>
          <dgm:chPref val="1"/>
          <dgm:bulletEnabled val="1"/>
        </dgm:presLayoutVars>
      </dgm:prSet>
      <dgm:spPr/>
    </dgm:pt>
    <dgm:pt modelId="{FEF714F2-FD66-42B7-9179-503340F6244E}" type="pres">
      <dgm:prSet presAssocID="{D0F41669-69C3-404F-9571-A4524132B761}" presName="L2TextContainerWrapper" presStyleCnt="0">
        <dgm:presLayoutVars>
          <dgm:bulletEnabled val="1"/>
        </dgm:presLayoutVars>
      </dgm:prSet>
      <dgm:spPr/>
    </dgm:pt>
    <dgm:pt modelId="{95B2CD91-FF4A-478C-83AC-2AC8DDD40179}" type="pres">
      <dgm:prSet presAssocID="{D0F41669-69C3-404F-9571-A4524132B761}" presName="L2TextContainer" presStyleLbl="bgAccFollowNode1" presStyleIdx="0" presStyleCnt="7"/>
      <dgm:spPr/>
    </dgm:pt>
    <dgm:pt modelId="{D8EB6E21-67C4-4701-99E5-309A371829A8}" type="pres">
      <dgm:prSet presAssocID="{D0F41669-69C3-404F-9571-A4524132B761}" presName="FlexibleEmptyPlaceHolder" presStyleCnt="0"/>
      <dgm:spPr/>
    </dgm:pt>
    <dgm:pt modelId="{D032C62B-0FF8-4301-A201-513866902114}" type="pres">
      <dgm:prSet presAssocID="{D0F41669-69C3-404F-9571-A4524132B761}" presName="ConnectLine" presStyleLbl="sibTrans1D1" presStyleIdx="0" presStyleCnt="7"/>
      <dgm:spPr/>
    </dgm:pt>
    <dgm:pt modelId="{4BD71E62-EEB5-4BD8-9F96-BE56EF489F92}" type="pres">
      <dgm:prSet presAssocID="{D0F41669-69C3-404F-9571-A4524132B761}" presName="ConnectorPoint" presStyleLbl="node1" presStyleIdx="0" presStyleCnt="7"/>
      <dgm:spPr>
        <a:solidFill>
          <a:schemeClr val="accent2">
            <a:hueOff val="0"/>
            <a:satOff val="0"/>
            <a:lumOff val="0"/>
            <a:alphaOff val="0"/>
          </a:schemeClr>
        </a:solidFill>
        <a:ln w="6350" cap="flat" cmpd="sng" algn="ctr">
          <a:solidFill>
            <a:schemeClr val="lt1">
              <a:hueOff val="0"/>
              <a:satOff val="0"/>
              <a:lumOff val="0"/>
              <a:alphaOff val="0"/>
            </a:schemeClr>
          </a:solidFill>
          <a:prstDash val="solid"/>
          <a:miter lim="800000"/>
        </a:ln>
        <a:effectLst/>
      </dgm:spPr>
    </dgm:pt>
    <dgm:pt modelId="{CC58BFD4-C13E-4C40-A5CF-8C3C8D14A663}" type="pres">
      <dgm:prSet presAssocID="{D0F41669-69C3-404F-9571-A4524132B761}" presName="EmptyPlaceHolder" presStyleCnt="0"/>
      <dgm:spPr/>
    </dgm:pt>
    <dgm:pt modelId="{974F7F4E-0629-4521-A5D5-7A2F66E0F663}" type="pres">
      <dgm:prSet presAssocID="{269EA739-0B17-44DD-AA7C-CCF16841399B}" presName="spaceBetweenRectangles" presStyleCnt="0"/>
      <dgm:spPr/>
    </dgm:pt>
    <dgm:pt modelId="{2D827340-3897-4036-AE2C-EDC023620E86}" type="pres">
      <dgm:prSet presAssocID="{86F5F096-23E7-4E27-A859-3662FB1B1406}" presName="composite" presStyleCnt="0"/>
      <dgm:spPr/>
    </dgm:pt>
    <dgm:pt modelId="{B5D3B48F-553E-4C63-B525-4D1289FA21B2}" type="pres">
      <dgm:prSet presAssocID="{86F5F096-23E7-4E27-A859-3662FB1B1406}" presName="L1TextContainer" presStyleLbl="alignNode1" presStyleIdx="1" presStyleCnt="7">
        <dgm:presLayoutVars>
          <dgm:chMax val="1"/>
          <dgm:chPref val="1"/>
          <dgm:bulletEnabled val="1"/>
        </dgm:presLayoutVars>
      </dgm:prSet>
      <dgm:spPr/>
    </dgm:pt>
    <dgm:pt modelId="{CCE86CFD-657A-4415-B0E6-7B5F30A6235E}" type="pres">
      <dgm:prSet presAssocID="{86F5F096-23E7-4E27-A859-3662FB1B1406}" presName="L2TextContainerWrapper" presStyleCnt="0">
        <dgm:presLayoutVars>
          <dgm:bulletEnabled val="1"/>
        </dgm:presLayoutVars>
      </dgm:prSet>
      <dgm:spPr/>
    </dgm:pt>
    <dgm:pt modelId="{C6504C72-8B1A-49B0-B50E-9B50D53F928A}" type="pres">
      <dgm:prSet presAssocID="{86F5F096-23E7-4E27-A859-3662FB1B1406}" presName="L2TextContainer" presStyleLbl="bgAccFollowNode1" presStyleIdx="1" presStyleCnt="7"/>
      <dgm:spPr/>
    </dgm:pt>
    <dgm:pt modelId="{DF76A7A8-3268-4F5D-A1F3-D3CF47CC3DC6}" type="pres">
      <dgm:prSet presAssocID="{86F5F096-23E7-4E27-A859-3662FB1B1406}" presName="FlexibleEmptyPlaceHolder" presStyleCnt="0"/>
      <dgm:spPr/>
    </dgm:pt>
    <dgm:pt modelId="{9E7E2D8C-23F3-479E-BB57-71B34F673064}" type="pres">
      <dgm:prSet presAssocID="{86F5F096-23E7-4E27-A859-3662FB1B1406}" presName="ConnectLine" presStyleLbl="sibTrans1D1" presStyleIdx="1" presStyleCnt="7"/>
      <dgm:spPr/>
    </dgm:pt>
    <dgm:pt modelId="{7E3A0EEA-8DF0-4BAD-94F7-E9F6A0A0548D}" type="pres">
      <dgm:prSet presAssocID="{86F5F096-23E7-4E27-A859-3662FB1B1406}" presName="ConnectorPoint" presStyleLbl="node1" presStyleIdx="1" presStyleCnt="7"/>
      <dgm:spPr>
        <a:solidFill>
          <a:schemeClr val="accent2">
            <a:hueOff val="1414419"/>
            <a:satOff val="-5328"/>
            <a:lumOff val="4471"/>
            <a:alphaOff val="0"/>
          </a:schemeClr>
        </a:solidFill>
        <a:ln w="6350" cap="flat" cmpd="sng" algn="ctr">
          <a:solidFill>
            <a:schemeClr val="lt1">
              <a:hueOff val="0"/>
              <a:satOff val="0"/>
              <a:lumOff val="0"/>
              <a:alphaOff val="0"/>
            </a:schemeClr>
          </a:solidFill>
          <a:prstDash val="solid"/>
          <a:miter lim="800000"/>
        </a:ln>
        <a:effectLst/>
      </dgm:spPr>
    </dgm:pt>
    <dgm:pt modelId="{51C376D8-755D-42A0-BAD0-ED3127064878}" type="pres">
      <dgm:prSet presAssocID="{86F5F096-23E7-4E27-A859-3662FB1B1406}" presName="EmptyPlaceHolder" presStyleCnt="0"/>
      <dgm:spPr/>
    </dgm:pt>
    <dgm:pt modelId="{80E2DEA4-AA0D-4A02-B1C6-4477F496F056}" type="pres">
      <dgm:prSet presAssocID="{F43F4324-98FB-490B-89F6-33D19C9DBE62}" presName="spaceBetweenRectangles" presStyleCnt="0"/>
      <dgm:spPr/>
    </dgm:pt>
    <dgm:pt modelId="{D9EE0EBF-E68E-4BDF-8AA5-11D3927875A3}" type="pres">
      <dgm:prSet presAssocID="{A74391DB-551C-484C-BF26-533D1608EC03}" presName="composite" presStyleCnt="0"/>
      <dgm:spPr/>
    </dgm:pt>
    <dgm:pt modelId="{E65E011B-8C71-4232-8C08-EB8B81FC25F2}" type="pres">
      <dgm:prSet presAssocID="{A74391DB-551C-484C-BF26-533D1608EC03}" presName="L1TextContainer" presStyleLbl="alignNode1" presStyleIdx="2" presStyleCnt="7">
        <dgm:presLayoutVars>
          <dgm:chMax val="1"/>
          <dgm:chPref val="1"/>
          <dgm:bulletEnabled val="1"/>
        </dgm:presLayoutVars>
      </dgm:prSet>
      <dgm:spPr/>
    </dgm:pt>
    <dgm:pt modelId="{F5E28A64-CDDD-4BEF-BBA5-44160EE7C1A6}" type="pres">
      <dgm:prSet presAssocID="{A74391DB-551C-484C-BF26-533D1608EC03}" presName="L2TextContainerWrapper" presStyleCnt="0">
        <dgm:presLayoutVars>
          <dgm:bulletEnabled val="1"/>
        </dgm:presLayoutVars>
      </dgm:prSet>
      <dgm:spPr/>
    </dgm:pt>
    <dgm:pt modelId="{AA500811-CE85-490C-B69E-771CE431A25C}" type="pres">
      <dgm:prSet presAssocID="{A74391DB-551C-484C-BF26-533D1608EC03}" presName="L2TextContainer" presStyleLbl="bgAccFollowNode1" presStyleIdx="2" presStyleCnt="7"/>
      <dgm:spPr/>
    </dgm:pt>
    <dgm:pt modelId="{99A245D7-4B4E-4733-8EF4-DF2F2CF1B69F}" type="pres">
      <dgm:prSet presAssocID="{A74391DB-551C-484C-BF26-533D1608EC03}" presName="FlexibleEmptyPlaceHolder" presStyleCnt="0"/>
      <dgm:spPr/>
    </dgm:pt>
    <dgm:pt modelId="{E1AF45EB-DAAD-4F25-BB2D-9DAFA6A2CA92}" type="pres">
      <dgm:prSet presAssocID="{A74391DB-551C-484C-BF26-533D1608EC03}" presName="ConnectLine" presStyleLbl="sibTrans1D1" presStyleIdx="2" presStyleCnt="7"/>
      <dgm:spPr/>
    </dgm:pt>
    <dgm:pt modelId="{9717B94F-E4F5-4F77-A560-3138DAFFB127}" type="pres">
      <dgm:prSet presAssocID="{A74391DB-551C-484C-BF26-533D1608EC03}" presName="ConnectorPoint" presStyleLbl="node1" presStyleIdx="2" presStyleCnt="7"/>
      <dgm:spPr>
        <a:solidFill>
          <a:schemeClr val="accent2">
            <a:hueOff val="2828839"/>
            <a:satOff val="-10655"/>
            <a:lumOff val="8941"/>
            <a:alphaOff val="0"/>
          </a:schemeClr>
        </a:solidFill>
        <a:ln w="6350" cap="flat" cmpd="sng" algn="ctr">
          <a:solidFill>
            <a:schemeClr val="lt1">
              <a:hueOff val="0"/>
              <a:satOff val="0"/>
              <a:lumOff val="0"/>
              <a:alphaOff val="0"/>
            </a:schemeClr>
          </a:solidFill>
          <a:prstDash val="solid"/>
          <a:miter lim="800000"/>
        </a:ln>
        <a:effectLst/>
      </dgm:spPr>
    </dgm:pt>
    <dgm:pt modelId="{50BC7042-41B7-46F4-9883-6354DCFBB2EE}" type="pres">
      <dgm:prSet presAssocID="{A74391DB-551C-484C-BF26-533D1608EC03}" presName="EmptyPlaceHolder" presStyleCnt="0"/>
      <dgm:spPr/>
    </dgm:pt>
    <dgm:pt modelId="{895C168D-8EA2-4FBF-A46F-21BD7423496B}" type="pres">
      <dgm:prSet presAssocID="{748D064C-26C6-4310-AD12-4B0F2AC553B1}" presName="spaceBetweenRectangles" presStyleCnt="0"/>
      <dgm:spPr/>
    </dgm:pt>
    <dgm:pt modelId="{D83533DB-0DF1-4A9B-8906-3D6DEEF93594}" type="pres">
      <dgm:prSet presAssocID="{94FED85C-946B-4B70-9D98-A3E87EF52E28}" presName="composite" presStyleCnt="0"/>
      <dgm:spPr/>
    </dgm:pt>
    <dgm:pt modelId="{DAD11245-E2DC-46AE-B301-1D12AEC9F751}" type="pres">
      <dgm:prSet presAssocID="{94FED85C-946B-4B70-9D98-A3E87EF52E28}" presName="L1TextContainer" presStyleLbl="alignNode1" presStyleIdx="3" presStyleCnt="7">
        <dgm:presLayoutVars>
          <dgm:chMax val="1"/>
          <dgm:chPref val="1"/>
          <dgm:bulletEnabled val="1"/>
        </dgm:presLayoutVars>
      </dgm:prSet>
      <dgm:spPr/>
    </dgm:pt>
    <dgm:pt modelId="{6A20E5C4-98FD-4C25-982B-DA09062E090C}" type="pres">
      <dgm:prSet presAssocID="{94FED85C-946B-4B70-9D98-A3E87EF52E28}" presName="L2TextContainerWrapper" presStyleCnt="0">
        <dgm:presLayoutVars>
          <dgm:bulletEnabled val="1"/>
        </dgm:presLayoutVars>
      </dgm:prSet>
      <dgm:spPr/>
    </dgm:pt>
    <dgm:pt modelId="{FF1010B2-CF81-4566-BBAF-A4A26F33D9FD}" type="pres">
      <dgm:prSet presAssocID="{94FED85C-946B-4B70-9D98-A3E87EF52E28}" presName="L2TextContainer" presStyleLbl="bgAccFollowNode1" presStyleIdx="3" presStyleCnt="7"/>
      <dgm:spPr/>
    </dgm:pt>
    <dgm:pt modelId="{49B56AF4-C533-4F4A-B756-709FDD486887}" type="pres">
      <dgm:prSet presAssocID="{94FED85C-946B-4B70-9D98-A3E87EF52E28}" presName="FlexibleEmptyPlaceHolder" presStyleCnt="0"/>
      <dgm:spPr/>
    </dgm:pt>
    <dgm:pt modelId="{D1540396-E0A3-48AC-BC30-354B2344693C}" type="pres">
      <dgm:prSet presAssocID="{94FED85C-946B-4B70-9D98-A3E87EF52E28}" presName="ConnectLine" presStyleLbl="sibTrans1D1" presStyleIdx="3" presStyleCnt="7"/>
      <dgm:spPr/>
    </dgm:pt>
    <dgm:pt modelId="{9BCBD612-3234-4382-AA9D-F455C4953559}" type="pres">
      <dgm:prSet presAssocID="{94FED85C-946B-4B70-9D98-A3E87EF52E28}" presName="ConnectorPoint" presStyleLbl="node1" presStyleIdx="3" presStyleCnt="7"/>
      <dgm:spPr>
        <a:solidFill>
          <a:schemeClr val="accent2">
            <a:hueOff val="4243259"/>
            <a:satOff val="-15983"/>
            <a:lumOff val="13412"/>
            <a:alphaOff val="0"/>
          </a:schemeClr>
        </a:solidFill>
        <a:ln w="6350" cap="flat" cmpd="sng" algn="ctr">
          <a:solidFill>
            <a:schemeClr val="lt1">
              <a:hueOff val="0"/>
              <a:satOff val="0"/>
              <a:lumOff val="0"/>
              <a:alphaOff val="0"/>
            </a:schemeClr>
          </a:solidFill>
          <a:prstDash val="solid"/>
          <a:miter lim="800000"/>
        </a:ln>
        <a:effectLst/>
      </dgm:spPr>
    </dgm:pt>
    <dgm:pt modelId="{30A34306-4C23-4832-92B7-9083791382DA}" type="pres">
      <dgm:prSet presAssocID="{94FED85C-946B-4B70-9D98-A3E87EF52E28}" presName="EmptyPlaceHolder" presStyleCnt="0"/>
      <dgm:spPr/>
    </dgm:pt>
    <dgm:pt modelId="{F701AE45-DCA9-4D14-A7A6-CECC27C2DB01}" type="pres">
      <dgm:prSet presAssocID="{C045A769-5A6B-41EA-926D-38BBEBB826AE}" presName="spaceBetweenRectangles" presStyleCnt="0"/>
      <dgm:spPr/>
    </dgm:pt>
    <dgm:pt modelId="{23706620-72F4-4828-B3C1-A89138933500}" type="pres">
      <dgm:prSet presAssocID="{940E5440-CBEA-467A-9326-7545A7CB2E1F}" presName="composite" presStyleCnt="0"/>
      <dgm:spPr/>
    </dgm:pt>
    <dgm:pt modelId="{D804F44D-6C37-4DA4-896C-EF160980EE50}" type="pres">
      <dgm:prSet presAssocID="{940E5440-CBEA-467A-9326-7545A7CB2E1F}" presName="L1TextContainer" presStyleLbl="alignNode1" presStyleIdx="4" presStyleCnt="7">
        <dgm:presLayoutVars>
          <dgm:chMax val="1"/>
          <dgm:chPref val="1"/>
          <dgm:bulletEnabled val="1"/>
        </dgm:presLayoutVars>
      </dgm:prSet>
      <dgm:spPr/>
    </dgm:pt>
    <dgm:pt modelId="{32D0752B-AD5E-4796-B6A1-3DBDC9A89FC2}" type="pres">
      <dgm:prSet presAssocID="{940E5440-CBEA-467A-9326-7545A7CB2E1F}" presName="L2TextContainerWrapper" presStyleCnt="0">
        <dgm:presLayoutVars>
          <dgm:bulletEnabled val="1"/>
        </dgm:presLayoutVars>
      </dgm:prSet>
      <dgm:spPr/>
    </dgm:pt>
    <dgm:pt modelId="{92E2AA54-77E4-4008-A9EB-4B6477EE3014}" type="pres">
      <dgm:prSet presAssocID="{940E5440-CBEA-467A-9326-7545A7CB2E1F}" presName="L2TextContainer" presStyleLbl="bgAccFollowNode1" presStyleIdx="4" presStyleCnt="7"/>
      <dgm:spPr/>
    </dgm:pt>
    <dgm:pt modelId="{B096B412-E4FD-498E-954B-D73F440BB7AF}" type="pres">
      <dgm:prSet presAssocID="{940E5440-CBEA-467A-9326-7545A7CB2E1F}" presName="FlexibleEmptyPlaceHolder" presStyleCnt="0"/>
      <dgm:spPr/>
    </dgm:pt>
    <dgm:pt modelId="{B9059259-00CC-4033-BC38-1B365ED66A33}" type="pres">
      <dgm:prSet presAssocID="{940E5440-CBEA-467A-9326-7545A7CB2E1F}" presName="ConnectLine" presStyleLbl="sibTrans1D1" presStyleIdx="4" presStyleCnt="7"/>
      <dgm:spPr/>
    </dgm:pt>
    <dgm:pt modelId="{17072FE4-EE6D-4BD8-B9C7-B2928067F979}" type="pres">
      <dgm:prSet presAssocID="{940E5440-CBEA-467A-9326-7545A7CB2E1F}" presName="ConnectorPoint" presStyleLbl="node1" presStyleIdx="4" presStyleCnt="7"/>
      <dgm:spPr>
        <a:solidFill>
          <a:schemeClr val="accent2">
            <a:hueOff val="5657678"/>
            <a:satOff val="-21310"/>
            <a:lumOff val="17882"/>
            <a:alphaOff val="0"/>
          </a:schemeClr>
        </a:solidFill>
        <a:ln w="6350" cap="flat" cmpd="sng" algn="ctr">
          <a:solidFill>
            <a:schemeClr val="lt1">
              <a:hueOff val="0"/>
              <a:satOff val="0"/>
              <a:lumOff val="0"/>
              <a:alphaOff val="0"/>
            </a:schemeClr>
          </a:solidFill>
          <a:prstDash val="solid"/>
          <a:miter lim="800000"/>
        </a:ln>
        <a:effectLst/>
      </dgm:spPr>
    </dgm:pt>
    <dgm:pt modelId="{A28545DA-1D49-4B56-8E4E-5F8074898B03}" type="pres">
      <dgm:prSet presAssocID="{940E5440-CBEA-467A-9326-7545A7CB2E1F}" presName="EmptyPlaceHolder" presStyleCnt="0"/>
      <dgm:spPr/>
    </dgm:pt>
    <dgm:pt modelId="{F7EDFCDC-8A11-443F-8564-CBD278690AFF}" type="pres">
      <dgm:prSet presAssocID="{F4B08687-3536-463A-A6FB-44439BAA72F6}" presName="spaceBetweenRectangles" presStyleCnt="0"/>
      <dgm:spPr/>
    </dgm:pt>
    <dgm:pt modelId="{B0C75490-B4DD-4862-A336-6BB4240A37D8}" type="pres">
      <dgm:prSet presAssocID="{E8D2815A-AC9D-40B5-A8F7-599E8119A792}" presName="composite" presStyleCnt="0"/>
      <dgm:spPr/>
    </dgm:pt>
    <dgm:pt modelId="{A47EC24E-CEB8-493E-B2BE-22EFA9CB308F}" type="pres">
      <dgm:prSet presAssocID="{E8D2815A-AC9D-40B5-A8F7-599E8119A792}" presName="L1TextContainer" presStyleLbl="alignNode1" presStyleIdx="5" presStyleCnt="7">
        <dgm:presLayoutVars>
          <dgm:chMax val="1"/>
          <dgm:chPref val="1"/>
          <dgm:bulletEnabled val="1"/>
        </dgm:presLayoutVars>
      </dgm:prSet>
      <dgm:spPr/>
    </dgm:pt>
    <dgm:pt modelId="{CE9C00D9-4577-457F-BF55-048DE30C9B4E}" type="pres">
      <dgm:prSet presAssocID="{E8D2815A-AC9D-40B5-A8F7-599E8119A792}" presName="L2TextContainerWrapper" presStyleCnt="0">
        <dgm:presLayoutVars>
          <dgm:bulletEnabled val="1"/>
        </dgm:presLayoutVars>
      </dgm:prSet>
      <dgm:spPr/>
    </dgm:pt>
    <dgm:pt modelId="{16CC6846-7FEE-4686-AF99-22908499EF7B}" type="pres">
      <dgm:prSet presAssocID="{E8D2815A-AC9D-40B5-A8F7-599E8119A792}" presName="L2TextContainer" presStyleLbl="bgAccFollowNode1" presStyleIdx="5" presStyleCnt="7"/>
      <dgm:spPr/>
    </dgm:pt>
    <dgm:pt modelId="{D44B97C7-C78A-406C-A5F9-711C50D9EC36}" type="pres">
      <dgm:prSet presAssocID="{E8D2815A-AC9D-40B5-A8F7-599E8119A792}" presName="FlexibleEmptyPlaceHolder" presStyleCnt="0"/>
      <dgm:spPr/>
    </dgm:pt>
    <dgm:pt modelId="{76BAF0ED-03EC-4E2E-AF8B-665B2B4E0BB3}" type="pres">
      <dgm:prSet presAssocID="{E8D2815A-AC9D-40B5-A8F7-599E8119A792}" presName="ConnectLine" presStyleLbl="sibTrans1D1" presStyleIdx="5" presStyleCnt="7"/>
      <dgm:spPr/>
    </dgm:pt>
    <dgm:pt modelId="{A5EDE3C0-FF18-4C1A-A87B-738CB46D730E}" type="pres">
      <dgm:prSet presAssocID="{E8D2815A-AC9D-40B5-A8F7-599E8119A792}" presName="ConnectorPoint" presStyleLbl="node1" presStyleIdx="5" presStyleCnt="7"/>
      <dgm:spPr>
        <a:solidFill>
          <a:schemeClr val="accent2">
            <a:hueOff val="7072097"/>
            <a:satOff val="-26638"/>
            <a:lumOff val="22353"/>
            <a:alphaOff val="0"/>
          </a:schemeClr>
        </a:solidFill>
        <a:ln w="6350" cap="flat" cmpd="sng" algn="ctr">
          <a:solidFill>
            <a:schemeClr val="lt1">
              <a:hueOff val="0"/>
              <a:satOff val="0"/>
              <a:lumOff val="0"/>
              <a:alphaOff val="0"/>
            </a:schemeClr>
          </a:solidFill>
          <a:prstDash val="solid"/>
          <a:miter lim="800000"/>
        </a:ln>
        <a:effectLst/>
      </dgm:spPr>
    </dgm:pt>
    <dgm:pt modelId="{C4E51EC4-2944-45BE-91D7-65C601B70313}" type="pres">
      <dgm:prSet presAssocID="{E8D2815A-AC9D-40B5-A8F7-599E8119A792}" presName="EmptyPlaceHolder" presStyleCnt="0"/>
      <dgm:spPr/>
    </dgm:pt>
    <dgm:pt modelId="{F4E3A53B-661B-4347-81C4-9AEF4B77C7A5}" type="pres">
      <dgm:prSet presAssocID="{147A6AF7-B015-4F28-9D75-7EBF4CB3FBB4}" presName="spaceBetweenRectangles" presStyleCnt="0"/>
      <dgm:spPr/>
    </dgm:pt>
    <dgm:pt modelId="{737BFD4C-2D05-4123-9DFE-C1FBFCEF3275}" type="pres">
      <dgm:prSet presAssocID="{FE513B69-8C6B-4189-9AE2-7D78D7096300}" presName="composite" presStyleCnt="0"/>
      <dgm:spPr/>
    </dgm:pt>
    <dgm:pt modelId="{30DC9389-AC42-4F4E-BD9B-AB5EB892B228}" type="pres">
      <dgm:prSet presAssocID="{FE513B69-8C6B-4189-9AE2-7D78D7096300}" presName="L1TextContainer" presStyleLbl="alignNode1" presStyleIdx="6" presStyleCnt="7">
        <dgm:presLayoutVars>
          <dgm:chMax val="1"/>
          <dgm:chPref val="1"/>
          <dgm:bulletEnabled val="1"/>
        </dgm:presLayoutVars>
      </dgm:prSet>
      <dgm:spPr/>
    </dgm:pt>
    <dgm:pt modelId="{078626E4-6C14-40C0-9E10-3EBDA4B4B218}" type="pres">
      <dgm:prSet presAssocID="{FE513B69-8C6B-4189-9AE2-7D78D7096300}" presName="L2TextContainerWrapper" presStyleCnt="0">
        <dgm:presLayoutVars>
          <dgm:bulletEnabled val="1"/>
        </dgm:presLayoutVars>
      </dgm:prSet>
      <dgm:spPr/>
    </dgm:pt>
    <dgm:pt modelId="{CFF37C54-A875-4CD5-A720-3AA197E499F3}" type="pres">
      <dgm:prSet presAssocID="{FE513B69-8C6B-4189-9AE2-7D78D7096300}" presName="L2TextContainer" presStyleLbl="bgAccFollowNode1" presStyleIdx="6" presStyleCnt="7"/>
      <dgm:spPr/>
    </dgm:pt>
    <dgm:pt modelId="{6EEB3BA4-83C3-4E3D-9611-E60C17955BAC}" type="pres">
      <dgm:prSet presAssocID="{FE513B69-8C6B-4189-9AE2-7D78D7096300}" presName="FlexibleEmptyPlaceHolder" presStyleCnt="0"/>
      <dgm:spPr/>
    </dgm:pt>
    <dgm:pt modelId="{05FA60B5-220D-4B9F-80FD-8CBA52B4DF2C}" type="pres">
      <dgm:prSet presAssocID="{FE513B69-8C6B-4189-9AE2-7D78D7096300}" presName="ConnectLine" presStyleLbl="sibTrans1D1" presStyleIdx="6" presStyleCnt="7"/>
      <dgm:spPr/>
    </dgm:pt>
    <dgm:pt modelId="{B2C3DA85-8BA3-4D7C-9CD7-A743E60D949E}" type="pres">
      <dgm:prSet presAssocID="{FE513B69-8C6B-4189-9AE2-7D78D7096300}" presName="ConnectorPoint" presStyleLbl="node1" presStyleIdx="6" presStyleCnt="7"/>
      <dgm:spPr>
        <a:solidFill>
          <a:schemeClr val="accent2">
            <a:hueOff val="6061798"/>
            <a:satOff val="-22833"/>
            <a:lumOff val="19160"/>
            <a:alphaOff val="0"/>
          </a:schemeClr>
        </a:solidFill>
        <a:ln w="6350" cap="flat" cmpd="sng" algn="ctr">
          <a:solidFill>
            <a:schemeClr val="lt1">
              <a:hueOff val="0"/>
              <a:satOff val="0"/>
              <a:lumOff val="0"/>
              <a:alphaOff val="0"/>
            </a:schemeClr>
          </a:solidFill>
          <a:prstDash val="solid"/>
          <a:miter lim="800000"/>
        </a:ln>
        <a:effectLst/>
      </dgm:spPr>
    </dgm:pt>
    <dgm:pt modelId="{79937B93-06C2-4A24-897C-1607444A7921}" type="pres">
      <dgm:prSet presAssocID="{FE513B69-8C6B-4189-9AE2-7D78D7096300}" presName="EmptyPlaceHolder" presStyleCnt="0"/>
      <dgm:spPr/>
    </dgm:pt>
  </dgm:ptLst>
  <dgm:cxnLst>
    <dgm:cxn modelId="{086E3A03-32FF-4E13-897D-1284A1E05E57}" type="presOf" srcId="{FE513B69-8C6B-4189-9AE2-7D78D7096300}" destId="{30DC9389-AC42-4F4E-BD9B-AB5EB892B228}" srcOrd="0" destOrd="0" presId="urn:microsoft.com/office/officeart/2017/3/layout/HorizontalLabelsTimeline"/>
    <dgm:cxn modelId="{DEE4F403-32BF-4389-9E2C-538D510B5AE3}" srcId="{94FED85C-946B-4B70-9D98-A3E87EF52E28}" destId="{FCB8BB26-931E-4EB2-9C6C-073A09D47B1E}" srcOrd="0" destOrd="0" parTransId="{6E03C2C3-588E-4D2F-8463-F9F142FC65F4}" sibTransId="{286996CC-70A3-4D01-949C-08A89C85548F}"/>
    <dgm:cxn modelId="{552E8405-CEFF-42D6-8C5E-423BFB61FC34}" type="presOf" srcId="{FCB8BB26-931E-4EB2-9C6C-073A09D47B1E}" destId="{FF1010B2-CF81-4566-BBAF-A4A26F33D9FD}" srcOrd="0" destOrd="0" presId="urn:microsoft.com/office/officeart/2017/3/layout/HorizontalLabelsTimeline"/>
    <dgm:cxn modelId="{6C75CE12-F44D-4D09-B400-CF45FDCD245E}" srcId="{86F5F096-23E7-4E27-A859-3662FB1B1406}" destId="{66088E8B-1622-4E30-BFFF-DB73E54E4906}" srcOrd="0" destOrd="0" parTransId="{F223ED75-D98F-4958-B1C3-B6593A6D4F99}" sibTransId="{350FE6E0-1AC3-4DDC-BBF3-BF9B89F1E3BB}"/>
    <dgm:cxn modelId="{36293019-766E-4A3B-A5C2-C30EB798B51D}" type="presOf" srcId="{17CCD20C-A16A-4376-91E7-DA59EB6D7A4D}" destId="{95B2CD91-FF4A-478C-83AC-2AC8DDD40179}" srcOrd="0" destOrd="0" presId="urn:microsoft.com/office/officeart/2017/3/layout/HorizontalLabelsTimeline"/>
    <dgm:cxn modelId="{71C0BC21-A327-46FF-A5EB-6256292E3858}" type="presOf" srcId="{940E5440-CBEA-467A-9326-7545A7CB2E1F}" destId="{D804F44D-6C37-4DA4-896C-EF160980EE50}" srcOrd="0" destOrd="0" presId="urn:microsoft.com/office/officeart/2017/3/layout/HorizontalLabelsTimeline"/>
    <dgm:cxn modelId="{3314F037-1BB8-4115-90F5-8164D9771F31}" type="presOf" srcId="{E8D2815A-AC9D-40B5-A8F7-599E8119A792}" destId="{A47EC24E-CEB8-493E-B2BE-22EFA9CB308F}" srcOrd="0" destOrd="0" presId="urn:microsoft.com/office/officeart/2017/3/layout/HorizontalLabelsTimeline"/>
    <dgm:cxn modelId="{ED4F495D-DDE3-4F83-BD13-5445AB68A3B6}" type="presOf" srcId="{94FED85C-946B-4B70-9D98-A3E87EF52E28}" destId="{DAD11245-E2DC-46AE-B301-1D12AEC9F751}" srcOrd="0" destOrd="0" presId="urn:microsoft.com/office/officeart/2017/3/layout/HorizontalLabelsTimeline"/>
    <dgm:cxn modelId="{9D80BC5D-5788-401F-818D-D9B2239E0EFE}" type="presOf" srcId="{E9829322-CCDB-4B64-8C4B-5B5E6F2E2EB8}" destId="{CFF37C54-A875-4CD5-A720-3AA197E499F3}" srcOrd="0" destOrd="0" presId="urn:microsoft.com/office/officeart/2017/3/layout/HorizontalLabelsTimeline"/>
    <dgm:cxn modelId="{618C0960-745F-4CD7-BDC0-0E36138F7224}" srcId="{D260F62D-D8CE-4174-A4E8-9582D5A7361E}" destId="{86F5F096-23E7-4E27-A859-3662FB1B1406}" srcOrd="1" destOrd="0" parTransId="{96278B5E-681B-405B-ADCA-5BD0FA126CE2}" sibTransId="{F43F4324-98FB-490B-89F6-33D19C9DBE62}"/>
    <dgm:cxn modelId="{26599250-24E4-4888-8A9E-4788970C5433}" srcId="{E8D2815A-AC9D-40B5-A8F7-599E8119A792}" destId="{76C33258-C105-4031-8CD4-7C42737DC579}" srcOrd="0" destOrd="0" parTransId="{758907BA-CE63-4C38-94CC-B4262B418802}" sibTransId="{D6517A5D-53BB-4539-A6A9-7F57EE73793E}"/>
    <dgm:cxn modelId="{07339E70-06CB-47D3-9F79-AFEB0BCB1B01}" type="presOf" srcId="{D0F41669-69C3-404F-9571-A4524132B761}" destId="{CD841AFC-D995-46DB-B2BE-DD354A0D38CD}" srcOrd="0" destOrd="0" presId="urn:microsoft.com/office/officeart/2017/3/layout/HorizontalLabelsTimeline"/>
    <dgm:cxn modelId="{73F3F476-903A-4C61-A374-0A029B2315D1}" type="presOf" srcId="{86F5F096-23E7-4E27-A859-3662FB1B1406}" destId="{B5D3B48F-553E-4C63-B525-4D1289FA21B2}" srcOrd="0" destOrd="0" presId="urn:microsoft.com/office/officeart/2017/3/layout/HorizontalLabelsTimeline"/>
    <dgm:cxn modelId="{380DC47E-A928-4BA5-A43F-BF39FC897B01}" srcId="{D0F41669-69C3-404F-9571-A4524132B761}" destId="{17CCD20C-A16A-4376-91E7-DA59EB6D7A4D}" srcOrd="0" destOrd="0" parTransId="{1897F3D1-D6BE-49C8-AFF2-D2C721E7B842}" sibTransId="{00AF734B-1BE4-46C7-A44A-684EDA55BC6A}"/>
    <dgm:cxn modelId="{2022128F-37E1-42A0-9F16-E1F03B91BFEB}" type="presOf" srcId="{66088E8B-1622-4E30-BFFF-DB73E54E4906}" destId="{C6504C72-8B1A-49B0-B50E-9B50D53F928A}" srcOrd="0" destOrd="0" presId="urn:microsoft.com/office/officeart/2017/3/layout/HorizontalLabelsTimeline"/>
    <dgm:cxn modelId="{E5D59692-6F21-4B48-A135-BF743EFF840C}" srcId="{D260F62D-D8CE-4174-A4E8-9582D5A7361E}" destId="{A74391DB-551C-484C-BF26-533D1608EC03}" srcOrd="2" destOrd="0" parTransId="{D25A1FC9-2E05-4CE9-B582-AE5B4D198C4D}" sibTransId="{748D064C-26C6-4310-AD12-4B0F2AC553B1}"/>
    <dgm:cxn modelId="{34E3C592-5580-45E7-AED7-1B653AB6CCC5}" type="presOf" srcId="{97B19852-7866-49FB-BBC1-6F7C4E6A2C9D}" destId="{AA500811-CE85-490C-B69E-771CE431A25C}" srcOrd="0" destOrd="0" presId="urn:microsoft.com/office/officeart/2017/3/layout/HorizontalLabelsTimeline"/>
    <dgm:cxn modelId="{DF99EA99-4050-4A28-8CCD-310D7D6D3E41}" type="presOf" srcId="{76C33258-C105-4031-8CD4-7C42737DC579}" destId="{16CC6846-7FEE-4686-AF99-22908499EF7B}" srcOrd="0" destOrd="0" presId="urn:microsoft.com/office/officeart/2017/3/layout/HorizontalLabelsTimeline"/>
    <dgm:cxn modelId="{32FD649A-BAE3-4E70-BEE8-4E279927A778}" type="presOf" srcId="{D260F62D-D8CE-4174-A4E8-9582D5A7361E}" destId="{BBC50071-F6A0-4D46-B238-9DE9D18FB3E1}" srcOrd="0" destOrd="0" presId="urn:microsoft.com/office/officeart/2017/3/layout/HorizontalLabelsTimeline"/>
    <dgm:cxn modelId="{455928A0-8709-4CBD-BD6F-1BA78D49C143}" srcId="{940E5440-CBEA-467A-9326-7545A7CB2E1F}" destId="{B14FFB0D-FE2A-4B7D-8DB4-9F29FDCD8834}" srcOrd="0" destOrd="0" parTransId="{989BBB03-BDE1-4C36-AECE-789B360AC75B}" sibTransId="{A9EF3EC9-0223-4994-BFD8-6065F441C092}"/>
    <dgm:cxn modelId="{8865B8A3-5511-4603-8371-28D88F3A11E2}" srcId="{FE513B69-8C6B-4189-9AE2-7D78D7096300}" destId="{E9829322-CCDB-4B64-8C4B-5B5E6F2E2EB8}" srcOrd="0" destOrd="0" parTransId="{FC70161C-B0F5-499E-9BEF-A478870B94B8}" sibTransId="{EBF75E5C-8A86-4276-85F5-99D16402C5AF}"/>
    <dgm:cxn modelId="{3483A3AC-E84F-477F-8A2D-20071BDF5E9F}" srcId="{D260F62D-D8CE-4174-A4E8-9582D5A7361E}" destId="{940E5440-CBEA-467A-9326-7545A7CB2E1F}" srcOrd="4" destOrd="0" parTransId="{1AA53207-84B9-4908-B6E2-D3FD36B38084}" sibTransId="{F4B08687-3536-463A-A6FB-44439BAA72F6}"/>
    <dgm:cxn modelId="{EDDABCB7-2F99-4616-887E-F47843E9A25F}" srcId="{D260F62D-D8CE-4174-A4E8-9582D5A7361E}" destId="{FE513B69-8C6B-4189-9AE2-7D78D7096300}" srcOrd="6" destOrd="0" parTransId="{95FBD7C0-2D62-4159-8A6B-B3BFEDAA761B}" sibTransId="{AEA0240B-A9A8-4E3D-929B-A72A05B7B05B}"/>
    <dgm:cxn modelId="{AE8AA8DB-B9FF-46A3-B50A-4931AC5A2F5B}" srcId="{A74391DB-551C-484C-BF26-533D1608EC03}" destId="{97B19852-7866-49FB-BBC1-6F7C4E6A2C9D}" srcOrd="0" destOrd="0" parTransId="{45215A73-8964-4DA7-B8A8-A8DD1748578A}" sibTransId="{ED1791AF-F598-484C-A967-EEF0A37E3FCF}"/>
    <dgm:cxn modelId="{BD0300E7-3A98-4FF2-9006-2EC2A5FC09FB}" type="presOf" srcId="{B14FFB0D-FE2A-4B7D-8DB4-9F29FDCD8834}" destId="{92E2AA54-77E4-4008-A9EB-4B6477EE3014}" srcOrd="0" destOrd="0" presId="urn:microsoft.com/office/officeart/2017/3/layout/HorizontalLabelsTimeline"/>
    <dgm:cxn modelId="{C85503EA-509E-4CBC-A188-198C945D1D5B}" type="presOf" srcId="{A74391DB-551C-484C-BF26-533D1608EC03}" destId="{E65E011B-8C71-4232-8C08-EB8B81FC25F2}" srcOrd="0" destOrd="0" presId="urn:microsoft.com/office/officeart/2017/3/layout/HorizontalLabelsTimeline"/>
    <dgm:cxn modelId="{868A76EA-534C-490F-B53A-2716221DAD68}" srcId="{D260F62D-D8CE-4174-A4E8-9582D5A7361E}" destId="{D0F41669-69C3-404F-9571-A4524132B761}" srcOrd="0" destOrd="0" parTransId="{22C750A6-3710-4F6E-8014-CBE5116FB8BB}" sibTransId="{269EA739-0B17-44DD-AA7C-CCF16841399B}"/>
    <dgm:cxn modelId="{3A8CDBEE-4F20-4BEC-93B4-966C7183D016}" srcId="{D260F62D-D8CE-4174-A4E8-9582D5A7361E}" destId="{E8D2815A-AC9D-40B5-A8F7-599E8119A792}" srcOrd="5" destOrd="0" parTransId="{B0492EC4-6079-4A25-AC96-37375DCD615D}" sibTransId="{147A6AF7-B015-4F28-9D75-7EBF4CB3FBB4}"/>
    <dgm:cxn modelId="{F09150F6-0DB5-4698-AE8B-1ECF6B3E16B6}" srcId="{D260F62D-D8CE-4174-A4E8-9582D5A7361E}" destId="{94FED85C-946B-4B70-9D98-A3E87EF52E28}" srcOrd="3" destOrd="0" parTransId="{547E401F-4B91-460E-B13B-6D6B63247010}" sibTransId="{C045A769-5A6B-41EA-926D-38BBEBB826AE}"/>
    <dgm:cxn modelId="{E7AD8607-338A-403E-B9E9-A8ED9209146A}" type="presParOf" srcId="{BBC50071-F6A0-4D46-B238-9DE9D18FB3E1}" destId="{3574EB91-E30B-43FA-88FB-DCD615166F5F}" srcOrd="0" destOrd="0" presId="urn:microsoft.com/office/officeart/2017/3/layout/HorizontalLabelsTimeline"/>
    <dgm:cxn modelId="{6DAAD884-DE27-45E0-B410-E315C1B7C9DF}" type="presParOf" srcId="{BBC50071-F6A0-4D46-B238-9DE9D18FB3E1}" destId="{2F761C9D-EBF5-4C74-A48F-9302876B943F}" srcOrd="1" destOrd="0" presId="urn:microsoft.com/office/officeart/2017/3/layout/HorizontalLabelsTimeline"/>
    <dgm:cxn modelId="{703785EC-22DA-400F-8616-2A18AD6C7E61}" type="presParOf" srcId="{2F761C9D-EBF5-4C74-A48F-9302876B943F}" destId="{94F751DD-3059-40E4-BE76-A4FA135B4848}" srcOrd="0" destOrd="0" presId="urn:microsoft.com/office/officeart/2017/3/layout/HorizontalLabelsTimeline"/>
    <dgm:cxn modelId="{4F44EF2C-E9FE-4EB7-8588-96CC380EE3B5}" type="presParOf" srcId="{94F751DD-3059-40E4-BE76-A4FA135B4848}" destId="{CD841AFC-D995-46DB-B2BE-DD354A0D38CD}" srcOrd="0" destOrd="0" presId="urn:microsoft.com/office/officeart/2017/3/layout/HorizontalLabelsTimeline"/>
    <dgm:cxn modelId="{67FA76E3-6013-43F6-8263-7266282C7E7B}" type="presParOf" srcId="{94F751DD-3059-40E4-BE76-A4FA135B4848}" destId="{FEF714F2-FD66-42B7-9179-503340F6244E}" srcOrd="1" destOrd="0" presId="urn:microsoft.com/office/officeart/2017/3/layout/HorizontalLabelsTimeline"/>
    <dgm:cxn modelId="{56EC7EC6-A2F5-4EC3-A95C-F725ADAB90C9}" type="presParOf" srcId="{FEF714F2-FD66-42B7-9179-503340F6244E}" destId="{95B2CD91-FF4A-478C-83AC-2AC8DDD40179}" srcOrd="0" destOrd="0" presId="urn:microsoft.com/office/officeart/2017/3/layout/HorizontalLabelsTimeline"/>
    <dgm:cxn modelId="{C7A86D21-8DFB-413D-893E-CC999E955AFD}" type="presParOf" srcId="{FEF714F2-FD66-42B7-9179-503340F6244E}" destId="{D8EB6E21-67C4-4701-99E5-309A371829A8}" srcOrd="1" destOrd="0" presId="urn:microsoft.com/office/officeart/2017/3/layout/HorizontalLabelsTimeline"/>
    <dgm:cxn modelId="{E22464E1-4726-4CE9-B960-00293DBBB05B}" type="presParOf" srcId="{94F751DD-3059-40E4-BE76-A4FA135B4848}" destId="{D032C62B-0FF8-4301-A201-513866902114}" srcOrd="2" destOrd="0" presId="urn:microsoft.com/office/officeart/2017/3/layout/HorizontalLabelsTimeline"/>
    <dgm:cxn modelId="{6E4B8713-668D-4277-9A7C-0AAF8997E8FD}" type="presParOf" srcId="{94F751DD-3059-40E4-BE76-A4FA135B4848}" destId="{4BD71E62-EEB5-4BD8-9F96-BE56EF489F92}" srcOrd="3" destOrd="0" presId="urn:microsoft.com/office/officeart/2017/3/layout/HorizontalLabelsTimeline"/>
    <dgm:cxn modelId="{59E0A542-9447-45E5-A82B-0F4AA1ED9B9F}" type="presParOf" srcId="{94F751DD-3059-40E4-BE76-A4FA135B4848}" destId="{CC58BFD4-C13E-4C40-A5CF-8C3C8D14A663}" srcOrd="4" destOrd="0" presId="urn:microsoft.com/office/officeart/2017/3/layout/HorizontalLabelsTimeline"/>
    <dgm:cxn modelId="{C3F4E15C-A5F0-4AEA-9D74-DFFB80991344}" type="presParOf" srcId="{2F761C9D-EBF5-4C74-A48F-9302876B943F}" destId="{974F7F4E-0629-4521-A5D5-7A2F66E0F663}" srcOrd="1" destOrd="0" presId="urn:microsoft.com/office/officeart/2017/3/layout/HorizontalLabelsTimeline"/>
    <dgm:cxn modelId="{40D9BB33-28A6-431F-9390-FBB822FE48D8}" type="presParOf" srcId="{2F761C9D-EBF5-4C74-A48F-9302876B943F}" destId="{2D827340-3897-4036-AE2C-EDC023620E86}" srcOrd="2" destOrd="0" presId="urn:microsoft.com/office/officeart/2017/3/layout/HorizontalLabelsTimeline"/>
    <dgm:cxn modelId="{847F7106-C252-4049-920A-71915117E4AA}" type="presParOf" srcId="{2D827340-3897-4036-AE2C-EDC023620E86}" destId="{B5D3B48F-553E-4C63-B525-4D1289FA21B2}" srcOrd="0" destOrd="0" presId="urn:microsoft.com/office/officeart/2017/3/layout/HorizontalLabelsTimeline"/>
    <dgm:cxn modelId="{6F2F9EB7-538A-4DC5-AD98-155BE80A5A0C}" type="presParOf" srcId="{2D827340-3897-4036-AE2C-EDC023620E86}" destId="{CCE86CFD-657A-4415-B0E6-7B5F30A6235E}" srcOrd="1" destOrd="0" presId="urn:microsoft.com/office/officeart/2017/3/layout/HorizontalLabelsTimeline"/>
    <dgm:cxn modelId="{2FD6BE27-3904-47E9-AB31-53F8B9323FBD}" type="presParOf" srcId="{CCE86CFD-657A-4415-B0E6-7B5F30A6235E}" destId="{C6504C72-8B1A-49B0-B50E-9B50D53F928A}" srcOrd="0" destOrd="0" presId="urn:microsoft.com/office/officeart/2017/3/layout/HorizontalLabelsTimeline"/>
    <dgm:cxn modelId="{135142DA-62B6-445E-A48E-AAB481D00737}" type="presParOf" srcId="{CCE86CFD-657A-4415-B0E6-7B5F30A6235E}" destId="{DF76A7A8-3268-4F5D-A1F3-D3CF47CC3DC6}" srcOrd="1" destOrd="0" presId="urn:microsoft.com/office/officeart/2017/3/layout/HorizontalLabelsTimeline"/>
    <dgm:cxn modelId="{B180CF8B-016A-4E71-B247-2BB5C631EA3E}" type="presParOf" srcId="{2D827340-3897-4036-AE2C-EDC023620E86}" destId="{9E7E2D8C-23F3-479E-BB57-71B34F673064}" srcOrd="2" destOrd="0" presId="urn:microsoft.com/office/officeart/2017/3/layout/HorizontalLabelsTimeline"/>
    <dgm:cxn modelId="{F01DE91A-508B-41D5-A5D0-528710282137}" type="presParOf" srcId="{2D827340-3897-4036-AE2C-EDC023620E86}" destId="{7E3A0EEA-8DF0-4BAD-94F7-E9F6A0A0548D}" srcOrd="3" destOrd="0" presId="urn:microsoft.com/office/officeart/2017/3/layout/HorizontalLabelsTimeline"/>
    <dgm:cxn modelId="{A9C217BB-001F-4D70-BAA5-1A6FD1D99201}" type="presParOf" srcId="{2D827340-3897-4036-AE2C-EDC023620E86}" destId="{51C376D8-755D-42A0-BAD0-ED3127064878}" srcOrd="4" destOrd="0" presId="urn:microsoft.com/office/officeart/2017/3/layout/HorizontalLabelsTimeline"/>
    <dgm:cxn modelId="{A2B0783A-898E-4967-B99C-E70CE3B7F618}" type="presParOf" srcId="{2F761C9D-EBF5-4C74-A48F-9302876B943F}" destId="{80E2DEA4-AA0D-4A02-B1C6-4477F496F056}" srcOrd="3" destOrd="0" presId="urn:microsoft.com/office/officeart/2017/3/layout/HorizontalLabelsTimeline"/>
    <dgm:cxn modelId="{F8C8182F-4E8E-4F41-A06C-7F65273A79DF}" type="presParOf" srcId="{2F761C9D-EBF5-4C74-A48F-9302876B943F}" destId="{D9EE0EBF-E68E-4BDF-8AA5-11D3927875A3}" srcOrd="4" destOrd="0" presId="urn:microsoft.com/office/officeart/2017/3/layout/HorizontalLabelsTimeline"/>
    <dgm:cxn modelId="{823EA518-098A-4F8F-AD2E-FAC5877A3108}" type="presParOf" srcId="{D9EE0EBF-E68E-4BDF-8AA5-11D3927875A3}" destId="{E65E011B-8C71-4232-8C08-EB8B81FC25F2}" srcOrd="0" destOrd="0" presId="urn:microsoft.com/office/officeart/2017/3/layout/HorizontalLabelsTimeline"/>
    <dgm:cxn modelId="{5EF8D2E6-0D3E-4F65-890C-4892E67F1324}" type="presParOf" srcId="{D9EE0EBF-E68E-4BDF-8AA5-11D3927875A3}" destId="{F5E28A64-CDDD-4BEF-BBA5-44160EE7C1A6}" srcOrd="1" destOrd="0" presId="urn:microsoft.com/office/officeart/2017/3/layout/HorizontalLabelsTimeline"/>
    <dgm:cxn modelId="{1B950ED0-AB3C-49BA-83F7-0814D88DABD7}" type="presParOf" srcId="{F5E28A64-CDDD-4BEF-BBA5-44160EE7C1A6}" destId="{AA500811-CE85-490C-B69E-771CE431A25C}" srcOrd="0" destOrd="0" presId="urn:microsoft.com/office/officeart/2017/3/layout/HorizontalLabelsTimeline"/>
    <dgm:cxn modelId="{6072D923-090B-4CFC-B821-393C56474D1F}" type="presParOf" srcId="{F5E28A64-CDDD-4BEF-BBA5-44160EE7C1A6}" destId="{99A245D7-4B4E-4733-8EF4-DF2F2CF1B69F}" srcOrd="1" destOrd="0" presId="urn:microsoft.com/office/officeart/2017/3/layout/HorizontalLabelsTimeline"/>
    <dgm:cxn modelId="{0E5874A7-084F-4D61-B6D3-8C6348AE7992}" type="presParOf" srcId="{D9EE0EBF-E68E-4BDF-8AA5-11D3927875A3}" destId="{E1AF45EB-DAAD-4F25-BB2D-9DAFA6A2CA92}" srcOrd="2" destOrd="0" presId="urn:microsoft.com/office/officeart/2017/3/layout/HorizontalLabelsTimeline"/>
    <dgm:cxn modelId="{9B230D24-AF4F-4F43-A1D3-7F7E2F9C60FD}" type="presParOf" srcId="{D9EE0EBF-E68E-4BDF-8AA5-11D3927875A3}" destId="{9717B94F-E4F5-4F77-A560-3138DAFFB127}" srcOrd="3" destOrd="0" presId="urn:microsoft.com/office/officeart/2017/3/layout/HorizontalLabelsTimeline"/>
    <dgm:cxn modelId="{D482FCC3-09E5-47F9-A9DF-F130514DD832}" type="presParOf" srcId="{D9EE0EBF-E68E-4BDF-8AA5-11D3927875A3}" destId="{50BC7042-41B7-46F4-9883-6354DCFBB2EE}" srcOrd="4" destOrd="0" presId="urn:microsoft.com/office/officeart/2017/3/layout/HorizontalLabelsTimeline"/>
    <dgm:cxn modelId="{093D288A-BAED-4353-AEC7-351C33A4F020}" type="presParOf" srcId="{2F761C9D-EBF5-4C74-A48F-9302876B943F}" destId="{895C168D-8EA2-4FBF-A46F-21BD7423496B}" srcOrd="5" destOrd="0" presId="urn:microsoft.com/office/officeart/2017/3/layout/HorizontalLabelsTimeline"/>
    <dgm:cxn modelId="{17BBCFFC-5C9A-43B9-A4F5-DDB2F906B4C9}" type="presParOf" srcId="{2F761C9D-EBF5-4C74-A48F-9302876B943F}" destId="{D83533DB-0DF1-4A9B-8906-3D6DEEF93594}" srcOrd="6" destOrd="0" presId="urn:microsoft.com/office/officeart/2017/3/layout/HorizontalLabelsTimeline"/>
    <dgm:cxn modelId="{3B6BCB15-B94B-4283-9679-F7F8730E2183}" type="presParOf" srcId="{D83533DB-0DF1-4A9B-8906-3D6DEEF93594}" destId="{DAD11245-E2DC-46AE-B301-1D12AEC9F751}" srcOrd="0" destOrd="0" presId="urn:microsoft.com/office/officeart/2017/3/layout/HorizontalLabelsTimeline"/>
    <dgm:cxn modelId="{DDC7684A-6024-4FAD-BAF1-02C2809A9FA8}" type="presParOf" srcId="{D83533DB-0DF1-4A9B-8906-3D6DEEF93594}" destId="{6A20E5C4-98FD-4C25-982B-DA09062E090C}" srcOrd="1" destOrd="0" presId="urn:microsoft.com/office/officeart/2017/3/layout/HorizontalLabelsTimeline"/>
    <dgm:cxn modelId="{96F8AC9A-142C-401F-A12C-1DBE6E846B6D}" type="presParOf" srcId="{6A20E5C4-98FD-4C25-982B-DA09062E090C}" destId="{FF1010B2-CF81-4566-BBAF-A4A26F33D9FD}" srcOrd="0" destOrd="0" presId="urn:microsoft.com/office/officeart/2017/3/layout/HorizontalLabelsTimeline"/>
    <dgm:cxn modelId="{6DDE01F6-F038-41B3-BC10-EC00C73711EC}" type="presParOf" srcId="{6A20E5C4-98FD-4C25-982B-DA09062E090C}" destId="{49B56AF4-C533-4F4A-B756-709FDD486887}" srcOrd="1" destOrd="0" presId="urn:microsoft.com/office/officeart/2017/3/layout/HorizontalLabelsTimeline"/>
    <dgm:cxn modelId="{12DC8AEA-3272-4C7A-AD54-B6067CC63A23}" type="presParOf" srcId="{D83533DB-0DF1-4A9B-8906-3D6DEEF93594}" destId="{D1540396-E0A3-48AC-BC30-354B2344693C}" srcOrd="2" destOrd="0" presId="urn:microsoft.com/office/officeart/2017/3/layout/HorizontalLabelsTimeline"/>
    <dgm:cxn modelId="{1544167C-FC60-4412-A7BC-3C589B87C8BC}" type="presParOf" srcId="{D83533DB-0DF1-4A9B-8906-3D6DEEF93594}" destId="{9BCBD612-3234-4382-AA9D-F455C4953559}" srcOrd="3" destOrd="0" presId="urn:microsoft.com/office/officeart/2017/3/layout/HorizontalLabelsTimeline"/>
    <dgm:cxn modelId="{D0D63EC5-9F2F-46E6-BC93-D66AEF0E9082}" type="presParOf" srcId="{D83533DB-0DF1-4A9B-8906-3D6DEEF93594}" destId="{30A34306-4C23-4832-92B7-9083791382DA}" srcOrd="4" destOrd="0" presId="urn:microsoft.com/office/officeart/2017/3/layout/HorizontalLabelsTimeline"/>
    <dgm:cxn modelId="{D88D2CFE-1661-4E73-9C00-B3647905B9B0}" type="presParOf" srcId="{2F761C9D-EBF5-4C74-A48F-9302876B943F}" destId="{F701AE45-DCA9-4D14-A7A6-CECC27C2DB01}" srcOrd="7" destOrd="0" presId="urn:microsoft.com/office/officeart/2017/3/layout/HorizontalLabelsTimeline"/>
    <dgm:cxn modelId="{96F29AED-D65A-426B-B780-3BBBC0C6B564}" type="presParOf" srcId="{2F761C9D-EBF5-4C74-A48F-9302876B943F}" destId="{23706620-72F4-4828-B3C1-A89138933500}" srcOrd="8" destOrd="0" presId="urn:microsoft.com/office/officeart/2017/3/layout/HorizontalLabelsTimeline"/>
    <dgm:cxn modelId="{B5272C1E-374D-4CBC-B382-2DCF30E3D3D8}" type="presParOf" srcId="{23706620-72F4-4828-B3C1-A89138933500}" destId="{D804F44D-6C37-4DA4-896C-EF160980EE50}" srcOrd="0" destOrd="0" presId="urn:microsoft.com/office/officeart/2017/3/layout/HorizontalLabelsTimeline"/>
    <dgm:cxn modelId="{32A571A1-729C-490A-9CE4-C4D77119612C}" type="presParOf" srcId="{23706620-72F4-4828-B3C1-A89138933500}" destId="{32D0752B-AD5E-4796-B6A1-3DBDC9A89FC2}" srcOrd="1" destOrd="0" presId="urn:microsoft.com/office/officeart/2017/3/layout/HorizontalLabelsTimeline"/>
    <dgm:cxn modelId="{C63F2BF6-57E2-46F9-BB8A-118675C1EA67}" type="presParOf" srcId="{32D0752B-AD5E-4796-B6A1-3DBDC9A89FC2}" destId="{92E2AA54-77E4-4008-A9EB-4B6477EE3014}" srcOrd="0" destOrd="0" presId="urn:microsoft.com/office/officeart/2017/3/layout/HorizontalLabelsTimeline"/>
    <dgm:cxn modelId="{FB00FF22-56A1-4C6E-995D-E3992EE7CAC4}" type="presParOf" srcId="{32D0752B-AD5E-4796-B6A1-3DBDC9A89FC2}" destId="{B096B412-E4FD-498E-954B-D73F440BB7AF}" srcOrd="1" destOrd="0" presId="urn:microsoft.com/office/officeart/2017/3/layout/HorizontalLabelsTimeline"/>
    <dgm:cxn modelId="{46C2D58B-B194-4C67-8146-919232EFAF23}" type="presParOf" srcId="{23706620-72F4-4828-B3C1-A89138933500}" destId="{B9059259-00CC-4033-BC38-1B365ED66A33}" srcOrd="2" destOrd="0" presId="urn:microsoft.com/office/officeart/2017/3/layout/HorizontalLabelsTimeline"/>
    <dgm:cxn modelId="{23F07C3B-8EE2-44B8-929D-21A4802BF2BD}" type="presParOf" srcId="{23706620-72F4-4828-B3C1-A89138933500}" destId="{17072FE4-EE6D-4BD8-B9C7-B2928067F979}" srcOrd="3" destOrd="0" presId="urn:microsoft.com/office/officeart/2017/3/layout/HorizontalLabelsTimeline"/>
    <dgm:cxn modelId="{63F6EC97-2920-4CB6-84AE-A8666CCB5846}" type="presParOf" srcId="{23706620-72F4-4828-B3C1-A89138933500}" destId="{A28545DA-1D49-4B56-8E4E-5F8074898B03}" srcOrd="4" destOrd="0" presId="urn:microsoft.com/office/officeart/2017/3/layout/HorizontalLabelsTimeline"/>
    <dgm:cxn modelId="{662FA228-A376-4A03-9301-9EF2B5D7EDE6}" type="presParOf" srcId="{2F761C9D-EBF5-4C74-A48F-9302876B943F}" destId="{F7EDFCDC-8A11-443F-8564-CBD278690AFF}" srcOrd="9" destOrd="0" presId="urn:microsoft.com/office/officeart/2017/3/layout/HorizontalLabelsTimeline"/>
    <dgm:cxn modelId="{9B278E61-8AD0-439A-9747-A2A18DB61E2F}" type="presParOf" srcId="{2F761C9D-EBF5-4C74-A48F-9302876B943F}" destId="{B0C75490-B4DD-4862-A336-6BB4240A37D8}" srcOrd="10" destOrd="0" presId="urn:microsoft.com/office/officeart/2017/3/layout/HorizontalLabelsTimeline"/>
    <dgm:cxn modelId="{88870865-0C4C-41B6-9381-D5C62CB964B7}" type="presParOf" srcId="{B0C75490-B4DD-4862-A336-6BB4240A37D8}" destId="{A47EC24E-CEB8-493E-B2BE-22EFA9CB308F}" srcOrd="0" destOrd="0" presId="urn:microsoft.com/office/officeart/2017/3/layout/HorizontalLabelsTimeline"/>
    <dgm:cxn modelId="{B5D8B434-E4D3-4DB5-A9BC-27831C617399}" type="presParOf" srcId="{B0C75490-B4DD-4862-A336-6BB4240A37D8}" destId="{CE9C00D9-4577-457F-BF55-048DE30C9B4E}" srcOrd="1" destOrd="0" presId="urn:microsoft.com/office/officeart/2017/3/layout/HorizontalLabelsTimeline"/>
    <dgm:cxn modelId="{AC5F82C4-AAF2-4EB2-8D1E-2750A11475F6}" type="presParOf" srcId="{CE9C00D9-4577-457F-BF55-048DE30C9B4E}" destId="{16CC6846-7FEE-4686-AF99-22908499EF7B}" srcOrd="0" destOrd="0" presId="urn:microsoft.com/office/officeart/2017/3/layout/HorizontalLabelsTimeline"/>
    <dgm:cxn modelId="{6A1791CD-42B4-45C1-9413-0627C7D6D128}" type="presParOf" srcId="{CE9C00D9-4577-457F-BF55-048DE30C9B4E}" destId="{D44B97C7-C78A-406C-A5F9-711C50D9EC36}" srcOrd="1" destOrd="0" presId="urn:microsoft.com/office/officeart/2017/3/layout/HorizontalLabelsTimeline"/>
    <dgm:cxn modelId="{26DA9088-3F5F-42B9-8235-25C258603264}" type="presParOf" srcId="{B0C75490-B4DD-4862-A336-6BB4240A37D8}" destId="{76BAF0ED-03EC-4E2E-AF8B-665B2B4E0BB3}" srcOrd="2" destOrd="0" presId="urn:microsoft.com/office/officeart/2017/3/layout/HorizontalLabelsTimeline"/>
    <dgm:cxn modelId="{9C94D456-038E-4863-A14B-3ADB68D31283}" type="presParOf" srcId="{B0C75490-B4DD-4862-A336-6BB4240A37D8}" destId="{A5EDE3C0-FF18-4C1A-A87B-738CB46D730E}" srcOrd="3" destOrd="0" presId="urn:microsoft.com/office/officeart/2017/3/layout/HorizontalLabelsTimeline"/>
    <dgm:cxn modelId="{7304637C-3A4D-4778-B638-34570ECFB3C3}" type="presParOf" srcId="{B0C75490-B4DD-4862-A336-6BB4240A37D8}" destId="{C4E51EC4-2944-45BE-91D7-65C601B70313}" srcOrd="4" destOrd="0" presId="urn:microsoft.com/office/officeart/2017/3/layout/HorizontalLabelsTimeline"/>
    <dgm:cxn modelId="{1E1079D4-07B4-4B76-B939-187FC84E83C9}" type="presParOf" srcId="{2F761C9D-EBF5-4C74-A48F-9302876B943F}" destId="{F4E3A53B-661B-4347-81C4-9AEF4B77C7A5}" srcOrd="11" destOrd="0" presId="urn:microsoft.com/office/officeart/2017/3/layout/HorizontalLabelsTimeline"/>
    <dgm:cxn modelId="{DE716EF0-1249-491F-B584-0469BA5B4F74}" type="presParOf" srcId="{2F761C9D-EBF5-4C74-A48F-9302876B943F}" destId="{737BFD4C-2D05-4123-9DFE-C1FBFCEF3275}" srcOrd="12" destOrd="0" presId="urn:microsoft.com/office/officeart/2017/3/layout/HorizontalLabelsTimeline"/>
    <dgm:cxn modelId="{67B16D9D-C9ED-49EC-B0F6-9AE23DB4310D}" type="presParOf" srcId="{737BFD4C-2D05-4123-9DFE-C1FBFCEF3275}" destId="{30DC9389-AC42-4F4E-BD9B-AB5EB892B228}" srcOrd="0" destOrd="0" presId="urn:microsoft.com/office/officeart/2017/3/layout/HorizontalLabelsTimeline"/>
    <dgm:cxn modelId="{887ECD75-FA3A-448D-9A23-A46EEBD44C02}" type="presParOf" srcId="{737BFD4C-2D05-4123-9DFE-C1FBFCEF3275}" destId="{078626E4-6C14-40C0-9E10-3EBDA4B4B218}" srcOrd="1" destOrd="0" presId="urn:microsoft.com/office/officeart/2017/3/layout/HorizontalLabelsTimeline"/>
    <dgm:cxn modelId="{4B2D8230-1CC7-4321-987C-41F8E5D95CDF}" type="presParOf" srcId="{078626E4-6C14-40C0-9E10-3EBDA4B4B218}" destId="{CFF37C54-A875-4CD5-A720-3AA197E499F3}" srcOrd="0" destOrd="0" presId="urn:microsoft.com/office/officeart/2017/3/layout/HorizontalLabelsTimeline"/>
    <dgm:cxn modelId="{2314375C-ABD1-485A-A0A4-1684AF27CF13}" type="presParOf" srcId="{078626E4-6C14-40C0-9E10-3EBDA4B4B218}" destId="{6EEB3BA4-83C3-4E3D-9611-E60C17955BAC}" srcOrd="1" destOrd="0" presId="urn:microsoft.com/office/officeart/2017/3/layout/HorizontalLabelsTimeline"/>
    <dgm:cxn modelId="{50651D3C-E28F-4942-AEDB-40C64301D23C}" type="presParOf" srcId="{737BFD4C-2D05-4123-9DFE-C1FBFCEF3275}" destId="{05FA60B5-220D-4B9F-80FD-8CBA52B4DF2C}" srcOrd="2" destOrd="0" presId="urn:microsoft.com/office/officeart/2017/3/layout/HorizontalLabelsTimeline"/>
    <dgm:cxn modelId="{FA5E3CC2-6D3E-4512-914E-F78506F73640}" type="presParOf" srcId="{737BFD4C-2D05-4123-9DFE-C1FBFCEF3275}" destId="{B2C3DA85-8BA3-4D7C-9CD7-A743E60D949E}" srcOrd="3" destOrd="0" presId="urn:microsoft.com/office/officeart/2017/3/layout/HorizontalLabelsTimeline"/>
    <dgm:cxn modelId="{94DCC97F-C0A9-4D97-8350-305D4D39DF01}" type="presParOf" srcId="{737BFD4C-2D05-4123-9DFE-C1FBFCEF3275}" destId="{79937B93-06C2-4A24-897C-1607444A7921}" srcOrd="4" destOrd="0" presId="urn:microsoft.com/office/officeart/2017/3/layout/HorizontalLabels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BE7F87-4C08-48E0-AD5C-D0A03EF0899E}">
      <dsp:nvSpPr>
        <dsp:cNvPr id="0" name=""/>
        <dsp:cNvSpPr/>
      </dsp:nvSpPr>
      <dsp:spPr>
        <a:xfrm>
          <a:off x="0" y="22087"/>
          <a:ext cx="6034187" cy="362051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5680" tIns="310368" rIns="295680" bIns="310368" numCol="1" spcCol="1270" anchor="t" anchorCtr="0">
          <a:noAutofit/>
        </a:bodyPr>
        <a:lstStyle/>
        <a:p>
          <a:pPr marL="0" lvl="0" indent="0" algn="l" defTabSz="1022350">
            <a:lnSpc>
              <a:spcPct val="90000"/>
            </a:lnSpc>
            <a:spcBef>
              <a:spcPct val="0"/>
            </a:spcBef>
            <a:spcAft>
              <a:spcPct val="35000"/>
            </a:spcAft>
            <a:buNone/>
          </a:pPr>
          <a:r>
            <a:rPr lang="en-GB" sz="2300" b="1" kern="1200"/>
            <a:t>A solicitor has many roles and </a:t>
          </a:r>
          <a:r>
            <a:rPr lang="en-GB" sz="2300" b="1" kern="1200">
              <a:latin typeface="Grandview Display"/>
            </a:rPr>
            <a:t>responsibilites</a:t>
          </a:r>
          <a:r>
            <a:rPr lang="en-GB" sz="2300" b="1" kern="1200"/>
            <a:t>, including; </a:t>
          </a:r>
          <a:endParaRPr lang="en-US" sz="2300" kern="1200"/>
        </a:p>
        <a:p>
          <a:pPr marL="171450" lvl="1" indent="-171450" algn="l" defTabSz="800100">
            <a:lnSpc>
              <a:spcPct val="90000"/>
            </a:lnSpc>
            <a:spcBef>
              <a:spcPct val="0"/>
            </a:spcBef>
            <a:spcAft>
              <a:spcPct val="15000"/>
            </a:spcAft>
            <a:buChar char="•"/>
          </a:pPr>
          <a:r>
            <a:rPr lang="en-GB" sz="1800" b="1" kern="1200"/>
            <a:t>Ensuring public and private </a:t>
          </a:r>
          <a:r>
            <a:rPr lang="en-GB" sz="1800" b="1" kern="1200">
              <a:latin typeface="Grandview Display"/>
            </a:rPr>
            <a:t>institutions</a:t>
          </a:r>
          <a:r>
            <a:rPr lang="en-GB" sz="1800" b="1" kern="1200"/>
            <a:t> are treating clients fairly.</a:t>
          </a:r>
          <a:endParaRPr lang="en-US" sz="1800" kern="1200"/>
        </a:p>
        <a:p>
          <a:pPr marL="171450" lvl="1" indent="-171450" algn="l" defTabSz="800100">
            <a:lnSpc>
              <a:spcPct val="90000"/>
            </a:lnSpc>
            <a:spcBef>
              <a:spcPct val="0"/>
            </a:spcBef>
            <a:spcAft>
              <a:spcPct val="15000"/>
            </a:spcAft>
            <a:buChar char="•"/>
          </a:pPr>
          <a:r>
            <a:rPr lang="en-GB" sz="1800" b="1" kern="1200"/>
            <a:t>The safeguarding of their client's rights. </a:t>
          </a:r>
          <a:endParaRPr lang="en-US" sz="1800" kern="1200"/>
        </a:p>
        <a:p>
          <a:pPr marL="171450" lvl="1" indent="-171450" algn="l" defTabSz="800100">
            <a:lnSpc>
              <a:spcPct val="90000"/>
            </a:lnSpc>
            <a:spcBef>
              <a:spcPct val="0"/>
            </a:spcBef>
            <a:spcAft>
              <a:spcPct val="15000"/>
            </a:spcAft>
            <a:buChar char="•"/>
          </a:pPr>
          <a:r>
            <a:rPr lang="en-GB" sz="1800" b="1" kern="1200"/>
            <a:t>Conduct research into legislation to provide the best outcome.</a:t>
          </a:r>
          <a:endParaRPr lang="en-US" sz="1800" kern="1200"/>
        </a:p>
        <a:p>
          <a:pPr marL="171450" lvl="1" indent="-171450" algn="l" defTabSz="800100">
            <a:lnSpc>
              <a:spcPct val="90000"/>
            </a:lnSpc>
            <a:spcBef>
              <a:spcPct val="0"/>
            </a:spcBef>
            <a:spcAft>
              <a:spcPct val="15000"/>
            </a:spcAft>
            <a:buChar char="•"/>
          </a:pPr>
          <a:r>
            <a:rPr lang="en-GB" sz="1800" b="1" kern="1200"/>
            <a:t>Draft legal documents.</a:t>
          </a:r>
          <a:endParaRPr lang="en-US" sz="1800" kern="1200"/>
        </a:p>
        <a:p>
          <a:pPr marL="171450" lvl="1" indent="-171450" algn="l" defTabSz="800100" rtl="0">
            <a:lnSpc>
              <a:spcPct val="90000"/>
            </a:lnSpc>
            <a:spcBef>
              <a:spcPct val="0"/>
            </a:spcBef>
            <a:spcAft>
              <a:spcPct val="15000"/>
            </a:spcAft>
            <a:buChar char="•"/>
          </a:pPr>
          <a:r>
            <a:rPr lang="en-GB" sz="1800" b="1" kern="1200"/>
            <a:t>Represent clients in court and before tribunals. </a:t>
          </a:r>
          <a:endParaRPr lang="en-US" sz="1800" b="0" kern="1200">
            <a:latin typeface="Grandview Display"/>
          </a:endParaRPr>
        </a:p>
        <a:p>
          <a:pPr marL="171450" lvl="1" indent="-171450" algn="l" defTabSz="800100">
            <a:lnSpc>
              <a:spcPct val="90000"/>
            </a:lnSpc>
            <a:spcBef>
              <a:spcPct val="0"/>
            </a:spcBef>
            <a:spcAft>
              <a:spcPct val="15000"/>
            </a:spcAft>
            <a:buChar char="•"/>
          </a:pPr>
          <a:r>
            <a:rPr lang="en-GB" sz="1800" b="1" kern="1200">
              <a:latin typeface="Grandview Display"/>
            </a:rPr>
            <a:t>(Law Solicitor, 2025).</a:t>
          </a:r>
          <a:endParaRPr lang="en-GB" sz="1800" kern="1200"/>
        </a:p>
      </dsp:txBody>
      <dsp:txXfrm>
        <a:off x="0" y="22087"/>
        <a:ext cx="6034187" cy="36205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D45EA2-DA73-4DA3-9623-8DE8E07310F4}">
      <dsp:nvSpPr>
        <dsp:cNvPr id="0" name=""/>
        <dsp:cNvSpPr/>
      </dsp:nvSpPr>
      <dsp:spPr>
        <a:xfrm>
          <a:off x="53328" y="156"/>
          <a:ext cx="3659450" cy="219567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rtl="0">
            <a:lnSpc>
              <a:spcPct val="90000"/>
            </a:lnSpc>
            <a:spcBef>
              <a:spcPct val="0"/>
            </a:spcBef>
            <a:spcAft>
              <a:spcPct val="35000"/>
            </a:spcAft>
            <a:buNone/>
          </a:pPr>
          <a:r>
            <a:rPr lang="en-US" sz="2100" kern="1200" dirty="0">
              <a:solidFill>
                <a:srgbClr val="000000"/>
              </a:solidFill>
              <a:latin typeface="Arial"/>
              <a:cs typeface="Arial"/>
            </a:rPr>
            <a:t>"Many BAME individuals face barriers including a lack of role models and connections in the profession, alongside a non-inclusive culture in some law firms, particularly larger city firms." (Ahmed, 2023)</a:t>
          </a:r>
          <a:endParaRPr lang="en-US" sz="2100" kern="1200" dirty="0"/>
        </a:p>
      </dsp:txBody>
      <dsp:txXfrm>
        <a:off x="53328" y="156"/>
        <a:ext cx="3659450" cy="219567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506455-DC33-4DC0-8E50-153A85EEFD5E}">
      <dsp:nvSpPr>
        <dsp:cNvPr id="0" name=""/>
        <dsp:cNvSpPr/>
      </dsp:nvSpPr>
      <dsp:spPr>
        <a:xfrm>
          <a:off x="4743405" y="1139"/>
          <a:ext cx="1394728" cy="1394728"/>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rtl="0">
            <a:lnSpc>
              <a:spcPct val="90000"/>
            </a:lnSpc>
            <a:spcBef>
              <a:spcPct val="0"/>
            </a:spcBef>
            <a:spcAft>
              <a:spcPct val="35000"/>
            </a:spcAft>
            <a:buNone/>
          </a:pPr>
          <a:r>
            <a:rPr lang="en-US" sz="900" b="0" kern="1200" dirty="0">
              <a:solidFill>
                <a:schemeClr val="bg1"/>
              </a:solidFill>
              <a:latin typeface="Neue Haas Grotesk Text Pro"/>
            </a:rPr>
            <a:t>Competitive (</a:t>
          </a:r>
          <a:r>
            <a:rPr lang="en-US" sz="900" b="0" kern="1200" dirty="0">
              <a:solidFill>
                <a:schemeClr val="bg1"/>
              </a:solidFill>
              <a:latin typeface="Neue Haas Grotesk Text Pro"/>
              <a:ea typeface="Calibri"/>
              <a:cs typeface="Calibri"/>
            </a:rPr>
            <a:t>Webley et al., 2010</a:t>
          </a:r>
          <a:r>
            <a:rPr lang="en-US" sz="900" b="0" kern="1200" dirty="0">
              <a:solidFill>
                <a:schemeClr val="bg1"/>
              </a:solidFill>
              <a:latin typeface="Neue Haas Grotesk Text Pro"/>
            </a:rPr>
            <a:t>)</a:t>
          </a:r>
        </a:p>
      </dsp:txBody>
      <dsp:txXfrm>
        <a:off x="4947658" y="205392"/>
        <a:ext cx="986222" cy="986222"/>
      </dsp:txXfrm>
    </dsp:sp>
    <dsp:sp modelId="{12349DC7-6454-49A2-9D64-B97AE21DD3F6}">
      <dsp:nvSpPr>
        <dsp:cNvPr id="0" name=""/>
        <dsp:cNvSpPr/>
      </dsp:nvSpPr>
      <dsp:spPr>
        <a:xfrm rot="2700000">
          <a:off x="5988389" y="1196078"/>
          <a:ext cx="370630" cy="470720"/>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6004672" y="1250911"/>
        <a:ext cx="259441" cy="282432"/>
      </dsp:txXfrm>
    </dsp:sp>
    <dsp:sp modelId="{B66BF299-1BCF-4358-978A-A989DAF9E456}">
      <dsp:nvSpPr>
        <dsp:cNvPr id="0" name=""/>
        <dsp:cNvSpPr/>
      </dsp:nvSpPr>
      <dsp:spPr>
        <a:xfrm>
          <a:off x="6224110" y="1481844"/>
          <a:ext cx="1394728" cy="1394728"/>
        </a:xfrm>
        <a:prstGeom prst="ellipse">
          <a:avLst/>
        </a:prstGeom>
        <a:solidFill>
          <a:schemeClr val="accent3">
            <a:hueOff val="-5337424"/>
            <a:satOff val="18947"/>
            <a:lumOff val="-241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rtl="0">
            <a:lnSpc>
              <a:spcPct val="90000"/>
            </a:lnSpc>
            <a:spcBef>
              <a:spcPct val="0"/>
            </a:spcBef>
            <a:spcAft>
              <a:spcPct val="35000"/>
            </a:spcAft>
            <a:buNone/>
          </a:pPr>
          <a:r>
            <a:rPr lang="en-US" sz="900" b="0" kern="1200" dirty="0">
              <a:solidFill>
                <a:schemeClr val="bg1"/>
              </a:solidFill>
              <a:latin typeface="Neue Haas Grotesk Text Pro"/>
            </a:rPr>
            <a:t>Favours a certain demographic (Solicitors Regualtion Authority, 2017).</a:t>
          </a:r>
        </a:p>
      </dsp:txBody>
      <dsp:txXfrm>
        <a:off x="6428363" y="1686097"/>
        <a:ext cx="986222" cy="986222"/>
      </dsp:txXfrm>
    </dsp:sp>
    <dsp:sp modelId="{6930D011-B8B6-4FAD-81E0-88C7BB595F44}">
      <dsp:nvSpPr>
        <dsp:cNvPr id="0" name=""/>
        <dsp:cNvSpPr/>
      </dsp:nvSpPr>
      <dsp:spPr>
        <a:xfrm rot="8100000">
          <a:off x="6003223" y="2676783"/>
          <a:ext cx="370630" cy="470720"/>
        </a:xfrm>
        <a:prstGeom prst="rightArrow">
          <a:avLst>
            <a:gd name="adj1" fmla="val 60000"/>
            <a:gd name="adj2" fmla="val 50000"/>
          </a:avLst>
        </a:prstGeom>
        <a:solidFill>
          <a:schemeClr val="accent3">
            <a:hueOff val="-5337424"/>
            <a:satOff val="18947"/>
            <a:lumOff val="-241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rot="10800000">
        <a:off x="6098129" y="2731616"/>
        <a:ext cx="259441" cy="282432"/>
      </dsp:txXfrm>
    </dsp:sp>
    <dsp:sp modelId="{CCFCBEF8-5A24-46A5-9F5B-6F0A5CB2332C}">
      <dsp:nvSpPr>
        <dsp:cNvPr id="0" name=""/>
        <dsp:cNvSpPr/>
      </dsp:nvSpPr>
      <dsp:spPr>
        <a:xfrm>
          <a:off x="4743405" y="2962548"/>
          <a:ext cx="1394728" cy="1394728"/>
        </a:xfrm>
        <a:prstGeom prst="ellipse">
          <a:avLst/>
        </a:prstGeom>
        <a:solidFill>
          <a:schemeClr val="accent3">
            <a:hueOff val="-10674847"/>
            <a:satOff val="37893"/>
            <a:lumOff val="-483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rtl="0">
            <a:lnSpc>
              <a:spcPct val="90000"/>
            </a:lnSpc>
            <a:spcBef>
              <a:spcPct val="0"/>
            </a:spcBef>
            <a:spcAft>
              <a:spcPct val="35000"/>
            </a:spcAft>
            <a:buNone/>
          </a:pPr>
          <a:r>
            <a:rPr lang="en-US" sz="900" b="0" kern="1200" dirty="0">
              <a:solidFill>
                <a:schemeClr val="bg1"/>
              </a:solidFill>
              <a:latin typeface="Neue Haas Grotesk Text Pro"/>
            </a:rPr>
            <a:t>Growing representation of Mixed-race individuals (Office for National Statistics, 2022)</a:t>
          </a:r>
        </a:p>
      </dsp:txBody>
      <dsp:txXfrm>
        <a:off x="4947658" y="3166801"/>
        <a:ext cx="986222" cy="986222"/>
      </dsp:txXfrm>
    </dsp:sp>
    <dsp:sp modelId="{864CD471-08BB-4E12-937A-CF9845BDF5E3}">
      <dsp:nvSpPr>
        <dsp:cNvPr id="0" name=""/>
        <dsp:cNvSpPr/>
      </dsp:nvSpPr>
      <dsp:spPr>
        <a:xfrm rot="13500000">
          <a:off x="4522519" y="2691617"/>
          <a:ext cx="370630" cy="470720"/>
        </a:xfrm>
        <a:prstGeom prst="rightArrow">
          <a:avLst>
            <a:gd name="adj1" fmla="val 60000"/>
            <a:gd name="adj2" fmla="val 50000"/>
          </a:avLst>
        </a:prstGeom>
        <a:solidFill>
          <a:schemeClr val="accent3">
            <a:hueOff val="-10674847"/>
            <a:satOff val="37893"/>
            <a:lumOff val="-4837"/>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rot="10800000">
        <a:off x="4617425" y="2825072"/>
        <a:ext cx="259441" cy="282432"/>
      </dsp:txXfrm>
    </dsp:sp>
    <dsp:sp modelId="{6DFCC1ED-8535-4052-B9D6-5EBF129D4A8D}">
      <dsp:nvSpPr>
        <dsp:cNvPr id="0" name=""/>
        <dsp:cNvSpPr/>
      </dsp:nvSpPr>
      <dsp:spPr>
        <a:xfrm>
          <a:off x="3262701" y="1481844"/>
          <a:ext cx="1394728" cy="1394728"/>
        </a:xfrm>
        <a:prstGeom prst="ellipse">
          <a:avLst/>
        </a:prstGeom>
        <a:solidFill>
          <a:schemeClr val="accent3">
            <a:hueOff val="-16012271"/>
            <a:satOff val="56840"/>
            <a:lumOff val="-725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rtl="0">
            <a:lnSpc>
              <a:spcPct val="90000"/>
            </a:lnSpc>
            <a:spcBef>
              <a:spcPct val="0"/>
            </a:spcBef>
            <a:spcAft>
              <a:spcPct val="35000"/>
            </a:spcAft>
            <a:buNone/>
          </a:pPr>
          <a:r>
            <a:rPr lang="en-US" sz="900" b="0" kern="1200" dirty="0">
              <a:solidFill>
                <a:schemeClr val="bg1"/>
              </a:solidFill>
              <a:latin typeface="Neue Haas Grotesk Text Pro"/>
            </a:rPr>
            <a:t>Discrimination (United Nations Human Rights Office, 2023). (The Bar Standards Board, 2021)</a:t>
          </a:r>
        </a:p>
      </dsp:txBody>
      <dsp:txXfrm>
        <a:off x="3466954" y="1686097"/>
        <a:ext cx="986222" cy="986222"/>
      </dsp:txXfrm>
    </dsp:sp>
    <dsp:sp modelId="{E965F1CD-30A0-48D8-8D7A-DA2507261F00}">
      <dsp:nvSpPr>
        <dsp:cNvPr id="0" name=""/>
        <dsp:cNvSpPr/>
      </dsp:nvSpPr>
      <dsp:spPr>
        <a:xfrm rot="18900000">
          <a:off x="4507685" y="1210913"/>
          <a:ext cx="370630" cy="470720"/>
        </a:xfrm>
        <a:prstGeom prst="rightArrow">
          <a:avLst>
            <a:gd name="adj1" fmla="val 60000"/>
            <a:gd name="adj2" fmla="val 50000"/>
          </a:avLst>
        </a:prstGeom>
        <a:solidFill>
          <a:schemeClr val="accent3">
            <a:hueOff val="-16012271"/>
            <a:satOff val="56840"/>
            <a:lumOff val="-725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4523968" y="1344368"/>
        <a:ext cx="259441" cy="28243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2F61DD-9CAD-43B9-8642-C82160396FF8}">
      <dsp:nvSpPr>
        <dsp:cNvPr id="0" name=""/>
        <dsp:cNvSpPr/>
      </dsp:nvSpPr>
      <dsp:spPr>
        <a:xfrm>
          <a:off x="0" y="0"/>
          <a:ext cx="3571302" cy="874188"/>
        </a:xfrm>
        <a:prstGeom prst="rect">
          <a:avLst/>
        </a:prstGeom>
        <a:solidFill>
          <a:schemeClr val="accent3">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rtl="0">
            <a:lnSpc>
              <a:spcPct val="90000"/>
            </a:lnSpc>
            <a:spcBef>
              <a:spcPct val="0"/>
            </a:spcBef>
            <a:spcAft>
              <a:spcPct val="35000"/>
            </a:spcAft>
            <a:buNone/>
          </a:pPr>
          <a:r>
            <a:rPr lang="en-US" sz="2700" kern="1200" dirty="0">
              <a:latin typeface="Grandview Display"/>
            </a:rPr>
            <a:t>Why a rise in women?</a:t>
          </a:r>
          <a:endParaRPr lang="en-US" sz="2700" kern="1200" dirty="0"/>
        </a:p>
      </dsp:txBody>
      <dsp:txXfrm>
        <a:off x="0" y="0"/>
        <a:ext cx="3571302" cy="874188"/>
      </dsp:txXfrm>
    </dsp:sp>
    <dsp:sp modelId="{A7659772-922B-4E5E-B88B-E96F0B93D700}">
      <dsp:nvSpPr>
        <dsp:cNvPr id="0" name=""/>
        <dsp:cNvSpPr/>
      </dsp:nvSpPr>
      <dsp:spPr>
        <a:xfrm>
          <a:off x="1743" y="874188"/>
          <a:ext cx="1189271" cy="1835796"/>
        </a:xfrm>
        <a:prstGeom prst="rect">
          <a:avLst/>
        </a:prstGeom>
        <a:solidFill>
          <a:schemeClr val="accent3">
            <a:alpha val="9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0">
            <a:lnSpc>
              <a:spcPct val="90000"/>
            </a:lnSpc>
            <a:spcBef>
              <a:spcPct val="0"/>
            </a:spcBef>
            <a:spcAft>
              <a:spcPct val="35000"/>
            </a:spcAft>
            <a:buNone/>
          </a:pPr>
          <a:r>
            <a:rPr lang="en-US" sz="1200" kern="1200" dirty="0">
              <a:latin typeface="Grandview Display"/>
            </a:rPr>
            <a:t>Male dominated</a:t>
          </a:r>
          <a:r>
            <a:rPr lang="en-US" sz="1200" kern="1200" dirty="0"/>
            <a:t> </a:t>
          </a:r>
          <a:r>
            <a:rPr lang="en-US" sz="1200" kern="1200" dirty="0">
              <a:latin typeface="Grandview Display"/>
            </a:rPr>
            <a:t>in history (</a:t>
          </a:r>
          <a:r>
            <a:rPr lang="en-US" sz="1200" kern="1200" dirty="0"/>
            <a:t>Schultz and Shaw, 2003</a:t>
          </a:r>
          <a:r>
            <a:rPr lang="en-US" sz="1200" kern="1200" dirty="0">
              <a:latin typeface="Grandview Display"/>
            </a:rPr>
            <a:t>).</a:t>
          </a:r>
        </a:p>
      </dsp:txBody>
      <dsp:txXfrm>
        <a:off x="1743" y="874188"/>
        <a:ext cx="1189271" cy="1835796"/>
      </dsp:txXfrm>
    </dsp:sp>
    <dsp:sp modelId="{56A47008-711C-4288-9AF9-E636E98D5964}">
      <dsp:nvSpPr>
        <dsp:cNvPr id="0" name=""/>
        <dsp:cNvSpPr/>
      </dsp:nvSpPr>
      <dsp:spPr>
        <a:xfrm>
          <a:off x="1191015" y="874188"/>
          <a:ext cx="1189271" cy="1835796"/>
        </a:xfrm>
        <a:prstGeom prst="rect">
          <a:avLst/>
        </a:prstGeom>
        <a:solidFill>
          <a:schemeClr val="accent3">
            <a:alpha val="90000"/>
            <a:hueOff val="0"/>
            <a:satOff val="0"/>
            <a:lumOff val="0"/>
            <a:alphaOff val="-2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latin typeface="Grandview Display"/>
            </a:rPr>
            <a:t> </a:t>
          </a:r>
          <a:r>
            <a:rPr lang="en-US" sz="1200" b="1" kern="1200" dirty="0"/>
            <a:t>Sex Disqualification (Removal) Act 1919</a:t>
          </a:r>
          <a:r>
            <a:rPr lang="en-US" sz="1200" kern="1200" dirty="0">
              <a:latin typeface="Grandview Display"/>
            </a:rPr>
            <a:t> (UK Government</a:t>
          </a:r>
          <a:r>
            <a:rPr lang="en-US" sz="1200" kern="1200" dirty="0"/>
            <a:t>, 1919</a:t>
          </a:r>
          <a:r>
            <a:rPr lang="en-US" sz="1200" kern="1200" dirty="0">
              <a:latin typeface="Grandview Display"/>
            </a:rPr>
            <a:t>).</a:t>
          </a:r>
          <a:endParaRPr lang="en-US" sz="1200" kern="1200" dirty="0"/>
        </a:p>
      </dsp:txBody>
      <dsp:txXfrm>
        <a:off x="1191015" y="874188"/>
        <a:ext cx="1189271" cy="1835796"/>
      </dsp:txXfrm>
    </dsp:sp>
    <dsp:sp modelId="{6DFBA375-2DE3-4849-B27C-B5B9490EA834}">
      <dsp:nvSpPr>
        <dsp:cNvPr id="0" name=""/>
        <dsp:cNvSpPr/>
      </dsp:nvSpPr>
      <dsp:spPr>
        <a:xfrm>
          <a:off x="2380286" y="874188"/>
          <a:ext cx="1189271" cy="1835796"/>
        </a:xfrm>
        <a:prstGeom prst="rect">
          <a:avLst/>
        </a:prstGeom>
        <a:solidFill>
          <a:schemeClr val="accent3">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0">
            <a:lnSpc>
              <a:spcPct val="90000"/>
            </a:lnSpc>
            <a:spcBef>
              <a:spcPct val="0"/>
            </a:spcBef>
            <a:spcAft>
              <a:spcPct val="35000"/>
            </a:spcAft>
            <a:buNone/>
          </a:pPr>
          <a:r>
            <a:rPr lang="en-US" sz="1200" kern="1200" dirty="0">
              <a:latin typeface="Grandview Display"/>
            </a:rPr>
            <a:t>More accepted in the field (The Law Society, 2025).</a:t>
          </a:r>
          <a:endParaRPr lang="en-US" sz="1200" kern="1200" dirty="0"/>
        </a:p>
      </dsp:txBody>
      <dsp:txXfrm>
        <a:off x="2380286" y="874188"/>
        <a:ext cx="1189271" cy="1835796"/>
      </dsp:txXfrm>
    </dsp:sp>
    <dsp:sp modelId="{C47C6C8A-321B-4947-B7B9-9DFA042689D1}">
      <dsp:nvSpPr>
        <dsp:cNvPr id="0" name=""/>
        <dsp:cNvSpPr/>
      </dsp:nvSpPr>
      <dsp:spPr>
        <a:xfrm>
          <a:off x="0" y="2709984"/>
          <a:ext cx="3571302" cy="203977"/>
        </a:xfrm>
        <a:prstGeom prst="rect">
          <a:avLst/>
        </a:prstGeom>
        <a:solidFill>
          <a:schemeClr val="accent3">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2F61DD-9CAD-43B9-8642-C82160396FF8}">
      <dsp:nvSpPr>
        <dsp:cNvPr id="0" name=""/>
        <dsp:cNvSpPr/>
      </dsp:nvSpPr>
      <dsp:spPr>
        <a:xfrm>
          <a:off x="0" y="0"/>
          <a:ext cx="3571302" cy="874188"/>
        </a:xfrm>
        <a:prstGeom prst="rect">
          <a:avLst/>
        </a:prstGeom>
        <a:solidFill>
          <a:schemeClr val="accent6">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rtl="0">
            <a:lnSpc>
              <a:spcPct val="90000"/>
            </a:lnSpc>
            <a:spcBef>
              <a:spcPct val="0"/>
            </a:spcBef>
            <a:spcAft>
              <a:spcPct val="35000"/>
            </a:spcAft>
            <a:buNone/>
          </a:pPr>
          <a:r>
            <a:rPr lang="en-US" sz="2500" kern="1200" dirty="0">
              <a:latin typeface="Grandview Display"/>
            </a:rPr>
            <a:t>Why a decrease in men?</a:t>
          </a:r>
          <a:endParaRPr lang="en-US" sz="2500" kern="1200" dirty="0"/>
        </a:p>
      </dsp:txBody>
      <dsp:txXfrm>
        <a:off x="0" y="0"/>
        <a:ext cx="3571302" cy="874188"/>
      </dsp:txXfrm>
    </dsp:sp>
    <dsp:sp modelId="{A7659772-922B-4E5E-B88B-E96F0B93D700}">
      <dsp:nvSpPr>
        <dsp:cNvPr id="0" name=""/>
        <dsp:cNvSpPr/>
      </dsp:nvSpPr>
      <dsp:spPr>
        <a:xfrm>
          <a:off x="0" y="874188"/>
          <a:ext cx="1785651" cy="1835796"/>
        </a:xfrm>
        <a:prstGeom prst="rect">
          <a:avLst/>
        </a:prstGeom>
        <a:solidFill>
          <a:schemeClr val="accent6">
            <a:alpha val="9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0">
            <a:lnSpc>
              <a:spcPct val="90000"/>
            </a:lnSpc>
            <a:spcBef>
              <a:spcPct val="0"/>
            </a:spcBef>
            <a:spcAft>
              <a:spcPct val="35000"/>
            </a:spcAft>
            <a:buNone/>
          </a:pPr>
          <a:r>
            <a:rPr lang="en-US" sz="1700" kern="1200" dirty="0">
              <a:latin typeface="Grandview Display"/>
            </a:rPr>
            <a:t>Men are now performing less academically than women (Higher Education Policy Institute, 2020).</a:t>
          </a:r>
          <a:endParaRPr lang="en-US" sz="1700" kern="1200" dirty="0"/>
        </a:p>
      </dsp:txBody>
      <dsp:txXfrm>
        <a:off x="0" y="874188"/>
        <a:ext cx="1785651" cy="1835796"/>
      </dsp:txXfrm>
    </dsp:sp>
    <dsp:sp modelId="{2081DBE1-0026-469B-8096-72225007B186}">
      <dsp:nvSpPr>
        <dsp:cNvPr id="0" name=""/>
        <dsp:cNvSpPr/>
      </dsp:nvSpPr>
      <dsp:spPr>
        <a:xfrm>
          <a:off x="1785651" y="874188"/>
          <a:ext cx="1785651" cy="1835796"/>
        </a:xfrm>
        <a:prstGeom prst="rect">
          <a:avLst/>
        </a:prstGeom>
        <a:solidFill>
          <a:schemeClr val="accent6">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0">
            <a:lnSpc>
              <a:spcPct val="90000"/>
            </a:lnSpc>
            <a:spcBef>
              <a:spcPct val="0"/>
            </a:spcBef>
            <a:spcAft>
              <a:spcPct val="35000"/>
            </a:spcAft>
            <a:buNone/>
          </a:pPr>
          <a:r>
            <a:rPr lang="en-US" sz="1700" kern="1200" dirty="0">
              <a:latin typeface="Grandview Display"/>
            </a:rPr>
            <a:t>Decreased Interest   (McGlynn, 1998).</a:t>
          </a:r>
        </a:p>
      </dsp:txBody>
      <dsp:txXfrm>
        <a:off x="1785651" y="874188"/>
        <a:ext cx="1785651" cy="1835796"/>
      </dsp:txXfrm>
    </dsp:sp>
    <dsp:sp modelId="{C47C6C8A-321B-4947-B7B9-9DFA042689D1}">
      <dsp:nvSpPr>
        <dsp:cNvPr id="0" name=""/>
        <dsp:cNvSpPr/>
      </dsp:nvSpPr>
      <dsp:spPr>
        <a:xfrm>
          <a:off x="0" y="2709984"/>
          <a:ext cx="3571302" cy="203977"/>
        </a:xfrm>
        <a:prstGeom prst="rect">
          <a:avLst/>
        </a:prstGeom>
        <a:solidFill>
          <a:schemeClr val="accent6">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2F61DD-9CAD-43B9-8642-C82160396FF8}">
      <dsp:nvSpPr>
        <dsp:cNvPr id="0" name=""/>
        <dsp:cNvSpPr/>
      </dsp:nvSpPr>
      <dsp:spPr>
        <a:xfrm>
          <a:off x="0" y="0"/>
          <a:ext cx="3571302" cy="874188"/>
        </a:xfrm>
        <a:prstGeom prst="rect">
          <a:avLst/>
        </a:prstGeom>
        <a:solidFill>
          <a:schemeClr val="accent1">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sz="2400" kern="1200" dirty="0">
              <a:solidFill>
                <a:schemeClr val="bg1"/>
              </a:solidFill>
              <a:latin typeface="Grandview Display"/>
            </a:rPr>
            <a:t>A lack of Transgender diversity</a:t>
          </a:r>
          <a:endParaRPr lang="en-US" sz="2400" kern="1200" dirty="0">
            <a:solidFill>
              <a:schemeClr val="bg1"/>
            </a:solidFill>
          </a:endParaRPr>
        </a:p>
      </dsp:txBody>
      <dsp:txXfrm>
        <a:off x="0" y="0"/>
        <a:ext cx="3571302" cy="874188"/>
      </dsp:txXfrm>
    </dsp:sp>
    <dsp:sp modelId="{A7659772-922B-4E5E-B88B-E96F0B93D700}">
      <dsp:nvSpPr>
        <dsp:cNvPr id="0" name=""/>
        <dsp:cNvSpPr/>
      </dsp:nvSpPr>
      <dsp:spPr>
        <a:xfrm>
          <a:off x="1743" y="874188"/>
          <a:ext cx="1189271" cy="1835796"/>
        </a:xfrm>
        <a:prstGeom prst="rect">
          <a:avLst/>
        </a:prstGeom>
        <a:solidFill>
          <a:schemeClr val="accent1">
            <a:alpha val="9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kern="1200" dirty="0">
              <a:solidFill>
                <a:schemeClr val="bg1"/>
              </a:solidFill>
              <a:latin typeface="Grandview Display"/>
            </a:rPr>
            <a:t>Dark figure – underreported due to discrimination.</a:t>
          </a:r>
          <a:endParaRPr lang="en-US" sz="1300" kern="1200" dirty="0">
            <a:solidFill>
              <a:schemeClr val="bg1"/>
            </a:solidFill>
          </a:endParaRPr>
        </a:p>
      </dsp:txBody>
      <dsp:txXfrm>
        <a:off x="1743" y="874188"/>
        <a:ext cx="1189271" cy="1835796"/>
      </dsp:txXfrm>
    </dsp:sp>
    <dsp:sp modelId="{2081DBE1-0026-469B-8096-72225007B186}">
      <dsp:nvSpPr>
        <dsp:cNvPr id="0" name=""/>
        <dsp:cNvSpPr/>
      </dsp:nvSpPr>
      <dsp:spPr>
        <a:xfrm>
          <a:off x="1191015" y="874188"/>
          <a:ext cx="1189271" cy="1835796"/>
        </a:xfrm>
        <a:prstGeom prst="rect">
          <a:avLst/>
        </a:prstGeom>
        <a:solidFill>
          <a:schemeClr val="accent1">
            <a:alpha val="90000"/>
            <a:hueOff val="0"/>
            <a:satOff val="0"/>
            <a:lumOff val="0"/>
            <a:alphaOff val="-2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kern="1200" dirty="0">
              <a:solidFill>
                <a:schemeClr val="bg1"/>
              </a:solidFill>
              <a:latin typeface="Calibri"/>
              <a:ea typeface="Calibri"/>
              <a:cs typeface="Calibri"/>
            </a:rPr>
            <a:t>(Solicitors Regulation Authority, 2024).</a:t>
          </a:r>
          <a:endParaRPr lang="en-US" sz="1300" kern="1200" dirty="0">
            <a:solidFill>
              <a:schemeClr val="bg1"/>
            </a:solidFill>
            <a:latin typeface="Grandview Display"/>
          </a:endParaRPr>
        </a:p>
      </dsp:txBody>
      <dsp:txXfrm>
        <a:off x="1191015" y="874188"/>
        <a:ext cx="1189271" cy="1835796"/>
      </dsp:txXfrm>
    </dsp:sp>
    <dsp:sp modelId="{7CE64C25-EE0D-46AE-8FDF-B02267A0CF7F}">
      <dsp:nvSpPr>
        <dsp:cNvPr id="0" name=""/>
        <dsp:cNvSpPr/>
      </dsp:nvSpPr>
      <dsp:spPr>
        <a:xfrm>
          <a:off x="2380286" y="874188"/>
          <a:ext cx="1189271" cy="1835796"/>
        </a:xfrm>
        <a:prstGeom prst="rect">
          <a:avLst/>
        </a:prstGeom>
        <a:solidFill>
          <a:schemeClr val="accent1">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kern="1200" dirty="0">
              <a:solidFill>
                <a:schemeClr val="bg1"/>
              </a:solidFill>
              <a:latin typeface="Grandview Display"/>
            </a:rPr>
            <a:t>Bias in employment settings – public job role.</a:t>
          </a:r>
        </a:p>
      </dsp:txBody>
      <dsp:txXfrm>
        <a:off x="2380286" y="874188"/>
        <a:ext cx="1189271" cy="1835796"/>
      </dsp:txXfrm>
    </dsp:sp>
    <dsp:sp modelId="{C47C6C8A-321B-4947-B7B9-9DFA042689D1}">
      <dsp:nvSpPr>
        <dsp:cNvPr id="0" name=""/>
        <dsp:cNvSpPr/>
      </dsp:nvSpPr>
      <dsp:spPr>
        <a:xfrm>
          <a:off x="0" y="2709984"/>
          <a:ext cx="3571302" cy="203977"/>
        </a:xfrm>
        <a:prstGeom prst="rect">
          <a:avLst/>
        </a:prstGeom>
        <a:solidFill>
          <a:schemeClr val="accent1">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74EB91-E30B-43FA-88FB-DCD615166F5F}">
      <dsp:nvSpPr>
        <dsp:cNvPr id="0" name=""/>
        <dsp:cNvSpPr/>
      </dsp:nvSpPr>
      <dsp:spPr>
        <a:xfrm>
          <a:off x="0" y="1869431"/>
          <a:ext cx="10890929" cy="0"/>
        </a:xfrm>
        <a:prstGeom prst="lin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D841AFC-D995-46DB-B2BE-DD354A0D38CD}">
      <dsp:nvSpPr>
        <dsp:cNvPr id="0" name=""/>
        <dsp:cNvSpPr/>
      </dsp:nvSpPr>
      <dsp:spPr>
        <a:xfrm>
          <a:off x="187985" y="1159047"/>
          <a:ext cx="2737622" cy="448663"/>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666750">
            <a:lnSpc>
              <a:spcPct val="90000"/>
            </a:lnSpc>
            <a:spcBef>
              <a:spcPct val="0"/>
            </a:spcBef>
            <a:spcAft>
              <a:spcPct val="35000"/>
            </a:spcAft>
            <a:buNone/>
            <a:defRPr b="1"/>
          </a:pPr>
          <a:r>
            <a:rPr lang="en-US" sz="1500" kern="1200"/>
            <a:t>19 Mar. 2025</a:t>
          </a:r>
        </a:p>
      </dsp:txBody>
      <dsp:txXfrm>
        <a:off x="187985" y="1159047"/>
        <a:ext cx="2737622" cy="448663"/>
      </dsp:txXfrm>
    </dsp:sp>
    <dsp:sp modelId="{95B2CD91-FF4A-478C-83AC-2AC8DDD40179}">
      <dsp:nvSpPr>
        <dsp:cNvPr id="0" name=""/>
        <dsp:cNvSpPr/>
      </dsp:nvSpPr>
      <dsp:spPr>
        <a:xfrm>
          <a:off x="187985" y="367997"/>
          <a:ext cx="2737622" cy="791049"/>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ctr" anchorCtr="0">
          <a:noAutofit/>
        </a:bodyPr>
        <a:lstStyle/>
        <a:p>
          <a:pPr marL="0" lvl="0" indent="0" algn="l" defTabSz="577850">
            <a:lnSpc>
              <a:spcPct val="90000"/>
            </a:lnSpc>
            <a:spcBef>
              <a:spcPct val="0"/>
            </a:spcBef>
            <a:spcAft>
              <a:spcPct val="35000"/>
            </a:spcAft>
            <a:buNone/>
          </a:pPr>
          <a:r>
            <a:rPr lang="en-US" sz="1300" kern="1200"/>
            <a:t>Whatsapp group established where each person's roles were discussed</a:t>
          </a:r>
        </a:p>
      </dsp:txBody>
      <dsp:txXfrm>
        <a:off x="187985" y="367997"/>
        <a:ext cx="2737622" cy="791049"/>
      </dsp:txXfrm>
    </dsp:sp>
    <dsp:sp modelId="{D032C62B-0FF8-4301-A201-513866902114}">
      <dsp:nvSpPr>
        <dsp:cNvPr id="0" name=""/>
        <dsp:cNvSpPr/>
      </dsp:nvSpPr>
      <dsp:spPr>
        <a:xfrm>
          <a:off x="1556796" y="1607711"/>
          <a:ext cx="0" cy="261720"/>
        </a:xfrm>
        <a:prstGeom prst="line">
          <a:avLst/>
        </a:prstGeom>
        <a:noFill/>
        <a:ln w="6350" cap="flat" cmpd="sng" algn="ctr">
          <a:solidFill>
            <a:schemeClr val="accent2">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B5D3B48F-553E-4C63-B525-4D1289FA21B2}">
      <dsp:nvSpPr>
        <dsp:cNvPr id="0" name=""/>
        <dsp:cNvSpPr/>
      </dsp:nvSpPr>
      <dsp:spPr>
        <a:xfrm>
          <a:off x="1743452" y="2131151"/>
          <a:ext cx="2737622" cy="448663"/>
        </a:xfrm>
        <a:prstGeom prst="rect">
          <a:avLst/>
        </a:prstGeom>
        <a:solidFill>
          <a:schemeClr val="accent2">
            <a:hueOff val="1414419"/>
            <a:satOff val="-5328"/>
            <a:lumOff val="4471"/>
            <a:alphaOff val="0"/>
          </a:schemeClr>
        </a:solidFill>
        <a:ln w="12700" cap="flat" cmpd="sng" algn="ctr">
          <a:solidFill>
            <a:schemeClr val="accent2">
              <a:hueOff val="1414419"/>
              <a:satOff val="-5328"/>
              <a:lumOff val="447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666750">
            <a:lnSpc>
              <a:spcPct val="90000"/>
            </a:lnSpc>
            <a:spcBef>
              <a:spcPct val="0"/>
            </a:spcBef>
            <a:spcAft>
              <a:spcPct val="35000"/>
            </a:spcAft>
            <a:buNone/>
            <a:defRPr b="1"/>
          </a:pPr>
          <a:r>
            <a:rPr lang="en-US" sz="1500" kern="1200"/>
            <a:t>30 Mar. 2025</a:t>
          </a:r>
        </a:p>
      </dsp:txBody>
      <dsp:txXfrm>
        <a:off x="1743452" y="2131151"/>
        <a:ext cx="2737622" cy="448663"/>
      </dsp:txXfrm>
    </dsp:sp>
    <dsp:sp modelId="{C6504C72-8B1A-49B0-B50E-9B50D53F928A}">
      <dsp:nvSpPr>
        <dsp:cNvPr id="0" name=""/>
        <dsp:cNvSpPr/>
      </dsp:nvSpPr>
      <dsp:spPr>
        <a:xfrm>
          <a:off x="1743452" y="2579815"/>
          <a:ext cx="2737622" cy="988812"/>
        </a:xfrm>
        <a:prstGeom prst="rect">
          <a:avLst/>
        </a:prstGeom>
        <a:solidFill>
          <a:schemeClr val="accent2">
            <a:tint val="40000"/>
            <a:alpha val="90000"/>
            <a:hueOff val="1482975"/>
            <a:satOff val="-1481"/>
            <a:lumOff val="683"/>
            <a:alphaOff val="0"/>
          </a:schemeClr>
        </a:solidFill>
        <a:ln w="12700" cap="flat" cmpd="sng" algn="ctr">
          <a:solidFill>
            <a:schemeClr val="accent2">
              <a:tint val="40000"/>
              <a:alpha val="90000"/>
              <a:hueOff val="1482975"/>
              <a:satOff val="-1481"/>
              <a:lumOff val="68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ctr" anchorCtr="0">
          <a:noAutofit/>
        </a:bodyPr>
        <a:lstStyle/>
        <a:p>
          <a:pPr marL="0" lvl="0" indent="0" algn="l" defTabSz="577850">
            <a:lnSpc>
              <a:spcPct val="90000"/>
            </a:lnSpc>
            <a:spcBef>
              <a:spcPct val="0"/>
            </a:spcBef>
            <a:spcAft>
              <a:spcPct val="35000"/>
            </a:spcAft>
            <a:buNone/>
          </a:pPr>
          <a:r>
            <a:rPr lang="en-US" sz="1300" kern="1200"/>
            <a:t>Initial research- where will the information come from? What information do I need to fulfil my role?</a:t>
          </a:r>
        </a:p>
      </dsp:txBody>
      <dsp:txXfrm>
        <a:off x="1743452" y="2579815"/>
        <a:ext cx="2737622" cy="988812"/>
      </dsp:txXfrm>
    </dsp:sp>
    <dsp:sp modelId="{9E7E2D8C-23F3-479E-BB57-71B34F673064}">
      <dsp:nvSpPr>
        <dsp:cNvPr id="0" name=""/>
        <dsp:cNvSpPr/>
      </dsp:nvSpPr>
      <dsp:spPr>
        <a:xfrm>
          <a:off x="3112263" y="1869431"/>
          <a:ext cx="0" cy="261720"/>
        </a:xfrm>
        <a:prstGeom prst="line">
          <a:avLst/>
        </a:prstGeom>
        <a:noFill/>
        <a:ln w="6350" cap="flat" cmpd="sng" algn="ctr">
          <a:solidFill>
            <a:schemeClr val="accent2">
              <a:hueOff val="1414419"/>
              <a:satOff val="-5328"/>
              <a:lumOff val="4471"/>
              <a:alphaOff val="0"/>
            </a:schemeClr>
          </a:solidFill>
          <a:prstDash val="solid"/>
          <a:miter lim="800000"/>
        </a:ln>
        <a:effectLst/>
      </dsp:spPr>
      <dsp:style>
        <a:lnRef idx="1">
          <a:scrgbClr r="0" g="0" b="0"/>
        </a:lnRef>
        <a:fillRef idx="0">
          <a:scrgbClr r="0" g="0" b="0"/>
        </a:fillRef>
        <a:effectRef idx="0">
          <a:scrgbClr r="0" g="0" b="0"/>
        </a:effectRef>
        <a:fontRef idx="minor"/>
      </dsp:style>
    </dsp:sp>
    <dsp:sp modelId="{4BD71E62-EEB5-4BD8-9F96-BE56EF489F92}">
      <dsp:nvSpPr>
        <dsp:cNvPr id="0" name=""/>
        <dsp:cNvSpPr/>
      </dsp:nvSpPr>
      <dsp:spPr>
        <a:xfrm rot="2700000">
          <a:off x="1527715" y="1840349"/>
          <a:ext cx="58163" cy="58163"/>
        </a:xfrm>
        <a:prstGeom prst="rect">
          <a:avLst/>
        </a:prstGeom>
        <a:solidFill>
          <a:schemeClr val="accent2">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3A0EEA-8DF0-4BAD-94F7-E9F6A0A0548D}">
      <dsp:nvSpPr>
        <dsp:cNvPr id="0" name=""/>
        <dsp:cNvSpPr/>
      </dsp:nvSpPr>
      <dsp:spPr>
        <a:xfrm rot="2700000">
          <a:off x="3083182" y="1840349"/>
          <a:ext cx="58163" cy="58163"/>
        </a:xfrm>
        <a:prstGeom prst="rect">
          <a:avLst/>
        </a:prstGeom>
        <a:solidFill>
          <a:schemeClr val="accent2">
            <a:hueOff val="1414419"/>
            <a:satOff val="-5328"/>
            <a:lumOff val="4471"/>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5E011B-8C71-4232-8C08-EB8B81FC25F2}">
      <dsp:nvSpPr>
        <dsp:cNvPr id="0" name=""/>
        <dsp:cNvSpPr/>
      </dsp:nvSpPr>
      <dsp:spPr>
        <a:xfrm>
          <a:off x="3298919" y="1159047"/>
          <a:ext cx="2737622" cy="448663"/>
        </a:xfrm>
        <a:prstGeom prst="rect">
          <a:avLst/>
        </a:prstGeom>
        <a:solidFill>
          <a:schemeClr val="accent2">
            <a:hueOff val="2828839"/>
            <a:satOff val="-10655"/>
            <a:lumOff val="8941"/>
            <a:alphaOff val="0"/>
          </a:schemeClr>
        </a:solidFill>
        <a:ln w="12700" cap="flat" cmpd="sng" algn="ctr">
          <a:solidFill>
            <a:schemeClr val="accent2">
              <a:hueOff val="2828839"/>
              <a:satOff val="-10655"/>
              <a:lumOff val="894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666750">
            <a:lnSpc>
              <a:spcPct val="90000"/>
            </a:lnSpc>
            <a:spcBef>
              <a:spcPct val="0"/>
            </a:spcBef>
            <a:spcAft>
              <a:spcPct val="35000"/>
            </a:spcAft>
            <a:buNone/>
            <a:defRPr b="1"/>
          </a:pPr>
          <a:r>
            <a:rPr lang="en-US" sz="1500" kern="1200"/>
            <a:t>31 Mar.</a:t>
          </a:r>
        </a:p>
      </dsp:txBody>
      <dsp:txXfrm>
        <a:off x="3298919" y="1159047"/>
        <a:ext cx="2737622" cy="448663"/>
      </dsp:txXfrm>
    </dsp:sp>
    <dsp:sp modelId="{AA500811-CE85-490C-B69E-771CE431A25C}">
      <dsp:nvSpPr>
        <dsp:cNvPr id="0" name=""/>
        <dsp:cNvSpPr/>
      </dsp:nvSpPr>
      <dsp:spPr>
        <a:xfrm>
          <a:off x="3298919" y="551634"/>
          <a:ext cx="2737622" cy="607413"/>
        </a:xfrm>
        <a:prstGeom prst="rect">
          <a:avLst/>
        </a:prstGeom>
        <a:solidFill>
          <a:schemeClr val="accent2">
            <a:tint val="40000"/>
            <a:alpha val="90000"/>
            <a:hueOff val="2965951"/>
            <a:satOff val="-2962"/>
            <a:lumOff val="1366"/>
            <a:alphaOff val="0"/>
          </a:schemeClr>
        </a:solidFill>
        <a:ln w="12700" cap="flat" cmpd="sng" algn="ctr">
          <a:solidFill>
            <a:schemeClr val="accent2">
              <a:tint val="40000"/>
              <a:alpha val="90000"/>
              <a:hueOff val="2965951"/>
              <a:satOff val="-2962"/>
              <a:lumOff val="136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ctr" anchorCtr="0">
          <a:noAutofit/>
        </a:bodyPr>
        <a:lstStyle/>
        <a:p>
          <a:pPr marL="0" lvl="0" indent="0" algn="l" defTabSz="577850">
            <a:lnSpc>
              <a:spcPct val="90000"/>
            </a:lnSpc>
            <a:spcBef>
              <a:spcPct val="0"/>
            </a:spcBef>
            <a:spcAft>
              <a:spcPct val="35000"/>
            </a:spcAft>
            <a:buNone/>
          </a:pPr>
          <a:r>
            <a:rPr lang="en-US" sz="1300" kern="1200"/>
            <a:t>Power Point created and beginning of script planning</a:t>
          </a:r>
        </a:p>
      </dsp:txBody>
      <dsp:txXfrm>
        <a:off x="3298919" y="551634"/>
        <a:ext cx="2737622" cy="607413"/>
      </dsp:txXfrm>
    </dsp:sp>
    <dsp:sp modelId="{E1AF45EB-DAAD-4F25-BB2D-9DAFA6A2CA92}">
      <dsp:nvSpPr>
        <dsp:cNvPr id="0" name=""/>
        <dsp:cNvSpPr/>
      </dsp:nvSpPr>
      <dsp:spPr>
        <a:xfrm>
          <a:off x="4667730" y="1607711"/>
          <a:ext cx="0" cy="261720"/>
        </a:xfrm>
        <a:prstGeom prst="line">
          <a:avLst/>
        </a:prstGeom>
        <a:noFill/>
        <a:ln w="6350" cap="flat" cmpd="sng" algn="ctr">
          <a:solidFill>
            <a:schemeClr val="accent2">
              <a:hueOff val="2828839"/>
              <a:satOff val="-10655"/>
              <a:lumOff val="8941"/>
              <a:alphaOff val="0"/>
            </a:schemeClr>
          </a:solidFill>
          <a:prstDash val="solid"/>
          <a:miter lim="800000"/>
        </a:ln>
        <a:effectLst/>
      </dsp:spPr>
      <dsp:style>
        <a:lnRef idx="1">
          <a:scrgbClr r="0" g="0" b="0"/>
        </a:lnRef>
        <a:fillRef idx="0">
          <a:scrgbClr r="0" g="0" b="0"/>
        </a:fillRef>
        <a:effectRef idx="0">
          <a:scrgbClr r="0" g="0" b="0"/>
        </a:effectRef>
        <a:fontRef idx="minor"/>
      </dsp:style>
    </dsp:sp>
    <dsp:sp modelId="{DAD11245-E2DC-46AE-B301-1D12AEC9F751}">
      <dsp:nvSpPr>
        <dsp:cNvPr id="0" name=""/>
        <dsp:cNvSpPr/>
      </dsp:nvSpPr>
      <dsp:spPr>
        <a:xfrm>
          <a:off x="4854386" y="2131151"/>
          <a:ext cx="2737622" cy="448663"/>
        </a:xfrm>
        <a:prstGeom prst="rect">
          <a:avLst/>
        </a:prstGeom>
        <a:solidFill>
          <a:schemeClr val="accent2">
            <a:hueOff val="4243259"/>
            <a:satOff val="-15983"/>
            <a:lumOff val="13412"/>
            <a:alphaOff val="0"/>
          </a:schemeClr>
        </a:solidFill>
        <a:ln w="12700" cap="flat" cmpd="sng" algn="ctr">
          <a:solidFill>
            <a:schemeClr val="accent2">
              <a:hueOff val="4243259"/>
              <a:satOff val="-15983"/>
              <a:lumOff val="1341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666750">
            <a:lnSpc>
              <a:spcPct val="90000"/>
            </a:lnSpc>
            <a:spcBef>
              <a:spcPct val="0"/>
            </a:spcBef>
            <a:spcAft>
              <a:spcPct val="35000"/>
            </a:spcAft>
            <a:buNone/>
            <a:defRPr b="1"/>
          </a:pPr>
          <a:r>
            <a:rPr lang="en-US" sz="1500" kern="1200"/>
            <a:t>3 Apr.</a:t>
          </a:r>
        </a:p>
      </dsp:txBody>
      <dsp:txXfrm>
        <a:off x="4854386" y="2131151"/>
        <a:ext cx="2737622" cy="448663"/>
      </dsp:txXfrm>
    </dsp:sp>
    <dsp:sp modelId="{FF1010B2-CF81-4566-BBAF-A4A26F33D9FD}">
      <dsp:nvSpPr>
        <dsp:cNvPr id="0" name=""/>
        <dsp:cNvSpPr/>
      </dsp:nvSpPr>
      <dsp:spPr>
        <a:xfrm>
          <a:off x="4854386" y="2579815"/>
          <a:ext cx="2737622" cy="988812"/>
        </a:xfrm>
        <a:prstGeom prst="rect">
          <a:avLst/>
        </a:prstGeom>
        <a:solidFill>
          <a:schemeClr val="accent2">
            <a:tint val="40000"/>
            <a:alpha val="90000"/>
            <a:hueOff val="4448926"/>
            <a:satOff val="-4444"/>
            <a:lumOff val="2048"/>
            <a:alphaOff val="0"/>
          </a:schemeClr>
        </a:solidFill>
        <a:ln w="12700" cap="flat" cmpd="sng" algn="ctr">
          <a:solidFill>
            <a:schemeClr val="accent2">
              <a:tint val="40000"/>
              <a:alpha val="90000"/>
              <a:hueOff val="4448926"/>
              <a:satOff val="-4444"/>
              <a:lumOff val="204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ctr" anchorCtr="0">
          <a:noAutofit/>
        </a:bodyPr>
        <a:lstStyle/>
        <a:p>
          <a:pPr marL="0" lvl="0" indent="0" algn="l" defTabSz="577850">
            <a:lnSpc>
              <a:spcPct val="90000"/>
            </a:lnSpc>
            <a:spcBef>
              <a:spcPct val="0"/>
            </a:spcBef>
            <a:spcAft>
              <a:spcPct val="35000"/>
            </a:spcAft>
            <a:buNone/>
          </a:pPr>
          <a:r>
            <a:rPr lang="en-US" sz="1300" kern="1200"/>
            <a:t>Where can I find the best range of sources to support my research? Arranging of structure of script and Power Point</a:t>
          </a:r>
        </a:p>
      </dsp:txBody>
      <dsp:txXfrm>
        <a:off x="4854386" y="2579815"/>
        <a:ext cx="2737622" cy="988812"/>
      </dsp:txXfrm>
    </dsp:sp>
    <dsp:sp modelId="{D1540396-E0A3-48AC-BC30-354B2344693C}">
      <dsp:nvSpPr>
        <dsp:cNvPr id="0" name=""/>
        <dsp:cNvSpPr/>
      </dsp:nvSpPr>
      <dsp:spPr>
        <a:xfrm>
          <a:off x="6223198" y="1869431"/>
          <a:ext cx="0" cy="261720"/>
        </a:xfrm>
        <a:prstGeom prst="line">
          <a:avLst/>
        </a:prstGeom>
        <a:noFill/>
        <a:ln w="6350" cap="flat" cmpd="sng" algn="ctr">
          <a:solidFill>
            <a:schemeClr val="accent2">
              <a:hueOff val="4243259"/>
              <a:satOff val="-15983"/>
              <a:lumOff val="13412"/>
              <a:alphaOff val="0"/>
            </a:schemeClr>
          </a:solidFill>
          <a:prstDash val="solid"/>
          <a:miter lim="800000"/>
        </a:ln>
        <a:effectLst/>
      </dsp:spPr>
      <dsp:style>
        <a:lnRef idx="1">
          <a:scrgbClr r="0" g="0" b="0"/>
        </a:lnRef>
        <a:fillRef idx="0">
          <a:scrgbClr r="0" g="0" b="0"/>
        </a:fillRef>
        <a:effectRef idx="0">
          <a:scrgbClr r="0" g="0" b="0"/>
        </a:effectRef>
        <a:fontRef idx="minor"/>
      </dsp:style>
    </dsp:sp>
    <dsp:sp modelId="{9717B94F-E4F5-4F77-A560-3138DAFFB127}">
      <dsp:nvSpPr>
        <dsp:cNvPr id="0" name=""/>
        <dsp:cNvSpPr/>
      </dsp:nvSpPr>
      <dsp:spPr>
        <a:xfrm rot="2700000">
          <a:off x="4638649" y="1840349"/>
          <a:ext cx="58163" cy="58163"/>
        </a:xfrm>
        <a:prstGeom prst="rect">
          <a:avLst/>
        </a:prstGeom>
        <a:solidFill>
          <a:schemeClr val="accent2">
            <a:hueOff val="2828839"/>
            <a:satOff val="-10655"/>
            <a:lumOff val="8941"/>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CBD612-3234-4382-AA9D-F455C4953559}">
      <dsp:nvSpPr>
        <dsp:cNvPr id="0" name=""/>
        <dsp:cNvSpPr/>
      </dsp:nvSpPr>
      <dsp:spPr>
        <a:xfrm rot="2700000">
          <a:off x="6194116" y="1840349"/>
          <a:ext cx="58163" cy="58163"/>
        </a:xfrm>
        <a:prstGeom prst="rect">
          <a:avLst/>
        </a:prstGeom>
        <a:solidFill>
          <a:schemeClr val="accent2">
            <a:hueOff val="4243259"/>
            <a:satOff val="-15983"/>
            <a:lumOff val="13412"/>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04F44D-6C37-4DA4-896C-EF160980EE50}">
      <dsp:nvSpPr>
        <dsp:cNvPr id="0" name=""/>
        <dsp:cNvSpPr/>
      </dsp:nvSpPr>
      <dsp:spPr>
        <a:xfrm>
          <a:off x="6409854" y="1159047"/>
          <a:ext cx="2737622" cy="448663"/>
        </a:xfrm>
        <a:prstGeom prst="rect">
          <a:avLst/>
        </a:prstGeom>
        <a:solidFill>
          <a:schemeClr val="accent2">
            <a:hueOff val="5657678"/>
            <a:satOff val="-21310"/>
            <a:lumOff val="17882"/>
            <a:alphaOff val="0"/>
          </a:schemeClr>
        </a:solidFill>
        <a:ln w="12700" cap="flat" cmpd="sng" algn="ctr">
          <a:solidFill>
            <a:schemeClr val="accent2">
              <a:hueOff val="5657678"/>
              <a:satOff val="-21310"/>
              <a:lumOff val="1788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666750">
            <a:lnSpc>
              <a:spcPct val="90000"/>
            </a:lnSpc>
            <a:spcBef>
              <a:spcPct val="0"/>
            </a:spcBef>
            <a:spcAft>
              <a:spcPct val="35000"/>
            </a:spcAft>
            <a:buNone/>
            <a:defRPr b="1"/>
          </a:pPr>
          <a:r>
            <a:rPr lang="en-US" sz="1500" kern="1200"/>
            <a:t>18 Apr.</a:t>
          </a:r>
        </a:p>
      </dsp:txBody>
      <dsp:txXfrm>
        <a:off x="6409854" y="1159047"/>
        <a:ext cx="2737622" cy="448663"/>
      </dsp:txXfrm>
    </dsp:sp>
    <dsp:sp modelId="{92E2AA54-77E4-4008-A9EB-4B6477EE3014}">
      <dsp:nvSpPr>
        <dsp:cNvPr id="0" name=""/>
        <dsp:cNvSpPr/>
      </dsp:nvSpPr>
      <dsp:spPr>
        <a:xfrm>
          <a:off x="6409854" y="551634"/>
          <a:ext cx="2737622" cy="607413"/>
        </a:xfrm>
        <a:prstGeom prst="rect">
          <a:avLst/>
        </a:prstGeom>
        <a:solidFill>
          <a:schemeClr val="accent2">
            <a:tint val="40000"/>
            <a:alpha val="90000"/>
            <a:hueOff val="5931902"/>
            <a:satOff val="-5925"/>
            <a:lumOff val="2731"/>
            <a:alphaOff val="0"/>
          </a:schemeClr>
        </a:solidFill>
        <a:ln w="12700" cap="flat" cmpd="sng" algn="ctr">
          <a:solidFill>
            <a:schemeClr val="accent2">
              <a:tint val="40000"/>
              <a:alpha val="90000"/>
              <a:hueOff val="5931902"/>
              <a:satOff val="-5925"/>
              <a:lumOff val="273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ctr" anchorCtr="0">
          <a:noAutofit/>
        </a:bodyPr>
        <a:lstStyle/>
        <a:p>
          <a:pPr marL="0" lvl="0" indent="0" algn="l" defTabSz="577850">
            <a:lnSpc>
              <a:spcPct val="90000"/>
            </a:lnSpc>
            <a:spcBef>
              <a:spcPct val="0"/>
            </a:spcBef>
            <a:spcAft>
              <a:spcPct val="35000"/>
            </a:spcAft>
            <a:buNone/>
          </a:pPr>
          <a:r>
            <a:rPr lang="en-US" sz="1300" kern="1200"/>
            <a:t>Finalising script, reference list and organising Power Point</a:t>
          </a:r>
        </a:p>
      </dsp:txBody>
      <dsp:txXfrm>
        <a:off x="6409854" y="551634"/>
        <a:ext cx="2737622" cy="607413"/>
      </dsp:txXfrm>
    </dsp:sp>
    <dsp:sp modelId="{B9059259-00CC-4033-BC38-1B365ED66A33}">
      <dsp:nvSpPr>
        <dsp:cNvPr id="0" name=""/>
        <dsp:cNvSpPr/>
      </dsp:nvSpPr>
      <dsp:spPr>
        <a:xfrm>
          <a:off x="7778665" y="1607711"/>
          <a:ext cx="0" cy="261720"/>
        </a:xfrm>
        <a:prstGeom prst="line">
          <a:avLst/>
        </a:prstGeom>
        <a:noFill/>
        <a:ln w="6350" cap="flat" cmpd="sng" algn="ctr">
          <a:solidFill>
            <a:schemeClr val="accent2">
              <a:hueOff val="5657678"/>
              <a:satOff val="-21310"/>
              <a:lumOff val="17882"/>
              <a:alphaOff val="0"/>
            </a:schemeClr>
          </a:solidFill>
          <a:prstDash val="solid"/>
          <a:miter lim="800000"/>
        </a:ln>
        <a:effectLst/>
      </dsp:spPr>
      <dsp:style>
        <a:lnRef idx="1">
          <a:scrgbClr r="0" g="0" b="0"/>
        </a:lnRef>
        <a:fillRef idx="0">
          <a:scrgbClr r="0" g="0" b="0"/>
        </a:fillRef>
        <a:effectRef idx="0">
          <a:scrgbClr r="0" g="0" b="0"/>
        </a:effectRef>
        <a:fontRef idx="minor"/>
      </dsp:style>
    </dsp:sp>
    <dsp:sp modelId="{A47EC24E-CEB8-493E-B2BE-22EFA9CB308F}">
      <dsp:nvSpPr>
        <dsp:cNvPr id="0" name=""/>
        <dsp:cNvSpPr/>
      </dsp:nvSpPr>
      <dsp:spPr>
        <a:xfrm>
          <a:off x="7965321" y="2131151"/>
          <a:ext cx="2737622" cy="448663"/>
        </a:xfrm>
        <a:prstGeom prst="rect">
          <a:avLst/>
        </a:prstGeom>
        <a:solidFill>
          <a:schemeClr val="accent2">
            <a:hueOff val="7072097"/>
            <a:satOff val="-26638"/>
            <a:lumOff val="22353"/>
            <a:alphaOff val="0"/>
          </a:schemeClr>
        </a:solidFill>
        <a:ln w="12700" cap="flat" cmpd="sng" algn="ctr">
          <a:solidFill>
            <a:schemeClr val="accent2">
              <a:hueOff val="7072097"/>
              <a:satOff val="-26638"/>
              <a:lumOff val="2235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666750">
            <a:lnSpc>
              <a:spcPct val="90000"/>
            </a:lnSpc>
            <a:spcBef>
              <a:spcPct val="0"/>
            </a:spcBef>
            <a:spcAft>
              <a:spcPct val="35000"/>
            </a:spcAft>
            <a:buNone/>
            <a:defRPr b="1"/>
          </a:pPr>
          <a:r>
            <a:rPr lang="en-US" sz="1500" kern="1200"/>
            <a:t>20 Apr.</a:t>
          </a:r>
        </a:p>
      </dsp:txBody>
      <dsp:txXfrm>
        <a:off x="7965321" y="2131151"/>
        <a:ext cx="2737622" cy="448663"/>
      </dsp:txXfrm>
    </dsp:sp>
    <dsp:sp modelId="{16CC6846-7FEE-4686-AF99-22908499EF7B}">
      <dsp:nvSpPr>
        <dsp:cNvPr id="0" name=""/>
        <dsp:cNvSpPr/>
      </dsp:nvSpPr>
      <dsp:spPr>
        <a:xfrm>
          <a:off x="7965321" y="2579815"/>
          <a:ext cx="2737622" cy="607413"/>
        </a:xfrm>
        <a:prstGeom prst="rect">
          <a:avLst/>
        </a:prstGeom>
        <a:solidFill>
          <a:schemeClr val="accent2">
            <a:tint val="40000"/>
            <a:alpha val="90000"/>
            <a:hueOff val="7414877"/>
            <a:satOff val="-7406"/>
            <a:lumOff val="3414"/>
            <a:alphaOff val="0"/>
          </a:schemeClr>
        </a:solidFill>
        <a:ln w="12700" cap="flat" cmpd="sng" algn="ctr">
          <a:solidFill>
            <a:schemeClr val="accent2">
              <a:tint val="40000"/>
              <a:alpha val="90000"/>
              <a:hueOff val="7414877"/>
              <a:satOff val="-7406"/>
              <a:lumOff val="341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ctr" anchorCtr="0">
          <a:noAutofit/>
        </a:bodyPr>
        <a:lstStyle/>
        <a:p>
          <a:pPr marL="0" lvl="0" indent="0" algn="l" defTabSz="577850">
            <a:lnSpc>
              <a:spcPct val="90000"/>
            </a:lnSpc>
            <a:spcBef>
              <a:spcPct val="0"/>
            </a:spcBef>
            <a:spcAft>
              <a:spcPct val="35000"/>
            </a:spcAft>
            <a:buNone/>
          </a:pPr>
          <a:r>
            <a:rPr lang="en-US" sz="1300" kern="1200"/>
            <a:t>Write script notes and apply them too the Power Point</a:t>
          </a:r>
        </a:p>
      </dsp:txBody>
      <dsp:txXfrm>
        <a:off x="7965321" y="2579815"/>
        <a:ext cx="2737622" cy="607413"/>
      </dsp:txXfrm>
    </dsp:sp>
    <dsp:sp modelId="{76BAF0ED-03EC-4E2E-AF8B-665B2B4E0BB3}">
      <dsp:nvSpPr>
        <dsp:cNvPr id="0" name=""/>
        <dsp:cNvSpPr/>
      </dsp:nvSpPr>
      <dsp:spPr>
        <a:xfrm>
          <a:off x="9334132" y="1869431"/>
          <a:ext cx="0" cy="261720"/>
        </a:xfrm>
        <a:prstGeom prst="line">
          <a:avLst/>
        </a:prstGeom>
        <a:noFill/>
        <a:ln w="6350" cap="flat" cmpd="sng" algn="ctr">
          <a:solidFill>
            <a:schemeClr val="accent2">
              <a:hueOff val="7072097"/>
              <a:satOff val="-26638"/>
              <a:lumOff val="22353"/>
              <a:alphaOff val="0"/>
            </a:schemeClr>
          </a:solidFill>
          <a:prstDash val="solid"/>
          <a:miter lim="800000"/>
        </a:ln>
        <a:effectLst/>
      </dsp:spPr>
      <dsp:style>
        <a:lnRef idx="1">
          <a:scrgbClr r="0" g="0" b="0"/>
        </a:lnRef>
        <a:fillRef idx="0">
          <a:scrgbClr r="0" g="0" b="0"/>
        </a:fillRef>
        <a:effectRef idx="0">
          <a:scrgbClr r="0" g="0" b="0"/>
        </a:effectRef>
        <a:fontRef idx="minor"/>
      </dsp:style>
    </dsp:sp>
    <dsp:sp modelId="{17072FE4-EE6D-4BD8-B9C7-B2928067F979}">
      <dsp:nvSpPr>
        <dsp:cNvPr id="0" name=""/>
        <dsp:cNvSpPr/>
      </dsp:nvSpPr>
      <dsp:spPr>
        <a:xfrm rot="2700000">
          <a:off x="7749583" y="1840349"/>
          <a:ext cx="58163" cy="58163"/>
        </a:xfrm>
        <a:prstGeom prst="rect">
          <a:avLst/>
        </a:prstGeom>
        <a:solidFill>
          <a:schemeClr val="accent2">
            <a:hueOff val="5657678"/>
            <a:satOff val="-21310"/>
            <a:lumOff val="17882"/>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EDE3C0-FF18-4C1A-A87B-738CB46D730E}">
      <dsp:nvSpPr>
        <dsp:cNvPr id="0" name=""/>
        <dsp:cNvSpPr/>
      </dsp:nvSpPr>
      <dsp:spPr>
        <a:xfrm rot="2700000">
          <a:off x="9305050" y="1840349"/>
          <a:ext cx="58163" cy="58163"/>
        </a:xfrm>
        <a:prstGeom prst="rect">
          <a:avLst/>
        </a:prstGeom>
        <a:solidFill>
          <a:schemeClr val="accent2">
            <a:hueOff val="7072097"/>
            <a:satOff val="-26638"/>
            <a:lumOff val="22353"/>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74EB91-E30B-43FA-88FB-DCD615166F5F}">
      <dsp:nvSpPr>
        <dsp:cNvPr id="0" name=""/>
        <dsp:cNvSpPr/>
      </dsp:nvSpPr>
      <dsp:spPr>
        <a:xfrm>
          <a:off x="0" y="1869431"/>
          <a:ext cx="10890929" cy="0"/>
        </a:xfrm>
        <a:prstGeom prst="lin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D841AFC-D995-46DB-B2BE-DD354A0D38CD}">
      <dsp:nvSpPr>
        <dsp:cNvPr id="0" name=""/>
        <dsp:cNvSpPr/>
      </dsp:nvSpPr>
      <dsp:spPr>
        <a:xfrm>
          <a:off x="163363" y="1159047"/>
          <a:ext cx="2396004" cy="448663"/>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666750">
            <a:lnSpc>
              <a:spcPct val="90000"/>
            </a:lnSpc>
            <a:spcBef>
              <a:spcPct val="0"/>
            </a:spcBef>
            <a:spcAft>
              <a:spcPct val="35000"/>
            </a:spcAft>
            <a:buNone/>
            <a:defRPr b="1"/>
          </a:pPr>
          <a:r>
            <a:rPr lang="en-US" sz="1500" kern="1200" dirty="0"/>
            <a:t>19 Mar. 2025</a:t>
          </a:r>
        </a:p>
      </dsp:txBody>
      <dsp:txXfrm>
        <a:off x="163363" y="1159047"/>
        <a:ext cx="2396004" cy="448663"/>
      </dsp:txXfrm>
    </dsp:sp>
    <dsp:sp modelId="{95B2CD91-FF4A-478C-83AC-2AC8DDD40179}">
      <dsp:nvSpPr>
        <dsp:cNvPr id="0" name=""/>
        <dsp:cNvSpPr/>
      </dsp:nvSpPr>
      <dsp:spPr>
        <a:xfrm>
          <a:off x="163363" y="367997"/>
          <a:ext cx="2396004" cy="791049"/>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ctr" anchorCtr="0">
          <a:noAutofit/>
        </a:bodyPr>
        <a:lstStyle/>
        <a:p>
          <a:pPr marL="0" lvl="0" indent="0" algn="l" defTabSz="577850">
            <a:lnSpc>
              <a:spcPct val="90000"/>
            </a:lnSpc>
            <a:spcBef>
              <a:spcPct val="0"/>
            </a:spcBef>
            <a:spcAft>
              <a:spcPct val="35000"/>
            </a:spcAft>
            <a:buNone/>
          </a:pPr>
          <a:r>
            <a:rPr lang="en-US" sz="1300" kern="1200" dirty="0">
              <a:latin typeface="Grandview Display"/>
            </a:rPr>
            <a:t>Accepted the invite to the WhatsApp group to discuss the presentation.</a:t>
          </a:r>
          <a:endParaRPr lang="en-US" sz="1300" kern="1200" dirty="0"/>
        </a:p>
      </dsp:txBody>
      <dsp:txXfrm>
        <a:off x="163363" y="367997"/>
        <a:ext cx="2396004" cy="791049"/>
      </dsp:txXfrm>
    </dsp:sp>
    <dsp:sp modelId="{D032C62B-0FF8-4301-A201-513866902114}">
      <dsp:nvSpPr>
        <dsp:cNvPr id="0" name=""/>
        <dsp:cNvSpPr/>
      </dsp:nvSpPr>
      <dsp:spPr>
        <a:xfrm>
          <a:off x="1361366" y="1607711"/>
          <a:ext cx="0" cy="261720"/>
        </a:xfrm>
        <a:prstGeom prst="line">
          <a:avLst/>
        </a:prstGeom>
        <a:noFill/>
        <a:ln w="6350" cap="flat" cmpd="sng" algn="ctr">
          <a:solidFill>
            <a:schemeClr val="accent2">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B5D3B48F-553E-4C63-B525-4D1289FA21B2}">
      <dsp:nvSpPr>
        <dsp:cNvPr id="0" name=""/>
        <dsp:cNvSpPr/>
      </dsp:nvSpPr>
      <dsp:spPr>
        <a:xfrm>
          <a:off x="1524730" y="2131151"/>
          <a:ext cx="2396004" cy="448663"/>
        </a:xfrm>
        <a:prstGeom prst="rect">
          <a:avLst/>
        </a:prstGeom>
        <a:solidFill>
          <a:schemeClr val="accent2">
            <a:hueOff val="1178683"/>
            <a:satOff val="-4440"/>
            <a:lumOff val="3726"/>
            <a:alphaOff val="0"/>
          </a:schemeClr>
        </a:solidFill>
        <a:ln w="12700" cap="flat" cmpd="sng" algn="ctr">
          <a:solidFill>
            <a:schemeClr val="accent2">
              <a:hueOff val="1178683"/>
              <a:satOff val="-4440"/>
              <a:lumOff val="372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666750">
            <a:lnSpc>
              <a:spcPct val="90000"/>
            </a:lnSpc>
            <a:spcBef>
              <a:spcPct val="0"/>
            </a:spcBef>
            <a:spcAft>
              <a:spcPct val="35000"/>
            </a:spcAft>
            <a:buNone/>
            <a:defRPr b="1"/>
          </a:pPr>
          <a:r>
            <a:rPr lang="en-US" sz="1500" kern="1200" dirty="0">
              <a:latin typeface="Grandview Display"/>
            </a:rPr>
            <a:t>20</a:t>
          </a:r>
          <a:r>
            <a:rPr lang="en-US" sz="1500" kern="1200" dirty="0"/>
            <a:t> Mar. 2025</a:t>
          </a:r>
        </a:p>
      </dsp:txBody>
      <dsp:txXfrm>
        <a:off x="1524730" y="2131151"/>
        <a:ext cx="2396004" cy="448663"/>
      </dsp:txXfrm>
    </dsp:sp>
    <dsp:sp modelId="{C6504C72-8B1A-49B0-B50E-9B50D53F928A}">
      <dsp:nvSpPr>
        <dsp:cNvPr id="0" name=""/>
        <dsp:cNvSpPr/>
      </dsp:nvSpPr>
      <dsp:spPr>
        <a:xfrm>
          <a:off x="1524730" y="2579815"/>
          <a:ext cx="2396004" cy="1158323"/>
        </a:xfrm>
        <a:prstGeom prst="rect">
          <a:avLst/>
        </a:prstGeom>
        <a:solidFill>
          <a:schemeClr val="accent2">
            <a:tint val="40000"/>
            <a:alpha val="90000"/>
            <a:hueOff val="1235813"/>
            <a:satOff val="-1234"/>
            <a:lumOff val="569"/>
            <a:alphaOff val="0"/>
          </a:schemeClr>
        </a:solidFill>
        <a:ln w="12700" cap="flat" cmpd="sng" algn="ctr">
          <a:solidFill>
            <a:schemeClr val="accent2">
              <a:tint val="40000"/>
              <a:alpha val="90000"/>
              <a:hueOff val="1235813"/>
              <a:satOff val="-1234"/>
              <a:lumOff val="5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ctr" anchorCtr="0">
          <a:noAutofit/>
        </a:bodyPr>
        <a:lstStyle/>
        <a:p>
          <a:pPr marL="0" lvl="0" indent="0" algn="l" defTabSz="577850">
            <a:lnSpc>
              <a:spcPct val="90000"/>
            </a:lnSpc>
            <a:spcBef>
              <a:spcPct val="0"/>
            </a:spcBef>
            <a:spcAft>
              <a:spcPct val="35000"/>
            </a:spcAft>
            <a:buNone/>
          </a:pPr>
          <a:r>
            <a:rPr lang="en-US" sz="1300" kern="1200" dirty="0"/>
            <a:t>Initial research- </a:t>
          </a:r>
          <a:r>
            <a:rPr lang="en-US" sz="1300" kern="1200" dirty="0">
              <a:latin typeface="Grandview Display"/>
            </a:rPr>
            <a:t>using class PowerPoints and module reading list to get an overview of sources and information.</a:t>
          </a:r>
          <a:endParaRPr lang="en-US" sz="1300" kern="1200" dirty="0"/>
        </a:p>
      </dsp:txBody>
      <dsp:txXfrm>
        <a:off x="1524730" y="2579815"/>
        <a:ext cx="2396004" cy="1158323"/>
      </dsp:txXfrm>
    </dsp:sp>
    <dsp:sp modelId="{9E7E2D8C-23F3-479E-BB57-71B34F673064}">
      <dsp:nvSpPr>
        <dsp:cNvPr id="0" name=""/>
        <dsp:cNvSpPr/>
      </dsp:nvSpPr>
      <dsp:spPr>
        <a:xfrm>
          <a:off x="2722732" y="1869431"/>
          <a:ext cx="0" cy="261720"/>
        </a:xfrm>
        <a:prstGeom prst="line">
          <a:avLst/>
        </a:prstGeom>
        <a:noFill/>
        <a:ln w="6350" cap="flat" cmpd="sng" algn="ctr">
          <a:solidFill>
            <a:schemeClr val="accent2">
              <a:hueOff val="1178683"/>
              <a:satOff val="-4440"/>
              <a:lumOff val="3726"/>
              <a:alphaOff val="0"/>
            </a:schemeClr>
          </a:solidFill>
          <a:prstDash val="solid"/>
          <a:miter lim="800000"/>
        </a:ln>
        <a:effectLst/>
      </dsp:spPr>
      <dsp:style>
        <a:lnRef idx="1">
          <a:scrgbClr r="0" g="0" b="0"/>
        </a:lnRef>
        <a:fillRef idx="0">
          <a:scrgbClr r="0" g="0" b="0"/>
        </a:fillRef>
        <a:effectRef idx="0">
          <a:scrgbClr r="0" g="0" b="0"/>
        </a:effectRef>
        <a:fontRef idx="minor"/>
      </dsp:style>
    </dsp:sp>
    <dsp:sp modelId="{4BD71E62-EEB5-4BD8-9F96-BE56EF489F92}">
      <dsp:nvSpPr>
        <dsp:cNvPr id="0" name=""/>
        <dsp:cNvSpPr/>
      </dsp:nvSpPr>
      <dsp:spPr>
        <a:xfrm rot="2700000">
          <a:off x="1332284" y="1840349"/>
          <a:ext cx="58163" cy="58163"/>
        </a:xfrm>
        <a:prstGeom prst="rect">
          <a:avLst/>
        </a:prstGeom>
        <a:solidFill>
          <a:schemeClr val="accent2">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3A0EEA-8DF0-4BAD-94F7-E9F6A0A0548D}">
      <dsp:nvSpPr>
        <dsp:cNvPr id="0" name=""/>
        <dsp:cNvSpPr/>
      </dsp:nvSpPr>
      <dsp:spPr>
        <a:xfrm rot="2700000">
          <a:off x="2693650" y="1840349"/>
          <a:ext cx="58163" cy="58163"/>
        </a:xfrm>
        <a:prstGeom prst="rect">
          <a:avLst/>
        </a:prstGeom>
        <a:solidFill>
          <a:schemeClr val="accent2">
            <a:hueOff val="1414419"/>
            <a:satOff val="-5328"/>
            <a:lumOff val="4471"/>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5E011B-8C71-4232-8C08-EB8B81FC25F2}">
      <dsp:nvSpPr>
        <dsp:cNvPr id="0" name=""/>
        <dsp:cNvSpPr/>
      </dsp:nvSpPr>
      <dsp:spPr>
        <a:xfrm>
          <a:off x="2886096" y="1159047"/>
          <a:ext cx="2396004" cy="448663"/>
        </a:xfrm>
        <a:prstGeom prst="rect">
          <a:avLst/>
        </a:prstGeom>
        <a:solidFill>
          <a:schemeClr val="accent2">
            <a:hueOff val="2357366"/>
            <a:satOff val="-8879"/>
            <a:lumOff val="7451"/>
            <a:alphaOff val="0"/>
          </a:schemeClr>
        </a:solidFill>
        <a:ln w="12700" cap="flat" cmpd="sng" algn="ctr">
          <a:solidFill>
            <a:schemeClr val="accent2">
              <a:hueOff val="2357366"/>
              <a:satOff val="-8879"/>
              <a:lumOff val="745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666750">
            <a:lnSpc>
              <a:spcPct val="90000"/>
            </a:lnSpc>
            <a:spcBef>
              <a:spcPct val="0"/>
            </a:spcBef>
            <a:spcAft>
              <a:spcPct val="35000"/>
            </a:spcAft>
            <a:buNone/>
            <a:defRPr b="1"/>
          </a:pPr>
          <a:r>
            <a:rPr lang="en-US" sz="1500" kern="1200" dirty="0"/>
            <a:t>31 Mar.</a:t>
          </a:r>
        </a:p>
      </dsp:txBody>
      <dsp:txXfrm>
        <a:off x="2886096" y="1159047"/>
        <a:ext cx="2396004" cy="448663"/>
      </dsp:txXfrm>
    </dsp:sp>
    <dsp:sp modelId="{AA500811-CE85-490C-B69E-771CE431A25C}">
      <dsp:nvSpPr>
        <dsp:cNvPr id="0" name=""/>
        <dsp:cNvSpPr/>
      </dsp:nvSpPr>
      <dsp:spPr>
        <a:xfrm>
          <a:off x="2886096" y="551634"/>
          <a:ext cx="2396004" cy="607413"/>
        </a:xfrm>
        <a:prstGeom prst="rect">
          <a:avLst/>
        </a:prstGeom>
        <a:solidFill>
          <a:schemeClr val="accent2">
            <a:tint val="40000"/>
            <a:alpha val="90000"/>
            <a:hueOff val="2471626"/>
            <a:satOff val="-2469"/>
            <a:lumOff val="1138"/>
            <a:alphaOff val="0"/>
          </a:schemeClr>
        </a:solidFill>
        <a:ln w="12700" cap="flat" cmpd="sng" algn="ctr">
          <a:solidFill>
            <a:schemeClr val="accent2">
              <a:tint val="40000"/>
              <a:alpha val="90000"/>
              <a:hueOff val="2471626"/>
              <a:satOff val="-2469"/>
              <a:lumOff val="113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ctr" anchorCtr="0">
          <a:noAutofit/>
        </a:bodyPr>
        <a:lstStyle/>
        <a:p>
          <a:pPr marL="0" lvl="0" indent="0" algn="l" defTabSz="577850">
            <a:lnSpc>
              <a:spcPct val="90000"/>
            </a:lnSpc>
            <a:spcBef>
              <a:spcPct val="0"/>
            </a:spcBef>
            <a:spcAft>
              <a:spcPct val="35000"/>
            </a:spcAft>
            <a:buNone/>
          </a:pPr>
          <a:r>
            <a:rPr lang="en-US" sz="1300" kern="1200" dirty="0"/>
            <a:t>Power Point created</a:t>
          </a:r>
          <a:r>
            <a:rPr lang="en-US" sz="1300" kern="1200" dirty="0">
              <a:latin typeface="Grandview Display"/>
            </a:rPr>
            <a:t>, initial thoughts noted.</a:t>
          </a:r>
          <a:endParaRPr lang="en-US" sz="1300" kern="1200" dirty="0"/>
        </a:p>
      </dsp:txBody>
      <dsp:txXfrm>
        <a:off x="2886096" y="551634"/>
        <a:ext cx="2396004" cy="607413"/>
      </dsp:txXfrm>
    </dsp:sp>
    <dsp:sp modelId="{E1AF45EB-DAAD-4F25-BB2D-9DAFA6A2CA92}">
      <dsp:nvSpPr>
        <dsp:cNvPr id="0" name=""/>
        <dsp:cNvSpPr/>
      </dsp:nvSpPr>
      <dsp:spPr>
        <a:xfrm>
          <a:off x="4084098" y="1607711"/>
          <a:ext cx="0" cy="261720"/>
        </a:xfrm>
        <a:prstGeom prst="line">
          <a:avLst/>
        </a:prstGeom>
        <a:noFill/>
        <a:ln w="6350" cap="flat" cmpd="sng" algn="ctr">
          <a:solidFill>
            <a:schemeClr val="accent2">
              <a:hueOff val="2357366"/>
              <a:satOff val="-8879"/>
              <a:lumOff val="7451"/>
              <a:alphaOff val="0"/>
            </a:schemeClr>
          </a:solidFill>
          <a:prstDash val="solid"/>
          <a:miter lim="800000"/>
        </a:ln>
        <a:effectLst/>
      </dsp:spPr>
      <dsp:style>
        <a:lnRef idx="1">
          <a:scrgbClr r="0" g="0" b="0"/>
        </a:lnRef>
        <a:fillRef idx="0">
          <a:scrgbClr r="0" g="0" b="0"/>
        </a:fillRef>
        <a:effectRef idx="0">
          <a:scrgbClr r="0" g="0" b="0"/>
        </a:effectRef>
        <a:fontRef idx="minor"/>
      </dsp:style>
    </dsp:sp>
    <dsp:sp modelId="{DAD11245-E2DC-46AE-B301-1D12AEC9F751}">
      <dsp:nvSpPr>
        <dsp:cNvPr id="0" name=""/>
        <dsp:cNvSpPr/>
      </dsp:nvSpPr>
      <dsp:spPr>
        <a:xfrm>
          <a:off x="4247462" y="2131151"/>
          <a:ext cx="2396004" cy="448663"/>
        </a:xfrm>
        <a:prstGeom prst="rect">
          <a:avLst/>
        </a:prstGeom>
        <a:solidFill>
          <a:schemeClr val="accent2">
            <a:hueOff val="3536049"/>
            <a:satOff val="-13319"/>
            <a:lumOff val="11176"/>
            <a:alphaOff val="0"/>
          </a:schemeClr>
        </a:solidFill>
        <a:ln w="12700" cap="flat" cmpd="sng" algn="ctr">
          <a:solidFill>
            <a:schemeClr val="accent2">
              <a:hueOff val="3536049"/>
              <a:satOff val="-13319"/>
              <a:lumOff val="111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666750">
            <a:lnSpc>
              <a:spcPct val="90000"/>
            </a:lnSpc>
            <a:spcBef>
              <a:spcPct val="0"/>
            </a:spcBef>
            <a:spcAft>
              <a:spcPct val="35000"/>
            </a:spcAft>
            <a:buNone/>
            <a:defRPr b="1"/>
          </a:pPr>
          <a:r>
            <a:rPr lang="en-US" sz="1500" kern="1200" dirty="0">
              <a:latin typeface="Grandview Display"/>
            </a:rPr>
            <a:t>5 </a:t>
          </a:r>
          <a:r>
            <a:rPr lang="en-US" sz="1500" kern="1200" dirty="0"/>
            <a:t>Apr.</a:t>
          </a:r>
        </a:p>
      </dsp:txBody>
      <dsp:txXfrm>
        <a:off x="4247462" y="2131151"/>
        <a:ext cx="2396004" cy="448663"/>
      </dsp:txXfrm>
    </dsp:sp>
    <dsp:sp modelId="{FF1010B2-CF81-4566-BBAF-A4A26F33D9FD}">
      <dsp:nvSpPr>
        <dsp:cNvPr id="0" name=""/>
        <dsp:cNvSpPr/>
      </dsp:nvSpPr>
      <dsp:spPr>
        <a:xfrm>
          <a:off x="4247462" y="2579815"/>
          <a:ext cx="2396004" cy="791049"/>
        </a:xfrm>
        <a:prstGeom prst="rect">
          <a:avLst/>
        </a:prstGeom>
        <a:solidFill>
          <a:schemeClr val="accent2">
            <a:tint val="40000"/>
            <a:alpha val="90000"/>
            <a:hueOff val="3707439"/>
            <a:satOff val="-3703"/>
            <a:lumOff val="1707"/>
            <a:alphaOff val="0"/>
          </a:schemeClr>
        </a:solidFill>
        <a:ln w="12700" cap="flat" cmpd="sng" algn="ctr">
          <a:solidFill>
            <a:schemeClr val="accent2">
              <a:tint val="40000"/>
              <a:alpha val="90000"/>
              <a:hueOff val="3707439"/>
              <a:satOff val="-3703"/>
              <a:lumOff val="170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ctr" anchorCtr="0">
          <a:noAutofit/>
        </a:bodyPr>
        <a:lstStyle/>
        <a:p>
          <a:pPr marL="0" lvl="0" indent="0" algn="l" defTabSz="577850">
            <a:lnSpc>
              <a:spcPct val="90000"/>
            </a:lnSpc>
            <a:spcBef>
              <a:spcPct val="0"/>
            </a:spcBef>
            <a:spcAft>
              <a:spcPct val="35000"/>
            </a:spcAft>
            <a:buNone/>
          </a:pPr>
          <a:r>
            <a:rPr lang="en-US" sz="1300" kern="1200" dirty="0">
              <a:latin typeface="Grandview Display"/>
            </a:rPr>
            <a:t>Deciding which information would be most relevant, and finding those sources.</a:t>
          </a:r>
          <a:endParaRPr lang="en-US" sz="1300" kern="1200" dirty="0"/>
        </a:p>
      </dsp:txBody>
      <dsp:txXfrm>
        <a:off x="4247462" y="2579815"/>
        <a:ext cx="2396004" cy="791049"/>
      </dsp:txXfrm>
    </dsp:sp>
    <dsp:sp modelId="{D1540396-E0A3-48AC-BC30-354B2344693C}">
      <dsp:nvSpPr>
        <dsp:cNvPr id="0" name=""/>
        <dsp:cNvSpPr/>
      </dsp:nvSpPr>
      <dsp:spPr>
        <a:xfrm>
          <a:off x="5445464" y="1869431"/>
          <a:ext cx="0" cy="261720"/>
        </a:xfrm>
        <a:prstGeom prst="line">
          <a:avLst/>
        </a:prstGeom>
        <a:noFill/>
        <a:ln w="6350" cap="flat" cmpd="sng" algn="ctr">
          <a:solidFill>
            <a:schemeClr val="accent2">
              <a:hueOff val="3536049"/>
              <a:satOff val="-13319"/>
              <a:lumOff val="11176"/>
              <a:alphaOff val="0"/>
            </a:schemeClr>
          </a:solidFill>
          <a:prstDash val="solid"/>
          <a:miter lim="800000"/>
        </a:ln>
        <a:effectLst/>
      </dsp:spPr>
      <dsp:style>
        <a:lnRef idx="1">
          <a:scrgbClr r="0" g="0" b="0"/>
        </a:lnRef>
        <a:fillRef idx="0">
          <a:scrgbClr r="0" g="0" b="0"/>
        </a:fillRef>
        <a:effectRef idx="0">
          <a:scrgbClr r="0" g="0" b="0"/>
        </a:effectRef>
        <a:fontRef idx="minor"/>
      </dsp:style>
    </dsp:sp>
    <dsp:sp modelId="{9717B94F-E4F5-4F77-A560-3138DAFFB127}">
      <dsp:nvSpPr>
        <dsp:cNvPr id="0" name=""/>
        <dsp:cNvSpPr/>
      </dsp:nvSpPr>
      <dsp:spPr>
        <a:xfrm rot="2700000">
          <a:off x="4055016" y="1840349"/>
          <a:ext cx="58163" cy="58163"/>
        </a:xfrm>
        <a:prstGeom prst="rect">
          <a:avLst/>
        </a:prstGeom>
        <a:solidFill>
          <a:schemeClr val="accent2">
            <a:hueOff val="2828839"/>
            <a:satOff val="-10655"/>
            <a:lumOff val="8941"/>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CBD612-3234-4382-AA9D-F455C4953559}">
      <dsp:nvSpPr>
        <dsp:cNvPr id="0" name=""/>
        <dsp:cNvSpPr/>
      </dsp:nvSpPr>
      <dsp:spPr>
        <a:xfrm rot="2700000">
          <a:off x="5416382" y="1840349"/>
          <a:ext cx="58163" cy="58163"/>
        </a:xfrm>
        <a:prstGeom prst="rect">
          <a:avLst/>
        </a:prstGeom>
        <a:solidFill>
          <a:schemeClr val="accent2">
            <a:hueOff val="4243259"/>
            <a:satOff val="-15983"/>
            <a:lumOff val="13412"/>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04F44D-6C37-4DA4-896C-EF160980EE50}">
      <dsp:nvSpPr>
        <dsp:cNvPr id="0" name=""/>
        <dsp:cNvSpPr/>
      </dsp:nvSpPr>
      <dsp:spPr>
        <a:xfrm>
          <a:off x="5608828" y="1159047"/>
          <a:ext cx="2396004" cy="448663"/>
        </a:xfrm>
        <a:prstGeom prst="rect">
          <a:avLst/>
        </a:prstGeom>
        <a:solidFill>
          <a:schemeClr val="accent2">
            <a:hueOff val="4714731"/>
            <a:satOff val="-17759"/>
            <a:lumOff val="14902"/>
            <a:alphaOff val="0"/>
          </a:schemeClr>
        </a:solidFill>
        <a:ln w="12700" cap="flat" cmpd="sng" algn="ctr">
          <a:solidFill>
            <a:schemeClr val="accent2">
              <a:hueOff val="4714731"/>
              <a:satOff val="-17759"/>
              <a:lumOff val="1490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666750">
            <a:lnSpc>
              <a:spcPct val="90000"/>
            </a:lnSpc>
            <a:spcBef>
              <a:spcPct val="0"/>
            </a:spcBef>
            <a:spcAft>
              <a:spcPct val="35000"/>
            </a:spcAft>
            <a:buNone/>
            <a:defRPr b="1"/>
          </a:pPr>
          <a:r>
            <a:rPr lang="en-US" sz="1500" kern="1200" dirty="0">
              <a:latin typeface="Grandview Display"/>
            </a:rPr>
            <a:t>25 Apr</a:t>
          </a:r>
          <a:r>
            <a:rPr lang="en-US" sz="1500" kern="1200" dirty="0"/>
            <a:t>.</a:t>
          </a:r>
        </a:p>
      </dsp:txBody>
      <dsp:txXfrm>
        <a:off x="5608828" y="1159047"/>
        <a:ext cx="2396004" cy="448663"/>
      </dsp:txXfrm>
    </dsp:sp>
    <dsp:sp modelId="{92E2AA54-77E4-4008-A9EB-4B6477EE3014}">
      <dsp:nvSpPr>
        <dsp:cNvPr id="0" name=""/>
        <dsp:cNvSpPr/>
      </dsp:nvSpPr>
      <dsp:spPr>
        <a:xfrm>
          <a:off x="5608828" y="551634"/>
          <a:ext cx="2396004" cy="607413"/>
        </a:xfrm>
        <a:prstGeom prst="rect">
          <a:avLst/>
        </a:prstGeom>
        <a:solidFill>
          <a:schemeClr val="accent2">
            <a:tint val="40000"/>
            <a:alpha val="90000"/>
            <a:hueOff val="4943252"/>
            <a:satOff val="-4937"/>
            <a:lumOff val="2276"/>
            <a:alphaOff val="0"/>
          </a:schemeClr>
        </a:solidFill>
        <a:ln w="12700" cap="flat" cmpd="sng" algn="ctr">
          <a:solidFill>
            <a:schemeClr val="accent2">
              <a:tint val="40000"/>
              <a:alpha val="90000"/>
              <a:hueOff val="4943252"/>
              <a:satOff val="-4937"/>
              <a:lumOff val="227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ctr" anchorCtr="0">
          <a:noAutofit/>
        </a:bodyPr>
        <a:lstStyle/>
        <a:p>
          <a:pPr marL="0" lvl="0" indent="0" algn="l" defTabSz="577850">
            <a:lnSpc>
              <a:spcPct val="90000"/>
            </a:lnSpc>
            <a:spcBef>
              <a:spcPct val="0"/>
            </a:spcBef>
            <a:spcAft>
              <a:spcPct val="35000"/>
            </a:spcAft>
            <a:buNone/>
          </a:pPr>
          <a:r>
            <a:rPr lang="en-US" sz="1300" kern="1200" dirty="0">
              <a:latin typeface="Grandview Display"/>
            </a:rPr>
            <a:t>Inputting my information into a collated word document.</a:t>
          </a:r>
          <a:endParaRPr lang="en-US" sz="1300" kern="1200" dirty="0"/>
        </a:p>
      </dsp:txBody>
      <dsp:txXfrm>
        <a:off x="5608828" y="551634"/>
        <a:ext cx="2396004" cy="607413"/>
      </dsp:txXfrm>
    </dsp:sp>
    <dsp:sp modelId="{B9059259-00CC-4033-BC38-1B365ED66A33}">
      <dsp:nvSpPr>
        <dsp:cNvPr id="0" name=""/>
        <dsp:cNvSpPr/>
      </dsp:nvSpPr>
      <dsp:spPr>
        <a:xfrm>
          <a:off x="6806830" y="1607711"/>
          <a:ext cx="0" cy="261720"/>
        </a:xfrm>
        <a:prstGeom prst="line">
          <a:avLst/>
        </a:prstGeom>
        <a:noFill/>
        <a:ln w="6350" cap="flat" cmpd="sng" algn="ctr">
          <a:solidFill>
            <a:schemeClr val="accent2">
              <a:hueOff val="4714731"/>
              <a:satOff val="-17759"/>
              <a:lumOff val="14902"/>
              <a:alphaOff val="0"/>
            </a:schemeClr>
          </a:solidFill>
          <a:prstDash val="solid"/>
          <a:miter lim="800000"/>
        </a:ln>
        <a:effectLst/>
      </dsp:spPr>
      <dsp:style>
        <a:lnRef idx="1">
          <a:scrgbClr r="0" g="0" b="0"/>
        </a:lnRef>
        <a:fillRef idx="0">
          <a:scrgbClr r="0" g="0" b="0"/>
        </a:fillRef>
        <a:effectRef idx="0">
          <a:scrgbClr r="0" g="0" b="0"/>
        </a:effectRef>
        <a:fontRef idx="minor"/>
      </dsp:style>
    </dsp:sp>
    <dsp:sp modelId="{A47EC24E-CEB8-493E-B2BE-22EFA9CB308F}">
      <dsp:nvSpPr>
        <dsp:cNvPr id="0" name=""/>
        <dsp:cNvSpPr/>
      </dsp:nvSpPr>
      <dsp:spPr>
        <a:xfrm>
          <a:off x="6970194" y="2131151"/>
          <a:ext cx="2396004" cy="448663"/>
        </a:xfrm>
        <a:prstGeom prst="rect">
          <a:avLst/>
        </a:prstGeom>
        <a:solidFill>
          <a:schemeClr val="accent2">
            <a:hueOff val="5893414"/>
            <a:satOff val="-22198"/>
            <a:lumOff val="18627"/>
            <a:alphaOff val="0"/>
          </a:schemeClr>
        </a:solidFill>
        <a:ln w="12700" cap="flat" cmpd="sng" algn="ctr">
          <a:solidFill>
            <a:schemeClr val="accent2">
              <a:hueOff val="5893414"/>
              <a:satOff val="-22198"/>
              <a:lumOff val="1862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666750">
            <a:lnSpc>
              <a:spcPct val="90000"/>
            </a:lnSpc>
            <a:spcBef>
              <a:spcPct val="0"/>
            </a:spcBef>
            <a:spcAft>
              <a:spcPct val="35000"/>
            </a:spcAft>
            <a:buNone/>
            <a:defRPr b="1"/>
          </a:pPr>
          <a:r>
            <a:rPr lang="en-US" sz="1500" kern="1200" dirty="0">
              <a:latin typeface="Grandview Display"/>
            </a:rPr>
            <a:t>27</a:t>
          </a:r>
          <a:r>
            <a:rPr lang="en-US" sz="1500" kern="1200" dirty="0"/>
            <a:t> Apr.</a:t>
          </a:r>
        </a:p>
      </dsp:txBody>
      <dsp:txXfrm>
        <a:off x="6970194" y="2131151"/>
        <a:ext cx="2396004" cy="448663"/>
      </dsp:txXfrm>
    </dsp:sp>
    <dsp:sp modelId="{16CC6846-7FEE-4686-AF99-22908499EF7B}">
      <dsp:nvSpPr>
        <dsp:cNvPr id="0" name=""/>
        <dsp:cNvSpPr/>
      </dsp:nvSpPr>
      <dsp:spPr>
        <a:xfrm>
          <a:off x="6970194" y="2579815"/>
          <a:ext cx="2396004" cy="607413"/>
        </a:xfrm>
        <a:prstGeom prst="rect">
          <a:avLst/>
        </a:prstGeom>
        <a:solidFill>
          <a:schemeClr val="accent2">
            <a:tint val="40000"/>
            <a:alpha val="90000"/>
            <a:hueOff val="6179064"/>
            <a:satOff val="-6172"/>
            <a:lumOff val="2845"/>
            <a:alphaOff val="0"/>
          </a:schemeClr>
        </a:solidFill>
        <a:ln w="12700" cap="flat" cmpd="sng" algn="ctr">
          <a:solidFill>
            <a:schemeClr val="accent2">
              <a:tint val="40000"/>
              <a:alpha val="90000"/>
              <a:hueOff val="6179064"/>
              <a:satOff val="-6172"/>
              <a:lumOff val="284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ctr" anchorCtr="0">
          <a:noAutofit/>
        </a:bodyPr>
        <a:lstStyle/>
        <a:p>
          <a:pPr marL="0" lvl="0" indent="0" algn="l" defTabSz="577850">
            <a:lnSpc>
              <a:spcPct val="90000"/>
            </a:lnSpc>
            <a:spcBef>
              <a:spcPct val="0"/>
            </a:spcBef>
            <a:spcAft>
              <a:spcPct val="35000"/>
            </a:spcAft>
            <a:buNone/>
          </a:pPr>
          <a:r>
            <a:rPr lang="en-US" sz="1300" kern="1200" dirty="0">
              <a:latin typeface="Grandview Display"/>
            </a:rPr>
            <a:t>Placed all of my information onto the PowerPoint.</a:t>
          </a:r>
          <a:endParaRPr lang="en-US" sz="1300" kern="1200" dirty="0"/>
        </a:p>
      </dsp:txBody>
      <dsp:txXfrm>
        <a:off x="6970194" y="2579815"/>
        <a:ext cx="2396004" cy="607413"/>
      </dsp:txXfrm>
    </dsp:sp>
    <dsp:sp modelId="{76BAF0ED-03EC-4E2E-AF8B-665B2B4E0BB3}">
      <dsp:nvSpPr>
        <dsp:cNvPr id="0" name=""/>
        <dsp:cNvSpPr/>
      </dsp:nvSpPr>
      <dsp:spPr>
        <a:xfrm>
          <a:off x="8168196" y="1869431"/>
          <a:ext cx="0" cy="261720"/>
        </a:xfrm>
        <a:prstGeom prst="line">
          <a:avLst/>
        </a:prstGeom>
        <a:noFill/>
        <a:ln w="6350" cap="flat" cmpd="sng" algn="ctr">
          <a:solidFill>
            <a:schemeClr val="accent2">
              <a:hueOff val="5893414"/>
              <a:satOff val="-22198"/>
              <a:lumOff val="18627"/>
              <a:alphaOff val="0"/>
            </a:schemeClr>
          </a:solidFill>
          <a:prstDash val="solid"/>
          <a:miter lim="800000"/>
        </a:ln>
        <a:effectLst/>
      </dsp:spPr>
      <dsp:style>
        <a:lnRef idx="1">
          <a:scrgbClr r="0" g="0" b="0"/>
        </a:lnRef>
        <a:fillRef idx="0">
          <a:scrgbClr r="0" g="0" b="0"/>
        </a:fillRef>
        <a:effectRef idx="0">
          <a:scrgbClr r="0" g="0" b="0"/>
        </a:effectRef>
        <a:fontRef idx="minor"/>
      </dsp:style>
    </dsp:sp>
    <dsp:sp modelId="{17072FE4-EE6D-4BD8-B9C7-B2928067F979}">
      <dsp:nvSpPr>
        <dsp:cNvPr id="0" name=""/>
        <dsp:cNvSpPr/>
      </dsp:nvSpPr>
      <dsp:spPr>
        <a:xfrm rot="2700000">
          <a:off x="6777749" y="1840349"/>
          <a:ext cx="58163" cy="58163"/>
        </a:xfrm>
        <a:prstGeom prst="rect">
          <a:avLst/>
        </a:prstGeom>
        <a:solidFill>
          <a:schemeClr val="accent2">
            <a:hueOff val="5657678"/>
            <a:satOff val="-21310"/>
            <a:lumOff val="17882"/>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EDE3C0-FF18-4C1A-A87B-738CB46D730E}">
      <dsp:nvSpPr>
        <dsp:cNvPr id="0" name=""/>
        <dsp:cNvSpPr/>
      </dsp:nvSpPr>
      <dsp:spPr>
        <a:xfrm rot="2700000">
          <a:off x="8139115" y="1840349"/>
          <a:ext cx="58163" cy="58163"/>
        </a:xfrm>
        <a:prstGeom prst="rect">
          <a:avLst/>
        </a:prstGeom>
        <a:solidFill>
          <a:schemeClr val="accent2">
            <a:hueOff val="7072097"/>
            <a:satOff val="-26638"/>
            <a:lumOff val="22353"/>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DC9389-AC42-4F4E-BD9B-AB5EB892B228}">
      <dsp:nvSpPr>
        <dsp:cNvPr id="0" name=""/>
        <dsp:cNvSpPr/>
      </dsp:nvSpPr>
      <dsp:spPr>
        <a:xfrm>
          <a:off x="8331560" y="1159047"/>
          <a:ext cx="2396004" cy="448663"/>
        </a:xfrm>
        <a:prstGeom prst="rect">
          <a:avLst/>
        </a:prstGeom>
        <a:solidFill>
          <a:schemeClr val="accent2">
            <a:hueOff val="7072097"/>
            <a:satOff val="-26638"/>
            <a:lumOff val="22353"/>
            <a:alphaOff val="0"/>
          </a:schemeClr>
        </a:solidFill>
        <a:ln w="12700" cap="flat" cmpd="sng" algn="ctr">
          <a:solidFill>
            <a:schemeClr val="accent2">
              <a:hueOff val="7072097"/>
              <a:satOff val="-26638"/>
              <a:lumOff val="2235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666750">
            <a:lnSpc>
              <a:spcPct val="90000"/>
            </a:lnSpc>
            <a:spcBef>
              <a:spcPct val="0"/>
            </a:spcBef>
            <a:spcAft>
              <a:spcPct val="35000"/>
            </a:spcAft>
            <a:buNone/>
            <a:defRPr b="1"/>
          </a:pPr>
          <a:r>
            <a:rPr lang="en-US" sz="1500" b="0" kern="1200" dirty="0">
              <a:latin typeface="Grandview Display"/>
            </a:rPr>
            <a:t>28 Apr.</a:t>
          </a:r>
          <a:endParaRPr lang="en-US" sz="1500" kern="1200" dirty="0">
            <a:latin typeface="Grandview Display"/>
          </a:endParaRPr>
        </a:p>
      </dsp:txBody>
      <dsp:txXfrm>
        <a:off x="8331560" y="1159047"/>
        <a:ext cx="2396004" cy="448663"/>
      </dsp:txXfrm>
    </dsp:sp>
    <dsp:sp modelId="{CFF37C54-A875-4CD5-A720-3AA197E499F3}">
      <dsp:nvSpPr>
        <dsp:cNvPr id="0" name=""/>
        <dsp:cNvSpPr/>
      </dsp:nvSpPr>
      <dsp:spPr>
        <a:xfrm>
          <a:off x="8331560" y="551634"/>
          <a:ext cx="2396004" cy="607413"/>
        </a:xfrm>
        <a:prstGeom prst="rect">
          <a:avLst/>
        </a:prstGeom>
        <a:solidFill>
          <a:schemeClr val="accent2">
            <a:tint val="40000"/>
            <a:alpha val="90000"/>
            <a:hueOff val="7414877"/>
            <a:satOff val="-7406"/>
            <a:lumOff val="3414"/>
            <a:alphaOff val="0"/>
          </a:schemeClr>
        </a:solidFill>
        <a:ln w="12700" cap="flat" cmpd="sng" algn="ctr">
          <a:solidFill>
            <a:schemeClr val="accent2">
              <a:tint val="40000"/>
              <a:alpha val="90000"/>
              <a:hueOff val="7414877"/>
              <a:satOff val="-7406"/>
              <a:lumOff val="341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ctr" anchorCtr="0">
          <a:noAutofit/>
        </a:bodyPr>
        <a:lstStyle/>
        <a:p>
          <a:pPr marL="0" lvl="0" indent="0" algn="l" defTabSz="577850" rtl="0">
            <a:lnSpc>
              <a:spcPct val="90000"/>
            </a:lnSpc>
            <a:spcBef>
              <a:spcPct val="0"/>
            </a:spcBef>
            <a:spcAft>
              <a:spcPct val="35000"/>
            </a:spcAft>
            <a:buNone/>
          </a:pPr>
          <a:r>
            <a:rPr lang="en-US" sz="1300" b="0" kern="1200" dirty="0">
              <a:latin typeface="Grandview Display"/>
            </a:rPr>
            <a:t>Reference list, timeline, notes and finalisations completed.</a:t>
          </a:r>
        </a:p>
      </dsp:txBody>
      <dsp:txXfrm>
        <a:off x="8331560" y="551634"/>
        <a:ext cx="2396004" cy="607413"/>
      </dsp:txXfrm>
    </dsp:sp>
    <dsp:sp modelId="{05FA60B5-220D-4B9F-80FD-8CBA52B4DF2C}">
      <dsp:nvSpPr>
        <dsp:cNvPr id="0" name=""/>
        <dsp:cNvSpPr/>
      </dsp:nvSpPr>
      <dsp:spPr>
        <a:xfrm>
          <a:off x="9529562" y="1607711"/>
          <a:ext cx="0" cy="261720"/>
        </a:xfrm>
        <a:prstGeom prst="line">
          <a:avLst/>
        </a:prstGeom>
        <a:noFill/>
        <a:ln w="6350" cap="flat" cmpd="sng" algn="ctr">
          <a:solidFill>
            <a:schemeClr val="accent2">
              <a:hueOff val="7072097"/>
              <a:satOff val="-26638"/>
              <a:lumOff val="22353"/>
              <a:alphaOff val="0"/>
            </a:schemeClr>
          </a:solidFill>
          <a:prstDash val="solid"/>
          <a:miter lim="800000"/>
        </a:ln>
        <a:effectLst/>
      </dsp:spPr>
      <dsp:style>
        <a:lnRef idx="1">
          <a:scrgbClr r="0" g="0" b="0"/>
        </a:lnRef>
        <a:fillRef idx="0">
          <a:scrgbClr r="0" g="0" b="0"/>
        </a:fillRef>
        <a:effectRef idx="0">
          <a:scrgbClr r="0" g="0" b="0"/>
        </a:effectRef>
        <a:fontRef idx="minor"/>
      </dsp:style>
    </dsp:sp>
    <dsp:sp modelId="{B2C3DA85-8BA3-4D7C-9CD7-A743E60D949E}">
      <dsp:nvSpPr>
        <dsp:cNvPr id="0" name=""/>
        <dsp:cNvSpPr/>
      </dsp:nvSpPr>
      <dsp:spPr>
        <a:xfrm rot="2700000">
          <a:off x="9500481" y="1840349"/>
          <a:ext cx="58163" cy="58163"/>
        </a:xfrm>
        <a:prstGeom prst="rect">
          <a:avLst/>
        </a:prstGeom>
        <a:solidFill>
          <a:schemeClr val="accent2">
            <a:hueOff val="6061798"/>
            <a:satOff val="-22833"/>
            <a:lumOff val="19160"/>
            <a:alphaOff val="0"/>
          </a:schemeClr>
        </a:solidFill>
        <a:ln w="63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17/3/layout/HorizontalLabelsTimeline">
  <dgm:title val="Horizontal Labels Timeline"/>
  <dgm:desc val="Use to show a list of events in chronological order. The rectangular shape contains the description while the date is shown immediately below. It can display a large amount of text and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dgm:constrLst>
    <dgm:layoutNode name="divider" styleLbl="fgAcc1">
      <dgm:alg type="sp"/>
      <dgm:shape xmlns:r="http://schemas.openxmlformats.org/officeDocument/2006/relationships" type="line" r:blip="" zOrderOff="-1">
        <dgm:adjLst/>
      </dgm:shap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8"/>
                <dgm:constr type="l" for="ch" forName="L1TextContainer" refType="w" fact="0.06"/>
                <dgm:constr type="h" for="ch" forName="L1TextContainer" refType="h" fact="0.12"/>
                <dgm:constr type="t" for="ch" forName="L1TextContainer" refType="h" fact="0.31"/>
                <dgm:constr type="w" for="ch" forName="L2TextContainerWrapper" refType="w" fact="0.88"/>
                <dgm:constr type="l" for="ch" forName="L2TextContainerWrapper" refType="w" fact="0.06"/>
                <dgm:constr type="h" for="ch" forName="L2TextContainerWrapper" refType="h" fact="0.31"/>
                <dgm:constr type="b" for="ch" forName="L2TextContainerWrapper" refType="h" fact="0.31"/>
                <dgm:constr type="w" for="ch" forName="ConnectLine"/>
                <dgm:constr type="ctrX" for="ch" forName="ConnectLine" refType="w" fact="0.5"/>
                <dgm:constr type="h" for="ch" forName="ConnectLine" refType="h" fact="0.07"/>
                <dgm:constr type="t" for="ch" forName="ConnectLine" refType="h" fact="0.43"/>
                <dgm:constr type="w" for="ch" forName="ConnectorPoint" refType="h" fact="0.022"/>
                <dgm:constr type="h" for="ch" forName="ConnectorPoint" refType="h" fact="0.022"/>
                <dgm:constr type="ctrX" for="ch" forName="ConnectorPoint" refType="w" fact="0.5"/>
                <dgm:constr type="ctrY" for="ch" forName="ConnectorPoint" refType="h" fact="0.5"/>
                <dgm:constr type="w" for="ch" forName="EmptyPlaceHolder" refType="w"/>
                <dgm:constr type="h" for="ch" forName="EmptyPlaceHolder" refType="h" fact="0.5"/>
                <dgm:constr type="t" for="ch" forName="EmptyPlaceHolder" refType="h" fact="0.5"/>
              </dgm:constrLst>
            </dgm:if>
            <dgm:else name="CaseForPlacingNodeBelowDivider">
              <dgm:constrLst>
                <dgm:constr type="w" for="ch" forName="L1TextContainer" refType="w" fact="0.88"/>
                <dgm:constr type="l" for="ch" forName="L1TextContainer" refType="w" fact="0.06"/>
                <dgm:constr type="h" for="ch" forName="L1TextContainer" refType="h" fact="0.12"/>
                <dgm:constr type="t" for="ch" forName="L1TextContainer" refType="h" fact="0.57"/>
                <dgm:constr type="w" for="ch" forName="L2TextContainerWrapper" refType="w" fact="0.88"/>
                <dgm:constr type="l" for="ch" forName="L2TextContainerWrapper" refType="w" fact="0.06"/>
                <dgm:constr type="h" for="ch" forName="L2TextContainerWrapper" refType="h" fact="0.31"/>
                <dgm:constr type="t" for="ch" forName="L2TextContainerWrapper" refType="h" fact="0.69"/>
                <dgm:constr type="w" for="ch" forName="ConnectLine"/>
                <dgm:constr type="ctrX" for="ch" forName="ConnectLine" refType="w" fact="0.5"/>
                <dgm:constr type="h" for="ch" forName="ConnectLine" refType="h" fact="0.07"/>
                <dgm:constr type="t" for="ch" forName="ConnectLine" refType="h" fact="0.5"/>
                <dgm:constr type="w" for="ch" forName="ConnectorPoint" refType="h" fact="0.022"/>
                <dgm:constr type="h" for="ch" forName="ConnectorPoint" refType="h" fact="0.022"/>
                <dgm:constr type="ctrX" for="ch" forName="ConnectorPoint" refType="w" fact="0.5"/>
                <dgm:constr type="ctrY" for="ch" forName="ConnectorPoint" refType="h" fact="0.5"/>
                <dgm:constr type="w" for="ch" forName="EmptyPlaceHolder" refType="w"/>
                <dgm:constr type="h" for="ch" forName="EmptyPlaceHolder" refType="h" fact="0.5"/>
                <dgm:constr type="t" for="ch" forName="EmptyPlaceHolder" refType="h" fact="0"/>
              </dgm:constrLst>
            </dgm:else>
          </dgm:choose>
          <dgm:layoutNode name="L1TextContainer" styleLbl="alignNode1">
            <dgm:varLst>
              <dgm:chMax val="1"/>
              <dgm:chPref val="1"/>
              <dgm:bulletEnabled val="1"/>
            </dgm:varLst>
            <dgm:alg type="tx">
              <dgm:param type="txAnchorVert" val="mid"/>
              <dgm:param type="parTxLTRAlign" val="ctr"/>
              <dgm:param type="parTxRTLAlign" val="ctr"/>
            </dgm:alg>
            <dgm:shape xmlns:r="http://schemas.openxmlformats.org/officeDocument/2006/relationships" type="rect" r:blip="">
              <dgm:adjLst/>
            </dgm:shape>
            <dgm:presOf axis="self"/>
            <dgm:constrLst>
              <dgm:constr type="tMarg" refType="primFontSz" fact="0.4"/>
              <dgm:constr type="bMarg" refType="primFontSz" fact="0.4"/>
              <dgm:constr type="lMarg" refType="primFontSz" fact="0.4"/>
              <dgm:constr type="rMarg" refType="primFontSz" fact="0.4"/>
            </dgm:constrLst>
            <dgm:ruleLst>
              <dgm:rule type="primFontSz" val="14" fact="NaN" max="NaN"/>
            </dgm:ruleLst>
          </dgm:layoutNode>
          <dgm:layoutNode name="L2TextContainerWrapper">
            <dgm:varLst>
              <dgm:bulletEnabled val="1"/>
            </dgm:varLst>
            <dgm:alg type="composite"/>
            <dgm:choose name="L2TextContainerConstr">
              <dgm:if name="CaseForPlacingL2TextContaineAboveDivider" axis="self" ptType="node" func="posOdd" op="equ" val="1">
                <dgm:constrLst>
                  <dgm:constr type="h" for="ch" forName="L2TextContainer" refType="h" fact="0.39"/>
                  <dgm:constr type="b" for="ch" forName="L2TextContainer" refType="h"/>
                  <dgm:constr type="h" for="ch" forName="FlexibleEmptyPlaceHolder" refType="h" fact="0.61"/>
                </dgm:constrLst>
              </dgm:if>
              <dgm:else name="CaseForPlacingL2TextContaineBelowDivider">
                <dgm:constrLst>
                  <dgm:constr type="h" for="ch" forName="L2TextContainer" refType="h" fact="0.39"/>
                  <dgm:constr type="h" for="ch" forName="FlexibleEmptyPlaceHolder" refType="h" fact="0.61"/>
                  <dgm:constr type="b" for="ch" forName="FlexibleEmptyPlaceHolder" refType="h"/>
                </dgm:constrLst>
              </dgm:else>
            </dgm:choose>
            <dgm:layoutNode name="L2TextContainer" styleLbl="bgAccFollowNode1" moveWith="L1TextContainer">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ect" r:blip="">
                <dgm:adjLst/>
              </dgm:shape>
              <dgm:presOf axis="des" ptType="node"/>
              <dgm:constrLst>
                <dgm:constr type="tMarg" refType="primFontSz" fact="0.75"/>
                <dgm:constr type="bMarg" refType="primFontSz" fact="0.75"/>
                <dgm:constr type="lMarg" refType="primFontSz" fact="0.75"/>
                <dgm:constr type="rMarg" refType="primFontSz" fact="0.75"/>
              </dgm:constrLst>
              <dgm:ruleLst>
                <dgm:rule type="h" val="INF" fact="NaN" max="NaN"/>
                <dgm:rule type="primFontSz" val="12" fact="NaN" max="NaN"/>
                <dgm:rule type="secFontSz" val="10"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sibTrans1D1" moveWith="L1TextContainer">
            <dgm:alg type="sp"/>
            <dgm:shape xmlns:r="http://schemas.openxmlformats.org/officeDocument/2006/relationships" type="line" r:blip="">
              <dgm:adjLst/>
            </dgm:shape>
            <dgm:presOf/>
            <dgm:constrLst/>
          </dgm:layoutNode>
          <dgm:layoutNode name="ConnectorPoint" styleLbl="node1" moveWith="L1TextContainer">
            <dgm:alg type="sp"/>
            <dgm:shape xmlns:r="http://schemas.openxmlformats.org/officeDocument/2006/relationships" rot="45" type="rect" r:blip="" zOrderOff="10">
              <dgm:adjLst/>
              <dgm:extLst>
                <a:ext uri="{B698B0E9-8C71-41B9-8309-B3DCBF30829C}">
                  <dgm1612:spPr xmlns:dgm1612="http://schemas.microsoft.com/office/drawing/2016/12/diagram">
                    <a:ln w="6350"/>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layout8.xml><?xml version="1.0" encoding="utf-8"?>
<dgm:layoutDef xmlns:dgm="http://schemas.openxmlformats.org/drawingml/2006/diagram" xmlns:a="http://schemas.openxmlformats.org/drawingml/2006/main" uniqueId="urn:microsoft.com/office/officeart/2017/3/layout/HorizontalLabelsTimeline">
  <dgm:title val="Horizontal Labels Timeline"/>
  <dgm:desc val="Use to show a list of events in chronological order. The rectangular shape contains the description while the date is shown immediately below. It can display a large amount of text and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dgm:constrLst>
    <dgm:layoutNode name="divider" styleLbl="fgAcc1">
      <dgm:alg type="sp"/>
      <dgm:shape xmlns:r="http://schemas.openxmlformats.org/officeDocument/2006/relationships" type="line" r:blip="" zOrderOff="-1">
        <dgm:adjLst/>
      </dgm:shap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8"/>
                <dgm:constr type="l" for="ch" forName="L1TextContainer" refType="w" fact="0.06"/>
                <dgm:constr type="h" for="ch" forName="L1TextContainer" refType="h" fact="0.12"/>
                <dgm:constr type="t" for="ch" forName="L1TextContainer" refType="h" fact="0.31"/>
                <dgm:constr type="w" for="ch" forName="L2TextContainerWrapper" refType="w" fact="0.88"/>
                <dgm:constr type="l" for="ch" forName="L2TextContainerWrapper" refType="w" fact="0.06"/>
                <dgm:constr type="h" for="ch" forName="L2TextContainerWrapper" refType="h" fact="0.31"/>
                <dgm:constr type="b" for="ch" forName="L2TextContainerWrapper" refType="h" fact="0.31"/>
                <dgm:constr type="w" for="ch" forName="ConnectLine"/>
                <dgm:constr type="ctrX" for="ch" forName="ConnectLine" refType="w" fact="0.5"/>
                <dgm:constr type="h" for="ch" forName="ConnectLine" refType="h" fact="0.07"/>
                <dgm:constr type="t" for="ch" forName="ConnectLine" refType="h" fact="0.43"/>
                <dgm:constr type="w" for="ch" forName="ConnectorPoint" refType="h" fact="0.022"/>
                <dgm:constr type="h" for="ch" forName="ConnectorPoint" refType="h" fact="0.022"/>
                <dgm:constr type="ctrX" for="ch" forName="ConnectorPoint" refType="w" fact="0.5"/>
                <dgm:constr type="ctrY" for="ch" forName="ConnectorPoint" refType="h" fact="0.5"/>
                <dgm:constr type="w" for="ch" forName="EmptyPlaceHolder" refType="w"/>
                <dgm:constr type="h" for="ch" forName="EmptyPlaceHolder" refType="h" fact="0.5"/>
                <dgm:constr type="t" for="ch" forName="EmptyPlaceHolder" refType="h" fact="0.5"/>
              </dgm:constrLst>
            </dgm:if>
            <dgm:else name="CaseForPlacingNodeBelowDivider">
              <dgm:constrLst>
                <dgm:constr type="w" for="ch" forName="L1TextContainer" refType="w" fact="0.88"/>
                <dgm:constr type="l" for="ch" forName="L1TextContainer" refType="w" fact="0.06"/>
                <dgm:constr type="h" for="ch" forName="L1TextContainer" refType="h" fact="0.12"/>
                <dgm:constr type="t" for="ch" forName="L1TextContainer" refType="h" fact="0.57"/>
                <dgm:constr type="w" for="ch" forName="L2TextContainerWrapper" refType="w" fact="0.88"/>
                <dgm:constr type="l" for="ch" forName="L2TextContainerWrapper" refType="w" fact="0.06"/>
                <dgm:constr type="h" for="ch" forName="L2TextContainerWrapper" refType="h" fact="0.31"/>
                <dgm:constr type="t" for="ch" forName="L2TextContainerWrapper" refType="h" fact="0.69"/>
                <dgm:constr type="w" for="ch" forName="ConnectLine"/>
                <dgm:constr type="ctrX" for="ch" forName="ConnectLine" refType="w" fact="0.5"/>
                <dgm:constr type="h" for="ch" forName="ConnectLine" refType="h" fact="0.07"/>
                <dgm:constr type="t" for="ch" forName="ConnectLine" refType="h" fact="0.5"/>
                <dgm:constr type="w" for="ch" forName="ConnectorPoint" refType="h" fact="0.022"/>
                <dgm:constr type="h" for="ch" forName="ConnectorPoint" refType="h" fact="0.022"/>
                <dgm:constr type="ctrX" for="ch" forName="ConnectorPoint" refType="w" fact="0.5"/>
                <dgm:constr type="ctrY" for="ch" forName="ConnectorPoint" refType="h" fact="0.5"/>
                <dgm:constr type="w" for="ch" forName="EmptyPlaceHolder" refType="w"/>
                <dgm:constr type="h" for="ch" forName="EmptyPlaceHolder" refType="h" fact="0.5"/>
                <dgm:constr type="t" for="ch" forName="EmptyPlaceHolder" refType="h" fact="0"/>
              </dgm:constrLst>
            </dgm:else>
          </dgm:choose>
          <dgm:layoutNode name="L1TextContainer" styleLbl="alignNode1">
            <dgm:varLst>
              <dgm:chMax val="1"/>
              <dgm:chPref val="1"/>
              <dgm:bulletEnabled val="1"/>
            </dgm:varLst>
            <dgm:alg type="tx">
              <dgm:param type="txAnchorVert" val="mid"/>
              <dgm:param type="parTxLTRAlign" val="ctr"/>
              <dgm:param type="parTxRTLAlign" val="ctr"/>
            </dgm:alg>
            <dgm:shape xmlns:r="http://schemas.openxmlformats.org/officeDocument/2006/relationships" type="rect" r:blip="">
              <dgm:adjLst/>
            </dgm:shape>
            <dgm:presOf axis="self"/>
            <dgm:constrLst>
              <dgm:constr type="tMarg" refType="primFontSz" fact="0.4"/>
              <dgm:constr type="bMarg" refType="primFontSz" fact="0.4"/>
              <dgm:constr type="lMarg" refType="primFontSz" fact="0.4"/>
              <dgm:constr type="rMarg" refType="primFontSz" fact="0.4"/>
            </dgm:constrLst>
            <dgm:ruleLst>
              <dgm:rule type="primFontSz" val="14" fact="NaN" max="NaN"/>
            </dgm:ruleLst>
          </dgm:layoutNode>
          <dgm:layoutNode name="L2TextContainerWrapper">
            <dgm:varLst>
              <dgm:bulletEnabled val="1"/>
            </dgm:varLst>
            <dgm:alg type="composite"/>
            <dgm:choose name="L2TextContainerConstr">
              <dgm:if name="CaseForPlacingL2TextContaineAboveDivider" axis="self" ptType="node" func="posOdd" op="equ" val="1">
                <dgm:constrLst>
                  <dgm:constr type="h" for="ch" forName="L2TextContainer" refType="h" fact="0.39"/>
                  <dgm:constr type="b" for="ch" forName="L2TextContainer" refType="h"/>
                  <dgm:constr type="h" for="ch" forName="FlexibleEmptyPlaceHolder" refType="h" fact="0.61"/>
                </dgm:constrLst>
              </dgm:if>
              <dgm:else name="CaseForPlacingL2TextContaineBelowDivider">
                <dgm:constrLst>
                  <dgm:constr type="h" for="ch" forName="L2TextContainer" refType="h" fact="0.39"/>
                  <dgm:constr type="h" for="ch" forName="FlexibleEmptyPlaceHolder" refType="h" fact="0.61"/>
                  <dgm:constr type="b" for="ch" forName="FlexibleEmptyPlaceHolder" refType="h"/>
                </dgm:constrLst>
              </dgm:else>
            </dgm:choose>
            <dgm:layoutNode name="L2TextContainer" styleLbl="bgAccFollowNode1" moveWith="L1TextContainer">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ect" r:blip="">
                <dgm:adjLst/>
              </dgm:shape>
              <dgm:presOf axis="des" ptType="node"/>
              <dgm:constrLst>
                <dgm:constr type="tMarg" refType="primFontSz" fact="0.75"/>
                <dgm:constr type="bMarg" refType="primFontSz" fact="0.75"/>
                <dgm:constr type="lMarg" refType="primFontSz" fact="0.75"/>
                <dgm:constr type="rMarg" refType="primFontSz" fact="0.75"/>
              </dgm:constrLst>
              <dgm:ruleLst>
                <dgm:rule type="h" val="INF" fact="NaN" max="NaN"/>
                <dgm:rule type="primFontSz" val="12" fact="NaN" max="NaN"/>
                <dgm:rule type="secFontSz" val="10"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sibTrans1D1" moveWith="L1TextContainer">
            <dgm:alg type="sp"/>
            <dgm:shape xmlns:r="http://schemas.openxmlformats.org/officeDocument/2006/relationships" type="line" r:blip="">
              <dgm:adjLst/>
            </dgm:shape>
            <dgm:presOf/>
            <dgm:constrLst/>
          </dgm:layoutNode>
          <dgm:layoutNode name="ConnectorPoint" styleLbl="node1" moveWith="L1TextContainer">
            <dgm:alg type="sp"/>
            <dgm:shape xmlns:r="http://schemas.openxmlformats.org/officeDocument/2006/relationships" rot="45" type="rect" r:blip="" zOrderOff="10">
              <dgm:adjLst/>
              <dgm:extLst>
                <a:ext uri="{B698B0E9-8C71-41B9-8309-B3DCBF30829C}">
                  <dgm1612:spPr xmlns:dgm1612="http://schemas.microsoft.com/office/drawing/2016/12/diagram">
                    <a:ln w="6350"/>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35AE13-B692-4A33-8CBD-1BBA26A6AFB2}" type="datetimeFigureOut">
              <a:t>4/28/2025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29569E-98AB-4E12-B9A0-82C935340017}" type="slidenum">
              <a:t>‹#›</a:t>
            </a:fld>
            <a:endParaRPr lang="en-US"/>
          </a:p>
        </p:txBody>
      </p:sp>
    </p:spTree>
    <p:extLst>
      <p:ext uri="{BB962C8B-B14F-4D97-AF65-F5344CB8AC3E}">
        <p14:creationId xmlns:p14="http://schemas.microsoft.com/office/powerpoint/2010/main" val="15888277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To start: I'd like to share this quote from Ahmed (2023) that outlines the standpoint for diversity within the legal profession. He said: QUOTE</a:t>
            </a:r>
            <a:endParaRPr lang="en-US" dirty="0"/>
          </a:p>
          <a:p>
            <a:endParaRPr lang="en-US" dirty="0">
              <a:ea typeface="Calibri"/>
              <a:cs typeface="Calibri"/>
            </a:endParaRPr>
          </a:p>
          <a:p>
            <a:r>
              <a:rPr lang="en-US" dirty="0">
                <a:ea typeface="Calibri"/>
                <a:cs typeface="Calibri"/>
              </a:rPr>
              <a:t>  So, In comparison to Allanna's input and evaluation of current statistics on Ethnicity – I have included the contrasting statistics here.</a:t>
            </a:r>
          </a:p>
          <a:p>
            <a:r>
              <a:rPr lang="en-US" dirty="0">
                <a:ea typeface="Calibri"/>
                <a:cs typeface="Calibri"/>
              </a:rPr>
              <a:t>This chart shows my findings: </a:t>
            </a:r>
          </a:p>
          <a:p>
            <a:r>
              <a:rPr lang="en-US" dirty="0">
                <a:ea typeface="Calibri"/>
                <a:cs typeface="Calibri"/>
              </a:rPr>
              <a:t>     It is evident that the population of solicitors is dominated by those who are white, at 80% of the whole chart.</a:t>
            </a:r>
          </a:p>
          <a:p>
            <a:r>
              <a:rPr lang="en-US" dirty="0">
                <a:ea typeface="Calibri"/>
                <a:cs typeface="Calibri"/>
              </a:rPr>
              <a:t>     At second highest ethnicity we have Asian people, at 14%</a:t>
            </a:r>
          </a:p>
          <a:p>
            <a:r>
              <a:rPr lang="en-US" dirty="0">
                <a:ea typeface="Calibri"/>
                <a:cs typeface="Calibri"/>
              </a:rPr>
              <a:t>     Then we have 3% black individuals, 2% mixed-race individuals and 1% for any other ethnicities.</a:t>
            </a:r>
          </a:p>
          <a:p>
            <a:endParaRPr lang="en-US" dirty="0">
              <a:ea typeface="Calibri"/>
              <a:cs typeface="Calibri"/>
            </a:endParaRPr>
          </a:p>
          <a:p>
            <a:r>
              <a:rPr lang="en-US" dirty="0">
                <a:ea typeface="Calibri"/>
                <a:cs typeface="Calibri"/>
              </a:rPr>
              <a:t>This differs to current statistics from (2023).</a:t>
            </a:r>
          </a:p>
          <a:p>
            <a:r>
              <a:rPr lang="en-US" dirty="0">
                <a:ea typeface="Calibri"/>
                <a:cs typeface="Calibri"/>
              </a:rPr>
              <a:t>   Asian: dropped by 2%</a:t>
            </a:r>
          </a:p>
          <a:p>
            <a:r>
              <a:rPr lang="en-US" dirty="0">
                <a:ea typeface="Calibri"/>
                <a:cs typeface="Calibri"/>
              </a:rPr>
              <a:t>   Black: stayed the same, at 3%</a:t>
            </a:r>
          </a:p>
          <a:p>
            <a:r>
              <a:rPr lang="en-US" dirty="0">
                <a:ea typeface="Calibri"/>
                <a:cs typeface="Calibri"/>
              </a:rPr>
              <a:t>   Mixed: increased by 1%</a:t>
            </a:r>
          </a:p>
          <a:p>
            <a:r>
              <a:rPr lang="en-US" dirty="0">
                <a:ea typeface="Calibri"/>
                <a:cs typeface="Calibri"/>
              </a:rPr>
              <a:t>   Other: stayed the same, at 1%</a:t>
            </a:r>
          </a:p>
          <a:p>
            <a:r>
              <a:rPr lang="en-US" dirty="0">
                <a:ea typeface="Calibri"/>
                <a:cs typeface="Calibri"/>
              </a:rPr>
              <a:t>   White: went from 80% in 2017 to 77% in 2023 (need to reference that info.)</a:t>
            </a:r>
          </a:p>
        </p:txBody>
      </p:sp>
      <p:sp>
        <p:nvSpPr>
          <p:cNvPr id="4" name="Slide Number Placeholder 3"/>
          <p:cNvSpPr>
            <a:spLocks noGrp="1"/>
          </p:cNvSpPr>
          <p:nvPr>
            <p:ph type="sldNum" sz="quarter" idx="5"/>
          </p:nvPr>
        </p:nvSpPr>
        <p:spPr/>
        <p:txBody>
          <a:bodyPr/>
          <a:lstStyle/>
          <a:p>
            <a:fld id="{BA29569E-98AB-4E12-B9A0-82C935340017}" type="slidenum">
              <a:t>9</a:t>
            </a:fld>
            <a:endParaRPr lang="en-US"/>
          </a:p>
        </p:txBody>
      </p:sp>
    </p:spTree>
    <p:extLst>
      <p:ext uri="{BB962C8B-B14F-4D97-AF65-F5344CB8AC3E}">
        <p14:creationId xmlns:p14="http://schemas.microsoft.com/office/powerpoint/2010/main" val="3009733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a:ea typeface="Calibri"/>
                <a:cs typeface="Calibri"/>
              </a:rPr>
              <a:t>Competitive</a:t>
            </a:r>
          </a:p>
          <a:p>
            <a:r>
              <a:rPr lang="en-US" dirty="0"/>
              <a:t>According to Webley et al. (2010), "the legal profession is highly competitive," with far more individuals graduating with law degrees than there are jobs available.</a:t>
            </a:r>
            <a:br>
              <a:rPr lang="en-US" dirty="0">
                <a:cs typeface="+mn-lt"/>
              </a:rPr>
            </a:br>
            <a:r>
              <a:rPr lang="en-US" dirty="0"/>
              <a:t> This intense competition could explain the small drop in white representation, as individuals may be moving into alternative careers outside of law when opportunities are limited.</a:t>
            </a:r>
            <a:endParaRPr lang="en-US" dirty="0">
              <a:ea typeface="Calibri"/>
              <a:cs typeface="Calibri"/>
            </a:endParaRPr>
          </a:p>
          <a:p>
            <a:r>
              <a:rPr lang="en-US" u="sng" dirty="0">
                <a:ea typeface="Calibri"/>
                <a:cs typeface="Calibri"/>
              </a:rPr>
              <a:t>Demographic favouritism</a:t>
            </a:r>
          </a:p>
          <a:p>
            <a:r>
              <a:rPr lang="en-US" dirty="0"/>
              <a:t>Additionally, It is much more likely for white males to progress, receive promotions or be </a:t>
            </a:r>
            <a:r>
              <a:rPr lang="en-US" dirty="0" err="1"/>
              <a:t>favourited</a:t>
            </a:r>
            <a:r>
              <a:rPr lang="en-US" dirty="0"/>
              <a:t> in this field (Solicitors Regulation Authority, 2017).</a:t>
            </a:r>
            <a:br>
              <a:rPr lang="en-US" dirty="0">
                <a:cs typeface="+mn-lt"/>
              </a:rPr>
            </a:br>
            <a:r>
              <a:rPr lang="en-US" dirty="0"/>
              <a:t> This could also explain one reason for the drop in the Asian population, the steady 3% in black solicitors, and even why the overall ethnic statistics haven’t grown much.</a:t>
            </a:r>
            <a:endParaRPr lang="en-US" dirty="0">
              <a:ea typeface="Calibri"/>
              <a:cs typeface="Calibri"/>
            </a:endParaRPr>
          </a:p>
          <a:p>
            <a:r>
              <a:rPr lang="en-US" u="sng" dirty="0">
                <a:ea typeface="Calibri"/>
                <a:cs typeface="Calibri"/>
              </a:rPr>
              <a:t>Mixed race increase</a:t>
            </a:r>
          </a:p>
          <a:p>
            <a:r>
              <a:rPr lang="en-US" dirty="0"/>
              <a:t>In 2001, 1.2% of the UK population identified as mixed ethnicity.</a:t>
            </a:r>
            <a:br>
              <a:rPr lang="en-US" dirty="0">
                <a:cs typeface="+mn-lt"/>
              </a:rPr>
            </a:br>
            <a:r>
              <a:rPr lang="en-US" dirty="0"/>
              <a:t>By 2021, this rose to 3%.</a:t>
            </a:r>
            <a:br>
              <a:rPr lang="en-US" dirty="0">
                <a:cs typeface="+mn-lt"/>
              </a:rPr>
            </a:br>
            <a:r>
              <a:rPr lang="en-US" dirty="0"/>
              <a:t> This growth shows an increase mixed heritage population — naturally leading to more representation in the legal profession (Office for National Statistics, 2022).</a:t>
            </a:r>
            <a:endParaRPr lang="en-US" dirty="0">
              <a:ea typeface="Calibri"/>
              <a:cs typeface="Calibri"/>
            </a:endParaRPr>
          </a:p>
          <a:p>
            <a:r>
              <a:rPr lang="en-US" u="sng" dirty="0">
                <a:ea typeface="Calibri"/>
                <a:cs typeface="Calibri"/>
              </a:rPr>
              <a:t>Black individuals and other ethnicities</a:t>
            </a:r>
          </a:p>
          <a:p>
            <a:r>
              <a:rPr lang="en-US" dirty="0"/>
              <a:t>One reason Black and Other ethnic representation hasn’t increased is because racism is still very much present across the UK and its institutions (United Nations Human Rights Office, 2023).</a:t>
            </a:r>
            <a:br>
              <a:rPr lang="en-US" dirty="0">
                <a:cs typeface="+mn-lt"/>
              </a:rPr>
            </a:br>
            <a:r>
              <a:rPr lang="en-US" dirty="0"/>
              <a:t>Sadly, the legal field isn’t an exception.</a:t>
            </a:r>
            <a:br>
              <a:rPr lang="en-US" dirty="0">
                <a:cs typeface="+mn-lt"/>
              </a:rPr>
            </a:br>
            <a:r>
              <a:rPr lang="en-US" dirty="0"/>
              <a:t>The Bar Standards Board (2021) showed this in saying, </a:t>
            </a:r>
            <a:r>
              <a:rPr lang="en-US" i="1" dirty="0"/>
              <a:t>"I regret to have to admit that our legal profession is miserably failing." </a:t>
            </a:r>
            <a:r>
              <a:rPr lang="en-US" dirty="0"/>
              <a:t>This ongoing discrimination makes it harder for real progress to happen. </a:t>
            </a:r>
            <a:endParaRPr lang="en-US" dirty="0">
              <a:ea typeface="Calibri"/>
              <a:cs typeface="Calibri"/>
            </a:endParaRPr>
          </a:p>
          <a:p>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BA29569E-98AB-4E12-B9A0-82C935340017}" type="slidenum">
              <a:rPr lang="en-US"/>
              <a:t>10</a:t>
            </a:fld>
            <a:endParaRPr lang="en-US"/>
          </a:p>
        </p:txBody>
      </p:sp>
    </p:spTree>
    <p:extLst>
      <p:ext uri="{BB962C8B-B14F-4D97-AF65-F5344CB8AC3E}">
        <p14:creationId xmlns:p14="http://schemas.microsoft.com/office/powerpoint/2010/main" val="3633336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048FFE-E373-794C-D1DD-E91EEAC99C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F44B0E-F5A2-C198-1C6A-655CF90EAD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35F564-CF1D-2D9E-6B20-7C6A165149C7}"/>
              </a:ext>
            </a:extLst>
          </p:cNvPr>
          <p:cNvSpPr>
            <a:spLocks noGrp="1"/>
          </p:cNvSpPr>
          <p:nvPr>
            <p:ph type="body" idx="1"/>
          </p:nvPr>
        </p:nvSpPr>
        <p:spPr/>
        <p:txBody>
          <a:bodyPr/>
          <a:lstStyle/>
          <a:p>
            <a:r>
              <a:rPr lang="en-US" dirty="0">
                <a:ea typeface="Calibri"/>
                <a:cs typeface="Calibri"/>
              </a:rPr>
              <a:t>Now I will talk about the statistics on Gender diversity in the solicitor profession by using the information in my table.</a:t>
            </a:r>
          </a:p>
          <a:p>
            <a:endParaRPr lang="en-US" dirty="0">
              <a:ea typeface="Calibri"/>
              <a:cs typeface="Calibri"/>
            </a:endParaRPr>
          </a:p>
          <a:p>
            <a:r>
              <a:rPr lang="en-US" dirty="0">
                <a:ea typeface="Calibri"/>
                <a:cs typeface="Calibri"/>
              </a:rPr>
              <a:t>In the most recent data I found, males make up 33% of solicitors and 65% of solicitors are Female. Then it Is found that 1% reported that they were transgender.</a:t>
            </a:r>
          </a:p>
          <a:p>
            <a:r>
              <a:rPr lang="en-US" dirty="0">
                <a:ea typeface="Calibri"/>
                <a:cs typeface="Calibri"/>
              </a:rPr>
              <a:t>From this we can see that women now dominate the field.</a:t>
            </a:r>
          </a:p>
          <a:p>
            <a:endParaRPr lang="en-US" dirty="0">
              <a:ea typeface="Calibri"/>
              <a:cs typeface="Calibri"/>
            </a:endParaRPr>
          </a:p>
          <a:p>
            <a:r>
              <a:rPr lang="en-US" dirty="0">
                <a:ea typeface="Calibri"/>
                <a:cs typeface="Calibri"/>
              </a:rPr>
              <a:t>To compare to information from 2017, we can see that it was men that had majority of the profession, with 52% and women at 48%. Information on Transgender solicitors was not included in this information. </a:t>
            </a:r>
          </a:p>
          <a:p>
            <a:endParaRPr lang="en-US" dirty="0">
              <a:ea typeface="Calibri"/>
              <a:cs typeface="Calibri"/>
            </a:endParaRPr>
          </a:p>
          <a:p>
            <a:r>
              <a:rPr lang="en-US" dirty="0">
                <a:ea typeface="Calibri"/>
                <a:cs typeface="Calibri"/>
              </a:rPr>
              <a:t>Why is there a </a:t>
            </a:r>
            <a:r>
              <a:rPr lang="en-US" dirty="0" err="1">
                <a:ea typeface="Calibri"/>
                <a:cs typeface="Calibri"/>
              </a:rPr>
              <a:t>discrepency</a:t>
            </a:r>
            <a:r>
              <a:rPr lang="en-US" dirty="0">
                <a:ea typeface="Calibri"/>
                <a:cs typeface="Calibri"/>
              </a:rPr>
              <a:t>?</a:t>
            </a:r>
          </a:p>
        </p:txBody>
      </p:sp>
      <p:sp>
        <p:nvSpPr>
          <p:cNvPr id="4" name="Slide Number Placeholder 3">
            <a:extLst>
              <a:ext uri="{FF2B5EF4-FFF2-40B4-BE49-F238E27FC236}">
                <a16:creationId xmlns:a16="http://schemas.microsoft.com/office/drawing/2014/main" id="{C9D0129D-1353-BA52-A8D4-0FA5526B4AD4}"/>
              </a:ext>
            </a:extLst>
          </p:cNvPr>
          <p:cNvSpPr>
            <a:spLocks noGrp="1"/>
          </p:cNvSpPr>
          <p:nvPr>
            <p:ph type="sldNum" sz="quarter" idx="5"/>
          </p:nvPr>
        </p:nvSpPr>
        <p:spPr/>
        <p:txBody>
          <a:bodyPr/>
          <a:lstStyle/>
          <a:p>
            <a:fld id="{BA29569E-98AB-4E12-B9A0-82C935340017}" type="slidenum">
              <a:t>11</a:t>
            </a:fld>
            <a:endParaRPr lang="en-US"/>
          </a:p>
        </p:txBody>
      </p:sp>
    </p:spTree>
    <p:extLst>
      <p:ext uri="{BB962C8B-B14F-4D97-AF65-F5344CB8AC3E}">
        <p14:creationId xmlns:p14="http://schemas.microsoft.com/office/powerpoint/2010/main" val="42088201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F4D11E-EEB5-02CD-976F-AA9A432447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B48B64-8C3F-A3A7-4C69-8950C4678B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05EFF9-8D17-CE4E-FF68-6EDA960AE92E}"/>
              </a:ext>
            </a:extLst>
          </p:cNvPr>
          <p:cNvSpPr>
            <a:spLocks noGrp="1"/>
          </p:cNvSpPr>
          <p:nvPr>
            <p:ph type="body" idx="1"/>
          </p:nvPr>
        </p:nvSpPr>
        <p:spPr/>
        <p:txBody>
          <a:bodyPr/>
          <a:lstStyle/>
          <a:p>
            <a:r>
              <a:rPr lang="en-US" dirty="0"/>
              <a:t>For much of history, the legal profession was almost entirely male. (Schultz and Shaw, 2003) Women were banned from practicing law in the UK until the Sex Disqualification (Removal) Act 1919. (UK Government, 1919)</a:t>
            </a:r>
          </a:p>
          <a:p>
            <a:r>
              <a:rPr lang="en-US" dirty="0"/>
              <a:t>       </a:t>
            </a:r>
          </a:p>
          <a:p>
            <a:r>
              <a:rPr lang="en-US" dirty="0"/>
              <a:t>       But in recent years, Law firms and professional bodies have implemented diversity and inclusion initiatives aimed at recruiting and retaining female talent. These efforts have contributed to a more supportive environment for women in law. (The Law Society, 2025)</a:t>
            </a:r>
            <a:endParaRPr lang="en-US">
              <a:ea typeface="Calibri"/>
              <a:cs typeface="Calibri"/>
            </a:endParaRPr>
          </a:p>
          <a:p>
            <a:endParaRPr lang="en-US" dirty="0"/>
          </a:p>
          <a:p>
            <a:r>
              <a:rPr lang="en-US" dirty="0"/>
              <a:t>Therefore, women are now more likely to enter these roles simply because they are able.</a:t>
            </a:r>
            <a:endParaRPr lang="en-US" dirty="0">
              <a:ea typeface="Calibri" panose="020F0502020204030204"/>
              <a:cs typeface="Calibri" panose="020F0502020204030204"/>
            </a:endParaRPr>
          </a:p>
          <a:p>
            <a:endParaRPr lang="en-US" dirty="0">
              <a:ea typeface="Calibri" panose="020F0502020204030204"/>
              <a:cs typeface="Calibri" panose="020F0502020204030204"/>
            </a:endParaRPr>
          </a:p>
          <a:p>
            <a:endParaRPr lang="en-US" dirty="0"/>
          </a:p>
          <a:p>
            <a:r>
              <a:rPr lang="en-US" dirty="0"/>
              <a:t>One big reason why less men are entering the legal profession is because women are now outperforming them in education. According to the Higher Education Policy Institute (2020), in 2020, around 56.6% of young women in the UK went into higher education, compared to just 44.1% of young men. With more women getting degrees, it’s only natural that more of them are qualifying for and pursuing careers in law, which is changing the gender balance in the profession.</a:t>
            </a:r>
          </a:p>
          <a:p>
            <a:endParaRPr lang="en-US" dirty="0">
              <a:ea typeface="Calibri"/>
              <a:cs typeface="Calibri"/>
            </a:endParaRPr>
          </a:p>
          <a:p>
            <a:r>
              <a:rPr lang="en-US" dirty="0"/>
              <a:t> A significant factor contributing to the decline in male participation in the legal profession is the evolving perception of law as a less traditionally masculine career. As the profession becomes more gender-diverse, some men may perceive it as less aligned with traditional masculine roles, potentially leading to decreased interest. (McGlynn, 1998)</a:t>
            </a:r>
          </a:p>
          <a:p>
            <a:endParaRPr lang="en-US" dirty="0">
              <a:ea typeface="Calibri" panose="020F0502020204030204"/>
              <a:cs typeface="Calibri" panose="020F0502020204030204"/>
            </a:endParaRPr>
          </a:p>
          <a:p>
            <a:endParaRPr lang="en-US" dirty="0">
              <a:ea typeface="Calibri" panose="020F0502020204030204"/>
              <a:cs typeface="Calibri" panose="020F0502020204030204"/>
            </a:endParaRPr>
          </a:p>
          <a:p>
            <a:r>
              <a:rPr lang="en-US" dirty="0"/>
              <a:t>In terms of the lack of Transgender individuals in the profession --- Some transgender individuals might decide not to reveal their gender identity at work because of worries about privacy, discrimination, or bias. As a result, diversity surveys and statistics may not fully reflect the true number of transgender people in the profession.</a:t>
            </a:r>
          </a:p>
          <a:p>
            <a:endParaRPr lang="en-US" dirty="0">
              <a:ea typeface="Calibri" panose="020F0502020204030204"/>
              <a:cs typeface="Calibri" panose="020F0502020204030204"/>
            </a:endParaRPr>
          </a:p>
          <a:p>
            <a:r>
              <a:rPr lang="en-US" dirty="0"/>
              <a:t>Transgender professionals still face discrimination and bias in employment settings. Experiences like  can discourage individuals from pursuing or continuing careers in law, as it is a job that includes public speaking and situations more likely to result in bias. (Solicitors Regulation Authority, 2024)</a:t>
            </a:r>
            <a:endParaRPr lang="en-US" dirty="0">
              <a:ea typeface="Calibri"/>
              <a:cs typeface="Calibri"/>
            </a:endParaRPr>
          </a:p>
        </p:txBody>
      </p:sp>
      <p:sp>
        <p:nvSpPr>
          <p:cNvPr id="4" name="Slide Number Placeholder 3">
            <a:extLst>
              <a:ext uri="{FF2B5EF4-FFF2-40B4-BE49-F238E27FC236}">
                <a16:creationId xmlns:a16="http://schemas.microsoft.com/office/drawing/2014/main" id="{FB132330-C7E5-BC8E-F5D6-4AD908F5C10D}"/>
              </a:ext>
            </a:extLst>
          </p:cNvPr>
          <p:cNvSpPr>
            <a:spLocks noGrp="1"/>
          </p:cNvSpPr>
          <p:nvPr>
            <p:ph type="sldNum" sz="quarter" idx="5"/>
          </p:nvPr>
        </p:nvSpPr>
        <p:spPr/>
        <p:txBody>
          <a:bodyPr/>
          <a:lstStyle/>
          <a:p>
            <a:fld id="{BA29569E-98AB-4E12-B9A0-82C935340017}" type="slidenum">
              <a:t>12</a:t>
            </a:fld>
            <a:endParaRPr lang="en-US"/>
          </a:p>
        </p:txBody>
      </p:sp>
    </p:spTree>
    <p:extLst>
      <p:ext uri="{BB962C8B-B14F-4D97-AF65-F5344CB8AC3E}">
        <p14:creationId xmlns:p14="http://schemas.microsoft.com/office/powerpoint/2010/main" val="7919397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640080" y="1371599"/>
            <a:ext cx="6675120" cy="2951825"/>
          </a:xfrm>
        </p:spPr>
        <p:txBody>
          <a:bodyPr anchor="t">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640080" y="4584879"/>
            <a:ext cx="667512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4/28/2025</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912346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9F89F774-3FA6-43B8-9241-99959C8FD463}" type="datetime1">
              <a:rPr lang="en-US" smtClean="0"/>
              <a:t>4/28/2025</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2858908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1BB59B6-79B9-97F5-AC3B-DF65899D39D8}"/>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640080" y="1291366"/>
            <a:ext cx="9214884" cy="3159974"/>
          </a:xfrm>
        </p:spPr>
        <p:txBody>
          <a:bodyPr anchor="b">
            <a:normAutofit/>
          </a:bodyPr>
          <a:lstStyle>
            <a:lvl1pPr>
              <a:defRPr sz="5400"/>
            </a:lvl1pPr>
          </a:lstStyle>
          <a:p>
            <a:r>
              <a:rPr lang="en-US"/>
              <a:t>Click to edit Master title style</a:t>
            </a:r>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640080" y="5018567"/>
            <a:ext cx="7907079" cy="107388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F9504452-5DCC-4FE2-A5C9-8A5EF6714D65}" type="datetime1">
              <a:rPr lang="en-US" smtClean="0"/>
              <a:t>4/28/2025</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FF05EAE5-4812-F718-6D75-9627884180BF}"/>
              </a:ext>
              <a:ext uri="{C183D7F6-B498-43B3-948B-1728B52AA6E4}">
                <adec:decorative xmlns:adec="http://schemas.microsoft.com/office/drawing/2017/decorative" val="1"/>
              </a:ext>
            </a:extLst>
          </p:cNvPr>
          <p:cNvCxnSpPr>
            <a:cxnSpLocks/>
          </p:cNvCxnSpPr>
          <p:nvPr/>
        </p:nvCxnSpPr>
        <p:spPr>
          <a:xfrm>
            <a:off x="716281" y="4715234"/>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94420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640080"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318928"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E579ABC2-0180-4F3A-A895-A85BC724D472}" type="datetime1">
              <a:rPr lang="en-US" smtClean="0"/>
              <a:t>4/28/2025</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2949441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640079" y="1371599"/>
            <a:ext cx="10890929" cy="93975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640079"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640079"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318928"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318928"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6AEEA9BA-4E8F-439E-BEA4-91FBA01E3F5F}" type="datetime1">
              <a:rPr lang="en-US" smtClean="0"/>
              <a:t>4/28/2025</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579089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E15BF18-0007-481C-AA29-413124BC3EE7}" type="datetime1">
              <a:rPr lang="en-US" smtClean="0"/>
              <a:t>4/28/2025</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6997068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49F9F0F-FB8C-5565-247C-BDCC156B5CA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9BE9870-3748-43AD-B547-02A075CB4A1D}" type="datetime1">
              <a:rPr lang="en-US" smtClean="0"/>
              <a:t>4/28/2025</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6629511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4936519" y="1031001"/>
            <a:ext cx="6594490" cy="516636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640080" y="2972168"/>
            <a:ext cx="3859397" cy="322682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558E7897-33C5-4F1A-9307-D068E37F3DC7}" type="datetime1">
              <a:rPr lang="en-US" smtClean="0"/>
              <a:t>4/28/2025</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8396487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4937760" y="1033271"/>
            <a:ext cx="6592824" cy="5166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640080" y="2972167"/>
            <a:ext cx="3859397" cy="32268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82E171BA-CC09-47C8-A6DF-F5C5CB59CEEC}" type="datetime1">
              <a:rPr lang="en-US" smtClean="0"/>
              <a:t>4/28/2025</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62376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C07B66AD-7C08-490A-ADA4-B47E10FB2407}" type="datetime1">
              <a:rPr lang="en-US" smtClean="0"/>
              <a:t>4/28/2025</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7306068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1CB3635-47E1-90D8-B693-DA85A66B3831}"/>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209219" y="640079"/>
            <a:ext cx="1811773" cy="5536884"/>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640080" y="640080"/>
            <a:ext cx="8412422" cy="553688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5B95027-4255-49E7-9841-CD21BCC99996}" type="datetime1">
              <a:rPr lang="en-US" smtClean="0"/>
              <a:t>4/28/2025</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3230604F-219C-2DEE-830E-27274CC2FE19}"/>
              </a:ext>
              <a:ext uri="{C183D7F6-B498-43B3-948B-1728B52AA6E4}">
                <adec:decorative xmlns:adec="http://schemas.microsoft.com/office/drawing/2017/decorative" val="1"/>
              </a:ext>
            </a:extLst>
          </p:cNvPr>
          <p:cNvCxnSpPr>
            <a:cxnSpLocks/>
          </p:cNvCxnSpPr>
          <p:nvPr/>
        </p:nvCxnSpPr>
        <p:spPr>
          <a:xfrm rot="5400000">
            <a:off x="10872154" y="119243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6720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640079" y="1371601"/>
            <a:ext cx="10890929" cy="109728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640080" y="2633472"/>
            <a:ext cx="10890928" cy="35661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640080"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7DA38F49-B3E2-4BF0-BEC7-C30D34ABBB8D}" type="datetime1">
              <a:rPr lang="en-US" smtClean="0"/>
              <a:t>4/28/2025</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smtClean="0"/>
              <a:t>‹#›</a:t>
            </a:fld>
            <a:endParaRPr lang="en-US"/>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2475579"/>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13" r:id="rId6"/>
    <p:sldLayoutId id="2147483709" r:id="rId7"/>
    <p:sldLayoutId id="2147483710" r:id="rId8"/>
    <p:sldLayoutId id="2147483711" r:id="rId9"/>
    <p:sldLayoutId id="2147483712" r:id="rId10"/>
    <p:sldLayoutId id="2147483714" r:id="rId11"/>
  </p:sldLayoutIdLst>
  <p:hf sldNum="0" hdr="0" ftr="0" dt="0"/>
  <p:txStyles>
    <p:title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diagramData" Target="../diagrams/data5.xml"/><Relationship Id="rId13" Type="http://schemas.openxmlformats.org/officeDocument/2006/relationships/diagramData" Target="../diagrams/data6.xml"/><Relationship Id="rId3" Type="http://schemas.openxmlformats.org/officeDocument/2006/relationships/diagramData" Target="../diagrams/data4.xml"/><Relationship Id="rId7" Type="http://schemas.microsoft.com/office/2007/relationships/diagramDrawing" Target="../diagrams/drawing4.xml"/><Relationship Id="rId12" Type="http://schemas.microsoft.com/office/2007/relationships/diagramDrawing" Target="../diagrams/drawing5.xml"/><Relationship Id="rId17" Type="http://schemas.microsoft.com/office/2007/relationships/diagramDrawing" Target="../diagrams/drawing6.xml"/><Relationship Id="rId2" Type="http://schemas.openxmlformats.org/officeDocument/2006/relationships/notesSlide" Target="../notesSlides/notesSlide4.xml"/><Relationship Id="rId16" Type="http://schemas.openxmlformats.org/officeDocument/2006/relationships/diagramColors" Target="../diagrams/colors6.xml"/><Relationship Id="rId1" Type="http://schemas.openxmlformats.org/officeDocument/2006/relationships/slideLayout" Target="../slideLayouts/slideLayout2.xml"/><Relationship Id="rId6" Type="http://schemas.openxmlformats.org/officeDocument/2006/relationships/diagramColors" Target="../diagrams/colors4.xml"/><Relationship Id="rId11" Type="http://schemas.openxmlformats.org/officeDocument/2006/relationships/diagramColors" Target="../diagrams/colors5.xml"/><Relationship Id="rId5" Type="http://schemas.openxmlformats.org/officeDocument/2006/relationships/diagramQuickStyle" Target="../diagrams/quickStyle4.xml"/><Relationship Id="rId15" Type="http://schemas.openxmlformats.org/officeDocument/2006/relationships/diagramQuickStyle" Target="../diagrams/quickStyle6.xml"/><Relationship Id="rId10" Type="http://schemas.openxmlformats.org/officeDocument/2006/relationships/diagramQuickStyle" Target="../diagrams/quickStyle5.xml"/><Relationship Id="rId4" Type="http://schemas.openxmlformats.org/officeDocument/2006/relationships/diagramLayout" Target="../diagrams/layout4.xml"/><Relationship Id="rId9" Type="http://schemas.openxmlformats.org/officeDocument/2006/relationships/diagramLayout" Target="../diagrams/layout5.xml"/><Relationship Id="rId14" Type="http://schemas.openxmlformats.org/officeDocument/2006/relationships/diagramLayout" Target="../diagrams/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gov.uk/government/publications/census-2021-first-results-england-and-wales" TargetMode="External"/><Relationship Id="rId2" Type="http://schemas.openxmlformats.org/officeDocument/2006/relationships/hyperlink" Target="https://bridgingthebar.org/" TargetMode="External"/><Relationship Id="rId1" Type="http://schemas.openxmlformats.org/officeDocument/2006/relationships/slideLayout" Target="../slideLayouts/slideLayout2.xml"/><Relationship Id="rId6" Type="http://schemas.openxmlformats.org/officeDocument/2006/relationships/hyperlink" Target="https://www.sra.org.uk/sra/" TargetMode="External"/><Relationship Id="rId5" Type="http://schemas.openxmlformats.org/officeDocument/2006/relationships/hyperlink" Target="https://legalservicesboard.org.uk/what_we_do/Research/publications/pdf/lsb_diversity_in_the_legal_profession_final.pdf" TargetMode="External"/><Relationship Id="rId4" Type="http://schemas.openxmlformats.org/officeDocument/2006/relationships/hyperlink" Target="https://www.gov.uk/government/statistics/diversity-of-the-judiciary-2022-statistics"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www.law.ac.uk/employability/career-finder/solicitor/#:~:text=A%20solicitor%20is%20a%20qualified%20legal%20professional,representing%20and%20defending%20a%20client's%20legal%20interest.&amp;text=In%20the%20UK%2C%20the%20role%20of%20a,them%20on%20necessary%20courses%20of%20legal%20action" TargetMode="External"/><Relationship Id="rId3" Type="http://schemas.openxmlformats.org/officeDocument/2006/relationships/hyperlink" Target="https://www.lawsociety.org.uk/career-advice/becoming-a-solicitor" TargetMode="External"/><Relationship Id="rId7" Type="http://schemas.openxmlformats.org/officeDocument/2006/relationships/hyperlink" Target="https://www.thelawyerportal.com/diversity-in-the-legal-industry/" TargetMode="External"/><Relationship Id="rId2" Type="http://schemas.openxmlformats.org/officeDocument/2006/relationships/hyperlink" Target="https://www.aspiringsolicitors.co.uk/" TargetMode="External"/><Relationship Id="rId1" Type="http://schemas.openxmlformats.org/officeDocument/2006/relationships/slideLayout" Target="../slideLayouts/slideLayout2.xml"/><Relationship Id="rId6" Type="http://schemas.openxmlformats.org/officeDocument/2006/relationships/hyperlink" Target="https://www.sra.org.uk/sra/equality-diversity/diversity-profession/diverse-legal-profession/" TargetMode="External"/><Relationship Id="rId5" Type="http://schemas.openxmlformats.org/officeDocument/2006/relationships/hyperlink" Target="https://www.prospects.ac.uk/job-profiles/solicitor" TargetMode="External"/><Relationship Id="rId4" Type="http://schemas.openxmlformats.org/officeDocument/2006/relationships/hyperlink" Target="https://legalservicesboard.org.uk/wp-content/media/2010-Diversity-literature-review.pdf" TargetMode="Externa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8.xml.rels><?xml version="1.0" encoding="UTF-8" standalone="yes"?>
<Relationships xmlns="http://schemas.openxmlformats.org/package/2006/relationships"><Relationship Id="rId3" Type="http://schemas.openxmlformats.org/officeDocument/2006/relationships/hyperlink" Target="https://www.gov.uk/government/statistics/diversity-of-the-judiciary-2022-statistics/diversity-of-the-judiciary-legal-professions-new-appointments-and-current-post-holders-2022-statistics" TargetMode="External"/><Relationship Id="rId2" Type="http://schemas.openxmlformats.org/officeDocument/2006/relationships/hyperlink" Target="https://www.sra.org.uk/sra/equality-diversity/diversity-profession/diverse-legal-profession/#:~:text=The%20proportion%20of%20women%20lawyers,down%20from%2047%25%20in%202021" TargetMode="External"/><Relationship Id="rId1" Type="http://schemas.openxmlformats.org/officeDocument/2006/relationships/slideLayout" Target="../slideLayouts/slideLayout2.xml"/><Relationship Id="rId5" Type="http://schemas.openxmlformats.org/officeDocument/2006/relationships/hyperlink" Target="https://www.lawsociety.org.uk/career-advice/becoming-a-solicitor/entry-trends" TargetMode="External"/><Relationship Id="rId4" Type="http://schemas.openxmlformats.org/officeDocument/2006/relationships/hyperlink" Target="https://www.lawsociety.org.uk/topics/research/race-for-inclusion-the-experiences-of-black-asian-and-minority-ethnic-solicitors"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www.sra.org.uk/solicitors/resources/equality-diversity/law-firm-diversity-tool/" TargetMode="External"/><Relationship Id="rId3" Type="http://schemas.openxmlformats.org/officeDocument/2006/relationships/hyperlink" Target="https://www.barstandardsboard.org.uk/about-us/equality-and-diversity/race-equality-taskforce/racial-equality-diversity-in-the-legal-profession.html" TargetMode="External"/><Relationship Id="rId7" Type="http://schemas.openxmlformats.org/officeDocument/2006/relationships/hyperlink" Target="https://www.sra.org.uk/sra/equality-diversity/archive/law-firms-2017/" TargetMode="External"/><Relationship Id="rId2" Type="http://schemas.openxmlformats.org/officeDocument/2006/relationships/hyperlink" Target="https://www.linkedin.com/pulse/diversity-legal-profession-bobby-ahmed" TargetMode="External"/><Relationship Id="rId1" Type="http://schemas.openxmlformats.org/officeDocument/2006/relationships/slideLayout" Target="../slideLayouts/slideLayout2.xml"/><Relationship Id="rId6" Type="http://schemas.openxmlformats.org/officeDocument/2006/relationships/hyperlink" Target="https://referral.sra.org.uk/sra/research-publications/diversity-legal-profession" TargetMode="External"/><Relationship Id="rId11" Type="http://schemas.openxmlformats.org/officeDocument/2006/relationships/hyperlink" Target="https://www.ohchr.org/en/press-releases/2023/01/uk-discrimination-against-people-african-descent-structural-institutional" TargetMode="External"/><Relationship Id="rId5" Type="http://schemas.openxmlformats.org/officeDocument/2006/relationships/hyperlink" Target="https://www.ons.gov.uk/peoplepopulationandcommunity/culturalidentity/ethnicity/bulletins/ethnicgroupenglandandwales/census2021" TargetMode="External"/><Relationship Id="rId10" Type="http://schemas.openxmlformats.org/officeDocument/2006/relationships/hyperlink" Target="https://www.lawsociety.org.uk/en/campaigns/women-in-leadership-in-law/" TargetMode="External"/><Relationship Id="rId4" Type="http://schemas.openxmlformats.org/officeDocument/2006/relationships/hyperlink" Target="https://legalservicesboard.org.uk/what_we_do/Research/publications/pdf/lsb_diversity_in_the_legal_profession_final.pdf" TargetMode="External"/><Relationship Id="rId9" Type="http://schemas.openxmlformats.org/officeDocument/2006/relationships/hyperlink" Target="https://www.sra.org.uk/solicitors/resources/equality-diversity/lesbian-gay-bisexual-transgender-inclusion" TargetMode="Externa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pic>
        <p:nvPicPr>
          <p:cNvPr id="4" name="Picture 3" descr="Hands holding each other's wrists and interlinked to form a circle">
            <a:extLst>
              <a:ext uri="{FF2B5EF4-FFF2-40B4-BE49-F238E27FC236}">
                <a16:creationId xmlns:a16="http://schemas.microsoft.com/office/drawing/2014/main" id="{C22E1B57-6742-1050-8E9A-708036F16061}"/>
              </a:ext>
            </a:extLst>
          </p:cNvPr>
          <p:cNvPicPr>
            <a:picLocks noChangeAspect="1"/>
          </p:cNvPicPr>
          <p:nvPr/>
        </p:nvPicPr>
        <p:blipFill>
          <a:blip r:embed="rId2"/>
          <a:srcRect b="15730"/>
          <a:stretch/>
        </p:blipFill>
        <p:spPr>
          <a:xfrm>
            <a:off x="1" y="1"/>
            <a:ext cx="12191999" cy="6857999"/>
          </a:xfrm>
          <a:prstGeom prst="rect">
            <a:avLst/>
          </a:prstGeom>
        </p:spPr>
      </p:pic>
      <p:sp>
        <p:nvSpPr>
          <p:cNvPr id="20" name="Rectangle 19">
            <a:extLst>
              <a:ext uri="{FF2B5EF4-FFF2-40B4-BE49-F238E27FC236}">
                <a16:creationId xmlns:a16="http://schemas.microsoft.com/office/drawing/2014/main" id="{72E284DE-AB43-1296-3166-892F44A3A2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3183" y="173181"/>
            <a:ext cx="6858002" cy="6511640"/>
          </a:xfrm>
          <a:prstGeom prst="rect">
            <a:avLst/>
          </a:prstGeom>
          <a:gradFill>
            <a:gsLst>
              <a:gs pos="0">
                <a:schemeClr val="bg1">
                  <a:alpha val="0"/>
                </a:schemeClr>
              </a:gs>
              <a:gs pos="46000">
                <a:schemeClr val="bg1">
                  <a:alpha val="30000"/>
                </a:schemeClr>
              </a:gs>
              <a:gs pos="26000">
                <a:schemeClr val="bg1">
                  <a:alpha val="17000"/>
                </a:schemeClr>
              </a:gs>
              <a:gs pos="100000">
                <a:schemeClr val="bg1">
                  <a:alpha val="4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sp>
        <p:nvSpPr>
          <p:cNvPr id="2" name="Title 1"/>
          <p:cNvSpPr>
            <a:spLocks noGrp="1"/>
          </p:cNvSpPr>
          <p:nvPr>
            <p:ph type="ctrTitle"/>
          </p:nvPr>
        </p:nvSpPr>
        <p:spPr>
          <a:xfrm>
            <a:off x="457195" y="701964"/>
            <a:ext cx="5370950" cy="3640303"/>
          </a:xfrm>
        </p:spPr>
        <p:txBody>
          <a:bodyPr anchor="t">
            <a:normAutofit/>
          </a:bodyPr>
          <a:lstStyle/>
          <a:p>
            <a:pPr>
              <a:lnSpc>
                <a:spcPct val="90000"/>
              </a:lnSpc>
            </a:pPr>
            <a:r>
              <a:rPr lang="en-GB" sz="4200">
                <a:solidFill>
                  <a:srgbClr val="FFFFFF"/>
                </a:solidFill>
              </a:rPr>
              <a:t> It is often argued there is a lack of diversity in the legal field, primarily in relation to solicitors.</a:t>
            </a:r>
          </a:p>
        </p:txBody>
      </p:sp>
      <p:sp>
        <p:nvSpPr>
          <p:cNvPr id="3" name="Subtitle 2"/>
          <p:cNvSpPr>
            <a:spLocks noGrp="1"/>
          </p:cNvSpPr>
          <p:nvPr>
            <p:ph type="subTitle" idx="1"/>
          </p:nvPr>
        </p:nvSpPr>
        <p:spPr>
          <a:xfrm>
            <a:off x="468090" y="5253050"/>
            <a:ext cx="3888419" cy="969264"/>
          </a:xfrm>
        </p:spPr>
        <p:txBody>
          <a:bodyPr vert="horz" lIns="91440" tIns="45720" rIns="91440" bIns="45720" rtlCol="0" anchor="t">
            <a:normAutofit/>
          </a:bodyPr>
          <a:lstStyle/>
          <a:p>
            <a:pPr>
              <a:lnSpc>
                <a:spcPct val="120000"/>
              </a:lnSpc>
            </a:pPr>
            <a:r>
              <a:rPr lang="en-GB" sz="1600">
                <a:solidFill>
                  <a:srgbClr val="FFFFFF"/>
                </a:solidFill>
              </a:rPr>
              <a:t>By Allanna Marshall, Shannon Evans , Owen Jones and Denis Dzaman</a:t>
            </a:r>
          </a:p>
        </p:txBody>
      </p:sp>
      <p:cxnSp>
        <p:nvCxnSpPr>
          <p:cNvPr id="22" name="Straight Connector 21">
            <a:extLst>
              <a:ext uri="{FF2B5EF4-FFF2-40B4-BE49-F238E27FC236}">
                <a16:creationId xmlns:a16="http://schemas.microsoft.com/office/drawing/2014/main" id="{97CC2FE6-3AD0-4131-B4BC-1F4D65E25E1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0329" y="4861206"/>
            <a:ext cx="978862"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406BD704-01C2-4341-B99A-116CC7EC56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hand holding a pen and shading circles on a sheet">
            <a:extLst>
              <a:ext uri="{FF2B5EF4-FFF2-40B4-BE49-F238E27FC236}">
                <a16:creationId xmlns:a16="http://schemas.microsoft.com/office/drawing/2014/main" id="{96E321EB-D312-7C3E-00A9-7913CCDC1C85}"/>
              </a:ext>
            </a:extLst>
          </p:cNvPr>
          <p:cNvPicPr>
            <a:picLocks noChangeAspect="1"/>
          </p:cNvPicPr>
          <p:nvPr/>
        </p:nvPicPr>
        <p:blipFill>
          <a:blip r:embed="rId2"/>
          <a:srcRect b="3434"/>
          <a:stretch/>
        </p:blipFill>
        <p:spPr>
          <a:xfrm>
            <a:off x="20" y="10"/>
            <a:ext cx="12191980" cy="6857990"/>
          </a:xfrm>
          <a:prstGeom prst="rect">
            <a:avLst/>
          </a:prstGeom>
        </p:spPr>
      </p:pic>
      <p:sp useBgFill="1">
        <p:nvSpPr>
          <p:cNvPr id="18" name="Rectangle 17">
            <a:extLst>
              <a:ext uri="{FF2B5EF4-FFF2-40B4-BE49-F238E27FC236}">
                <a16:creationId xmlns:a16="http://schemas.microsoft.com/office/drawing/2014/main" id="{0225C01B-A296-4FAA-AA46-794F27DF69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4894" y="979075"/>
            <a:ext cx="5777024" cy="5074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E6ECFC-62D8-ECB8-7DBE-806F36793C70}"/>
              </a:ext>
            </a:extLst>
          </p:cNvPr>
          <p:cNvSpPr>
            <a:spLocks noGrp="1"/>
          </p:cNvSpPr>
          <p:nvPr>
            <p:ph type="title"/>
          </p:nvPr>
        </p:nvSpPr>
        <p:spPr>
          <a:xfrm>
            <a:off x="1049451" y="1352492"/>
            <a:ext cx="4665540" cy="1143000"/>
          </a:xfrm>
        </p:spPr>
        <p:txBody>
          <a:bodyPr anchor="t">
            <a:normAutofit/>
          </a:bodyPr>
          <a:lstStyle/>
          <a:p>
            <a:r>
              <a:rPr lang="en-GB"/>
              <a:t>What is a solicitor? </a:t>
            </a:r>
            <a:endParaRPr lang="en-US"/>
          </a:p>
        </p:txBody>
      </p:sp>
      <p:cxnSp>
        <p:nvCxnSpPr>
          <p:cNvPr id="20" name="Straight Connector 19">
            <a:extLst>
              <a:ext uri="{FF2B5EF4-FFF2-40B4-BE49-F238E27FC236}">
                <a16:creationId xmlns:a16="http://schemas.microsoft.com/office/drawing/2014/main" id="{62713E66-598D-4B8A-9D2A-67C7AF46EF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85673" y="979075"/>
            <a:ext cx="0" cy="507492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28553B3-8903-A20B-4921-5C68C6395C13}"/>
              </a:ext>
            </a:extLst>
          </p:cNvPr>
          <p:cNvSpPr>
            <a:spLocks noGrp="1"/>
          </p:cNvSpPr>
          <p:nvPr>
            <p:ph idx="1"/>
          </p:nvPr>
        </p:nvSpPr>
        <p:spPr>
          <a:xfrm>
            <a:off x="1049454" y="2662356"/>
            <a:ext cx="4665546" cy="3057911"/>
          </a:xfrm>
        </p:spPr>
        <p:txBody>
          <a:bodyPr vert="horz" lIns="91440" tIns="45720" rIns="91440" bIns="45720" rtlCol="0">
            <a:normAutofit/>
          </a:bodyPr>
          <a:lstStyle/>
          <a:p>
            <a:pPr marL="0" indent="0">
              <a:buNone/>
            </a:pPr>
            <a:r>
              <a:rPr lang="en-GB"/>
              <a:t>In addition to defending a client's legal interest, a solicitor's role is to offer legal advice as a legal specialist (University of Law 2025).</a:t>
            </a:r>
            <a:endParaRPr lang="en-US"/>
          </a:p>
          <a:p>
            <a:endParaRPr lang="en-GB"/>
          </a:p>
        </p:txBody>
      </p:sp>
    </p:spTree>
    <p:extLst>
      <p:ext uri="{BB962C8B-B14F-4D97-AF65-F5344CB8AC3E}">
        <p14:creationId xmlns:p14="http://schemas.microsoft.com/office/powerpoint/2010/main" val="37403176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CA92A9-E9D1-4AE4-1C66-7BBAB11003A2}"/>
              </a:ext>
            </a:extLst>
          </p:cNvPr>
          <p:cNvSpPr>
            <a:spLocks noGrp="1"/>
          </p:cNvSpPr>
          <p:nvPr>
            <p:ph type="title"/>
          </p:nvPr>
        </p:nvSpPr>
        <p:spPr>
          <a:xfrm>
            <a:off x="5496821" y="1371600"/>
            <a:ext cx="6034187" cy="1097280"/>
          </a:xfrm>
        </p:spPr>
        <p:txBody>
          <a:bodyPr>
            <a:normAutofit/>
          </a:bodyPr>
          <a:lstStyle/>
          <a:p>
            <a:pPr>
              <a:lnSpc>
                <a:spcPct val="90000"/>
              </a:lnSpc>
            </a:pPr>
            <a:r>
              <a:rPr lang="en-GB" sz="3400"/>
              <a:t>Roles and Responsibilities of a solicitor</a:t>
            </a:r>
          </a:p>
        </p:txBody>
      </p:sp>
      <p:pic>
        <p:nvPicPr>
          <p:cNvPr id="7" name="Picture 6" descr="Hand with a gavel">
            <a:extLst>
              <a:ext uri="{FF2B5EF4-FFF2-40B4-BE49-F238E27FC236}">
                <a16:creationId xmlns:a16="http://schemas.microsoft.com/office/drawing/2014/main" id="{F7EA5A30-9C7B-9DC2-23EA-054DB8B1687F}"/>
              </a:ext>
            </a:extLst>
          </p:cNvPr>
          <p:cNvPicPr>
            <a:picLocks noChangeAspect="1"/>
          </p:cNvPicPr>
          <p:nvPr/>
        </p:nvPicPr>
        <p:blipFill>
          <a:blip r:embed="rId2"/>
          <a:srcRect l="16989" r="35728" b="-1"/>
          <a:stretch/>
        </p:blipFill>
        <p:spPr>
          <a:xfrm>
            <a:off x="20" y="10"/>
            <a:ext cx="4857871" cy="6857990"/>
          </a:xfrm>
          <a:prstGeom prst="rect">
            <a:avLst/>
          </a:prstGeom>
        </p:spPr>
      </p:pic>
      <p:cxnSp>
        <p:nvCxnSpPr>
          <p:cNvPr id="41" name="Straight Connector 40">
            <a:extLst>
              <a:ext uri="{FF2B5EF4-FFF2-40B4-BE49-F238E27FC236}">
                <a16:creationId xmlns:a16="http://schemas.microsoft.com/office/drawing/2014/main" id="{691422F5-4221-4812-AFD9-5479C6D60AD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580905" y="1031005"/>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A9986FFA-2D77-6EDC-CAC4-44CF68A01A53}"/>
              </a:ext>
            </a:extLst>
          </p:cNvPr>
          <p:cNvGraphicFramePr>
            <a:graphicFrameLocks noGrp="1"/>
          </p:cNvGraphicFramePr>
          <p:nvPr>
            <p:ph idx="1"/>
            <p:extLst>
              <p:ext uri="{D42A27DB-BD31-4B8C-83A1-F6EECF244321}">
                <p14:modId xmlns:p14="http://schemas.microsoft.com/office/powerpoint/2010/main" val="1093530078"/>
              </p:ext>
            </p:extLst>
          </p:nvPr>
        </p:nvGraphicFramePr>
        <p:xfrm>
          <a:off x="5496821" y="2633236"/>
          <a:ext cx="6034187" cy="36646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71721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06BD704-01C2-4341-B99A-116CC7EC56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Light bulb on yellow background with sketched light beams and cord">
            <a:extLst>
              <a:ext uri="{FF2B5EF4-FFF2-40B4-BE49-F238E27FC236}">
                <a16:creationId xmlns:a16="http://schemas.microsoft.com/office/drawing/2014/main" id="{F67EB446-177B-50E3-A67A-CEBDCB932AA9}"/>
              </a:ext>
            </a:extLst>
          </p:cNvPr>
          <p:cNvPicPr>
            <a:picLocks noChangeAspect="1"/>
          </p:cNvPicPr>
          <p:nvPr/>
        </p:nvPicPr>
        <p:blipFill>
          <a:blip r:embed="rId2"/>
          <a:srcRect t="8537"/>
          <a:stretch/>
        </p:blipFill>
        <p:spPr>
          <a:xfrm>
            <a:off x="20" y="10"/>
            <a:ext cx="12191980" cy="6857990"/>
          </a:xfrm>
          <a:prstGeom prst="rect">
            <a:avLst/>
          </a:prstGeom>
        </p:spPr>
      </p:pic>
      <p:sp useBgFill="1">
        <p:nvSpPr>
          <p:cNvPr id="11" name="Rectangle 10">
            <a:extLst>
              <a:ext uri="{FF2B5EF4-FFF2-40B4-BE49-F238E27FC236}">
                <a16:creationId xmlns:a16="http://schemas.microsoft.com/office/drawing/2014/main" id="{0225C01B-A296-4FAA-AA46-794F27DF69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4894" y="979075"/>
            <a:ext cx="5777024" cy="5074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26EDE9-3FD7-8479-F739-0719A5E1FA52}"/>
              </a:ext>
            </a:extLst>
          </p:cNvPr>
          <p:cNvSpPr>
            <a:spLocks noGrp="1"/>
          </p:cNvSpPr>
          <p:nvPr>
            <p:ph type="title"/>
          </p:nvPr>
        </p:nvSpPr>
        <p:spPr>
          <a:xfrm>
            <a:off x="1049451" y="1352492"/>
            <a:ext cx="4665540" cy="1143000"/>
          </a:xfrm>
        </p:spPr>
        <p:txBody>
          <a:bodyPr anchor="t">
            <a:normAutofit/>
          </a:bodyPr>
          <a:lstStyle/>
          <a:p>
            <a:pPr>
              <a:lnSpc>
                <a:spcPct val="90000"/>
              </a:lnSpc>
            </a:pPr>
            <a:r>
              <a:rPr lang="en-GB" sz="3700"/>
              <a:t>How to become a solicitor</a:t>
            </a:r>
          </a:p>
        </p:txBody>
      </p:sp>
      <p:cxnSp>
        <p:nvCxnSpPr>
          <p:cNvPr id="13" name="Straight Connector 12">
            <a:extLst>
              <a:ext uri="{FF2B5EF4-FFF2-40B4-BE49-F238E27FC236}">
                <a16:creationId xmlns:a16="http://schemas.microsoft.com/office/drawing/2014/main" id="{62713E66-598D-4B8A-9D2A-67C7AF46EF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85673" y="979075"/>
            <a:ext cx="0" cy="507492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C9781FC-6D62-597B-DB97-3AC106CE304B}"/>
              </a:ext>
            </a:extLst>
          </p:cNvPr>
          <p:cNvSpPr>
            <a:spLocks noGrp="1"/>
          </p:cNvSpPr>
          <p:nvPr>
            <p:ph idx="1"/>
          </p:nvPr>
        </p:nvSpPr>
        <p:spPr>
          <a:xfrm>
            <a:off x="1049454" y="2662356"/>
            <a:ext cx="4665546" cy="3057911"/>
          </a:xfrm>
        </p:spPr>
        <p:txBody>
          <a:bodyPr vert="horz" lIns="91440" tIns="45720" rIns="91440" bIns="45720" rtlCol="0" anchor="t">
            <a:normAutofit fontScale="85000" lnSpcReduction="10000"/>
          </a:bodyPr>
          <a:lstStyle/>
          <a:p>
            <a:pPr marL="0" indent="0">
              <a:buNone/>
            </a:pPr>
            <a:r>
              <a:rPr lang="en-GB"/>
              <a:t>There are many entry routes to becoming a solicitor in the UK;</a:t>
            </a:r>
          </a:p>
          <a:p>
            <a:pPr marL="457200" indent="-457200">
              <a:buAutoNum type="arabicPeriod"/>
            </a:pPr>
            <a:r>
              <a:rPr lang="en-GB"/>
              <a:t>Complete section 1 and 2 of the SQE exam</a:t>
            </a:r>
          </a:p>
          <a:p>
            <a:pPr marL="457200" indent="-457200">
              <a:buAutoNum type="arabicPeriod"/>
            </a:pPr>
            <a:r>
              <a:rPr lang="en-GB"/>
              <a:t>Possess a degree or level 6 qualification </a:t>
            </a:r>
          </a:p>
          <a:p>
            <a:pPr marL="457200" indent="-457200">
              <a:buAutoNum type="arabicPeriod"/>
            </a:pPr>
            <a:r>
              <a:rPr lang="en-GB"/>
              <a:t>Complete two years of suitable full-time work, or comparable part time work</a:t>
            </a:r>
          </a:p>
          <a:p>
            <a:pPr marL="0" indent="0">
              <a:buNone/>
            </a:pPr>
            <a:r>
              <a:rPr lang="en-GB"/>
              <a:t>(Prospects, 2024). </a:t>
            </a:r>
          </a:p>
          <a:p>
            <a:pPr marL="457200" indent="-457200">
              <a:buAutoNum type="arabicPeriod"/>
            </a:pPr>
            <a:endParaRPr lang="en-GB"/>
          </a:p>
          <a:p>
            <a:pPr marL="457200" indent="-457200">
              <a:buAutoNum type="arabicPeriod"/>
            </a:pPr>
            <a:endParaRPr lang="en-GB"/>
          </a:p>
        </p:txBody>
      </p:sp>
    </p:spTree>
    <p:extLst>
      <p:ext uri="{BB962C8B-B14F-4D97-AF65-F5344CB8AC3E}">
        <p14:creationId xmlns:p14="http://schemas.microsoft.com/office/powerpoint/2010/main" val="33178443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34" name="Straight Connector 33">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36" name="Rectangle 35">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person in a suit with clasped hands">
            <a:extLst>
              <a:ext uri="{FF2B5EF4-FFF2-40B4-BE49-F238E27FC236}">
                <a16:creationId xmlns:a16="http://schemas.microsoft.com/office/drawing/2014/main" id="{3AC66411-1611-16A9-2215-710A01213576}"/>
              </a:ext>
            </a:extLst>
          </p:cNvPr>
          <p:cNvPicPr>
            <a:picLocks noGrp="1" noChangeAspect="1"/>
          </p:cNvPicPr>
          <p:nvPr>
            <p:ph idx="1"/>
          </p:nvPr>
        </p:nvPicPr>
        <p:blipFill>
          <a:blip r:embed="rId2"/>
          <a:srcRect t="2290" b="13441"/>
          <a:stretch/>
        </p:blipFill>
        <p:spPr>
          <a:xfrm>
            <a:off x="20" y="10"/>
            <a:ext cx="12191980" cy="6857990"/>
          </a:xfrm>
          <a:prstGeom prst="rect">
            <a:avLst/>
          </a:prstGeom>
        </p:spPr>
      </p:pic>
      <p:sp>
        <p:nvSpPr>
          <p:cNvPr id="38" name="Rectangle 37">
            <a:extLst>
              <a:ext uri="{FF2B5EF4-FFF2-40B4-BE49-F238E27FC236}">
                <a16:creationId xmlns:a16="http://schemas.microsoft.com/office/drawing/2014/main" id="{9E9D00D9-C4F5-471E-BE2C-126CB112A6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 y="0"/>
            <a:ext cx="8543515" cy="6858000"/>
          </a:xfrm>
          <a:prstGeom prst="rect">
            <a:avLst/>
          </a:prstGeom>
          <a:gradFill flip="none" rotWithShape="1">
            <a:gsLst>
              <a:gs pos="0">
                <a:srgbClr val="000000">
                  <a:alpha val="0"/>
                </a:srgbClr>
              </a:gs>
              <a:gs pos="58000">
                <a:srgbClr val="000000">
                  <a:alpha val="55000"/>
                </a:srgbClr>
              </a:gs>
              <a:gs pos="93000">
                <a:srgbClr val="000000">
                  <a:alpha val="64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5BF6FB6-4ABE-EE2C-02A6-151252713935}"/>
              </a:ext>
            </a:extLst>
          </p:cNvPr>
          <p:cNvSpPr>
            <a:spLocks noGrp="1"/>
          </p:cNvSpPr>
          <p:nvPr>
            <p:ph type="title"/>
          </p:nvPr>
        </p:nvSpPr>
        <p:spPr>
          <a:xfrm>
            <a:off x="640080" y="914400"/>
            <a:ext cx="4892948" cy="3427867"/>
          </a:xfrm>
        </p:spPr>
        <p:txBody>
          <a:bodyPr vert="horz" lIns="91440" tIns="45720" rIns="91440" bIns="45720" rtlCol="0" anchor="t">
            <a:normAutofit/>
          </a:bodyPr>
          <a:lstStyle/>
          <a:p>
            <a:r>
              <a:rPr lang="en-US" sz="5400" b="1" kern="1200">
                <a:solidFill>
                  <a:srgbClr val="FFFFFF"/>
                </a:solidFill>
                <a:latin typeface="+mj-lt"/>
                <a:ea typeface="+mj-ea"/>
                <a:cs typeface="+mj-cs"/>
              </a:rPr>
              <a:t>Diverse ethnicity within the organisation  </a:t>
            </a:r>
          </a:p>
        </p:txBody>
      </p:sp>
      <p:cxnSp>
        <p:nvCxnSpPr>
          <p:cNvPr id="40" name="Straight Connector 39">
            <a:extLst>
              <a:ext uri="{FF2B5EF4-FFF2-40B4-BE49-F238E27FC236}">
                <a16:creationId xmlns:a16="http://schemas.microsoft.com/office/drawing/2014/main" id="{97CC2FE6-3AD0-4131-B4BC-1F4D65E25E1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3209" y="4861206"/>
            <a:ext cx="978862"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16111227"/>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06BD704-01C2-4341-B99A-116CC7EC56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Firemen in a huddle">
            <a:extLst>
              <a:ext uri="{FF2B5EF4-FFF2-40B4-BE49-F238E27FC236}">
                <a16:creationId xmlns:a16="http://schemas.microsoft.com/office/drawing/2014/main" id="{669DAAFF-6BE3-707B-9EEA-0382C17DA733}"/>
              </a:ext>
            </a:extLst>
          </p:cNvPr>
          <p:cNvPicPr>
            <a:picLocks noChangeAspect="1"/>
          </p:cNvPicPr>
          <p:nvPr/>
        </p:nvPicPr>
        <p:blipFill>
          <a:blip r:embed="rId2"/>
          <a:srcRect t="15335" b="395"/>
          <a:stretch/>
        </p:blipFill>
        <p:spPr>
          <a:xfrm>
            <a:off x="20" y="10"/>
            <a:ext cx="12191980" cy="6857990"/>
          </a:xfrm>
          <a:prstGeom prst="rect">
            <a:avLst/>
          </a:prstGeom>
        </p:spPr>
      </p:pic>
      <p:sp useBgFill="1">
        <p:nvSpPr>
          <p:cNvPr id="11" name="Rectangle 10">
            <a:extLst>
              <a:ext uri="{FF2B5EF4-FFF2-40B4-BE49-F238E27FC236}">
                <a16:creationId xmlns:a16="http://schemas.microsoft.com/office/drawing/2014/main" id="{0225C01B-A296-4FAA-AA46-794F27DF69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4894" y="979075"/>
            <a:ext cx="5777024" cy="50749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D224BB-3FE2-87EF-968B-40D594923319}"/>
              </a:ext>
            </a:extLst>
          </p:cNvPr>
          <p:cNvSpPr>
            <a:spLocks noGrp="1"/>
          </p:cNvSpPr>
          <p:nvPr>
            <p:ph type="title"/>
          </p:nvPr>
        </p:nvSpPr>
        <p:spPr>
          <a:xfrm>
            <a:off x="1049451" y="1352492"/>
            <a:ext cx="4665540" cy="1143000"/>
          </a:xfrm>
        </p:spPr>
        <p:txBody>
          <a:bodyPr anchor="t">
            <a:normAutofit/>
          </a:bodyPr>
          <a:lstStyle/>
          <a:p>
            <a:pPr>
              <a:lnSpc>
                <a:spcPct val="90000"/>
              </a:lnSpc>
            </a:pPr>
            <a:r>
              <a:rPr lang="en-GB" sz="3700"/>
              <a:t>How diverse is the institution? </a:t>
            </a:r>
          </a:p>
        </p:txBody>
      </p:sp>
      <p:cxnSp>
        <p:nvCxnSpPr>
          <p:cNvPr id="13" name="Straight Connector 12">
            <a:extLst>
              <a:ext uri="{FF2B5EF4-FFF2-40B4-BE49-F238E27FC236}">
                <a16:creationId xmlns:a16="http://schemas.microsoft.com/office/drawing/2014/main" id="{62713E66-598D-4B8A-9D2A-67C7AF46EF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85673" y="979075"/>
            <a:ext cx="0" cy="507492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EC94374-DBDE-302D-1E24-58026D2D4319}"/>
              </a:ext>
            </a:extLst>
          </p:cNvPr>
          <p:cNvSpPr>
            <a:spLocks noGrp="1"/>
          </p:cNvSpPr>
          <p:nvPr>
            <p:ph idx="1"/>
          </p:nvPr>
        </p:nvSpPr>
        <p:spPr>
          <a:xfrm>
            <a:off x="1049454" y="2662356"/>
            <a:ext cx="4665546" cy="3057911"/>
          </a:xfrm>
        </p:spPr>
        <p:txBody>
          <a:bodyPr vert="horz" lIns="91440" tIns="45720" rIns="91440" bIns="45720" rtlCol="0">
            <a:normAutofit/>
          </a:bodyPr>
          <a:lstStyle/>
          <a:p>
            <a:pPr marL="457200" indent="-457200">
              <a:lnSpc>
                <a:spcPct val="110000"/>
              </a:lnSpc>
              <a:buAutoNum type="arabicPeriod"/>
            </a:pPr>
            <a:r>
              <a:rPr lang="en-GB" sz="1700"/>
              <a:t>12% are Asian. </a:t>
            </a:r>
          </a:p>
          <a:p>
            <a:pPr marL="457200" indent="-457200">
              <a:lnSpc>
                <a:spcPct val="110000"/>
              </a:lnSpc>
              <a:buAutoNum type="arabicPeriod"/>
            </a:pPr>
            <a:r>
              <a:rPr lang="en-GB" sz="1700"/>
              <a:t>3% are Black.</a:t>
            </a:r>
          </a:p>
          <a:p>
            <a:pPr marL="457200" indent="-457200">
              <a:lnSpc>
                <a:spcPct val="110000"/>
              </a:lnSpc>
              <a:buAutoNum type="arabicPeriod"/>
            </a:pPr>
            <a:r>
              <a:rPr lang="en-GB" sz="1700"/>
              <a:t>3% are mixed raced.</a:t>
            </a:r>
          </a:p>
          <a:p>
            <a:pPr marL="457200" indent="-457200">
              <a:lnSpc>
                <a:spcPct val="110000"/>
              </a:lnSpc>
              <a:buAutoNum type="arabicPeriod"/>
            </a:pPr>
            <a:r>
              <a:rPr lang="en-GB" sz="1700"/>
              <a:t>1% are other. </a:t>
            </a:r>
          </a:p>
          <a:p>
            <a:pPr marL="457200" indent="-457200">
              <a:lnSpc>
                <a:spcPct val="110000"/>
              </a:lnSpc>
              <a:buAutoNum type="arabicPeriod"/>
            </a:pPr>
            <a:r>
              <a:rPr lang="en-GB" sz="1700"/>
              <a:t>There has been a steady increase of 14% to 19% in 2015 to 2023 of Black, Asian and ethnic minority solicitors. </a:t>
            </a:r>
          </a:p>
          <a:p>
            <a:pPr marL="0" indent="0">
              <a:lnSpc>
                <a:spcPct val="110000"/>
              </a:lnSpc>
              <a:buNone/>
            </a:pPr>
            <a:r>
              <a:rPr lang="en-GB" sz="1700"/>
              <a:t>(Solicitors Regulation Authority, 2023).</a:t>
            </a:r>
          </a:p>
        </p:txBody>
      </p:sp>
    </p:spTree>
    <p:extLst>
      <p:ext uri="{BB962C8B-B14F-4D97-AF65-F5344CB8AC3E}">
        <p14:creationId xmlns:p14="http://schemas.microsoft.com/office/powerpoint/2010/main" val="13300501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11B776-7F04-3800-A422-2007691A160F}"/>
              </a:ext>
            </a:extLst>
          </p:cNvPr>
          <p:cNvSpPr>
            <a:spLocks noGrp="1"/>
          </p:cNvSpPr>
          <p:nvPr>
            <p:ph type="title"/>
          </p:nvPr>
        </p:nvSpPr>
        <p:spPr>
          <a:xfrm>
            <a:off x="5496821" y="1371600"/>
            <a:ext cx="6034187" cy="1097280"/>
          </a:xfrm>
        </p:spPr>
        <p:txBody>
          <a:bodyPr>
            <a:normAutofit/>
          </a:bodyPr>
          <a:lstStyle/>
          <a:p>
            <a:r>
              <a:rPr lang="en-GB"/>
              <a:t>Why might this be?</a:t>
            </a:r>
          </a:p>
        </p:txBody>
      </p:sp>
      <p:pic>
        <p:nvPicPr>
          <p:cNvPr id="4" name="Picture 3" descr="Silhouette of a construction site">
            <a:extLst>
              <a:ext uri="{FF2B5EF4-FFF2-40B4-BE49-F238E27FC236}">
                <a16:creationId xmlns:a16="http://schemas.microsoft.com/office/drawing/2014/main" id="{B8684155-4706-D905-45A9-3E721FB9818D}"/>
              </a:ext>
            </a:extLst>
          </p:cNvPr>
          <p:cNvPicPr>
            <a:picLocks noChangeAspect="1"/>
          </p:cNvPicPr>
          <p:nvPr/>
        </p:nvPicPr>
        <p:blipFill>
          <a:blip r:embed="rId2"/>
          <a:srcRect l="32714" r="20003" b="-1"/>
          <a:stretch/>
        </p:blipFill>
        <p:spPr>
          <a:xfrm>
            <a:off x="20" y="10"/>
            <a:ext cx="4857871" cy="6857990"/>
          </a:xfrm>
          <a:prstGeom prst="rect">
            <a:avLst/>
          </a:prstGeom>
        </p:spPr>
      </p:pic>
      <p:cxnSp>
        <p:nvCxnSpPr>
          <p:cNvPr id="26" name="Straight Connector 25">
            <a:extLst>
              <a:ext uri="{FF2B5EF4-FFF2-40B4-BE49-F238E27FC236}">
                <a16:creationId xmlns:a16="http://schemas.microsoft.com/office/drawing/2014/main" id="{691422F5-4221-4812-AFD9-5479C6D60AD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580905" y="1031005"/>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965C654-BB0E-C6A9-58A7-7948F1DAD8C5}"/>
              </a:ext>
            </a:extLst>
          </p:cNvPr>
          <p:cNvSpPr>
            <a:spLocks noGrp="1"/>
          </p:cNvSpPr>
          <p:nvPr>
            <p:ph idx="1"/>
          </p:nvPr>
        </p:nvSpPr>
        <p:spPr>
          <a:xfrm>
            <a:off x="5496821" y="2633236"/>
            <a:ext cx="6034187" cy="3664687"/>
          </a:xfrm>
        </p:spPr>
        <p:txBody>
          <a:bodyPr vert="horz" lIns="91440" tIns="45720" rIns="91440" bIns="45720" rtlCol="0">
            <a:normAutofit/>
          </a:bodyPr>
          <a:lstStyle/>
          <a:p>
            <a:pPr marL="457200" indent="-457200">
              <a:lnSpc>
                <a:spcPct val="110000"/>
              </a:lnSpc>
              <a:buAutoNum type="arabicPeriod"/>
            </a:pPr>
            <a:r>
              <a:rPr lang="en-GB" sz="1400"/>
              <a:t>Unconscious bias plays a massive role in the lack of diversity within the organisation. It has been found that employers tend to employ those from wealthier backgrounds which is a contributing factor (The Lawyer Portal, 2023).  </a:t>
            </a:r>
          </a:p>
          <a:p>
            <a:pPr marL="457200" indent="-457200">
              <a:lnSpc>
                <a:spcPct val="110000"/>
              </a:lnSpc>
              <a:buAutoNum type="arabicPeriod"/>
            </a:pPr>
            <a:r>
              <a:rPr lang="en-GB" sz="1400"/>
              <a:t>A lack of sufficient education due to economic status.</a:t>
            </a:r>
          </a:p>
          <a:p>
            <a:pPr marL="457200" indent="-457200">
              <a:lnSpc>
                <a:spcPct val="110000"/>
              </a:lnSpc>
              <a:buAutoNum type="arabicPeriod"/>
            </a:pPr>
            <a:r>
              <a:rPr lang="en-GB" sz="1400"/>
              <a:t>People of an ethnic minority are more likely to experience prejudice in the field.</a:t>
            </a:r>
          </a:p>
          <a:p>
            <a:pPr marL="457200" indent="-457200">
              <a:lnSpc>
                <a:spcPct val="110000"/>
              </a:lnSpc>
              <a:buAutoNum type="arabicPeriod"/>
            </a:pPr>
            <a:r>
              <a:rPr lang="en-GB" sz="1400"/>
              <a:t> Additionally, some may suffer from a lack of flexibility which limits the opportunities available to them.</a:t>
            </a:r>
          </a:p>
          <a:p>
            <a:pPr marL="457200" indent="-457200">
              <a:lnSpc>
                <a:spcPct val="110000"/>
              </a:lnSpc>
              <a:buAutoNum type="arabicPeriod"/>
            </a:pPr>
            <a:r>
              <a:rPr lang="en-GB" sz="1400"/>
              <a:t> People of an ethnic minority may be stereotyped into lower-paid legal specialties.  </a:t>
            </a:r>
          </a:p>
          <a:p>
            <a:pPr marL="0" indent="0">
              <a:lnSpc>
                <a:spcPct val="110000"/>
              </a:lnSpc>
              <a:buNone/>
            </a:pPr>
            <a:r>
              <a:rPr lang="en-GB" sz="1400"/>
              <a:t>( Legal Services Board, 2010)</a:t>
            </a:r>
          </a:p>
          <a:p>
            <a:pPr marL="457200" indent="-457200">
              <a:lnSpc>
                <a:spcPct val="110000"/>
              </a:lnSpc>
              <a:buAutoNum type="arabicPeriod"/>
            </a:pPr>
            <a:endParaRPr lang="en-GB" sz="1400"/>
          </a:p>
        </p:txBody>
      </p:sp>
    </p:spTree>
    <p:extLst>
      <p:ext uri="{BB962C8B-B14F-4D97-AF65-F5344CB8AC3E}">
        <p14:creationId xmlns:p14="http://schemas.microsoft.com/office/powerpoint/2010/main" val="17030385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pic>
        <p:nvPicPr>
          <p:cNvPr id="4" name="Picture 3" descr="3D graph graphic">
            <a:extLst>
              <a:ext uri="{FF2B5EF4-FFF2-40B4-BE49-F238E27FC236}">
                <a16:creationId xmlns:a16="http://schemas.microsoft.com/office/drawing/2014/main" id="{525EDD26-D284-A8FC-DC8E-1834C90E0F8A}"/>
              </a:ext>
            </a:extLst>
          </p:cNvPr>
          <p:cNvPicPr>
            <a:picLocks noChangeAspect="1"/>
          </p:cNvPicPr>
          <p:nvPr/>
        </p:nvPicPr>
        <p:blipFill>
          <a:blip r:embed="rId2">
            <a:alphaModFix/>
          </a:blip>
          <a:srcRect l="27949" r="16604" b="-1"/>
          <a:stretch/>
        </p:blipFill>
        <p:spPr>
          <a:xfrm>
            <a:off x="-4704" y="10"/>
            <a:ext cx="5696712" cy="6857990"/>
          </a:xfrm>
          <a:prstGeom prst="rect">
            <a:avLst/>
          </a:prstGeom>
        </p:spPr>
      </p:pic>
      <p:sp>
        <p:nvSpPr>
          <p:cNvPr id="18" name="Rectangle 17">
            <a:extLst>
              <a:ext uri="{FF2B5EF4-FFF2-40B4-BE49-F238E27FC236}">
                <a16:creationId xmlns:a16="http://schemas.microsoft.com/office/drawing/2014/main" id="{F7017262-EEEC-4F5E-917D-A55E68A119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80375" y="-480370"/>
            <a:ext cx="4735963" cy="5696712"/>
          </a:xfrm>
          <a:prstGeom prst="rect">
            <a:avLst/>
          </a:prstGeom>
          <a:gradFill flip="none" rotWithShape="1">
            <a:gsLst>
              <a:gs pos="0">
                <a:srgbClr val="000000">
                  <a:alpha val="0"/>
                </a:srgbClr>
              </a:gs>
              <a:gs pos="58000">
                <a:srgbClr val="000000">
                  <a:alpha val="55000"/>
                </a:srgbClr>
              </a:gs>
              <a:gs pos="93000">
                <a:srgbClr val="000000">
                  <a:alpha val="64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sp>
        <p:nvSpPr>
          <p:cNvPr id="2" name="Title 1">
            <a:extLst>
              <a:ext uri="{FF2B5EF4-FFF2-40B4-BE49-F238E27FC236}">
                <a16:creationId xmlns:a16="http://schemas.microsoft.com/office/drawing/2014/main" id="{E15E60A6-FB9C-26DC-78DE-DF8F904A43F6}"/>
              </a:ext>
            </a:extLst>
          </p:cNvPr>
          <p:cNvSpPr>
            <a:spLocks noGrp="1"/>
          </p:cNvSpPr>
          <p:nvPr>
            <p:ph type="title"/>
          </p:nvPr>
        </p:nvSpPr>
        <p:spPr>
          <a:xfrm>
            <a:off x="642519" y="1371601"/>
            <a:ext cx="4023360" cy="2671482"/>
          </a:xfrm>
        </p:spPr>
        <p:txBody>
          <a:bodyPr>
            <a:normAutofit/>
          </a:bodyPr>
          <a:lstStyle/>
          <a:p>
            <a:r>
              <a:rPr lang="en-GB">
                <a:solidFill>
                  <a:srgbClr val="FFFFFF"/>
                </a:solidFill>
              </a:rPr>
              <a:t>Is anything being done to change this?</a:t>
            </a:r>
          </a:p>
        </p:txBody>
      </p:sp>
      <p:cxnSp>
        <p:nvCxnSpPr>
          <p:cNvPr id="20" name="Straight Connector 19">
            <a:extLst>
              <a:ext uri="{FF2B5EF4-FFF2-40B4-BE49-F238E27FC236}">
                <a16:creationId xmlns:a16="http://schemas.microsoft.com/office/drawing/2014/main" id="{9A3EDAAA-869E-4AA2-A7CE-BF2C025963E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8718"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CB2CBA1-F289-E9C4-077C-F384978D8AF9}"/>
              </a:ext>
            </a:extLst>
          </p:cNvPr>
          <p:cNvSpPr>
            <a:spLocks noGrp="1"/>
          </p:cNvSpPr>
          <p:nvPr>
            <p:ph idx="1"/>
          </p:nvPr>
        </p:nvSpPr>
        <p:spPr>
          <a:xfrm>
            <a:off x="6242960" y="1031002"/>
            <a:ext cx="5288049" cy="5266922"/>
          </a:xfrm>
        </p:spPr>
        <p:txBody>
          <a:bodyPr vert="horz" lIns="91440" tIns="45720" rIns="91440" bIns="45720" rtlCol="0" anchor="t">
            <a:normAutofit/>
          </a:bodyPr>
          <a:lstStyle/>
          <a:p>
            <a:pPr marL="0" indent="0" algn="ctr">
              <a:buNone/>
            </a:pPr>
            <a:r>
              <a:rPr lang="en-GB" sz="2400" b="1"/>
              <a:t>Aspiring Solicitors</a:t>
            </a:r>
          </a:p>
          <a:p>
            <a:pPr marL="457200" indent="-457200">
              <a:buAutoNum type="arabicPeriod"/>
            </a:pPr>
            <a:r>
              <a:rPr lang="en-GB"/>
              <a:t>This is an organisation which focuses on the representation of diverse people into the legal field.</a:t>
            </a:r>
          </a:p>
          <a:p>
            <a:pPr marL="457200" indent="-457200">
              <a:buAutoNum type="arabicPeriod"/>
            </a:pPr>
            <a:r>
              <a:rPr lang="en-GB"/>
              <a:t>They provide mentoring, coaching, legal work experience, practise interviews and have offered more than 500 legal contracts to their members annually. </a:t>
            </a:r>
          </a:p>
          <a:p>
            <a:pPr marL="0" indent="0">
              <a:buNone/>
            </a:pPr>
            <a:r>
              <a:rPr lang="en-GB"/>
              <a:t>(Aspiring Solicitors, 2025). </a:t>
            </a:r>
          </a:p>
        </p:txBody>
      </p:sp>
    </p:spTree>
    <p:extLst>
      <p:ext uri="{BB962C8B-B14F-4D97-AF65-F5344CB8AC3E}">
        <p14:creationId xmlns:p14="http://schemas.microsoft.com/office/powerpoint/2010/main" val="21815602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1A713-5A64-EB55-B728-03567D16FD7A}"/>
              </a:ext>
            </a:extLst>
          </p:cNvPr>
          <p:cNvSpPr>
            <a:spLocks noGrp="1"/>
          </p:cNvSpPr>
          <p:nvPr>
            <p:ph type="title"/>
          </p:nvPr>
        </p:nvSpPr>
        <p:spPr>
          <a:xfrm>
            <a:off x="640079" y="1111828"/>
            <a:ext cx="10890929" cy="742258"/>
          </a:xfrm>
        </p:spPr>
        <p:txBody>
          <a:bodyPr/>
          <a:lstStyle/>
          <a:p>
            <a:r>
              <a:rPr lang="en-US" dirty="0"/>
              <a:t>Diversity: Ethnicity </a:t>
            </a:r>
            <a:r>
              <a:rPr lang="en-US"/>
              <a:t>Comparison</a:t>
            </a:r>
            <a:endParaRPr lang="en-US" dirty="0"/>
          </a:p>
        </p:txBody>
      </p:sp>
      <p:graphicFrame>
        <p:nvGraphicFramePr>
          <p:cNvPr id="4" name="Content Placeholder 3">
            <a:extLst>
              <a:ext uri="{FF2B5EF4-FFF2-40B4-BE49-F238E27FC236}">
                <a16:creationId xmlns:a16="http://schemas.microsoft.com/office/drawing/2014/main" id="{2F33EA93-A7BB-FBE7-29CA-8F2741836DA1}"/>
              </a:ext>
            </a:extLst>
          </p:cNvPr>
          <p:cNvGraphicFramePr>
            <a:graphicFrameLocks noGrp="1"/>
          </p:cNvGraphicFramePr>
          <p:nvPr>
            <p:ph idx="1"/>
            <p:extLst>
              <p:ext uri="{D42A27DB-BD31-4B8C-83A1-F6EECF244321}">
                <p14:modId xmlns:p14="http://schemas.microsoft.com/office/powerpoint/2010/main" val="3172247243"/>
              </p:ext>
            </p:extLst>
          </p:nvPr>
        </p:nvGraphicFramePr>
        <p:xfrm>
          <a:off x="1444895" y="2943748"/>
          <a:ext cx="3766108" cy="21959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6" name="Chart 75">
            <a:extLst>
              <a:ext uri="{FF2B5EF4-FFF2-40B4-BE49-F238E27FC236}">
                <a16:creationId xmlns:a16="http://schemas.microsoft.com/office/drawing/2014/main" id="{1D1B0853-9068-989C-FEFA-6809F3AAD9DD}"/>
              </a:ext>
            </a:extLst>
          </p:cNvPr>
          <p:cNvGraphicFramePr/>
          <p:nvPr>
            <p:extLst>
              <p:ext uri="{D42A27DB-BD31-4B8C-83A1-F6EECF244321}">
                <p14:modId xmlns:p14="http://schemas.microsoft.com/office/powerpoint/2010/main" val="1361609534"/>
              </p:ext>
            </p:extLst>
          </p:nvPr>
        </p:nvGraphicFramePr>
        <p:xfrm>
          <a:off x="5707811" y="1959574"/>
          <a:ext cx="6096000" cy="4146550"/>
        </p:xfrm>
        <a:graphic>
          <a:graphicData uri="http://schemas.openxmlformats.org/drawingml/2006/chart">
            <c:chart xmlns:c="http://schemas.openxmlformats.org/drawingml/2006/chart" xmlns:r="http://schemas.openxmlformats.org/officeDocument/2006/relationships" r:id="rId8"/>
          </a:graphicData>
        </a:graphic>
      </p:graphicFrame>
      <p:sp>
        <p:nvSpPr>
          <p:cNvPr id="121" name="TextBox 120">
            <a:extLst>
              <a:ext uri="{FF2B5EF4-FFF2-40B4-BE49-F238E27FC236}">
                <a16:creationId xmlns:a16="http://schemas.microsoft.com/office/drawing/2014/main" id="{AFFE5176-C5F9-3994-E47A-78D76B7EF174}"/>
              </a:ext>
            </a:extLst>
          </p:cNvPr>
          <p:cNvSpPr txBox="1"/>
          <p:nvPr/>
        </p:nvSpPr>
        <p:spPr>
          <a:xfrm>
            <a:off x="7974591" y="4396109"/>
            <a:ext cx="108277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b="1" dirty="0">
                <a:latin typeface="Neue Haas Grotesk Text Pro"/>
              </a:rPr>
              <a:t>80%</a:t>
            </a:r>
            <a:endParaRPr lang="en-US" dirty="0">
              <a:latin typeface="Neue Haas Grotesk Text Pro"/>
            </a:endParaRPr>
          </a:p>
        </p:txBody>
      </p:sp>
      <p:sp>
        <p:nvSpPr>
          <p:cNvPr id="122" name="TextBox 121">
            <a:extLst>
              <a:ext uri="{FF2B5EF4-FFF2-40B4-BE49-F238E27FC236}">
                <a16:creationId xmlns:a16="http://schemas.microsoft.com/office/drawing/2014/main" id="{CBA0272E-2B59-63D7-97C0-EAF7F75580FC}"/>
              </a:ext>
            </a:extLst>
          </p:cNvPr>
          <p:cNvSpPr txBox="1"/>
          <p:nvPr/>
        </p:nvSpPr>
        <p:spPr>
          <a:xfrm>
            <a:off x="8880364" y="3073392"/>
            <a:ext cx="108277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b="1" dirty="0">
                <a:latin typeface="Neue Haas Grotesk Text Pro"/>
              </a:rPr>
              <a:t>14%</a:t>
            </a:r>
            <a:endParaRPr lang="en-US" dirty="0">
              <a:latin typeface="Neue Haas Grotesk Text Pro"/>
            </a:endParaRPr>
          </a:p>
        </p:txBody>
      </p:sp>
      <p:sp>
        <p:nvSpPr>
          <p:cNvPr id="123" name="TextBox 122">
            <a:extLst>
              <a:ext uri="{FF2B5EF4-FFF2-40B4-BE49-F238E27FC236}">
                <a16:creationId xmlns:a16="http://schemas.microsoft.com/office/drawing/2014/main" id="{6E97D600-938C-56E9-0BD3-40AE1F2B893F}"/>
              </a:ext>
            </a:extLst>
          </p:cNvPr>
          <p:cNvSpPr txBox="1"/>
          <p:nvPr/>
        </p:nvSpPr>
        <p:spPr>
          <a:xfrm>
            <a:off x="10131195" y="3432825"/>
            <a:ext cx="421414"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050" b="1" dirty="0">
                <a:latin typeface="Neue Haas Grotesk Text Pro"/>
              </a:rPr>
              <a:t>1%</a:t>
            </a:r>
            <a:endParaRPr lang="en-US" sz="1050">
              <a:latin typeface="Neue Haas Grotesk Text Pro"/>
            </a:endParaRPr>
          </a:p>
        </p:txBody>
      </p:sp>
      <p:sp>
        <p:nvSpPr>
          <p:cNvPr id="124" name="TextBox 123">
            <a:extLst>
              <a:ext uri="{FF2B5EF4-FFF2-40B4-BE49-F238E27FC236}">
                <a16:creationId xmlns:a16="http://schemas.microsoft.com/office/drawing/2014/main" id="{A6286669-F969-1AB0-CE86-A40FD0F92016}"/>
              </a:ext>
            </a:extLst>
          </p:cNvPr>
          <p:cNvSpPr txBox="1"/>
          <p:nvPr/>
        </p:nvSpPr>
        <p:spPr>
          <a:xfrm rot="-2460000">
            <a:off x="9563069" y="3117135"/>
            <a:ext cx="795226"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100" b="1" dirty="0">
                <a:latin typeface="Neue Haas Grotesk Text Pro"/>
              </a:rPr>
              <a:t>3%</a:t>
            </a:r>
            <a:endParaRPr lang="en-US" sz="1100">
              <a:latin typeface="Neue Haas Grotesk Text Pro"/>
            </a:endParaRPr>
          </a:p>
        </p:txBody>
      </p:sp>
      <p:sp>
        <p:nvSpPr>
          <p:cNvPr id="125" name="TextBox 124">
            <a:extLst>
              <a:ext uri="{FF2B5EF4-FFF2-40B4-BE49-F238E27FC236}">
                <a16:creationId xmlns:a16="http://schemas.microsoft.com/office/drawing/2014/main" id="{D420FA9A-397A-21F2-713D-2B3809485211}"/>
              </a:ext>
            </a:extLst>
          </p:cNvPr>
          <p:cNvSpPr txBox="1"/>
          <p:nvPr/>
        </p:nvSpPr>
        <p:spPr>
          <a:xfrm>
            <a:off x="10088061" y="3245919"/>
            <a:ext cx="522056"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100" b="1" dirty="0">
                <a:latin typeface="Neue Haas Grotesk Text Pro"/>
              </a:rPr>
              <a:t>2%</a:t>
            </a:r>
            <a:endParaRPr lang="en-US" sz="1100">
              <a:latin typeface="Neue Haas Grotesk Text Pro"/>
            </a:endParaRPr>
          </a:p>
        </p:txBody>
      </p:sp>
      <p:sp>
        <p:nvSpPr>
          <p:cNvPr id="131" name="TextBox 130">
            <a:extLst>
              <a:ext uri="{FF2B5EF4-FFF2-40B4-BE49-F238E27FC236}">
                <a16:creationId xmlns:a16="http://schemas.microsoft.com/office/drawing/2014/main" id="{7B791CFD-3367-190C-2602-0F08CB25E847}"/>
              </a:ext>
            </a:extLst>
          </p:cNvPr>
          <p:cNvSpPr txBox="1"/>
          <p:nvPr/>
        </p:nvSpPr>
        <p:spPr>
          <a:xfrm>
            <a:off x="7787684" y="6121391"/>
            <a:ext cx="4346433" cy="3539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700" dirty="0">
                <a:latin typeface="Arial"/>
                <a:cs typeface="Arial"/>
              </a:rPr>
              <a:t>(Solicitors Regulation Authority, 2017)</a:t>
            </a:r>
            <a:endParaRPr lang="en-US" dirty="0"/>
          </a:p>
        </p:txBody>
      </p:sp>
      <p:sp>
        <p:nvSpPr>
          <p:cNvPr id="132" name="TextBox 131">
            <a:extLst>
              <a:ext uri="{FF2B5EF4-FFF2-40B4-BE49-F238E27FC236}">
                <a16:creationId xmlns:a16="http://schemas.microsoft.com/office/drawing/2014/main" id="{BF770AC5-B389-FDB3-F098-D3C5D48E2CDD}"/>
              </a:ext>
            </a:extLst>
          </p:cNvPr>
          <p:cNvSpPr txBox="1"/>
          <p:nvPr/>
        </p:nvSpPr>
        <p:spPr>
          <a:xfrm>
            <a:off x="8477797" y="1865693"/>
            <a:ext cx="823981"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400" b="1" dirty="0">
                <a:latin typeface="Neue Haas Grotesk Text Pro"/>
              </a:rPr>
              <a:t>2017</a:t>
            </a:r>
            <a:endParaRPr lang="en-US" sz="1400"/>
          </a:p>
        </p:txBody>
      </p:sp>
      <p:sp>
        <p:nvSpPr>
          <p:cNvPr id="6" name="TextBox 5">
            <a:extLst>
              <a:ext uri="{FF2B5EF4-FFF2-40B4-BE49-F238E27FC236}">
                <a16:creationId xmlns:a16="http://schemas.microsoft.com/office/drawing/2014/main" id="{26F4404B-53B5-FED3-F50A-770A00AA43CF}"/>
              </a:ext>
            </a:extLst>
          </p:cNvPr>
          <p:cNvSpPr txBox="1"/>
          <p:nvPr/>
        </p:nvSpPr>
        <p:spPr>
          <a:xfrm>
            <a:off x="7787684" y="6470258"/>
            <a:ext cx="4346433" cy="3539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700" dirty="0">
                <a:latin typeface="Arial"/>
                <a:cs typeface="Arial"/>
              </a:rPr>
              <a:t>(Solicitors Regulation Authority, 2023)</a:t>
            </a:r>
            <a:endParaRPr lang="en-US" dirty="0"/>
          </a:p>
        </p:txBody>
      </p:sp>
    </p:spTree>
    <p:extLst>
      <p:ext uri="{BB962C8B-B14F-4D97-AF65-F5344CB8AC3E}">
        <p14:creationId xmlns:p14="http://schemas.microsoft.com/office/powerpoint/2010/main" val="9155344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C2448-12DA-1FEF-FA9D-F8ED22AE7377}"/>
              </a:ext>
            </a:extLst>
          </p:cNvPr>
          <p:cNvSpPr>
            <a:spLocks noGrp="1"/>
          </p:cNvSpPr>
          <p:nvPr>
            <p:ph type="title"/>
          </p:nvPr>
        </p:nvSpPr>
        <p:spPr/>
        <p:txBody>
          <a:bodyPr/>
          <a:lstStyle/>
          <a:p>
            <a:r>
              <a:rPr lang="en-US" dirty="0"/>
              <a:t>Analyse – Why?</a:t>
            </a:r>
          </a:p>
        </p:txBody>
      </p:sp>
      <p:graphicFrame>
        <p:nvGraphicFramePr>
          <p:cNvPr id="6" name="Content Placeholder 5">
            <a:extLst>
              <a:ext uri="{FF2B5EF4-FFF2-40B4-BE49-F238E27FC236}">
                <a16:creationId xmlns:a16="http://schemas.microsoft.com/office/drawing/2014/main" id="{EB2A8812-62FC-C3AE-DEB1-8BB0FB7DE3A3}"/>
              </a:ext>
            </a:extLst>
          </p:cNvPr>
          <p:cNvGraphicFramePr>
            <a:graphicFrameLocks noGrp="1"/>
          </p:cNvGraphicFramePr>
          <p:nvPr>
            <p:ph idx="1"/>
            <p:extLst>
              <p:ext uri="{D42A27DB-BD31-4B8C-83A1-F6EECF244321}">
                <p14:modId xmlns:p14="http://schemas.microsoft.com/office/powerpoint/2010/main" val="140494691"/>
              </p:ext>
            </p:extLst>
          </p:nvPr>
        </p:nvGraphicFramePr>
        <p:xfrm>
          <a:off x="639763" y="2139393"/>
          <a:ext cx="10881540" cy="43584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605916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F54C94-38B6-CD28-11CF-138B083F7DA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314C228-A3BD-A394-DB8E-9A0D734DF837}"/>
              </a:ext>
            </a:extLst>
          </p:cNvPr>
          <p:cNvSpPr>
            <a:spLocks noGrp="1"/>
          </p:cNvSpPr>
          <p:nvPr>
            <p:ph type="title"/>
          </p:nvPr>
        </p:nvSpPr>
        <p:spPr>
          <a:xfrm>
            <a:off x="640079" y="1111828"/>
            <a:ext cx="10890929" cy="742258"/>
          </a:xfrm>
        </p:spPr>
        <p:txBody>
          <a:bodyPr/>
          <a:lstStyle/>
          <a:p>
            <a:r>
              <a:rPr lang="en-US" dirty="0"/>
              <a:t>Diversity: Gender Comparison</a:t>
            </a:r>
          </a:p>
        </p:txBody>
      </p:sp>
      <p:graphicFrame>
        <p:nvGraphicFramePr>
          <p:cNvPr id="22" name="Content Placeholder 21">
            <a:extLst>
              <a:ext uri="{FF2B5EF4-FFF2-40B4-BE49-F238E27FC236}">
                <a16:creationId xmlns:a16="http://schemas.microsoft.com/office/drawing/2014/main" id="{F6E03F89-0142-BCAA-D03F-C71AF381DA4C}"/>
              </a:ext>
            </a:extLst>
          </p:cNvPr>
          <p:cNvGraphicFramePr>
            <a:graphicFrameLocks noGrp="1"/>
          </p:cNvGraphicFramePr>
          <p:nvPr>
            <p:ph idx="1"/>
            <p:extLst>
              <p:ext uri="{D42A27DB-BD31-4B8C-83A1-F6EECF244321}">
                <p14:modId xmlns:p14="http://schemas.microsoft.com/office/powerpoint/2010/main" val="2119696151"/>
              </p:ext>
            </p:extLst>
          </p:nvPr>
        </p:nvGraphicFramePr>
        <p:xfrm>
          <a:off x="2559169" y="2329132"/>
          <a:ext cx="7080407" cy="3067484"/>
        </p:xfrm>
        <a:graphic>
          <a:graphicData uri="http://schemas.openxmlformats.org/drawingml/2006/table">
            <a:tbl>
              <a:tblPr firstRow="1" bandRow="1">
                <a:tableStyleId>{EB344D84-9AFB-497E-A393-DC336BA19D2E}</a:tableStyleId>
              </a:tblPr>
              <a:tblGrid>
                <a:gridCol w="3102651">
                  <a:extLst>
                    <a:ext uri="{9D8B030D-6E8A-4147-A177-3AD203B41FA5}">
                      <a16:colId xmlns:a16="http://schemas.microsoft.com/office/drawing/2014/main" val="1614200022"/>
                    </a:ext>
                  </a:extLst>
                </a:gridCol>
                <a:gridCol w="1431992">
                  <a:extLst>
                    <a:ext uri="{9D8B030D-6E8A-4147-A177-3AD203B41FA5}">
                      <a16:colId xmlns:a16="http://schemas.microsoft.com/office/drawing/2014/main" val="1084140276"/>
                    </a:ext>
                  </a:extLst>
                </a:gridCol>
                <a:gridCol w="2545764">
                  <a:extLst>
                    <a:ext uri="{9D8B030D-6E8A-4147-A177-3AD203B41FA5}">
                      <a16:colId xmlns:a16="http://schemas.microsoft.com/office/drawing/2014/main" val="2836939863"/>
                    </a:ext>
                  </a:extLst>
                </a:gridCol>
              </a:tblGrid>
              <a:tr h="766871">
                <a:tc>
                  <a:txBody>
                    <a:bodyPr/>
                    <a:lstStyle/>
                    <a:p>
                      <a:pPr algn="ctr"/>
                      <a:r>
                        <a:rPr lang="en-US" dirty="0">
                          <a:solidFill>
                            <a:schemeClr val="tx1"/>
                          </a:solidFill>
                        </a:rPr>
                        <a:t>Gender</a:t>
                      </a:r>
                    </a:p>
                  </a:txBody>
                  <a:tcPr/>
                </a:tc>
                <a:tc>
                  <a:txBody>
                    <a:bodyPr/>
                    <a:lstStyle/>
                    <a:p>
                      <a:pPr lvl="0" algn="ctr">
                        <a:buNone/>
                      </a:pPr>
                      <a:r>
                        <a:rPr lang="en-US" dirty="0">
                          <a:solidFill>
                            <a:schemeClr val="tx1"/>
                          </a:solidFill>
                        </a:rPr>
                        <a:t>Now</a:t>
                      </a:r>
                    </a:p>
                  </a:txBody>
                  <a:tcPr/>
                </a:tc>
                <a:tc>
                  <a:txBody>
                    <a:bodyPr/>
                    <a:lstStyle/>
                    <a:p>
                      <a:pPr algn="ctr"/>
                      <a:r>
                        <a:rPr lang="en-US" dirty="0">
                          <a:solidFill>
                            <a:schemeClr val="tx1"/>
                          </a:solidFill>
                        </a:rPr>
                        <a:t>Before</a:t>
                      </a:r>
                    </a:p>
                  </a:txBody>
                  <a:tcPr/>
                </a:tc>
                <a:extLst>
                  <a:ext uri="{0D108BD9-81ED-4DB2-BD59-A6C34878D82A}">
                    <a16:rowId xmlns:a16="http://schemas.microsoft.com/office/drawing/2014/main" val="3232291212"/>
                  </a:ext>
                </a:extLst>
              </a:tr>
              <a:tr h="766871">
                <a:tc>
                  <a:txBody>
                    <a:bodyPr/>
                    <a:lstStyle/>
                    <a:p>
                      <a:pPr algn="ctr"/>
                      <a:r>
                        <a:rPr lang="en-US" dirty="0"/>
                        <a:t>MALE</a:t>
                      </a:r>
                    </a:p>
                  </a:txBody>
                  <a:tcPr/>
                </a:tc>
                <a:tc>
                  <a:txBody>
                    <a:bodyPr/>
                    <a:lstStyle/>
                    <a:p>
                      <a:pPr algn="ctr"/>
                      <a:r>
                        <a:rPr lang="en-US" dirty="0"/>
                        <a:t>33%</a:t>
                      </a:r>
                    </a:p>
                  </a:txBody>
                  <a:tcPr/>
                </a:tc>
                <a:tc>
                  <a:txBody>
                    <a:bodyPr/>
                    <a:lstStyle/>
                    <a:p>
                      <a:pPr algn="ctr"/>
                      <a:r>
                        <a:rPr lang="en-US" dirty="0"/>
                        <a:t>52%</a:t>
                      </a:r>
                    </a:p>
                  </a:txBody>
                  <a:tcPr/>
                </a:tc>
                <a:extLst>
                  <a:ext uri="{0D108BD9-81ED-4DB2-BD59-A6C34878D82A}">
                    <a16:rowId xmlns:a16="http://schemas.microsoft.com/office/drawing/2014/main" val="2035292171"/>
                  </a:ext>
                </a:extLst>
              </a:tr>
              <a:tr h="766871">
                <a:tc>
                  <a:txBody>
                    <a:bodyPr/>
                    <a:lstStyle/>
                    <a:p>
                      <a:pPr algn="ctr"/>
                      <a:r>
                        <a:rPr lang="en-US" dirty="0"/>
                        <a:t>FEMALE</a:t>
                      </a:r>
                    </a:p>
                  </a:txBody>
                  <a:tcPr/>
                </a:tc>
                <a:tc>
                  <a:txBody>
                    <a:bodyPr/>
                    <a:lstStyle/>
                    <a:p>
                      <a:pPr algn="ctr"/>
                      <a:r>
                        <a:rPr lang="en-US" dirty="0"/>
                        <a:t>65%</a:t>
                      </a:r>
                    </a:p>
                  </a:txBody>
                  <a:tcPr/>
                </a:tc>
                <a:tc>
                  <a:txBody>
                    <a:bodyPr/>
                    <a:lstStyle/>
                    <a:p>
                      <a:pPr algn="ctr"/>
                      <a:r>
                        <a:rPr lang="en-US" dirty="0"/>
                        <a:t>48%</a:t>
                      </a:r>
                    </a:p>
                  </a:txBody>
                  <a:tcPr/>
                </a:tc>
                <a:extLst>
                  <a:ext uri="{0D108BD9-81ED-4DB2-BD59-A6C34878D82A}">
                    <a16:rowId xmlns:a16="http://schemas.microsoft.com/office/drawing/2014/main" val="192090950"/>
                  </a:ext>
                </a:extLst>
              </a:tr>
              <a:tr h="766871">
                <a:tc>
                  <a:txBody>
                    <a:bodyPr/>
                    <a:lstStyle/>
                    <a:p>
                      <a:pPr lvl="0" algn="ctr">
                        <a:lnSpc>
                          <a:spcPct val="100000"/>
                        </a:lnSpc>
                        <a:spcBef>
                          <a:spcPts val="0"/>
                        </a:spcBef>
                        <a:spcAft>
                          <a:spcPts val="0"/>
                        </a:spcAft>
                        <a:buNone/>
                      </a:pPr>
                      <a:r>
                        <a:rPr lang="en-US" sz="1800" b="0" i="0" u="none" strike="noStrike" noProof="0" dirty="0">
                          <a:solidFill>
                            <a:srgbClr val="000000"/>
                          </a:solidFill>
                          <a:latin typeface="Grandview Display"/>
                        </a:rPr>
                        <a:t>TRANSGENDER</a:t>
                      </a:r>
                    </a:p>
                  </a:txBody>
                  <a:tcPr/>
                </a:tc>
                <a:tc>
                  <a:txBody>
                    <a:bodyPr/>
                    <a:lstStyle/>
                    <a:p>
                      <a:pPr algn="ctr"/>
                      <a:r>
                        <a:rPr lang="en-US" dirty="0"/>
                        <a:t>1%</a:t>
                      </a:r>
                    </a:p>
                  </a:txBody>
                  <a:tcPr/>
                </a:tc>
                <a:tc>
                  <a:txBody>
                    <a:bodyPr/>
                    <a:lstStyle/>
                    <a:p>
                      <a:pPr algn="ctr"/>
                      <a:r>
                        <a:rPr lang="en-US" dirty="0"/>
                        <a:t>Not included</a:t>
                      </a:r>
                    </a:p>
                  </a:txBody>
                  <a:tcPr/>
                </a:tc>
                <a:extLst>
                  <a:ext uri="{0D108BD9-81ED-4DB2-BD59-A6C34878D82A}">
                    <a16:rowId xmlns:a16="http://schemas.microsoft.com/office/drawing/2014/main" val="2699440575"/>
                  </a:ext>
                </a:extLst>
              </a:tr>
            </a:tbl>
          </a:graphicData>
        </a:graphic>
      </p:graphicFrame>
      <p:sp>
        <p:nvSpPr>
          <p:cNvPr id="5" name="TextBox 4">
            <a:extLst>
              <a:ext uri="{FF2B5EF4-FFF2-40B4-BE49-F238E27FC236}">
                <a16:creationId xmlns:a16="http://schemas.microsoft.com/office/drawing/2014/main" id="{3BD85B3E-9687-A270-9BAD-2FC6D9F7E6D3}"/>
              </a:ext>
            </a:extLst>
          </p:cNvPr>
          <p:cNvSpPr txBox="1"/>
          <p:nvPr/>
        </p:nvSpPr>
        <p:spPr>
          <a:xfrm>
            <a:off x="8271494" y="5516013"/>
            <a:ext cx="1683612" cy="369332"/>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(SRA,</a:t>
            </a:r>
            <a:r>
              <a:rPr lang="en-US" dirty="0">
                <a:ea typeface="+mn-lt"/>
                <a:cs typeface="+mn-lt"/>
              </a:rPr>
              <a:t> </a:t>
            </a:r>
            <a:r>
              <a:rPr lang="en-US" dirty="0"/>
              <a:t>2017)</a:t>
            </a:r>
          </a:p>
        </p:txBody>
      </p:sp>
      <p:sp>
        <p:nvSpPr>
          <p:cNvPr id="6" name="TextBox 5">
            <a:extLst>
              <a:ext uri="{FF2B5EF4-FFF2-40B4-BE49-F238E27FC236}">
                <a16:creationId xmlns:a16="http://schemas.microsoft.com/office/drawing/2014/main" id="{0E9E49BB-0C0C-3E8E-F534-39605D2802ED}"/>
              </a:ext>
            </a:extLst>
          </p:cNvPr>
          <p:cNvSpPr txBox="1"/>
          <p:nvPr/>
        </p:nvSpPr>
        <p:spPr>
          <a:xfrm>
            <a:off x="5716571" y="5516012"/>
            <a:ext cx="1683612" cy="369332"/>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(SRA,</a:t>
            </a:r>
            <a:r>
              <a:rPr lang="en-US" dirty="0">
                <a:ea typeface="+mn-lt"/>
                <a:cs typeface="+mn-lt"/>
              </a:rPr>
              <a:t> </a:t>
            </a:r>
            <a:r>
              <a:rPr lang="en-US" dirty="0"/>
              <a:t>2023)</a:t>
            </a:r>
          </a:p>
        </p:txBody>
      </p:sp>
    </p:spTree>
    <p:extLst>
      <p:ext uri="{BB962C8B-B14F-4D97-AF65-F5344CB8AC3E}">
        <p14:creationId xmlns:p14="http://schemas.microsoft.com/office/powerpoint/2010/main" val="26169195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BB656E-8527-B8B6-3CDA-9AA9658B505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F8B7443-F8E5-A3B4-A50B-78CD7FD4C653}"/>
              </a:ext>
            </a:extLst>
          </p:cNvPr>
          <p:cNvSpPr>
            <a:spLocks noGrp="1"/>
          </p:cNvSpPr>
          <p:nvPr>
            <p:ph type="title"/>
          </p:nvPr>
        </p:nvSpPr>
        <p:spPr>
          <a:xfrm>
            <a:off x="640079" y="1111828"/>
            <a:ext cx="10890929" cy="742258"/>
          </a:xfrm>
        </p:spPr>
        <p:txBody>
          <a:bodyPr/>
          <a:lstStyle/>
          <a:p>
            <a:r>
              <a:rPr lang="en-US" dirty="0"/>
              <a:t>Diversity: Gender Comparison</a:t>
            </a:r>
          </a:p>
        </p:txBody>
      </p:sp>
      <p:graphicFrame>
        <p:nvGraphicFramePr>
          <p:cNvPr id="3" name="Diagram 2">
            <a:extLst>
              <a:ext uri="{FF2B5EF4-FFF2-40B4-BE49-F238E27FC236}">
                <a16:creationId xmlns:a16="http://schemas.microsoft.com/office/drawing/2014/main" id="{89D0720B-181F-1FB9-0196-02C80331B765}"/>
              </a:ext>
            </a:extLst>
          </p:cNvPr>
          <p:cNvGraphicFramePr/>
          <p:nvPr>
            <p:extLst>
              <p:ext uri="{D42A27DB-BD31-4B8C-83A1-F6EECF244321}">
                <p14:modId xmlns:p14="http://schemas.microsoft.com/office/powerpoint/2010/main" val="668867742"/>
              </p:ext>
            </p:extLst>
          </p:nvPr>
        </p:nvGraphicFramePr>
        <p:xfrm>
          <a:off x="642651" y="1854661"/>
          <a:ext cx="3571302" cy="2913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33" name="Diagram 32">
            <a:extLst>
              <a:ext uri="{FF2B5EF4-FFF2-40B4-BE49-F238E27FC236}">
                <a16:creationId xmlns:a16="http://schemas.microsoft.com/office/drawing/2014/main" id="{25EF9E59-B1AD-8AA6-4EDD-43536D68E941}"/>
              </a:ext>
            </a:extLst>
          </p:cNvPr>
          <p:cNvGraphicFramePr/>
          <p:nvPr>
            <p:extLst>
              <p:ext uri="{D42A27DB-BD31-4B8C-83A1-F6EECF244321}">
                <p14:modId xmlns:p14="http://schemas.microsoft.com/office/powerpoint/2010/main" val="2476840174"/>
              </p:ext>
            </p:extLst>
          </p:nvPr>
        </p:nvGraphicFramePr>
        <p:xfrm>
          <a:off x="7959687" y="1854660"/>
          <a:ext cx="3571302" cy="291396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378" name="Diagram 1377">
            <a:extLst>
              <a:ext uri="{FF2B5EF4-FFF2-40B4-BE49-F238E27FC236}">
                <a16:creationId xmlns:a16="http://schemas.microsoft.com/office/drawing/2014/main" id="{09C33CF5-DCDF-75F2-205F-9E73B00AAAE3}"/>
              </a:ext>
            </a:extLst>
          </p:cNvPr>
          <p:cNvGraphicFramePr/>
          <p:nvPr>
            <p:extLst>
              <p:ext uri="{D42A27DB-BD31-4B8C-83A1-F6EECF244321}">
                <p14:modId xmlns:p14="http://schemas.microsoft.com/office/powerpoint/2010/main" val="1337428868"/>
              </p:ext>
            </p:extLst>
          </p:nvPr>
        </p:nvGraphicFramePr>
        <p:xfrm>
          <a:off x="4296578" y="3048153"/>
          <a:ext cx="3571302" cy="2913962"/>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14556756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8AD02F7-A379-4D1B-F5C2-EFDE5B394EA8}"/>
              </a:ext>
            </a:extLst>
          </p:cNvPr>
          <p:cNvSpPr>
            <a:spLocks noGrp="1"/>
          </p:cNvSpPr>
          <p:nvPr>
            <p:ph type="title"/>
          </p:nvPr>
        </p:nvSpPr>
        <p:spPr>
          <a:xfrm>
            <a:off x="640080" y="914399"/>
            <a:ext cx="10847494" cy="1171069"/>
          </a:xfrm>
        </p:spPr>
        <p:txBody>
          <a:bodyPr vert="horz" lIns="91440" tIns="45720" rIns="91440" bIns="45720" rtlCol="0" anchor="t">
            <a:normAutofit/>
          </a:bodyPr>
          <a:lstStyle/>
          <a:p>
            <a:r>
              <a:rPr lang="en-US" dirty="0"/>
              <a:t>Barriers to progression for BAME solicitors</a:t>
            </a:r>
          </a:p>
        </p:txBody>
      </p:sp>
      <p:pic>
        <p:nvPicPr>
          <p:cNvPr id="5" name="Content Placeholder 4">
            <a:extLst>
              <a:ext uri="{FF2B5EF4-FFF2-40B4-BE49-F238E27FC236}">
                <a16:creationId xmlns:a16="http://schemas.microsoft.com/office/drawing/2014/main" id="{76C5959C-B1E5-F9EF-59EF-1A55A5C6D2CD}"/>
              </a:ext>
            </a:extLst>
          </p:cNvPr>
          <p:cNvPicPr>
            <a:picLocks noGrp="1" noChangeAspect="1"/>
          </p:cNvPicPr>
          <p:nvPr>
            <p:ph sz="half" idx="1"/>
          </p:nvPr>
        </p:nvPicPr>
        <p:blipFill>
          <a:blip r:embed="rId2"/>
          <a:stretch>
            <a:fillRect/>
          </a:stretch>
        </p:blipFill>
        <p:spPr>
          <a:xfrm>
            <a:off x="713232" y="2257209"/>
            <a:ext cx="5648193" cy="3758615"/>
          </a:xfrm>
          <a:prstGeom prst="rect">
            <a:avLst/>
          </a:prstGeom>
        </p:spPr>
      </p:pic>
      <p:sp>
        <p:nvSpPr>
          <p:cNvPr id="4" name="Content Placeholder 3">
            <a:extLst>
              <a:ext uri="{FF2B5EF4-FFF2-40B4-BE49-F238E27FC236}">
                <a16:creationId xmlns:a16="http://schemas.microsoft.com/office/drawing/2014/main" id="{47D5ABC3-E208-B4FF-3AB7-02CE0F87AFEC}"/>
              </a:ext>
            </a:extLst>
          </p:cNvPr>
          <p:cNvSpPr>
            <a:spLocks noGrp="1"/>
          </p:cNvSpPr>
          <p:nvPr>
            <p:ph sz="half" idx="2"/>
          </p:nvPr>
        </p:nvSpPr>
        <p:spPr>
          <a:xfrm>
            <a:off x="6915150" y="2256287"/>
            <a:ext cx="4563618" cy="3760459"/>
          </a:xfrm>
        </p:spPr>
        <p:txBody>
          <a:bodyPr vert="horz" lIns="91440" tIns="45720" rIns="91440" bIns="45720" rtlCol="0" anchor="t">
            <a:normAutofit fontScale="77500" lnSpcReduction="20000"/>
          </a:bodyPr>
          <a:lstStyle/>
          <a:p>
            <a:r>
              <a:rPr lang="en-US" sz="2100" dirty="0">
                <a:latin typeface="Arial"/>
                <a:cs typeface="Arial"/>
              </a:rPr>
              <a:t>The percentage of ethnic minorities working as solicitors is currently 19%, whereas ethnic minorities make up 18.3% of the population (UK census 2021). This would mean that ethnic minorities are represented proportionally as solicitors in the UK. </a:t>
            </a:r>
            <a:endParaRPr lang="en-US" sz="2100" dirty="0"/>
          </a:p>
          <a:p>
            <a:r>
              <a:rPr lang="en-US" sz="2100" dirty="0">
                <a:latin typeface="Arial"/>
                <a:cs typeface="Arial"/>
              </a:rPr>
              <a:t>However, within higher up roles 17% of partners are from Black, Asian, or minority ethnic (BAME) backgrounds. This figure drops to just 8% in the largest firms with 50 or more partners (SRA 2021). As a result of </a:t>
            </a:r>
            <a:br>
              <a:rPr lang="en-US" dirty="0"/>
            </a:br>
            <a:r>
              <a:rPr lang="en-US" sz="2100" dirty="0">
                <a:latin typeface="Arial"/>
                <a:cs typeface="Arial"/>
              </a:rPr>
              <a:t>this, on average ethnic minority solicitors in the UK make 11.7% less money on average per year.</a:t>
            </a:r>
            <a:endParaRPr lang="en-US" dirty="0"/>
          </a:p>
        </p:txBody>
      </p:sp>
      <p:cxnSp>
        <p:nvCxnSpPr>
          <p:cNvPr id="14" name="Straight Connector 13">
            <a:extLst>
              <a:ext uri="{FF2B5EF4-FFF2-40B4-BE49-F238E27FC236}">
                <a16:creationId xmlns:a16="http://schemas.microsoft.com/office/drawing/2014/main" id="{2EA0F4A6-3CC9-C9E2-BA02-58FA29F7DD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350125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54DA1F-70E0-6B21-7A4D-55720AEC8FD0}"/>
              </a:ext>
            </a:extLst>
          </p:cNvPr>
          <p:cNvSpPr>
            <a:spLocks noGrp="1"/>
          </p:cNvSpPr>
          <p:nvPr>
            <p:ph type="title"/>
          </p:nvPr>
        </p:nvSpPr>
        <p:spPr>
          <a:xfrm>
            <a:off x="654456" y="336431"/>
            <a:ext cx="10890929" cy="1097280"/>
          </a:xfrm>
        </p:spPr>
        <p:txBody>
          <a:bodyPr/>
          <a:lstStyle/>
          <a:p>
            <a:r>
              <a:rPr lang="en-GB" dirty="0"/>
              <a:t>Reform suggestions</a:t>
            </a:r>
          </a:p>
        </p:txBody>
      </p:sp>
      <p:sp>
        <p:nvSpPr>
          <p:cNvPr id="4" name="TextBox 3">
            <a:extLst>
              <a:ext uri="{FF2B5EF4-FFF2-40B4-BE49-F238E27FC236}">
                <a16:creationId xmlns:a16="http://schemas.microsoft.com/office/drawing/2014/main" id="{D19099F4-7BC9-8D9A-1E5B-3ED5A4259782}"/>
              </a:ext>
            </a:extLst>
          </p:cNvPr>
          <p:cNvSpPr txBox="1"/>
          <p:nvPr/>
        </p:nvSpPr>
        <p:spPr>
          <a:xfrm>
            <a:off x="5962110" y="1854378"/>
            <a:ext cx="3095625" cy="2800767"/>
          </a:xfrm>
          <a:prstGeom prst="rect">
            <a:avLst/>
          </a:prstGeom>
        </p:spPr>
        <p:style>
          <a:lnRef idx="0">
            <a:schemeClr val="dk1"/>
          </a:lnRef>
          <a:fillRef idx="3">
            <a:schemeClr val="dk1"/>
          </a:fillRef>
          <a:effectRef idx="3">
            <a:schemeClr val="dk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dirty="0">
                <a:latin typeface="Arial"/>
                <a:cs typeface="Arial"/>
              </a:rPr>
              <a:t>Inclusive Recruitment Practices</a:t>
            </a:r>
            <a:endParaRPr lang="en-US" sz="2000" dirty="0"/>
          </a:p>
          <a:p>
            <a:pPr algn="ctr"/>
            <a:r>
              <a:rPr lang="en-GB" sz="2000" dirty="0">
                <a:latin typeface="Arial"/>
                <a:cs typeface="Arial"/>
              </a:rPr>
              <a:t>Blind recruitment (removing names, schools, and addresses from CVs) to prevent unconscious bias. </a:t>
            </a:r>
          </a:p>
          <a:p>
            <a:br>
              <a:rPr lang="en-US" dirty="0"/>
            </a:br>
            <a:endParaRPr lang="en-US" dirty="0"/>
          </a:p>
        </p:txBody>
      </p:sp>
      <p:sp>
        <p:nvSpPr>
          <p:cNvPr id="5" name="TextBox 4">
            <a:extLst>
              <a:ext uri="{FF2B5EF4-FFF2-40B4-BE49-F238E27FC236}">
                <a16:creationId xmlns:a16="http://schemas.microsoft.com/office/drawing/2014/main" id="{E6AF8572-85BF-11A2-8EEA-8C87C05285EF}"/>
              </a:ext>
            </a:extLst>
          </p:cNvPr>
          <p:cNvSpPr txBox="1"/>
          <p:nvPr/>
        </p:nvSpPr>
        <p:spPr>
          <a:xfrm>
            <a:off x="3049796" y="1860371"/>
            <a:ext cx="2682875" cy="2862322"/>
          </a:xfrm>
          <a:prstGeom prst="rect">
            <a:avLst/>
          </a:prstGeom>
        </p:spPr>
        <p:style>
          <a:lnRef idx="0">
            <a:schemeClr val="dk1"/>
          </a:lnRef>
          <a:fillRef idx="3">
            <a:schemeClr val="dk1"/>
          </a:fillRef>
          <a:effectRef idx="3">
            <a:schemeClr val="dk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dirty="0">
                <a:latin typeface="Arial"/>
                <a:cs typeface="Arial"/>
              </a:rPr>
              <a:t>. Mandatory Reporting on Diversity</a:t>
            </a:r>
            <a:endParaRPr lang="en-US" sz="2000">
              <a:latin typeface="Arial"/>
              <a:cs typeface="Arial"/>
            </a:endParaRPr>
          </a:p>
          <a:p>
            <a:pPr algn="ctr"/>
            <a:r>
              <a:rPr lang="en-GB" sz="2000" dirty="0">
                <a:latin typeface="Arial"/>
                <a:cs typeface="Arial"/>
              </a:rPr>
              <a:t>Require law firms to publish annual diversity statistics</a:t>
            </a:r>
            <a:br>
              <a:rPr lang="en-GB" sz="2000" dirty="0">
                <a:latin typeface="Arial"/>
                <a:cs typeface="Arial"/>
              </a:rPr>
            </a:br>
            <a:r>
              <a:rPr lang="en-GB" sz="2000" dirty="0">
                <a:latin typeface="Arial"/>
                <a:cs typeface="Arial"/>
              </a:rPr>
              <a:t>Firms over a certain size could face soft quotas or targets to drive improvement.</a:t>
            </a:r>
            <a:endParaRPr lang="en-GB" sz="2000" dirty="0"/>
          </a:p>
        </p:txBody>
      </p:sp>
      <p:sp>
        <p:nvSpPr>
          <p:cNvPr id="6" name="TextBox 5">
            <a:extLst>
              <a:ext uri="{FF2B5EF4-FFF2-40B4-BE49-F238E27FC236}">
                <a16:creationId xmlns:a16="http://schemas.microsoft.com/office/drawing/2014/main" id="{16B69E4F-1933-0E31-0D10-F789E14902B4}"/>
              </a:ext>
            </a:extLst>
          </p:cNvPr>
          <p:cNvSpPr txBox="1"/>
          <p:nvPr/>
        </p:nvSpPr>
        <p:spPr>
          <a:xfrm>
            <a:off x="9187430" y="1881636"/>
            <a:ext cx="2690063" cy="4339650"/>
          </a:xfrm>
          <a:prstGeom prst="rect">
            <a:avLst/>
          </a:prstGeom>
        </p:spPr>
        <p:style>
          <a:lnRef idx="0">
            <a:schemeClr val="dk1"/>
          </a:lnRef>
          <a:fillRef idx="3">
            <a:schemeClr val="dk1"/>
          </a:fillRef>
          <a:effectRef idx="3">
            <a:schemeClr val="dk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dirty="0">
                <a:latin typeface="Arial"/>
                <a:cs typeface="Arial"/>
              </a:rPr>
              <a:t>Anti-Bias and Inclusion Training</a:t>
            </a:r>
            <a:endParaRPr lang="en-US" sz="2000" dirty="0"/>
          </a:p>
          <a:p>
            <a:pPr algn="ctr"/>
            <a:r>
              <a:rPr lang="en-GB" sz="2000" dirty="0">
                <a:latin typeface="Arial"/>
                <a:cs typeface="Arial"/>
              </a:rPr>
              <a:t>Make bias training mandatory for hiring managers, senior partners, and interview panels, therefore thinning the gap between white solicitors and BAME solicitors in higher positions.</a:t>
            </a:r>
            <a:endParaRPr lang="en-GB" sz="2000" dirty="0"/>
          </a:p>
          <a:p>
            <a:br>
              <a:rPr lang="en-US" dirty="0"/>
            </a:br>
            <a:endParaRPr lang="en-US" dirty="0"/>
          </a:p>
        </p:txBody>
      </p:sp>
      <p:sp>
        <p:nvSpPr>
          <p:cNvPr id="7" name="TextBox 6">
            <a:extLst>
              <a:ext uri="{FF2B5EF4-FFF2-40B4-BE49-F238E27FC236}">
                <a16:creationId xmlns:a16="http://schemas.microsoft.com/office/drawing/2014/main" id="{CA9D2312-A18C-B293-5A6B-237F840DF47F}"/>
              </a:ext>
            </a:extLst>
          </p:cNvPr>
          <p:cNvSpPr txBox="1"/>
          <p:nvPr/>
        </p:nvSpPr>
        <p:spPr>
          <a:xfrm>
            <a:off x="335770" y="1847490"/>
            <a:ext cx="2524124" cy="4401205"/>
          </a:xfrm>
          <a:prstGeom prst="rect">
            <a:avLst/>
          </a:prstGeom>
        </p:spPr>
        <p:style>
          <a:lnRef idx="0">
            <a:schemeClr val="dk1"/>
          </a:lnRef>
          <a:fillRef idx="3">
            <a:schemeClr val="dk1"/>
          </a:fillRef>
          <a:effectRef idx="3">
            <a:schemeClr val="dk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dirty="0">
                <a:latin typeface="Arial"/>
                <a:cs typeface="Arial"/>
              </a:rPr>
              <a:t>Public campaigns to challenge stereotypes of what a solicitor looks like (old, white, male, privately educated).</a:t>
            </a:r>
            <a:br>
              <a:rPr lang="en-GB" sz="2000" dirty="0">
                <a:latin typeface="Arial"/>
                <a:cs typeface="Arial"/>
              </a:rPr>
            </a:br>
            <a:r>
              <a:rPr lang="en-GB" sz="2000" dirty="0">
                <a:latin typeface="Arial"/>
                <a:cs typeface="Arial"/>
              </a:rPr>
              <a:t>More diverse role models are needed to be showcased by law firms and professional bodies like the Law Society, to inspire more BAME people </a:t>
            </a:r>
            <a:endParaRPr lang="en-US" sz="2000" dirty="0"/>
          </a:p>
        </p:txBody>
      </p:sp>
    </p:spTree>
    <p:extLst>
      <p:ext uri="{BB962C8B-B14F-4D97-AF65-F5344CB8AC3E}">
        <p14:creationId xmlns:p14="http://schemas.microsoft.com/office/powerpoint/2010/main" val="8474437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1EEB26-66B1-645A-0070-C1EEEE5B96B4}"/>
              </a:ext>
            </a:extLst>
          </p:cNvPr>
          <p:cNvSpPr>
            <a:spLocks noGrp="1"/>
          </p:cNvSpPr>
          <p:nvPr>
            <p:ph type="title"/>
          </p:nvPr>
        </p:nvSpPr>
        <p:spPr/>
        <p:txBody>
          <a:bodyPr/>
          <a:lstStyle/>
          <a:p>
            <a:r>
              <a:rPr lang="en-GB" dirty="0"/>
              <a:t>Reference list Owen</a:t>
            </a:r>
          </a:p>
        </p:txBody>
      </p:sp>
      <p:sp>
        <p:nvSpPr>
          <p:cNvPr id="3" name="Content Placeholder 2">
            <a:extLst>
              <a:ext uri="{FF2B5EF4-FFF2-40B4-BE49-F238E27FC236}">
                <a16:creationId xmlns:a16="http://schemas.microsoft.com/office/drawing/2014/main" id="{83D14598-DB0E-F6D1-95DD-D9795CD49E46}"/>
              </a:ext>
            </a:extLst>
          </p:cNvPr>
          <p:cNvSpPr>
            <a:spLocks noGrp="1"/>
          </p:cNvSpPr>
          <p:nvPr>
            <p:ph idx="1"/>
          </p:nvPr>
        </p:nvSpPr>
        <p:spPr>
          <a:xfrm>
            <a:off x="640080" y="2072756"/>
            <a:ext cx="10890928" cy="4126876"/>
          </a:xfrm>
        </p:spPr>
        <p:txBody>
          <a:bodyPr vert="horz" lIns="91440" tIns="45720" rIns="91440" bIns="45720" rtlCol="0" anchor="t">
            <a:normAutofit lnSpcReduction="10000"/>
          </a:bodyPr>
          <a:lstStyle/>
          <a:p>
            <a:r>
              <a:rPr lang="en-GB" sz="1800" dirty="0">
                <a:latin typeface="Times New Roman"/>
                <a:cs typeface="Times New Roman"/>
              </a:rPr>
              <a:t>bridging the bar. (2024). </a:t>
            </a:r>
            <a:r>
              <a:rPr lang="en-GB" sz="1800" i="1" dirty="0">
                <a:latin typeface="Times New Roman"/>
                <a:cs typeface="Times New Roman"/>
              </a:rPr>
              <a:t>Home - bridging the bar</a:t>
            </a:r>
            <a:r>
              <a:rPr lang="en-GB" sz="1800" dirty="0">
                <a:latin typeface="Times New Roman"/>
                <a:cs typeface="Times New Roman"/>
              </a:rPr>
              <a:t>. [online] Available at: </a:t>
            </a:r>
            <a:r>
              <a:rPr lang="en-GB" sz="1800" dirty="0">
                <a:solidFill>
                  <a:srgbClr val="0097A7"/>
                </a:solidFill>
                <a:latin typeface="Times New Roman"/>
                <a:cs typeface="Times New Roman"/>
                <a:hlinkClick r:id="rId2"/>
              </a:rPr>
              <a:t>https://bridgingthebar.org/</a:t>
            </a:r>
            <a:r>
              <a:rPr lang="en-GB" sz="1800" dirty="0">
                <a:latin typeface="Times New Roman"/>
                <a:cs typeface="Times New Roman"/>
              </a:rPr>
              <a:t>  </a:t>
            </a:r>
            <a:endParaRPr lang="en-GB" dirty="0"/>
          </a:p>
          <a:p>
            <a:r>
              <a:rPr lang="en-GB" sz="1800" dirty="0">
                <a:latin typeface="Times New Roman"/>
                <a:cs typeface="Times New Roman"/>
              </a:rPr>
              <a:t>GOV.UK. (2021). </a:t>
            </a:r>
            <a:r>
              <a:rPr lang="en-GB" sz="1800" i="1" dirty="0">
                <a:latin typeface="Times New Roman"/>
                <a:cs typeface="Times New Roman"/>
              </a:rPr>
              <a:t>Census 2021 first results, England and Wales</a:t>
            </a:r>
            <a:r>
              <a:rPr lang="en-GB" sz="1800" dirty="0">
                <a:latin typeface="Times New Roman"/>
                <a:cs typeface="Times New Roman"/>
              </a:rPr>
              <a:t>. [online] Available at: </a:t>
            </a:r>
            <a:r>
              <a:rPr lang="en-GB" sz="1800" dirty="0">
                <a:solidFill>
                  <a:srgbClr val="0097A7"/>
                </a:solidFill>
                <a:latin typeface="Times New Roman"/>
                <a:cs typeface="Times New Roman"/>
                <a:hlinkClick r:id="rId3"/>
              </a:rPr>
              <a:t>https://www.gov.uk/government/publications/census-2021-first-results-england-and-wales</a:t>
            </a:r>
            <a:r>
              <a:rPr lang="en-GB" sz="1800" dirty="0">
                <a:latin typeface="Times New Roman"/>
                <a:cs typeface="Times New Roman"/>
              </a:rPr>
              <a:t>. </a:t>
            </a:r>
            <a:endParaRPr lang="en-GB" dirty="0"/>
          </a:p>
          <a:p>
            <a:r>
              <a:rPr lang="en-GB" sz="1800" dirty="0">
                <a:latin typeface="Times New Roman"/>
                <a:cs typeface="Times New Roman"/>
              </a:rPr>
              <a:t>GOV.UK. (2022). </a:t>
            </a:r>
            <a:r>
              <a:rPr lang="en-GB" sz="1800" i="1" dirty="0">
                <a:latin typeface="Times New Roman"/>
                <a:cs typeface="Times New Roman"/>
              </a:rPr>
              <a:t>Diversity of the judiciary: 2022 statistics</a:t>
            </a:r>
            <a:r>
              <a:rPr lang="en-GB" sz="1800" dirty="0">
                <a:latin typeface="Times New Roman"/>
                <a:cs typeface="Times New Roman"/>
              </a:rPr>
              <a:t>. [online] Available at: </a:t>
            </a:r>
            <a:r>
              <a:rPr lang="en-GB" sz="1800" dirty="0">
                <a:solidFill>
                  <a:srgbClr val="0097A7"/>
                </a:solidFill>
                <a:latin typeface="Times New Roman"/>
                <a:cs typeface="Times New Roman"/>
                <a:hlinkClick r:id="rId4"/>
              </a:rPr>
              <a:t>https://www.gov.uk/government/statistics/diversity-of-the-judiciary-2022-statistics</a:t>
            </a:r>
            <a:r>
              <a:rPr lang="en-GB" sz="1800" dirty="0">
                <a:latin typeface="Times New Roman"/>
                <a:cs typeface="Times New Roman"/>
              </a:rPr>
              <a:t>. </a:t>
            </a:r>
            <a:endParaRPr lang="en-GB" dirty="0"/>
          </a:p>
          <a:p>
            <a:r>
              <a:rPr lang="en-GB" sz="1800" dirty="0" err="1">
                <a:latin typeface="Times New Roman"/>
                <a:cs typeface="Times New Roman"/>
              </a:rPr>
              <a:t>Sommerlad</a:t>
            </a:r>
            <a:r>
              <a:rPr lang="en-GB" sz="1800" dirty="0">
                <a:latin typeface="Times New Roman"/>
                <a:cs typeface="Times New Roman"/>
              </a:rPr>
              <a:t>, H., Webley, L., Duff, L., Muzio, D., Tomlinson, J. and Parnham, R. (n.d.). </a:t>
            </a:r>
            <a:r>
              <a:rPr lang="en-GB" sz="1800" i="1" dirty="0">
                <a:latin typeface="Times New Roman"/>
                <a:cs typeface="Times New Roman"/>
              </a:rPr>
              <a:t>DIVERSITY IN THE LEGAL PROFESSION IN ENGLAND AND WALES: A QUALITATIVE STUDY OF BARRIERS AND INDIVIDUAL CHOICES Funded by the Legal Services Board</a:t>
            </a:r>
            <a:r>
              <a:rPr lang="en-GB" sz="1800" dirty="0">
                <a:latin typeface="Times New Roman"/>
                <a:cs typeface="Times New Roman"/>
              </a:rPr>
              <a:t>. [online] Available at: </a:t>
            </a:r>
            <a:r>
              <a:rPr lang="en-GB" sz="1800" dirty="0">
                <a:solidFill>
                  <a:srgbClr val="0097A7"/>
                </a:solidFill>
                <a:latin typeface="Times New Roman"/>
                <a:cs typeface="Times New Roman"/>
                <a:hlinkClick r:id="rId5"/>
              </a:rPr>
              <a:t>https://legalservicesboard.org.uk/what_we_do/Research/publications/pdf/lsb_diversity_in_the_legal_profession_final.pdf</a:t>
            </a:r>
            <a:r>
              <a:rPr lang="en-GB" sz="1800" dirty="0">
                <a:latin typeface="Times New Roman"/>
                <a:cs typeface="Times New Roman"/>
              </a:rPr>
              <a:t> </a:t>
            </a:r>
            <a:endParaRPr lang="en-GB" dirty="0"/>
          </a:p>
          <a:p>
            <a:r>
              <a:rPr lang="en-GB" sz="1800" dirty="0">
                <a:latin typeface="Times New Roman"/>
                <a:cs typeface="Times New Roman"/>
              </a:rPr>
              <a:t>www.sra.org.uk. (2017). </a:t>
            </a:r>
            <a:r>
              <a:rPr lang="en-GB" sz="1800" i="1" dirty="0">
                <a:latin typeface="Times New Roman"/>
                <a:cs typeface="Times New Roman"/>
              </a:rPr>
              <a:t>SRA</a:t>
            </a:r>
            <a:r>
              <a:rPr lang="en-GB" sz="1800" dirty="0">
                <a:latin typeface="Times New Roman"/>
                <a:cs typeface="Times New Roman"/>
              </a:rPr>
              <a:t>. [online] Available at: </a:t>
            </a:r>
            <a:r>
              <a:rPr lang="en-GB" sz="1800" dirty="0">
                <a:solidFill>
                  <a:srgbClr val="0097A7"/>
                </a:solidFill>
                <a:latin typeface="Times New Roman"/>
                <a:cs typeface="Times New Roman"/>
                <a:hlinkClick r:id="rId6"/>
              </a:rPr>
              <a:t>https://www.sra.org.uk/sra/</a:t>
            </a:r>
            <a:r>
              <a:rPr lang="en-GB" sz="1800" dirty="0">
                <a:latin typeface="Times New Roman"/>
                <a:cs typeface="Times New Roman"/>
              </a:rPr>
              <a:t>. </a:t>
            </a:r>
            <a:endParaRPr lang="en-GB" dirty="0"/>
          </a:p>
        </p:txBody>
      </p:sp>
    </p:spTree>
    <p:extLst>
      <p:ext uri="{BB962C8B-B14F-4D97-AF65-F5344CB8AC3E}">
        <p14:creationId xmlns:p14="http://schemas.microsoft.com/office/powerpoint/2010/main" val="21534844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653AE3C-AC4F-907C-B473-B9A30D2150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
        <p:nvSpPr>
          <p:cNvPr id="2" name="Title 1">
            <a:extLst>
              <a:ext uri="{FF2B5EF4-FFF2-40B4-BE49-F238E27FC236}">
                <a16:creationId xmlns:a16="http://schemas.microsoft.com/office/drawing/2014/main" id="{7C7F0887-83E2-C191-DD22-5329052A79F4}"/>
              </a:ext>
            </a:extLst>
          </p:cNvPr>
          <p:cNvSpPr>
            <a:spLocks noGrp="1"/>
          </p:cNvSpPr>
          <p:nvPr>
            <p:ph type="title"/>
          </p:nvPr>
        </p:nvSpPr>
        <p:spPr>
          <a:xfrm>
            <a:off x="640080" y="914400"/>
            <a:ext cx="4070143" cy="1839433"/>
          </a:xfrm>
        </p:spPr>
        <p:txBody>
          <a:bodyPr>
            <a:normAutofit/>
          </a:bodyPr>
          <a:lstStyle/>
          <a:p>
            <a:r>
              <a:rPr lang="en-GB"/>
              <a:t>Reference list 1- Allanna  </a:t>
            </a:r>
          </a:p>
        </p:txBody>
      </p:sp>
      <p:sp>
        <p:nvSpPr>
          <p:cNvPr id="13" name="Content Placeholder 2">
            <a:extLst>
              <a:ext uri="{FF2B5EF4-FFF2-40B4-BE49-F238E27FC236}">
                <a16:creationId xmlns:a16="http://schemas.microsoft.com/office/drawing/2014/main" id="{99870E46-4F13-69FB-2FF4-BD1B556B3F23}"/>
              </a:ext>
            </a:extLst>
          </p:cNvPr>
          <p:cNvSpPr>
            <a:spLocks noGrp="1"/>
          </p:cNvSpPr>
          <p:nvPr>
            <p:ph idx="1"/>
          </p:nvPr>
        </p:nvSpPr>
        <p:spPr>
          <a:xfrm>
            <a:off x="5410186" y="1010097"/>
            <a:ext cx="6141734" cy="5314686"/>
          </a:xfrm>
        </p:spPr>
        <p:txBody>
          <a:bodyPr vert="horz" lIns="91440" tIns="45720" rIns="91440" bIns="45720" rtlCol="0">
            <a:normAutofit/>
          </a:bodyPr>
          <a:lstStyle/>
          <a:p>
            <a:pPr>
              <a:lnSpc>
                <a:spcPct val="110000"/>
              </a:lnSpc>
              <a:buNone/>
            </a:pPr>
            <a:r>
              <a:rPr lang="en-GB" sz="1100">
                <a:latin typeface="Aptos"/>
              </a:rPr>
              <a:t>Aspiring Solicitors, 2025.  </a:t>
            </a:r>
            <a:r>
              <a:rPr lang="en-GB" sz="1100" i="1">
                <a:latin typeface="Aptos"/>
              </a:rPr>
              <a:t>Aspiring Solicitors</a:t>
            </a:r>
            <a:r>
              <a:rPr lang="en-GB" sz="1100">
                <a:latin typeface="Aptos"/>
              </a:rPr>
              <a:t>. [online] Available at: </a:t>
            </a:r>
            <a:r>
              <a:rPr lang="en-GB" sz="1100" u="sng">
                <a:latin typeface="Aptos"/>
                <a:hlinkClick r:id="rId2"/>
              </a:rPr>
              <a:t>https://www.aspiringsolicitors.co.uk/</a:t>
            </a:r>
            <a:r>
              <a:rPr lang="en-GB" sz="1100">
                <a:latin typeface="Aptos"/>
              </a:rPr>
              <a:t> [Accessed 7 April 2025].</a:t>
            </a:r>
          </a:p>
          <a:p>
            <a:pPr>
              <a:lnSpc>
                <a:spcPct val="110000"/>
              </a:lnSpc>
              <a:buNone/>
            </a:pPr>
            <a:r>
              <a:rPr lang="en-GB" sz="1100">
                <a:latin typeface="Aptos"/>
              </a:rPr>
              <a:t>Law Society, 2025. Becoming a solicitor. </a:t>
            </a:r>
            <a:r>
              <a:rPr lang="en-GB" sz="1100" i="1">
                <a:latin typeface="Aptos"/>
              </a:rPr>
              <a:t>The Law Society</a:t>
            </a:r>
            <a:r>
              <a:rPr lang="en-GB" sz="1100">
                <a:latin typeface="Aptos"/>
              </a:rPr>
              <a:t>. Available at: </a:t>
            </a:r>
            <a:r>
              <a:rPr lang="en-GB" sz="1100">
                <a:latin typeface="Aptos"/>
                <a:hlinkClick r:id="rId3"/>
              </a:rPr>
              <a:t>https://www.lawsociety.org.uk/career-advice/becoming-a-solicitor</a:t>
            </a:r>
            <a:r>
              <a:rPr lang="en-GB" sz="1100">
                <a:latin typeface="Aptos"/>
              </a:rPr>
              <a:t> [Accessed 1 April 2025]. </a:t>
            </a:r>
          </a:p>
          <a:p>
            <a:pPr>
              <a:lnSpc>
                <a:spcPct val="110000"/>
              </a:lnSpc>
              <a:buNone/>
            </a:pPr>
            <a:r>
              <a:rPr lang="en-GB" sz="1100">
                <a:latin typeface="Aptos"/>
              </a:rPr>
              <a:t>Legal Services Board, 2010. </a:t>
            </a:r>
            <a:r>
              <a:rPr lang="en-GB" sz="1100" i="1">
                <a:latin typeface="Aptos"/>
              </a:rPr>
              <a:t>Diversity literature review</a:t>
            </a:r>
            <a:r>
              <a:rPr lang="en-GB" sz="1100">
                <a:latin typeface="Aptos"/>
              </a:rPr>
              <a:t>. [pdf] Available at: </a:t>
            </a:r>
            <a:r>
              <a:rPr lang="en-GB" sz="1100" u="sng">
                <a:latin typeface="Aptos"/>
                <a:hlinkClick r:id="rId4"/>
              </a:rPr>
              <a:t>https://legalservicesboard.org.uk/wp-content/media/2010-Diversity-literature-review.pdf</a:t>
            </a:r>
            <a:r>
              <a:rPr lang="en-GB" sz="1100">
                <a:latin typeface="Aptos"/>
              </a:rPr>
              <a:t> [Accessed 7 April 2025]. </a:t>
            </a:r>
          </a:p>
          <a:p>
            <a:pPr>
              <a:lnSpc>
                <a:spcPct val="110000"/>
              </a:lnSpc>
              <a:buNone/>
            </a:pPr>
            <a:r>
              <a:rPr lang="en-GB" sz="1100">
                <a:latin typeface="Aptos"/>
              </a:rPr>
              <a:t>Prospects, 2025. </a:t>
            </a:r>
            <a:r>
              <a:rPr lang="en-GB" sz="1100" i="1">
                <a:latin typeface="Aptos"/>
              </a:rPr>
              <a:t>Solicitor job profile</a:t>
            </a:r>
            <a:r>
              <a:rPr lang="en-GB" sz="1100">
                <a:latin typeface="Aptos"/>
              </a:rPr>
              <a:t>. Available at: </a:t>
            </a:r>
            <a:r>
              <a:rPr lang="en-GB" sz="1100" u="sng">
                <a:latin typeface="Aptos"/>
                <a:hlinkClick r:id="rId5"/>
              </a:rPr>
              <a:t>https://www.prospects.ac.uk/job-profiles/solicitor</a:t>
            </a:r>
            <a:r>
              <a:rPr lang="en-GB" sz="1100">
                <a:latin typeface="Aptos"/>
              </a:rPr>
              <a:t> (Accessed: 3 April 2025).</a:t>
            </a:r>
          </a:p>
          <a:p>
            <a:pPr>
              <a:lnSpc>
                <a:spcPct val="110000"/>
              </a:lnSpc>
              <a:buNone/>
            </a:pPr>
            <a:r>
              <a:rPr lang="en-GB" sz="1100">
                <a:latin typeface="Aptos"/>
              </a:rPr>
              <a:t>Solicitors Regulation Authority (SRA), 2023. </a:t>
            </a:r>
            <a:r>
              <a:rPr lang="en-GB" sz="1100" i="1">
                <a:latin typeface="Aptos"/>
              </a:rPr>
              <a:t>Diversity in the legal profession</a:t>
            </a:r>
            <a:r>
              <a:rPr lang="en-GB" sz="1100">
                <a:latin typeface="Aptos"/>
              </a:rPr>
              <a:t>. [online] Available at: </a:t>
            </a:r>
            <a:r>
              <a:rPr lang="en-GB" sz="1100" u="sng">
                <a:latin typeface="Aptos"/>
                <a:hlinkClick r:id="rId6"/>
              </a:rPr>
              <a:t>https://www.sra.org.uk/sra/equality-diversity/diversity-profession/diverse-legal-profession/</a:t>
            </a:r>
            <a:r>
              <a:rPr lang="en-GB" sz="1100">
                <a:latin typeface="Aptos"/>
              </a:rPr>
              <a:t> [Accessed 7 April 2025]</a:t>
            </a:r>
            <a:endParaRPr lang="en-GB" sz="1100"/>
          </a:p>
          <a:p>
            <a:pPr>
              <a:lnSpc>
                <a:spcPct val="110000"/>
              </a:lnSpc>
              <a:buNone/>
            </a:pPr>
            <a:r>
              <a:rPr lang="en-GB" sz="1100">
                <a:latin typeface="Aptos"/>
              </a:rPr>
              <a:t>The Lawyer Portal, 2023. </a:t>
            </a:r>
            <a:r>
              <a:rPr lang="en-GB" sz="1100" i="1">
                <a:latin typeface="Aptos"/>
              </a:rPr>
              <a:t>Diversity in the legal industry</a:t>
            </a:r>
            <a:r>
              <a:rPr lang="en-GB" sz="1100">
                <a:latin typeface="Aptos"/>
              </a:rPr>
              <a:t>. [online] Available at: </a:t>
            </a:r>
            <a:r>
              <a:rPr lang="en-GB" sz="1100">
                <a:latin typeface="Aptos"/>
                <a:hlinkClick r:id="rId7"/>
              </a:rPr>
              <a:t>https://www.thelawyerportal.com/diversity-in-the-legal-industry/</a:t>
            </a:r>
            <a:r>
              <a:rPr lang="en-GB" sz="1100">
                <a:latin typeface="Aptos"/>
              </a:rPr>
              <a:t> [Accessed 7 April 2025].</a:t>
            </a:r>
          </a:p>
          <a:p>
            <a:pPr>
              <a:lnSpc>
                <a:spcPct val="110000"/>
              </a:lnSpc>
              <a:buNone/>
            </a:pPr>
            <a:r>
              <a:rPr lang="en-GB" sz="1100">
                <a:latin typeface="Aptos"/>
              </a:rPr>
              <a:t>University of Law, 2025. What is a solicitor? </a:t>
            </a:r>
            <a:r>
              <a:rPr lang="en-GB" sz="1100" i="1">
                <a:latin typeface="Aptos"/>
              </a:rPr>
              <a:t>The University of Law</a:t>
            </a:r>
            <a:r>
              <a:rPr lang="en-GB" sz="1100">
                <a:latin typeface="Aptos"/>
              </a:rPr>
              <a:t>. Available at: </a:t>
            </a:r>
            <a:r>
              <a:rPr lang="en-GB" sz="1100" u="sng">
                <a:latin typeface="Aptos"/>
                <a:hlinkClick r:id="rId8"/>
              </a:rPr>
              <a:t>https://www.law.ac.uk/employability/career-finder/solicitor/#:~:text=A%20solicitor%20is%20a%20qualified%20legal%20professional,representing%20and%20defending%20a%20client's%20legal%20interest.&amp;text=In%20the%20UK%2C%20the%20role%20of%20a,them%20on%20necessary%20courses%20of%20legal%20action</a:t>
            </a:r>
            <a:r>
              <a:rPr lang="en-GB" sz="1100">
                <a:latin typeface="Aptos"/>
              </a:rPr>
              <a:t> [Accessed 31 March 2025].</a:t>
            </a:r>
          </a:p>
          <a:p>
            <a:pPr marL="0" indent="0">
              <a:lnSpc>
                <a:spcPct val="110000"/>
              </a:lnSpc>
              <a:buNone/>
            </a:pPr>
            <a:endParaRPr lang="en-GB" sz="1100"/>
          </a:p>
        </p:txBody>
      </p:sp>
    </p:spTree>
    <p:extLst>
      <p:ext uri="{BB962C8B-B14F-4D97-AF65-F5344CB8AC3E}">
        <p14:creationId xmlns:p14="http://schemas.microsoft.com/office/powerpoint/2010/main" val="36774395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3" name="Rectangle 402">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FFD7CF1-099C-D4D0-6A55-1F44AA0AD403}"/>
              </a:ext>
            </a:extLst>
          </p:cNvPr>
          <p:cNvSpPr>
            <a:spLocks noGrp="1"/>
          </p:cNvSpPr>
          <p:nvPr>
            <p:ph type="title"/>
          </p:nvPr>
        </p:nvSpPr>
        <p:spPr>
          <a:xfrm>
            <a:off x="640079" y="570750"/>
            <a:ext cx="10890929" cy="1387934"/>
          </a:xfrm>
        </p:spPr>
        <p:txBody>
          <a:bodyPr anchor="b">
            <a:normAutofit/>
          </a:bodyPr>
          <a:lstStyle/>
          <a:p>
            <a:r>
              <a:rPr lang="en-GB"/>
              <a:t>Research timeline- Allanna </a:t>
            </a:r>
          </a:p>
        </p:txBody>
      </p:sp>
      <p:cxnSp>
        <p:nvCxnSpPr>
          <p:cNvPr id="405" name="Straight Connector 404">
            <a:extLst>
              <a:ext uri="{FF2B5EF4-FFF2-40B4-BE49-F238E27FC236}">
                <a16:creationId xmlns:a16="http://schemas.microsoft.com/office/drawing/2014/main" id="{E62D3963-2153-4637-96E6-E31BD2CE5D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2307479"/>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399" name="Content Placeholder 396">
            <a:extLst>
              <a:ext uri="{FF2B5EF4-FFF2-40B4-BE49-F238E27FC236}">
                <a16:creationId xmlns:a16="http://schemas.microsoft.com/office/drawing/2014/main" id="{D293B970-FFE2-6B8E-2875-79F002C1A52B}"/>
              </a:ext>
            </a:extLst>
          </p:cNvPr>
          <p:cNvGraphicFramePr/>
          <p:nvPr>
            <p:extLst>
              <p:ext uri="{D42A27DB-BD31-4B8C-83A1-F6EECF244321}">
                <p14:modId xmlns:p14="http://schemas.microsoft.com/office/powerpoint/2010/main" val="3867832167"/>
              </p:ext>
            </p:extLst>
          </p:nvPr>
        </p:nvGraphicFramePr>
        <p:xfrm>
          <a:off x="640079" y="2559050"/>
          <a:ext cx="10890929" cy="37388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071804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BC5105-92AF-C162-0C04-CCF4B3662DD8}"/>
              </a:ext>
            </a:extLst>
          </p:cNvPr>
          <p:cNvSpPr>
            <a:spLocks noGrp="1"/>
          </p:cNvSpPr>
          <p:nvPr>
            <p:ph type="title"/>
          </p:nvPr>
        </p:nvSpPr>
        <p:spPr>
          <a:xfrm>
            <a:off x="640079" y="1371601"/>
            <a:ext cx="4613954" cy="1068705"/>
          </a:xfrm>
        </p:spPr>
        <p:txBody>
          <a:bodyPr>
            <a:normAutofit fontScale="90000"/>
          </a:bodyPr>
          <a:lstStyle/>
          <a:p>
            <a:r>
              <a:rPr lang="en-GB" dirty="0"/>
              <a:t>Reference List 2- </a:t>
            </a:r>
            <a:br>
              <a:rPr lang="en-GB" dirty="0"/>
            </a:br>
            <a:r>
              <a:rPr lang="en-GB" dirty="0"/>
              <a:t>Denis</a:t>
            </a:r>
          </a:p>
        </p:txBody>
      </p:sp>
      <p:sp>
        <p:nvSpPr>
          <p:cNvPr id="3" name="Content Placeholder 2">
            <a:extLst>
              <a:ext uri="{FF2B5EF4-FFF2-40B4-BE49-F238E27FC236}">
                <a16:creationId xmlns:a16="http://schemas.microsoft.com/office/drawing/2014/main" id="{16C3ED3C-2846-9E7D-6F47-BAC440A4E7AB}"/>
              </a:ext>
            </a:extLst>
          </p:cNvPr>
          <p:cNvSpPr>
            <a:spLocks noGrp="1"/>
          </p:cNvSpPr>
          <p:nvPr>
            <p:ph idx="1"/>
          </p:nvPr>
        </p:nvSpPr>
        <p:spPr>
          <a:xfrm>
            <a:off x="4650105" y="614172"/>
            <a:ext cx="6880903" cy="5585460"/>
          </a:xfrm>
        </p:spPr>
        <p:txBody>
          <a:bodyPr vert="horz" lIns="91440" tIns="45720" rIns="91440" bIns="45720" rtlCol="0" anchor="t">
            <a:normAutofit/>
          </a:bodyPr>
          <a:lstStyle/>
          <a:p>
            <a:pPr marL="0" indent="0">
              <a:buNone/>
            </a:pPr>
            <a:endParaRPr lang="en-GB" sz="1200" dirty="0">
              <a:latin typeface="Aptos"/>
            </a:endParaRPr>
          </a:p>
          <a:p>
            <a:pPr marL="0" indent="0">
              <a:buNone/>
            </a:pPr>
            <a:r>
              <a:rPr lang="en-GB" sz="1200" dirty="0">
                <a:latin typeface="Aptos"/>
              </a:rPr>
              <a:t>Solicitors Regulations Authority (SRA), January 3, 2025, Diversity in Law firms ’workforce. Available at:</a:t>
            </a:r>
          </a:p>
          <a:p>
            <a:pPr marL="0" indent="0">
              <a:buNone/>
            </a:pPr>
            <a:r>
              <a:rPr lang="en-GB" sz="1200" u="sng" dirty="0">
                <a:latin typeface="Aptos"/>
                <a:hlinkClick r:id="rId2"/>
              </a:rPr>
              <a:t>https://www.sra.org.uk/sra/equality-diversity/diversity-profession/diverse-legal-profession/#:~:text=The%20proportion%20of%20women%20lawyers,down%20from%2047%25%20in%202021</a:t>
            </a:r>
            <a:r>
              <a:rPr lang="en-GB" sz="1200" dirty="0">
                <a:latin typeface="Aptos"/>
              </a:rPr>
              <a:t>. [Accessed 25th April 2025]</a:t>
            </a:r>
          </a:p>
          <a:p>
            <a:pPr marL="0" indent="0">
              <a:buNone/>
            </a:pPr>
            <a:r>
              <a:rPr lang="en-GB" sz="1200" dirty="0">
                <a:latin typeface="Aptos"/>
              </a:rPr>
              <a:t>Ministry of Justice, 13 July 2023, Diversity of the Judiciary: 2022 Statistics. Available at:</a:t>
            </a:r>
          </a:p>
          <a:p>
            <a:pPr marL="0" indent="0">
              <a:buNone/>
            </a:pPr>
            <a:r>
              <a:rPr lang="en-GB" sz="1200" u="sng" dirty="0">
                <a:latin typeface="Aptos"/>
                <a:hlinkClick r:id="rId3"/>
              </a:rPr>
              <a:t>https://www.gov.uk/government/statistics/diversity-of-the-judiciary-2022-statistics/diversity-of-the-judiciary-legal-professions-new-appointments-and-current-post-holders-2022-statistics</a:t>
            </a:r>
            <a:r>
              <a:rPr lang="en-GB" sz="1200" dirty="0">
                <a:latin typeface="Aptos"/>
              </a:rPr>
              <a:t> [Accessed 24th April 2025]</a:t>
            </a:r>
          </a:p>
          <a:p>
            <a:pPr marL="0" indent="0">
              <a:buNone/>
            </a:pPr>
            <a:r>
              <a:rPr lang="en-GB" sz="1200" dirty="0">
                <a:latin typeface="Aptos"/>
              </a:rPr>
              <a:t>Law Society, 9 December 2020, Diversity and inclusion. Available at:</a:t>
            </a:r>
          </a:p>
          <a:p>
            <a:pPr marL="0" indent="0">
              <a:buNone/>
            </a:pPr>
            <a:r>
              <a:rPr lang="en-GB" sz="1200" u="sng" dirty="0">
                <a:latin typeface="Aptos"/>
                <a:hlinkClick r:id="rId4"/>
              </a:rPr>
              <a:t>https://www.lawsociety.org.uk/topics/research/race-for-inclusion-the-experiences-of-black-asian-and-minority-ethnic-solicitors</a:t>
            </a:r>
            <a:r>
              <a:rPr lang="en-GB" sz="1200" dirty="0">
                <a:latin typeface="Aptos"/>
              </a:rPr>
              <a:t> [Accessed 24th April 2025]</a:t>
            </a:r>
          </a:p>
          <a:p>
            <a:pPr marL="0" indent="0">
              <a:buNone/>
            </a:pPr>
            <a:r>
              <a:rPr lang="en-GB" sz="1200" dirty="0">
                <a:latin typeface="Aptos"/>
              </a:rPr>
              <a:t>Law Society, 28 January 2025, Entry trends. Available at:</a:t>
            </a:r>
            <a:endParaRPr lang="en-GB" dirty="0">
              <a:latin typeface="Grandview Display"/>
            </a:endParaRPr>
          </a:p>
          <a:p>
            <a:pPr marL="0" indent="0">
              <a:buNone/>
            </a:pPr>
            <a:r>
              <a:rPr lang="en-GB" sz="1200" dirty="0">
                <a:ea typeface="+mn-lt"/>
                <a:cs typeface="+mn-lt"/>
                <a:hlinkClick r:id="rId5"/>
              </a:rPr>
              <a:t>https://www.lawsociety.org.uk/career-advice/becoming-a-solicitor/entry-trends</a:t>
            </a:r>
            <a:r>
              <a:rPr lang="en-GB" sz="1200" dirty="0">
                <a:latin typeface="Aptos"/>
                <a:ea typeface="+mn-lt"/>
                <a:cs typeface="+mn-lt"/>
              </a:rPr>
              <a:t> [Accessed 27th April 2025]</a:t>
            </a:r>
            <a:endParaRPr lang="en-GB" sz="1200" dirty="0">
              <a:latin typeface="Aptos"/>
            </a:endParaRPr>
          </a:p>
          <a:p>
            <a:endParaRPr lang="en-GB" sz="1200" dirty="0">
              <a:ea typeface="+mn-lt"/>
              <a:cs typeface="+mn-lt"/>
            </a:endParaRPr>
          </a:p>
        </p:txBody>
      </p:sp>
    </p:spTree>
    <p:extLst>
      <p:ext uri="{BB962C8B-B14F-4D97-AF65-F5344CB8AC3E}">
        <p14:creationId xmlns:p14="http://schemas.microsoft.com/office/powerpoint/2010/main" val="10478192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254A2-3166-30D8-3EB9-1B11E28A286C}"/>
              </a:ext>
            </a:extLst>
          </p:cNvPr>
          <p:cNvSpPr>
            <a:spLocks noGrp="1"/>
          </p:cNvSpPr>
          <p:nvPr>
            <p:ph type="title"/>
          </p:nvPr>
        </p:nvSpPr>
        <p:spPr/>
        <p:txBody>
          <a:bodyPr/>
          <a:lstStyle/>
          <a:p>
            <a:r>
              <a:rPr lang="en-US" dirty="0"/>
              <a:t>REFERENCE LIST</a:t>
            </a:r>
          </a:p>
        </p:txBody>
      </p:sp>
      <p:sp>
        <p:nvSpPr>
          <p:cNvPr id="3" name="Content Placeholder 2">
            <a:extLst>
              <a:ext uri="{FF2B5EF4-FFF2-40B4-BE49-F238E27FC236}">
                <a16:creationId xmlns:a16="http://schemas.microsoft.com/office/drawing/2014/main" id="{D18B6562-486A-FA9C-EB1A-D0D80D20429F}"/>
              </a:ext>
            </a:extLst>
          </p:cNvPr>
          <p:cNvSpPr>
            <a:spLocks noGrp="1"/>
          </p:cNvSpPr>
          <p:nvPr>
            <p:ph idx="1"/>
          </p:nvPr>
        </p:nvSpPr>
        <p:spPr>
          <a:xfrm>
            <a:off x="640080" y="2082629"/>
            <a:ext cx="10890928" cy="3566160"/>
          </a:xfrm>
        </p:spPr>
        <p:txBody>
          <a:bodyPr vert="horz" lIns="91440" tIns="45720" rIns="91440" bIns="45720" rtlCol="0" anchor="t">
            <a:noAutofit/>
          </a:bodyPr>
          <a:lstStyle/>
          <a:p>
            <a:r>
              <a:rPr lang="en-US" sz="900" dirty="0">
                <a:ea typeface="+mn-lt"/>
                <a:cs typeface="+mn-lt"/>
              </a:rPr>
              <a:t>Ahmed, B. (2023) </a:t>
            </a:r>
            <a:r>
              <a:rPr lang="en-US" sz="900" i="1" dirty="0">
                <a:ea typeface="+mn-lt"/>
                <a:cs typeface="+mn-lt"/>
              </a:rPr>
              <a:t>Diversity in the legal profession</a:t>
            </a:r>
            <a:r>
              <a:rPr lang="en-US" sz="900" dirty="0">
                <a:ea typeface="+mn-lt"/>
                <a:cs typeface="+mn-lt"/>
              </a:rPr>
              <a:t>. LinkedIn. Available at: </a:t>
            </a:r>
            <a:r>
              <a:rPr lang="en-US" sz="900" dirty="0">
                <a:ea typeface="+mn-lt"/>
                <a:cs typeface="+mn-lt"/>
                <a:hlinkClick r:id="rId2"/>
              </a:rPr>
              <a:t>https://www.linkedin.com/pulse/diversity-legal-profession-bobby-ahmed</a:t>
            </a:r>
            <a:r>
              <a:rPr lang="en-US" sz="900" dirty="0">
                <a:ea typeface="+mn-lt"/>
                <a:cs typeface="+mn-lt"/>
              </a:rPr>
              <a:t> (Accessed: 20 April 2025).</a:t>
            </a:r>
          </a:p>
          <a:p>
            <a:r>
              <a:rPr lang="en-US" sz="900" dirty="0">
                <a:ea typeface="+mn-lt"/>
                <a:cs typeface="+mn-lt"/>
              </a:rPr>
              <a:t>Bar Standards Board (2021) </a:t>
            </a:r>
            <a:r>
              <a:rPr lang="en-US" sz="900" i="1" dirty="0">
                <a:ea typeface="+mn-lt"/>
                <a:cs typeface="+mn-lt"/>
              </a:rPr>
              <a:t>Racial Equality &amp; Diversity in the Legal Profession</a:t>
            </a:r>
            <a:r>
              <a:rPr lang="en-US" sz="900" dirty="0">
                <a:ea typeface="+mn-lt"/>
                <a:cs typeface="+mn-lt"/>
              </a:rPr>
              <a:t>. Available at: </a:t>
            </a:r>
            <a:r>
              <a:rPr lang="en-US" sz="900" dirty="0">
                <a:ea typeface="+mn-lt"/>
                <a:cs typeface="+mn-lt"/>
                <a:hlinkClick r:id="rId3"/>
              </a:rPr>
              <a:t>https://www.barstandardsboard.org.uk/about-us/equality-and-diversity/race-equality-taskforce/racial-equality-diversity-in-the-legal-profession.html</a:t>
            </a:r>
            <a:r>
              <a:rPr lang="en-US" sz="900" dirty="0">
                <a:ea typeface="+mn-lt"/>
                <a:cs typeface="+mn-lt"/>
              </a:rPr>
              <a:t> (Accessed: 23 April 2025).</a:t>
            </a:r>
            <a:endParaRPr lang="en-US" dirty="0"/>
          </a:p>
          <a:p>
            <a:r>
              <a:rPr lang="en-US" sz="900" dirty="0">
                <a:ea typeface="+mn-lt"/>
                <a:cs typeface="+mn-lt"/>
              </a:rPr>
              <a:t>Government of the United Kingdom (1919) </a:t>
            </a:r>
            <a:r>
              <a:rPr lang="en-US" sz="900" i="1" dirty="0">
                <a:ea typeface="+mn-lt"/>
                <a:cs typeface="+mn-lt"/>
              </a:rPr>
              <a:t>Sex Disqualification (Removal) Act 1919</a:t>
            </a:r>
            <a:r>
              <a:rPr lang="en-US" sz="900" dirty="0">
                <a:ea typeface="+mn-lt"/>
                <a:cs typeface="+mn-lt"/>
              </a:rPr>
              <a:t>. London: HMSO.</a:t>
            </a:r>
            <a:endParaRPr lang="en-US" dirty="0">
              <a:ea typeface="+mn-lt"/>
              <a:cs typeface="+mn-lt"/>
            </a:endParaRPr>
          </a:p>
          <a:p>
            <a:r>
              <a:rPr lang="en-US" sz="900" dirty="0">
                <a:ea typeface="+mn-lt"/>
                <a:cs typeface="+mn-lt"/>
              </a:rPr>
              <a:t>Legal Services Board (2012) </a:t>
            </a:r>
            <a:r>
              <a:rPr lang="en-US" sz="900" i="1" dirty="0">
                <a:ea typeface="+mn-lt"/>
                <a:cs typeface="+mn-lt"/>
              </a:rPr>
              <a:t>Diversity in the Legal Profession</a:t>
            </a:r>
            <a:r>
              <a:rPr lang="en-US" sz="900" dirty="0">
                <a:ea typeface="+mn-lt"/>
                <a:cs typeface="+mn-lt"/>
              </a:rPr>
              <a:t>. Available at: </a:t>
            </a:r>
            <a:r>
              <a:rPr lang="en-US" sz="900" dirty="0">
                <a:ea typeface="+mn-lt"/>
                <a:cs typeface="+mn-lt"/>
                <a:hlinkClick r:id="rId4"/>
              </a:rPr>
              <a:t>https://legalservicesboard.org.uk/what_we_do/Research/publications/pdf/lsb_diversity_in_the_legal_profession_final.pdf</a:t>
            </a:r>
            <a:r>
              <a:rPr lang="en-US" sz="900" dirty="0">
                <a:ea typeface="+mn-lt"/>
                <a:cs typeface="+mn-lt"/>
              </a:rPr>
              <a:t> (Accessed: 26 April 2025).</a:t>
            </a:r>
            <a:endParaRPr lang="en-US" dirty="0"/>
          </a:p>
          <a:p>
            <a:r>
              <a:rPr lang="en-US" sz="900" dirty="0">
                <a:ea typeface="+mn-lt"/>
                <a:cs typeface="+mn-lt"/>
              </a:rPr>
              <a:t>McGlynn, C. (1998) </a:t>
            </a:r>
            <a:r>
              <a:rPr lang="en-US" sz="900" i="1" dirty="0">
                <a:ea typeface="+mn-lt"/>
                <a:cs typeface="+mn-lt"/>
              </a:rPr>
              <a:t>The Woman Lawyer: Making the Difference</a:t>
            </a:r>
            <a:r>
              <a:rPr lang="en-US" sz="900" dirty="0">
                <a:ea typeface="+mn-lt"/>
                <a:cs typeface="+mn-lt"/>
              </a:rPr>
              <a:t>. London: Butterworths.</a:t>
            </a:r>
            <a:endParaRPr lang="en-US" dirty="0">
              <a:ea typeface="+mn-lt"/>
              <a:cs typeface="+mn-lt"/>
            </a:endParaRPr>
          </a:p>
          <a:p>
            <a:r>
              <a:rPr lang="en-US" sz="900" dirty="0">
                <a:ea typeface="+mn-lt"/>
                <a:cs typeface="+mn-lt"/>
              </a:rPr>
              <a:t>Office for National Statistics (2022) </a:t>
            </a:r>
            <a:r>
              <a:rPr lang="en-US" sz="900" i="1" dirty="0">
                <a:ea typeface="+mn-lt"/>
                <a:cs typeface="+mn-lt"/>
              </a:rPr>
              <a:t>Ethnic group, England and Wales: Census 2021</a:t>
            </a:r>
            <a:r>
              <a:rPr lang="en-US" sz="900" dirty="0">
                <a:ea typeface="+mn-lt"/>
                <a:cs typeface="+mn-lt"/>
              </a:rPr>
              <a:t>. Available at: </a:t>
            </a:r>
            <a:r>
              <a:rPr lang="en-US" sz="900" dirty="0">
                <a:ea typeface="+mn-lt"/>
                <a:cs typeface="+mn-lt"/>
                <a:hlinkClick r:id="rId5"/>
              </a:rPr>
              <a:t>https://www.ons.gov.uk/peoplepopulationandcommunity/culturalidentity/ethnicity/bulletins/ethnicgroupenglandandwales/census2021</a:t>
            </a:r>
            <a:r>
              <a:rPr lang="en-US" sz="900" dirty="0">
                <a:ea typeface="+mn-lt"/>
                <a:cs typeface="+mn-lt"/>
              </a:rPr>
              <a:t> (Accessed: 27 April 2025).</a:t>
            </a:r>
            <a:endParaRPr lang="en-US" dirty="0">
              <a:ea typeface="+mn-lt"/>
              <a:cs typeface="+mn-lt"/>
            </a:endParaRPr>
          </a:p>
          <a:p>
            <a:r>
              <a:rPr lang="en-US" sz="900" dirty="0">
                <a:ea typeface="+mn-lt"/>
                <a:cs typeface="+mn-lt"/>
              </a:rPr>
              <a:t>Schultz, U. and Shaw, G. (2003) </a:t>
            </a:r>
            <a:r>
              <a:rPr lang="en-US" sz="900" i="1" dirty="0">
                <a:ea typeface="+mn-lt"/>
                <a:cs typeface="+mn-lt"/>
              </a:rPr>
              <a:t>Women in the World's Legal Professions</a:t>
            </a:r>
            <a:r>
              <a:rPr lang="en-US" sz="900" dirty="0">
                <a:ea typeface="+mn-lt"/>
                <a:cs typeface="+mn-lt"/>
              </a:rPr>
              <a:t>. Oxford: Hart Publishing.</a:t>
            </a:r>
            <a:endParaRPr lang="en-US" dirty="0">
              <a:ea typeface="+mn-lt"/>
              <a:cs typeface="+mn-lt"/>
            </a:endParaRPr>
          </a:p>
          <a:p>
            <a:r>
              <a:rPr lang="en-US" sz="900" dirty="0">
                <a:ea typeface="+mn-lt"/>
                <a:cs typeface="+mn-lt"/>
              </a:rPr>
              <a:t>Solicitors Regulation Authority (2017) </a:t>
            </a:r>
            <a:r>
              <a:rPr lang="en-US" sz="900" i="1" dirty="0">
                <a:ea typeface="+mn-lt"/>
                <a:cs typeface="+mn-lt"/>
              </a:rPr>
              <a:t>Diversity in the Legal Profession</a:t>
            </a:r>
            <a:r>
              <a:rPr lang="en-US" sz="900" dirty="0">
                <a:ea typeface="+mn-lt"/>
                <a:cs typeface="+mn-lt"/>
              </a:rPr>
              <a:t>. Available at: </a:t>
            </a:r>
            <a:r>
              <a:rPr lang="en-US" sz="900" dirty="0">
                <a:ea typeface="+mn-lt"/>
                <a:cs typeface="+mn-lt"/>
                <a:hlinkClick r:id="rId6"/>
              </a:rPr>
              <a:t>https://referral.sra.org.uk/sra/research-publications/diversity-legal-profession</a:t>
            </a:r>
            <a:r>
              <a:rPr lang="en-US" sz="900" dirty="0">
                <a:ea typeface="+mn-lt"/>
                <a:cs typeface="+mn-lt"/>
              </a:rPr>
              <a:t> (Accessed: 28 April 2025).</a:t>
            </a:r>
            <a:endParaRPr lang="en-US" dirty="0"/>
          </a:p>
          <a:p>
            <a:r>
              <a:rPr lang="en-US" sz="900" dirty="0">
                <a:ea typeface="+mn-lt"/>
                <a:cs typeface="+mn-lt"/>
              </a:rPr>
              <a:t>Solicitors Regulation Authority (2017) </a:t>
            </a:r>
            <a:r>
              <a:rPr lang="en-US" sz="900" i="1" dirty="0">
                <a:ea typeface="+mn-lt"/>
                <a:cs typeface="+mn-lt"/>
              </a:rPr>
              <a:t>How diverse are law firms?</a:t>
            </a:r>
            <a:r>
              <a:rPr lang="en-US" sz="900" dirty="0">
                <a:ea typeface="+mn-lt"/>
                <a:cs typeface="+mn-lt"/>
              </a:rPr>
              <a:t> Available at: </a:t>
            </a:r>
            <a:r>
              <a:rPr lang="en-US" sz="900" dirty="0">
                <a:ea typeface="+mn-lt"/>
                <a:cs typeface="+mn-lt"/>
                <a:hlinkClick r:id="rId7"/>
              </a:rPr>
              <a:t>https://www.sra.org.uk/sra/equality-diversity/archive/law-firms-2017/</a:t>
            </a:r>
            <a:r>
              <a:rPr lang="en-US" sz="900" dirty="0">
                <a:ea typeface="+mn-lt"/>
                <a:cs typeface="+mn-lt"/>
              </a:rPr>
              <a:t> (Accessed: 26 April 2025).</a:t>
            </a:r>
            <a:endParaRPr lang="en-US" dirty="0">
              <a:ea typeface="+mn-lt"/>
              <a:cs typeface="+mn-lt"/>
            </a:endParaRPr>
          </a:p>
          <a:p>
            <a:r>
              <a:rPr lang="en-US" sz="900" dirty="0">
                <a:ea typeface="+mn-lt"/>
                <a:cs typeface="+mn-lt"/>
              </a:rPr>
              <a:t>Solicitors Regulation Authority (2023) </a:t>
            </a:r>
            <a:r>
              <a:rPr lang="en-US" sz="900" i="1" dirty="0">
                <a:ea typeface="+mn-lt"/>
                <a:cs typeface="+mn-lt"/>
              </a:rPr>
              <a:t>Law Firm Diversity Tool</a:t>
            </a:r>
            <a:r>
              <a:rPr lang="en-US" sz="900" dirty="0">
                <a:ea typeface="+mn-lt"/>
                <a:cs typeface="+mn-lt"/>
              </a:rPr>
              <a:t>. Available at: </a:t>
            </a:r>
            <a:r>
              <a:rPr lang="en-US" sz="900" dirty="0">
                <a:ea typeface="+mn-lt"/>
                <a:cs typeface="+mn-lt"/>
                <a:hlinkClick r:id="rId8"/>
              </a:rPr>
              <a:t>https://www.sra.org.uk/solicitors/resources/equality-diversity/law-firm-diversity-tool/</a:t>
            </a:r>
            <a:r>
              <a:rPr lang="en-US" sz="900" dirty="0">
                <a:ea typeface="+mn-lt"/>
                <a:cs typeface="+mn-lt"/>
              </a:rPr>
              <a:t> (Accessed: 28 April 2025).</a:t>
            </a:r>
            <a:endParaRPr lang="en-US" dirty="0"/>
          </a:p>
          <a:p>
            <a:r>
              <a:rPr lang="en-US" sz="900" dirty="0">
                <a:ea typeface="+mn-lt"/>
                <a:cs typeface="+mn-lt"/>
              </a:rPr>
              <a:t>Solicitors Regulation Authority (2024) </a:t>
            </a:r>
            <a:r>
              <a:rPr lang="en-US" sz="900" i="1" dirty="0">
                <a:ea typeface="+mn-lt"/>
                <a:cs typeface="+mn-lt"/>
              </a:rPr>
              <a:t>Inclusion of LGBTQ+ individuals within the legal profession</a:t>
            </a:r>
            <a:r>
              <a:rPr lang="en-US" sz="900" dirty="0">
                <a:ea typeface="+mn-lt"/>
                <a:cs typeface="+mn-lt"/>
              </a:rPr>
              <a:t>. Available at: </a:t>
            </a:r>
            <a:r>
              <a:rPr lang="en-US" sz="900" dirty="0">
                <a:ea typeface="+mn-lt"/>
                <a:cs typeface="+mn-lt"/>
                <a:hlinkClick r:id="rId9"/>
              </a:rPr>
              <a:t>https://www.sra.org.uk/solicitors/resources/equality-diversity/lesbian-gay-bisexual-transgender-inclusion</a:t>
            </a:r>
            <a:r>
              <a:rPr lang="en-US" sz="900" dirty="0">
                <a:ea typeface="+mn-lt"/>
                <a:cs typeface="+mn-lt"/>
              </a:rPr>
              <a:t> (Accessed: 19 April 2025).</a:t>
            </a:r>
            <a:endParaRPr lang="en-US" dirty="0">
              <a:ea typeface="+mn-lt"/>
              <a:cs typeface="+mn-lt"/>
            </a:endParaRPr>
          </a:p>
          <a:p>
            <a:r>
              <a:rPr lang="en-US" sz="900" dirty="0">
                <a:ea typeface="+mn-lt"/>
                <a:cs typeface="+mn-lt"/>
              </a:rPr>
              <a:t>The Law Society (2025) </a:t>
            </a:r>
            <a:r>
              <a:rPr lang="en-US" sz="900" i="1" dirty="0">
                <a:ea typeface="+mn-lt"/>
                <a:cs typeface="+mn-lt"/>
              </a:rPr>
              <a:t>Women in Leadership in Law</a:t>
            </a:r>
            <a:r>
              <a:rPr lang="en-US" sz="900" dirty="0">
                <a:ea typeface="+mn-lt"/>
                <a:cs typeface="+mn-lt"/>
              </a:rPr>
              <a:t>. Available at: </a:t>
            </a:r>
            <a:r>
              <a:rPr lang="en-US" sz="900" dirty="0">
                <a:ea typeface="+mn-lt"/>
                <a:cs typeface="+mn-lt"/>
                <a:hlinkClick r:id="rId10"/>
              </a:rPr>
              <a:t>https://www.lawsociety.org.uk/en/campaigns/women-in-leadership-in-law/</a:t>
            </a:r>
            <a:r>
              <a:rPr lang="en-US" sz="900" dirty="0">
                <a:ea typeface="+mn-lt"/>
                <a:cs typeface="+mn-lt"/>
              </a:rPr>
              <a:t> (Accessed: 15 April 2025).</a:t>
            </a:r>
            <a:endParaRPr lang="en-US" dirty="0">
              <a:ea typeface="+mn-lt"/>
              <a:cs typeface="+mn-lt"/>
            </a:endParaRPr>
          </a:p>
          <a:p>
            <a:r>
              <a:rPr lang="en-US" sz="900" dirty="0">
                <a:ea typeface="+mn-lt"/>
                <a:cs typeface="+mn-lt"/>
              </a:rPr>
              <a:t>United Nations Human Rights Office (2023) </a:t>
            </a:r>
            <a:r>
              <a:rPr lang="en-US" sz="900" i="1" dirty="0">
                <a:ea typeface="+mn-lt"/>
                <a:cs typeface="+mn-lt"/>
              </a:rPr>
              <a:t>UK: Discrimination against people of African descent is structural, institutional and systemic – UN experts</a:t>
            </a:r>
            <a:r>
              <a:rPr lang="en-US" sz="900" dirty="0">
                <a:ea typeface="+mn-lt"/>
                <a:cs typeface="+mn-lt"/>
              </a:rPr>
              <a:t>. Available at: </a:t>
            </a:r>
            <a:r>
              <a:rPr lang="en-US" sz="900" dirty="0">
                <a:ea typeface="+mn-lt"/>
                <a:cs typeface="+mn-lt"/>
                <a:hlinkClick r:id="rId11"/>
              </a:rPr>
              <a:t>https://www.ohchr.org/en/press-releases/2023/01/uk-discrimination-against-people-african-descent-structural-institutional</a:t>
            </a:r>
            <a:r>
              <a:rPr lang="en-US" sz="900" dirty="0">
                <a:ea typeface="+mn-lt"/>
                <a:cs typeface="+mn-lt"/>
              </a:rPr>
              <a:t> (Accessed: 28 April 2025).</a:t>
            </a:r>
            <a:endParaRPr lang="en-US" dirty="0">
              <a:ea typeface="+mn-lt"/>
              <a:cs typeface="+mn-lt"/>
            </a:endParaRPr>
          </a:p>
          <a:p>
            <a:endParaRPr lang="en-US" sz="900" dirty="0"/>
          </a:p>
        </p:txBody>
      </p:sp>
      <p:sp>
        <p:nvSpPr>
          <p:cNvPr id="4" name="TextBox 3">
            <a:extLst>
              <a:ext uri="{FF2B5EF4-FFF2-40B4-BE49-F238E27FC236}">
                <a16:creationId xmlns:a16="http://schemas.microsoft.com/office/drawing/2014/main" id="{5250BADA-E7FA-2B4A-DCB0-16CBEB6355C5}"/>
              </a:ext>
            </a:extLst>
          </p:cNvPr>
          <p:cNvSpPr txBox="1"/>
          <p:nvPr/>
        </p:nvSpPr>
        <p:spPr>
          <a:xfrm>
            <a:off x="10009717" y="393369"/>
            <a:ext cx="257264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Shannon Evans</a:t>
            </a:r>
          </a:p>
          <a:p>
            <a:r>
              <a:rPr lang="en-US" dirty="0"/>
              <a:t>2301489</a:t>
            </a:r>
          </a:p>
        </p:txBody>
      </p:sp>
    </p:spTree>
    <p:extLst>
      <p:ext uri="{BB962C8B-B14F-4D97-AF65-F5344CB8AC3E}">
        <p14:creationId xmlns:p14="http://schemas.microsoft.com/office/powerpoint/2010/main" val="6191571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F70ACF-95FE-756A-0003-A599B0049CDD}"/>
              </a:ext>
            </a:extLst>
          </p:cNvPr>
          <p:cNvSpPr>
            <a:spLocks noGrp="1"/>
          </p:cNvSpPr>
          <p:nvPr>
            <p:ph type="title"/>
          </p:nvPr>
        </p:nvSpPr>
        <p:spPr/>
        <p:txBody>
          <a:bodyPr/>
          <a:lstStyle/>
          <a:p>
            <a:r>
              <a:rPr lang="en-US" dirty="0"/>
              <a:t>RESEARCH TIMELINE</a:t>
            </a:r>
          </a:p>
        </p:txBody>
      </p:sp>
      <p:graphicFrame>
        <p:nvGraphicFramePr>
          <p:cNvPr id="5" name="Content Placeholder 396">
            <a:extLst>
              <a:ext uri="{FF2B5EF4-FFF2-40B4-BE49-F238E27FC236}">
                <a16:creationId xmlns:a16="http://schemas.microsoft.com/office/drawing/2014/main" id="{B126C7BC-C8D2-08FE-2A69-67A4006229EF}"/>
              </a:ext>
            </a:extLst>
          </p:cNvPr>
          <p:cNvGraphicFramePr/>
          <p:nvPr>
            <p:extLst>
              <p:ext uri="{D42A27DB-BD31-4B8C-83A1-F6EECF244321}">
                <p14:modId xmlns:p14="http://schemas.microsoft.com/office/powerpoint/2010/main" val="682928535"/>
              </p:ext>
            </p:extLst>
          </p:nvPr>
        </p:nvGraphicFramePr>
        <p:xfrm>
          <a:off x="640079" y="2219363"/>
          <a:ext cx="10890929" cy="37388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755" name="TextBox 7754">
            <a:extLst>
              <a:ext uri="{FF2B5EF4-FFF2-40B4-BE49-F238E27FC236}">
                <a16:creationId xmlns:a16="http://schemas.microsoft.com/office/drawing/2014/main" id="{EE13D4CA-BB6A-7A5A-5F74-C9A186D9C74D}"/>
              </a:ext>
            </a:extLst>
          </p:cNvPr>
          <p:cNvSpPr txBox="1"/>
          <p:nvPr/>
        </p:nvSpPr>
        <p:spPr>
          <a:xfrm>
            <a:off x="10009717" y="393369"/>
            <a:ext cx="257264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Shannon Evans</a:t>
            </a:r>
          </a:p>
          <a:p>
            <a:r>
              <a:rPr lang="en-US" dirty="0"/>
              <a:t>2301489</a:t>
            </a:r>
          </a:p>
        </p:txBody>
      </p:sp>
    </p:spTree>
    <p:extLst>
      <p:ext uri="{BB962C8B-B14F-4D97-AF65-F5344CB8AC3E}">
        <p14:creationId xmlns:p14="http://schemas.microsoft.com/office/powerpoint/2010/main" val="3128615179"/>
      </p:ext>
    </p:extLst>
  </p:cSld>
  <p:clrMapOvr>
    <a:masterClrMapping/>
  </p:clrMapOvr>
</p:sld>
</file>

<file path=ppt/theme/theme1.xml><?xml version="1.0" encoding="utf-8"?>
<a:theme xmlns:a="http://schemas.openxmlformats.org/drawingml/2006/main" name="DashVTI">
  <a:themeElements>
    <a:clrScheme name="Custom 6">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20</Slides>
  <Notes>4</Notes>
  <HiddenSlides>0</HiddenSlide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DashVTI</vt:lpstr>
      <vt:lpstr> It is often argued there is a lack of diversity in the legal field, primarily in relation to solicitors.</vt:lpstr>
      <vt:lpstr>What is a solicitor? </vt:lpstr>
      <vt:lpstr>Roles and Responsibilities of a solicitor</vt:lpstr>
      <vt:lpstr>How to become a solicitor</vt:lpstr>
      <vt:lpstr>Diverse ethnicity within the organisation  </vt:lpstr>
      <vt:lpstr>How diverse is the institution? </vt:lpstr>
      <vt:lpstr>Why might this be?</vt:lpstr>
      <vt:lpstr>Is anything being done to change this?</vt:lpstr>
      <vt:lpstr>Diversity: Ethnicity Comparison</vt:lpstr>
      <vt:lpstr>Analyse – Why?</vt:lpstr>
      <vt:lpstr>Diversity: Gender Comparison</vt:lpstr>
      <vt:lpstr>Diversity: Gender Comparison</vt:lpstr>
      <vt:lpstr>Barriers to progression for BAME solicitors</vt:lpstr>
      <vt:lpstr>Reform suggestions</vt:lpstr>
      <vt:lpstr>Reference list Owen</vt:lpstr>
      <vt:lpstr>Reference list 1- Allanna  </vt:lpstr>
      <vt:lpstr>Research timeline- Allanna </vt:lpstr>
      <vt:lpstr>Reference List 2-  Denis</vt:lpstr>
      <vt:lpstr>REFERENCE LIST</vt:lpstr>
      <vt:lpstr>RESEARCH TIMELINE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965</cp:revision>
  <dcterms:created xsi:type="dcterms:W3CDTF">2025-03-31T14:12:02Z</dcterms:created>
  <dcterms:modified xsi:type="dcterms:W3CDTF">2025-04-28T22:24:41Z</dcterms:modified>
</cp:coreProperties>
</file>