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11"/>
    <p:restoredTop sz="94626"/>
  </p:normalViewPr>
  <p:slideViewPr>
    <p:cSldViewPr snapToGrid="0">
      <p:cViewPr varScale="1">
        <p:scale>
          <a:sx n="59" d="100"/>
          <a:sy n="59" d="100"/>
        </p:scale>
        <p:origin x="94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14AC07-B18F-4439-9B4C-388CDFCB222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943946B-DA2E-4E84-AA5A-CDCB89C72CA3}">
      <dgm:prSet/>
      <dgm:spPr/>
      <dgm:t>
        <a:bodyPr/>
        <a:lstStyle/>
        <a:p>
          <a:r>
            <a:rPr lang="en-GB"/>
            <a:t>The primary goal of Innovate DXB 2024 is to accelerate technological progress by promoting strategic partnerships between entrepreneurs, investors, and technology pioneers at the JW Marriott Hotel in Dubai.</a:t>
          </a:r>
          <a:endParaRPr lang="en-US"/>
        </a:p>
      </dgm:t>
    </dgm:pt>
    <dgm:pt modelId="{0204B002-83F9-4E7F-9546-CDD68FDBF5F2}" type="parTrans" cxnId="{D4F49E49-7E4E-498D-AA03-529E7DACB148}">
      <dgm:prSet/>
      <dgm:spPr/>
      <dgm:t>
        <a:bodyPr/>
        <a:lstStyle/>
        <a:p>
          <a:endParaRPr lang="en-US"/>
        </a:p>
      </dgm:t>
    </dgm:pt>
    <dgm:pt modelId="{61DDD47E-3E3A-4ED8-A6A0-C52C0C294A9C}" type="sibTrans" cxnId="{D4F49E49-7E4E-498D-AA03-529E7DACB148}">
      <dgm:prSet/>
      <dgm:spPr/>
      <dgm:t>
        <a:bodyPr/>
        <a:lstStyle/>
        <a:p>
          <a:endParaRPr lang="en-US"/>
        </a:p>
      </dgm:t>
    </dgm:pt>
    <dgm:pt modelId="{9C080B24-CC31-4EF0-8321-F82DC1A8916E}">
      <dgm:prSet/>
      <dgm:spPr/>
      <dgm:t>
        <a:bodyPr/>
        <a:lstStyle/>
        <a:p>
          <a:r>
            <a:rPr lang="en-GB"/>
            <a:t>Foster a dynamic exchange of ideas and foster collaborations that explore new business opportunities and potential technological advancements</a:t>
          </a:r>
          <a:endParaRPr lang="en-US"/>
        </a:p>
      </dgm:t>
    </dgm:pt>
    <dgm:pt modelId="{BB519E53-8821-4D8F-9BB7-F98DE2CB1E5F}" type="parTrans" cxnId="{97E2D15B-FEB4-46FC-A614-6227CB189163}">
      <dgm:prSet/>
      <dgm:spPr/>
      <dgm:t>
        <a:bodyPr/>
        <a:lstStyle/>
        <a:p>
          <a:endParaRPr lang="en-US"/>
        </a:p>
      </dgm:t>
    </dgm:pt>
    <dgm:pt modelId="{5FACC9E4-5B40-485A-91BF-0FBB34A16364}" type="sibTrans" cxnId="{97E2D15B-FEB4-46FC-A614-6227CB189163}">
      <dgm:prSet/>
      <dgm:spPr/>
      <dgm:t>
        <a:bodyPr/>
        <a:lstStyle/>
        <a:p>
          <a:endParaRPr lang="en-US"/>
        </a:p>
      </dgm:t>
    </dgm:pt>
    <dgm:pt modelId="{2AB8EF3C-DED1-4A1F-9658-8038A4DC7E25}">
      <dgm:prSet/>
      <dgm:spPr/>
      <dgm:t>
        <a:bodyPr/>
        <a:lstStyle/>
        <a:p>
          <a:r>
            <a:rPr lang="en-GB"/>
            <a:t>This event aims to attract a diverse group of forward-thinking individuals, including tech startups and experienced investors, fostering networking and collaboration across various industries.</a:t>
          </a:r>
          <a:endParaRPr lang="en-US"/>
        </a:p>
      </dgm:t>
    </dgm:pt>
    <dgm:pt modelId="{79AA43F1-FEAF-4841-98A2-BB7C87EEE928}" type="parTrans" cxnId="{E0EAB1F2-F17C-482C-87DE-3A82B7721CAA}">
      <dgm:prSet/>
      <dgm:spPr/>
      <dgm:t>
        <a:bodyPr/>
        <a:lstStyle/>
        <a:p>
          <a:endParaRPr lang="en-US"/>
        </a:p>
      </dgm:t>
    </dgm:pt>
    <dgm:pt modelId="{6D54EB42-7C00-4001-87DA-0387982FCF01}" type="sibTrans" cxnId="{E0EAB1F2-F17C-482C-87DE-3A82B7721CAA}">
      <dgm:prSet/>
      <dgm:spPr/>
      <dgm:t>
        <a:bodyPr/>
        <a:lstStyle/>
        <a:p>
          <a:endParaRPr lang="en-US"/>
        </a:p>
      </dgm:t>
    </dgm:pt>
    <dgm:pt modelId="{9FCE563D-205D-429B-9744-631EF6D1B85F}">
      <dgm:prSet/>
      <dgm:spPr/>
      <dgm:t>
        <a:bodyPr/>
        <a:lstStyle/>
        <a:p>
          <a:r>
            <a:rPr lang="en-GB"/>
            <a:t>Delve into the meticulous and comprehensive planning and research that underpins the success of the event, aiming to create a transformative experience that fosters the progress of global technology and economic landscapes.</a:t>
          </a:r>
          <a:endParaRPr lang="en-US"/>
        </a:p>
      </dgm:t>
    </dgm:pt>
    <dgm:pt modelId="{48051B29-F13E-4A85-9F62-35C9902D486D}" type="parTrans" cxnId="{6D91F1BF-5EE1-412E-B513-F529000A7900}">
      <dgm:prSet/>
      <dgm:spPr/>
      <dgm:t>
        <a:bodyPr/>
        <a:lstStyle/>
        <a:p>
          <a:endParaRPr lang="en-US"/>
        </a:p>
      </dgm:t>
    </dgm:pt>
    <dgm:pt modelId="{B4B4C185-ACD0-4DEF-A038-87D325C90AD8}" type="sibTrans" cxnId="{6D91F1BF-5EE1-412E-B513-F529000A7900}">
      <dgm:prSet/>
      <dgm:spPr/>
      <dgm:t>
        <a:bodyPr/>
        <a:lstStyle/>
        <a:p>
          <a:endParaRPr lang="en-US"/>
        </a:p>
      </dgm:t>
    </dgm:pt>
    <dgm:pt modelId="{E31152A4-5226-4301-A991-49C3915CC03A}" type="pres">
      <dgm:prSet presAssocID="{F614AC07-B18F-4439-9B4C-388CDFCB2229}" presName="root" presStyleCnt="0">
        <dgm:presLayoutVars>
          <dgm:dir/>
          <dgm:resizeHandles val="exact"/>
        </dgm:presLayoutVars>
      </dgm:prSet>
      <dgm:spPr/>
    </dgm:pt>
    <dgm:pt modelId="{3F9C65A3-98C4-409D-AE7D-0100D8947AC4}" type="pres">
      <dgm:prSet presAssocID="{C943946B-DA2E-4E84-AA5A-CDCB89C72CA3}" presName="compNode" presStyleCnt="0"/>
      <dgm:spPr/>
    </dgm:pt>
    <dgm:pt modelId="{90F722F7-48FD-49D5-9F41-A55DBD3BFB7F}" type="pres">
      <dgm:prSet presAssocID="{C943946B-DA2E-4E84-AA5A-CDCB89C72CA3}" presName="bgRect" presStyleLbl="bgShp" presStyleIdx="0" presStyleCnt="4"/>
      <dgm:spPr/>
    </dgm:pt>
    <dgm:pt modelId="{5DA846D2-08BC-4CDF-96C2-1E9AFE3BA9B8}" type="pres">
      <dgm:prSet presAssocID="{C943946B-DA2E-4E84-AA5A-CDCB89C72CA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353F0240-D959-49E6-ADED-7BF14F6022B5}" type="pres">
      <dgm:prSet presAssocID="{C943946B-DA2E-4E84-AA5A-CDCB89C72CA3}" presName="spaceRect" presStyleCnt="0"/>
      <dgm:spPr/>
    </dgm:pt>
    <dgm:pt modelId="{98F8487C-A919-4853-8031-8E1AA1995D71}" type="pres">
      <dgm:prSet presAssocID="{C943946B-DA2E-4E84-AA5A-CDCB89C72CA3}" presName="parTx" presStyleLbl="revTx" presStyleIdx="0" presStyleCnt="4">
        <dgm:presLayoutVars>
          <dgm:chMax val="0"/>
          <dgm:chPref val="0"/>
        </dgm:presLayoutVars>
      </dgm:prSet>
      <dgm:spPr/>
    </dgm:pt>
    <dgm:pt modelId="{BF7CB4CC-F1BB-4E93-A8B3-D93D1EF5DCEA}" type="pres">
      <dgm:prSet presAssocID="{61DDD47E-3E3A-4ED8-A6A0-C52C0C294A9C}" presName="sibTrans" presStyleCnt="0"/>
      <dgm:spPr/>
    </dgm:pt>
    <dgm:pt modelId="{596C6D97-BD19-44F1-A459-B1891C315102}" type="pres">
      <dgm:prSet presAssocID="{9C080B24-CC31-4EF0-8321-F82DC1A8916E}" presName="compNode" presStyleCnt="0"/>
      <dgm:spPr/>
    </dgm:pt>
    <dgm:pt modelId="{0C42F1D9-93BF-4406-95B6-36EA5AFD9303}" type="pres">
      <dgm:prSet presAssocID="{9C080B24-CC31-4EF0-8321-F82DC1A8916E}" presName="bgRect" presStyleLbl="bgShp" presStyleIdx="1" presStyleCnt="4"/>
      <dgm:spPr/>
    </dgm:pt>
    <dgm:pt modelId="{A7D22A7D-0BF8-47DB-917B-D3C7D765B949}" type="pres">
      <dgm:prSet presAssocID="{9C080B24-CC31-4EF0-8321-F82DC1A8916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6B5F58CE-CBFC-4C3F-B461-D9BA4834221D}" type="pres">
      <dgm:prSet presAssocID="{9C080B24-CC31-4EF0-8321-F82DC1A8916E}" presName="spaceRect" presStyleCnt="0"/>
      <dgm:spPr/>
    </dgm:pt>
    <dgm:pt modelId="{BB460B41-BD82-424D-BAC8-9EE497C93BB9}" type="pres">
      <dgm:prSet presAssocID="{9C080B24-CC31-4EF0-8321-F82DC1A8916E}" presName="parTx" presStyleLbl="revTx" presStyleIdx="1" presStyleCnt="4">
        <dgm:presLayoutVars>
          <dgm:chMax val="0"/>
          <dgm:chPref val="0"/>
        </dgm:presLayoutVars>
      </dgm:prSet>
      <dgm:spPr/>
    </dgm:pt>
    <dgm:pt modelId="{C782BFDA-DC08-4315-9D45-EA3D7E0CEDC6}" type="pres">
      <dgm:prSet presAssocID="{5FACC9E4-5B40-485A-91BF-0FBB34A16364}" presName="sibTrans" presStyleCnt="0"/>
      <dgm:spPr/>
    </dgm:pt>
    <dgm:pt modelId="{BB671B71-7BE4-452D-B03D-CA851051901C}" type="pres">
      <dgm:prSet presAssocID="{2AB8EF3C-DED1-4A1F-9658-8038A4DC7E25}" presName="compNode" presStyleCnt="0"/>
      <dgm:spPr/>
    </dgm:pt>
    <dgm:pt modelId="{D01DFAD1-4D04-415A-9F70-E2158187B093}" type="pres">
      <dgm:prSet presAssocID="{2AB8EF3C-DED1-4A1F-9658-8038A4DC7E25}" presName="bgRect" presStyleLbl="bgShp" presStyleIdx="2" presStyleCnt="4"/>
      <dgm:spPr/>
    </dgm:pt>
    <dgm:pt modelId="{EA993726-D64A-4134-A045-04FAC68BB6E5}" type="pres">
      <dgm:prSet presAssocID="{2AB8EF3C-DED1-4A1F-9658-8038A4DC7E2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C9803278-AEBD-4871-A286-AF10D5DE1546}" type="pres">
      <dgm:prSet presAssocID="{2AB8EF3C-DED1-4A1F-9658-8038A4DC7E25}" presName="spaceRect" presStyleCnt="0"/>
      <dgm:spPr/>
    </dgm:pt>
    <dgm:pt modelId="{0DF079D5-04D8-45B4-906C-3375A192BEAA}" type="pres">
      <dgm:prSet presAssocID="{2AB8EF3C-DED1-4A1F-9658-8038A4DC7E25}" presName="parTx" presStyleLbl="revTx" presStyleIdx="2" presStyleCnt="4">
        <dgm:presLayoutVars>
          <dgm:chMax val="0"/>
          <dgm:chPref val="0"/>
        </dgm:presLayoutVars>
      </dgm:prSet>
      <dgm:spPr/>
    </dgm:pt>
    <dgm:pt modelId="{F00F9BB7-692E-40FF-A8DA-646059E4C24E}" type="pres">
      <dgm:prSet presAssocID="{6D54EB42-7C00-4001-87DA-0387982FCF01}" presName="sibTrans" presStyleCnt="0"/>
      <dgm:spPr/>
    </dgm:pt>
    <dgm:pt modelId="{26DDB8E0-46B2-4BA9-85B5-CBBECB9FA777}" type="pres">
      <dgm:prSet presAssocID="{9FCE563D-205D-429B-9744-631EF6D1B85F}" presName="compNode" presStyleCnt="0"/>
      <dgm:spPr/>
    </dgm:pt>
    <dgm:pt modelId="{CDD4FB82-FFE4-46B3-AF64-D8C6DEE524C0}" type="pres">
      <dgm:prSet presAssocID="{9FCE563D-205D-429B-9744-631EF6D1B85F}" presName="bgRect" presStyleLbl="bgShp" presStyleIdx="3" presStyleCnt="4"/>
      <dgm:spPr/>
    </dgm:pt>
    <dgm:pt modelId="{7EDE7BBC-F6E2-4FCA-A370-881A0B388A9B}" type="pres">
      <dgm:prSet presAssocID="{9FCE563D-205D-429B-9744-631EF6D1B85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939B4823-55EE-493F-B845-3342D01BD8A1}" type="pres">
      <dgm:prSet presAssocID="{9FCE563D-205D-429B-9744-631EF6D1B85F}" presName="spaceRect" presStyleCnt="0"/>
      <dgm:spPr/>
    </dgm:pt>
    <dgm:pt modelId="{5F6F1063-C2BF-47A8-BBF7-0E3F82458ED8}" type="pres">
      <dgm:prSet presAssocID="{9FCE563D-205D-429B-9744-631EF6D1B85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371313F-936F-45C5-80FB-49886AAB11DB}" type="presOf" srcId="{F614AC07-B18F-4439-9B4C-388CDFCB2229}" destId="{E31152A4-5226-4301-A991-49C3915CC03A}" srcOrd="0" destOrd="0" presId="urn:microsoft.com/office/officeart/2018/2/layout/IconVerticalSolidList"/>
    <dgm:cxn modelId="{97E2D15B-FEB4-46FC-A614-6227CB189163}" srcId="{F614AC07-B18F-4439-9B4C-388CDFCB2229}" destId="{9C080B24-CC31-4EF0-8321-F82DC1A8916E}" srcOrd="1" destOrd="0" parTransId="{BB519E53-8821-4D8F-9BB7-F98DE2CB1E5F}" sibTransId="{5FACC9E4-5B40-485A-91BF-0FBB34A16364}"/>
    <dgm:cxn modelId="{5556B467-2D01-4B63-BD10-F62ABC89132A}" type="presOf" srcId="{C943946B-DA2E-4E84-AA5A-CDCB89C72CA3}" destId="{98F8487C-A919-4853-8031-8E1AA1995D71}" srcOrd="0" destOrd="0" presId="urn:microsoft.com/office/officeart/2018/2/layout/IconVerticalSolidList"/>
    <dgm:cxn modelId="{D4F49E49-7E4E-498D-AA03-529E7DACB148}" srcId="{F614AC07-B18F-4439-9B4C-388CDFCB2229}" destId="{C943946B-DA2E-4E84-AA5A-CDCB89C72CA3}" srcOrd="0" destOrd="0" parTransId="{0204B002-83F9-4E7F-9546-CDD68FDBF5F2}" sibTransId="{61DDD47E-3E3A-4ED8-A6A0-C52C0C294A9C}"/>
    <dgm:cxn modelId="{A27BC059-3EE9-4954-AE64-1A2029D6A04D}" type="presOf" srcId="{9C080B24-CC31-4EF0-8321-F82DC1A8916E}" destId="{BB460B41-BD82-424D-BAC8-9EE497C93BB9}" srcOrd="0" destOrd="0" presId="urn:microsoft.com/office/officeart/2018/2/layout/IconVerticalSolidList"/>
    <dgm:cxn modelId="{08D1D5AE-9037-4D0D-9F9F-EE3311F6C489}" type="presOf" srcId="{2AB8EF3C-DED1-4A1F-9658-8038A4DC7E25}" destId="{0DF079D5-04D8-45B4-906C-3375A192BEAA}" srcOrd="0" destOrd="0" presId="urn:microsoft.com/office/officeart/2018/2/layout/IconVerticalSolidList"/>
    <dgm:cxn modelId="{0FFF61BF-C3E9-45B7-BB54-2373AC1D01DC}" type="presOf" srcId="{9FCE563D-205D-429B-9744-631EF6D1B85F}" destId="{5F6F1063-C2BF-47A8-BBF7-0E3F82458ED8}" srcOrd="0" destOrd="0" presId="urn:microsoft.com/office/officeart/2018/2/layout/IconVerticalSolidList"/>
    <dgm:cxn modelId="{6D91F1BF-5EE1-412E-B513-F529000A7900}" srcId="{F614AC07-B18F-4439-9B4C-388CDFCB2229}" destId="{9FCE563D-205D-429B-9744-631EF6D1B85F}" srcOrd="3" destOrd="0" parTransId="{48051B29-F13E-4A85-9F62-35C9902D486D}" sibTransId="{B4B4C185-ACD0-4DEF-A038-87D325C90AD8}"/>
    <dgm:cxn modelId="{E0EAB1F2-F17C-482C-87DE-3A82B7721CAA}" srcId="{F614AC07-B18F-4439-9B4C-388CDFCB2229}" destId="{2AB8EF3C-DED1-4A1F-9658-8038A4DC7E25}" srcOrd="2" destOrd="0" parTransId="{79AA43F1-FEAF-4841-98A2-BB7C87EEE928}" sibTransId="{6D54EB42-7C00-4001-87DA-0387982FCF01}"/>
    <dgm:cxn modelId="{F19DCA0C-AD78-43DA-8173-47EA87639D35}" type="presParOf" srcId="{E31152A4-5226-4301-A991-49C3915CC03A}" destId="{3F9C65A3-98C4-409D-AE7D-0100D8947AC4}" srcOrd="0" destOrd="0" presId="urn:microsoft.com/office/officeart/2018/2/layout/IconVerticalSolidList"/>
    <dgm:cxn modelId="{26D43B8A-ED6C-48A9-BBEB-83483FF1CA35}" type="presParOf" srcId="{3F9C65A3-98C4-409D-AE7D-0100D8947AC4}" destId="{90F722F7-48FD-49D5-9F41-A55DBD3BFB7F}" srcOrd="0" destOrd="0" presId="urn:microsoft.com/office/officeart/2018/2/layout/IconVerticalSolidList"/>
    <dgm:cxn modelId="{C7D67A5F-9536-4E5C-AF73-36A0E64B4585}" type="presParOf" srcId="{3F9C65A3-98C4-409D-AE7D-0100D8947AC4}" destId="{5DA846D2-08BC-4CDF-96C2-1E9AFE3BA9B8}" srcOrd="1" destOrd="0" presId="urn:microsoft.com/office/officeart/2018/2/layout/IconVerticalSolidList"/>
    <dgm:cxn modelId="{C8176C86-4E05-4813-BBD4-D3CCB04112B4}" type="presParOf" srcId="{3F9C65A3-98C4-409D-AE7D-0100D8947AC4}" destId="{353F0240-D959-49E6-ADED-7BF14F6022B5}" srcOrd="2" destOrd="0" presId="urn:microsoft.com/office/officeart/2018/2/layout/IconVerticalSolidList"/>
    <dgm:cxn modelId="{2CE2F4E2-4AF3-42FA-AC75-22E465B2CEC9}" type="presParOf" srcId="{3F9C65A3-98C4-409D-AE7D-0100D8947AC4}" destId="{98F8487C-A919-4853-8031-8E1AA1995D71}" srcOrd="3" destOrd="0" presId="urn:microsoft.com/office/officeart/2018/2/layout/IconVerticalSolidList"/>
    <dgm:cxn modelId="{B651CB63-235B-4517-BBBC-998D1D818FA2}" type="presParOf" srcId="{E31152A4-5226-4301-A991-49C3915CC03A}" destId="{BF7CB4CC-F1BB-4E93-A8B3-D93D1EF5DCEA}" srcOrd="1" destOrd="0" presId="urn:microsoft.com/office/officeart/2018/2/layout/IconVerticalSolidList"/>
    <dgm:cxn modelId="{9264F1DA-4981-4384-8779-81052F4DC4ED}" type="presParOf" srcId="{E31152A4-5226-4301-A991-49C3915CC03A}" destId="{596C6D97-BD19-44F1-A459-B1891C315102}" srcOrd="2" destOrd="0" presId="urn:microsoft.com/office/officeart/2018/2/layout/IconVerticalSolidList"/>
    <dgm:cxn modelId="{ACE6D219-C7B2-4503-8A9D-131D8486410D}" type="presParOf" srcId="{596C6D97-BD19-44F1-A459-B1891C315102}" destId="{0C42F1D9-93BF-4406-95B6-36EA5AFD9303}" srcOrd="0" destOrd="0" presId="urn:microsoft.com/office/officeart/2018/2/layout/IconVerticalSolidList"/>
    <dgm:cxn modelId="{3217BE16-417B-4148-A958-03AC914151E7}" type="presParOf" srcId="{596C6D97-BD19-44F1-A459-B1891C315102}" destId="{A7D22A7D-0BF8-47DB-917B-D3C7D765B949}" srcOrd="1" destOrd="0" presId="urn:microsoft.com/office/officeart/2018/2/layout/IconVerticalSolidList"/>
    <dgm:cxn modelId="{4A45C0AA-144C-4D2D-A9FB-733A4C2C0894}" type="presParOf" srcId="{596C6D97-BD19-44F1-A459-B1891C315102}" destId="{6B5F58CE-CBFC-4C3F-B461-D9BA4834221D}" srcOrd="2" destOrd="0" presId="urn:microsoft.com/office/officeart/2018/2/layout/IconVerticalSolidList"/>
    <dgm:cxn modelId="{667A8A66-A0A4-4B23-935B-9496457EA165}" type="presParOf" srcId="{596C6D97-BD19-44F1-A459-B1891C315102}" destId="{BB460B41-BD82-424D-BAC8-9EE497C93BB9}" srcOrd="3" destOrd="0" presId="urn:microsoft.com/office/officeart/2018/2/layout/IconVerticalSolidList"/>
    <dgm:cxn modelId="{9A2F46C1-AA83-410E-89DE-C28DED01419D}" type="presParOf" srcId="{E31152A4-5226-4301-A991-49C3915CC03A}" destId="{C782BFDA-DC08-4315-9D45-EA3D7E0CEDC6}" srcOrd="3" destOrd="0" presId="urn:microsoft.com/office/officeart/2018/2/layout/IconVerticalSolidList"/>
    <dgm:cxn modelId="{88D2692E-235E-4F35-9815-F2924A561BDF}" type="presParOf" srcId="{E31152A4-5226-4301-A991-49C3915CC03A}" destId="{BB671B71-7BE4-452D-B03D-CA851051901C}" srcOrd="4" destOrd="0" presId="urn:microsoft.com/office/officeart/2018/2/layout/IconVerticalSolidList"/>
    <dgm:cxn modelId="{B1F922B7-E6FB-4E28-92DA-01253C211186}" type="presParOf" srcId="{BB671B71-7BE4-452D-B03D-CA851051901C}" destId="{D01DFAD1-4D04-415A-9F70-E2158187B093}" srcOrd="0" destOrd="0" presId="urn:microsoft.com/office/officeart/2018/2/layout/IconVerticalSolidList"/>
    <dgm:cxn modelId="{53E905E9-4438-4BA4-AF45-E049C4FF8D0B}" type="presParOf" srcId="{BB671B71-7BE4-452D-B03D-CA851051901C}" destId="{EA993726-D64A-4134-A045-04FAC68BB6E5}" srcOrd="1" destOrd="0" presId="urn:microsoft.com/office/officeart/2018/2/layout/IconVerticalSolidList"/>
    <dgm:cxn modelId="{7C0B5E22-3149-4932-941E-F5FC12D8636F}" type="presParOf" srcId="{BB671B71-7BE4-452D-B03D-CA851051901C}" destId="{C9803278-AEBD-4871-A286-AF10D5DE1546}" srcOrd="2" destOrd="0" presId="urn:microsoft.com/office/officeart/2018/2/layout/IconVerticalSolidList"/>
    <dgm:cxn modelId="{FF9A5B1E-29E5-4366-9001-98F94E54F9F0}" type="presParOf" srcId="{BB671B71-7BE4-452D-B03D-CA851051901C}" destId="{0DF079D5-04D8-45B4-906C-3375A192BEAA}" srcOrd="3" destOrd="0" presId="urn:microsoft.com/office/officeart/2018/2/layout/IconVerticalSolidList"/>
    <dgm:cxn modelId="{E9551D11-A920-47A6-A433-6ED7F825A020}" type="presParOf" srcId="{E31152A4-5226-4301-A991-49C3915CC03A}" destId="{F00F9BB7-692E-40FF-A8DA-646059E4C24E}" srcOrd="5" destOrd="0" presId="urn:microsoft.com/office/officeart/2018/2/layout/IconVerticalSolidList"/>
    <dgm:cxn modelId="{B6C3B55F-3DFB-4B0B-8FC3-5F0C589485F8}" type="presParOf" srcId="{E31152A4-5226-4301-A991-49C3915CC03A}" destId="{26DDB8E0-46B2-4BA9-85B5-CBBECB9FA777}" srcOrd="6" destOrd="0" presId="urn:microsoft.com/office/officeart/2018/2/layout/IconVerticalSolidList"/>
    <dgm:cxn modelId="{315C9D9A-F36A-4007-8E38-A83854711645}" type="presParOf" srcId="{26DDB8E0-46B2-4BA9-85B5-CBBECB9FA777}" destId="{CDD4FB82-FFE4-46B3-AF64-D8C6DEE524C0}" srcOrd="0" destOrd="0" presId="urn:microsoft.com/office/officeart/2018/2/layout/IconVerticalSolidList"/>
    <dgm:cxn modelId="{E55C6CD1-DC1D-4E9D-AB16-C22E444FCC2B}" type="presParOf" srcId="{26DDB8E0-46B2-4BA9-85B5-CBBECB9FA777}" destId="{7EDE7BBC-F6E2-4FCA-A370-881A0B388A9B}" srcOrd="1" destOrd="0" presId="urn:microsoft.com/office/officeart/2018/2/layout/IconVerticalSolidList"/>
    <dgm:cxn modelId="{88A7CA07-0DFA-493A-9C70-880E3EAD9913}" type="presParOf" srcId="{26DDB8E0-46B2-4BA9-85B5-CBBECB9FA777}" destId="{939B4823-55EE-493F-B845-3342D01BD8A1}" srcOrd="2" destOrd="0" presId="urn:microsoft.com/office/officeart/2018/2/layout/IconVerticalSolidList"/>
    <dgm:cxn modelId="{442274C7-77FE-4D10-90AF-1F811716E920}" type="presParOf" srcId="{26DDB8E0-46B2-4BA9-85B5-CBBECB9FA777}" destId="{5F6F1063-C2BF-47A8-BBF7-0E3F82458ED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F722F7-48FD-49D5-9F41-A55DBD3BFB7F}">
      <dsp:nvSpPr>
        <dsp:cNvPr id="0" name=""/>
        <dsp:cNvSpPr/>
      </dsp:nvSpPr>
      <dsp:spPr>
        <a:xfrm>
          <a:off x="0" y="1798"/>
          <a:ext cx="10156531" cy="91159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A846D2-08BC-4CDF-96C2-1E9AFE3BA9B8}">
      <dsp:nvSpPr>
        <dsp:cNvPr id="0" name=""/>
        <dsp:cNvSpPr/>
      </dsp:nvSpPr>
      <dsp:spPr>
        <a:xfrm>
          <a:off x="275757" y="206907"/>
          <a:ext cx="501377" cy="50137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F8487C-A919-4853-8031-8E1AA1995D71}">
      <dsp:nvSpPr>
        <dsp:cNvPr id="0" name=""/>
        <dsp:cNvSpPr/>
      </dsp:nvSpPr>
      <dsp:spPr>
        <a:xfrm>
          <a:off x="1052893" y="1798"/>
          <a:ext cx="9103637" cy="911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477" tIns="96477" rIns="96477" bIns="9647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primary goal of Innovate DXB 2024 is to accelerate technological progress by promoting strategic partnerships between entrepreneurs, investors, and technology pioneers at the JW Marriott Hotel in Dubai.</a:t>
          </a:r>
          <a:endParaRPr lang="en-US" sz="1700" kern="1200"/>
        </a:p>
      </dsp:txBody>
      <dsp:txXfrm>
        <a:off x="1052893" y="1798"/>
        <a:ext cx="9103637" cy="911596"/>
      </dsp:txXfrm>
    </dsp:sp>
    <dsp:sp modelId="{0C42F1D9-93BF-4406-95B6-36EA5AFD9303}">
      <dsp:nvSpPr>
        <dsp:cNvPr id="0" name=""/>
        <dsp:cNvSpPr/>
      </dsp:nvSpPr>
      <dsp:spPr>
        <a:xfrm>
          <a:off x="0" y="1141293"/>
          <a:ext cx="10156531" cy="91159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D22A7D-0BF8-47DB-917B-D3C7D765B949}">
      <dsp:nvSpPr>
        <dsp:cNvPr id="0" name=""/>
        <dsp:cNvSpPr/>
      </dsp:nvSpPr>
      <dsp:spPr>
        <a:xfrm>
          <a:off x="275757" y="1346402"/>
          <a:ext cx="501377" cy="50137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460B41-BD82-424D-BAC8-9EE497C93BB9}">
      <dsp:nvSpPr>
        <dsp:cNvPr id="0" name=""/>
        <dsp:cNvSpPr/>
      </dsp:nvSpPr>
      <dsp:spPr>
        <a:xfrm>
          <a:off x="1052893" y="1141293"/>
          <a:ext cx="9103637" cy="911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477" tIns="96477" rIns="96477" bIns="9647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Foster a dynamic exchange of ideas and foster collaborations that explore new business opportunities and potential technological advancements</a:t>
          </a:r>
          <a:endParaRPr lang="en-US" sz="1700" kern="1200"/>
        </a:p>
      </dsp:txBody>
      <dsp:txXfrm>
        <a:off x="1052893" y="1141293"/>
        <a:ext cx="9103637" cy="911596"/>
      </dsp:txXfrm>
    </dsp:sp>
    <dsp:sp modelId="{D01DFAD1-4D04-415A-9F70-E2158187B093}">
      <dsp:nvSpPr>
        <dsp:cNvPr id="0" name=""/>
        <dsp:cNvSpPr/>
      </dsp:nvSpPr>
      <dsp:spPr>
        <a:xfrm>
          <a:off x="0" y="2280789"/>
          <a:ext cx="10156531" cy="91159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993726-D64A-4134-A045-04FAC68BB6E5}">
      <dsp:nvSpPr>
        <dsp:cNvPr id="0" name=""/>
        <dsp:cNvSpPr/>
      </dsp:nvSpPr>
      <dsp:spPr>
        <a:xfrm>
          <a:off x="275757" y="2485898"/>
          <a:ext cx="501377" cy="50137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F079D5-04D8-45B4-906C-3375A192BEAA}">
      <dsp:nvSpPr>
        <dsp:cNvPr id="0" name=""/>
        <dsp:cNvSpPr/>
      </dsp:nvSpPr>
      <dsp:spPr>
        <a:xfrm>
          <a:off x="1052893" y="2280789"/>
          <a:ext cx="9103637" cy="911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477" tIns="96477" rIns="96477" bIns="9647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This event aims to attract a diverse group of forward-thinking individuals, including tech startups and experienced investors, fostering networking and collaboration across various industries.</a:t>
          </a:r>
          <a:endParaRPr lang="en-US" sz="1700" kern="1200"/>
        </a:p>
      </dsp:txBody>
      <dsp:txXfrm>
        <a:off x="1052893" y="2280789"/>
        <a:ext cx="9103637" cy="911596"/>
      </dsp:txXfrm>
    </dsp:sp>
    <dsp:sp modelId="{CDD4FB82-FFE4-46B3-AF64-D8C6DEE524C0}">
      <dsp:nvSpPr>
        <dsp:cNvPr id="0" name=""/>
        <dsp:cNvSpPr/>
      </dsp:nvSpPr>
      <dsp:spPr>
        <a:xfrm>
          <a:off x="0" y="3420284"/>
          <a:ext cx="10156531" cy="91159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DE7BBC-F6E2-4FCA-A370-881A0B388A9B}">
      <dsp:nvSpPr>
        <dsp:cNvPr id="0" name=""/>
        <dsp:cNvSpPr/>
      </dsp:nvSpPr>
      <dsp:spPr>
        <a:xfrm>
          <a:off x="275757" y="3625393"/>
          <a:ext cx="501377" cy="50137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6F1063-C2BF-47A8-BBF7-0E3F82458ED8}">
      <dsp:nvSpPr>
        <dsp:cNvPr id="0" name=""/>
        <dsp:cNvSpPr/>
      </dsp:nvSpPr>
      <dsp:spPr>
        <a:xfrm>
          <a:off x="1052893" y="3420284"/>
          <a:ext cx="9103637" cy="911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477" tIns="96477" rIns="96477" bIns="9647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Delve into the meticulous and comprehensive planning and research that underpins the success of the event, aiming to create a transformative experience that fosters the progress of global technology and economic landscapes.</a:t>
          </a:r>
          <a:endParaRPr lang="en-US" sz="1700" kern="1200"/>
        </a:p>
      </dsp:txBody>
      <dsp:txXfrm>
        <a:off x="1052893" y="3420284"/>
        <a:ext cx="9103637" cy="9115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4/29/2024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9089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4/29/2024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1733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4/29/2024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255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4/29/2024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429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52600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66999"/>
            <a:ext cx="5157787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183188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4/29/2024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778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4/29/2024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7777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4/29/2024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741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4/29/2024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650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4/29/2024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589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4/29/2024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212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4/29/2024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606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CB7E8AE-A3AC-4BB7-A5C6-F00EC697B265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545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9450"/>
            <a:ext cx="10515600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4/29/2024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246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02777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5" Type="http://schemas.openxmlformats.org/officeDocument/2006/relationships/hyperlink" Target="https://www.marriott.com.au/hotels/travel/dxbjw-jw-marriott-marquis-hotel-dubai/" TargetMode="External"/><Relationship Id="rId4" Type="http://schemas.openxmlformats.org/officeDocument/2006/relationships/image" Target="../media/image14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5" Type="http://schemas.openxmlformats.org/officeDocument/2006/relationships/hyperlink" Target="https://dubaitravelator.com/uae-innovation-week-events-dubai/" TargetMode="External"/><Relationship Id="rId4" Type="http://schemas.openxmlformats.org/officeDocument/2006/relationships/image" Target="../media/image15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5" Type="http://schemas.openxmlformats.org/officeDocument/2006/relationships/hyperlink" Target="https://www.marriott.com/hotels/event-planning/business-meeting/dxbjw-jw-marriott-marquis-hotel-dubai" TargetMode="External"/><Relationship Id="rId4" Type="http://schemas.openxmlformats.org/officeDocument/2006/relationships/image" Target="../media/image16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A245AC3-2A12-4EC5-90F0-635CC8C2C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1E2F09B-BB20-4BE5-AB02-3EB3D1DC45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" name="Video 3" descr="People Discussing">
            <a:extLst>
              <a:ext uri="{FF2B5EF4-FFF2-40B4-BE49-F238E27FC236}">
                <a16:creationId xmlns:a16="http://schemas.microsoft.com/office/drawing/2014/main" id="{74A54E1A-C883-45B7-2032-A4B0AB1E2E7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>
            <a:alphaModFix/>
          </a:blip>
          <a:srcRect t="279" r="-1" b="-1"/>
          <a:stretch/>
        </p:blipFill>
        <p:spPr>
          <a:xfrm>
            <a:off x="20" y="1376"/>
            <a:ext cx="12188932" cy="685662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23DAFF7-4C98-4E0E-8986-198D54B6C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30952" y="0"/>
            <a:ext cx="6858000" cy="6858000"/>
          </a:xfrm>
          <a:prstGeom prst="rect">
            <a:avLst/>
          </a:prstGeom>
          <a:gradFill>
            <a:gsLst>
              <a:gs pos="100000">
                <a:schemeClr val="tx1">
                  <a:alpha val="0"/>
                </a:schemeClr>
              </a:gs>
              <a:gs pos="0">
                <a:schemeClr val="tx1"/>
              </a:gs>
              <a:gs pos="0">
                <a:schemeClr val="tx1">
                  <a:alpha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ABA2F37-388F-4D5A-9ABF-F0ADA6CB8E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4352" y="1546522"/>
            <a:ext cx="6327657" cy="4003971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DAD23D2-6BEF-470D-992C-8B2BC3BF4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861296" y="1546522"/>
            <a:ext cx="6327656" cy="4016078"/>
          </a:xfrm>
          <a:prstGeom prst="rect">
            <a:avLst/>
          </a:prstGeom>
          <a:blipFill dpi="0" rotWithShape="1">
            <a:blip r:embed="rId5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74D900-DD1E-CC82-4460-A4E5ECF79A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48401" y="1828799"/>
            <a:ext cx="5105400" cy="2491199"/>
          </a:xfrm>
        </p:spPr>
        <p:txBody>
          <a:bodyPr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3400">
                <a:solidFill>
                  <a:srgbClr val="FFFFFF"/>
                </a:solidFill>
              </a:rPr>
              <a:t>BMIH6007</a:t>
            </a:r>
            <a:br>
              <a:rPr lang="en-GB" sz="3400">
                <a:solidFill>
                  <a:srgbClr val="FFFFFF"/>
                </a:solidFill>
              </a:rPr>
            </a:br>
            <a:r>
              <a:rPr lang="en-GB" sz="3400">
                <a:solidFill>
                  <a:srgbClr val="FFFFFF"/>
                </a:solidFill>
              </a:rPr>
              <a:t>International Meetings Management for the Hotel Industry</a:t>
            </a:r>
            <a:br>
              <a:rPr lang="en-GB" sz="3400">
                <a:solidFill>
                  <a:srgbClr val="FFFFFF"/>
                </a:solidFill>
              </a:rPr>
            </a:br>
            <a:r>
              <a:rPr lang="en-GB" sz="3400">
                <a:solidFill>
                  <a:srgbClr val="FFFFFF"/>
                </a:solidFill>
              </a:rPr>
              <a:t>-Innovate DXB 2024-</a:t>
            </a:r>
            <a:endParaRPr lang="en-RO" sz="34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F2CEA0-B67C-84EA-A349-E84DE9091E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48401" y="4455151"/>
            <a:ext cx="5105400" cy="878849"/>
          </a:xfrm>
        </p:spPr>
        <p:txBody>
          <a:bodyPr anchor="t">
            <a:normAutofit/>
          </a:bodyPr>
          <a:lstStyle/>
          <a:p>
            <a:pPr algn="l">
              <a:lnSpc>
                <a:spcPct val="100000"/>
              </a:lnSpc>
            </a:pPr>
            <a:r>
              <a:rPr lang="en-GB" sz="1000" dirty="0">
                <a:solidFill>
                  <a:srgbClr val="FFFFFF"/>
                </a:solidFill>
              </a:rPr>
              <a:t>Student’s Name:  Awa Keita</a:t>
            </a:r>
          </a:p>
          <a:p>
            <a:pPr algn="l">
              <a:lnSpc>
                <a:spcPct val="100000"/>
              </a:lnSpc>
            </a:pPr>
            <a:r>
              <a:rPr lang="en-GB" sz="1000" dirty="0">
                <a:solidFill>
                  <a:srgbClr val="FFFFFF"/>
                </a:solidFill>
              </a:rPr>
              <a:t>Student’s ID: 2132061</a:t>
            </a:r>
          </a:p>
          <a:p>
            <a:pPr algn="l">
              <a:lnSpc>
                <a:spcPct val="100000"/>
              </a:lnSpc>
            </a:pPr>
            <a:r>
              <a:rPr lang="en-GB" sz="1000" dirty="0">
                <a:solidFill>
                  <a:srgbClr val="FFFFFF"/>
                </a:solidFill>
              </a:rPr>
              <a:t>Tutor’s Name: Jemma Smith</a:t>
            </a:r>
          </a:p>
          <a:p>
            <a:pPr algn="l">
              <a:lnSpc>
                <a:spcPct val="100000"/>
              </a:lnSpc>
            </a:pPr>
            <a:endParaRPr lang="en-RO" sz="1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053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B8D9F7-602C-EE4A-B715-02E3F5CF5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>
                <a:solidFill>
                  <a:schemeClr val="tx2"/>
                </a:solidFill>
              </a:rPr>
              <a:t>Innovate DXB 2024</a:t>
            </a:r>
            <a:br>
              <a:rPr lang="en-GB" sz="4100">
                <a:solidFill>
                  <a:schemeClr val="tx2"/>
                </a:solidFill>
              </a:rPr>
            </a:br>
            <a:endParaRPr lang="en-RO" sz="4100">
              <a:solidFill>
                <a:schemeClr val="tx2"/>
              </a:solidFill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2AD84F4-8420-B1E6-92C7-BB7D5F36BF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2941328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34850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03B5F04-AEA9-5A5A-D0EA-766F203CC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>
                <a:solidFill>
                  <a:schemeClr val="tx2"/>
                </a:solidFill>
              </a:rPr>
              <a:t>Market Factors</a:t>
            </a:r>
            <a:br>
              <a:rPr lang="en-US" sz="4100">
                <a:solidFill>
                  <a:schemeClr val="tx2"/>
                </a:solidFill>
              </a:rPr>
            </a:br>
            <a:endParaRPr lang="en-US" sz="4100">
              <a:solidFill>
                <a:schemeClr val="tx2"/>
              </a:solidFill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2E6E1E-1DE7-F20C-9D47-F524E2A05C58}"/>
              </a:ext>
            </a:extLst>
          </p:cNvPr>
          <p:cNvSpPr>
            <a:spLocks/>
          </p:cNvSpPr>
          <p:nvPr/>
        </p:nvSpPr>
        <p:spPr>
          <a:xfrm>
            <a:off x="1197268" y="1908745"/>
            <a:ext cx="5004667" cy="4202756"/>
          </a:xfrm>
          <a:prstGeom prst="rect">
            <a:avLst/>
          </a:prstGeom>
        </p:spPr>
        <p:txBody>
          <a:bodyPr>
            <a:normAutofit/>
          </a:bodyPr>
          <a:lstStyle/>
          <a:p>
            <a:pPr defTabSz="877824">
              <a:lnSpc>
                <a:spcPct val="90000"/>
              </a:lnSpc>
            </a:pPr>
            <a:r>
              <a:rPr lang="en-GB" sz="1728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Target Market for Innovate DXB 2024 </a:t>
            </a:r>
          </a:p>
          <a:p>
            <a:pPr defTabSz="877824">
              <a:lnSpc>
                <a:spcPct val="90000"/>
              </a:lnSpc>
              <a:spcAft>
                <a:spcPts val="768"/>
              </a:spcAft>
            </a:pPr>
            <a:r>
              <a:rPr lang="en-US" sz="1728" kern="100" dirty="0">
                <a:solidFill>
                  <a:schemeClr val="tx1"/>
                </a:solidFill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Key Demographics: The target audience for Innovate DXB 2024 consists of IT entrepreneurs, venture capitalists, corporate executives, and thought leaders from throughout the world. </a:t>
            </a:r>
            <a:endParaRPr lang="en-RO" sz="1728" kern="100" dirty="0">
              <a:solidFill>
                <a:schemeClr val="tx1"/>
              </a:solidFill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defTabSz="877824">
              <a:lnSpc>
                <a:spcPct val="90000"/>
              </a:lnSpc>
              <a:spcAft>
                <a:spcPts val="768"/>
              </a:spcAft>
            </a:pPr>
            <a:r>
              <a:rPr lang="en-US" sz="1728" kern="100" dirty="0">
                <a:solidFill>
                  <a:schemeClr val="tx1"/>
                </a:solidFill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Prime Location: Situated in Dubai, a prominent commercial center, renowned for its convenient accessibility and exceptional business infrastructure. </a:t>
            </a:r>
            <a:endParaRPr lang="en-RO" sz="1728" kern="100" dirty="0">
              <a:solidFill>
                <a:schemeClr val="tx1"/>
              </a:solidFill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defTabSz="877824">
              <a:lnSpc>
                <a:spcPct val="90000"/>
              </a:lnSpc>
              <a:spcAft>
                <a:spcPts val="768"/>
              </a:spcAft>
            </a:pPr>
            <a:r>
              <a:rPr lang="en-US" sz="1728" kern="100" dirty="0">
                <a:solidFill>
                  <a:schemeClr val="tx1"/>
                </a:solidFill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Networking Emphasis: Intended to promote extensive networking and cooperation, addressing the strategic requirements of an audience focused on growth. </a:t>
            </a:r>
            <a:endParaRPr lang="en-RO" sz="1728" kern="100" dirty="0">
              <a:solidFill>
                <a:schemeClr val="tx1"/>
              </a:solidFill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RO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BEBAD3B-7FEB-CD1A-894D-1BDBA5337ECA}"/>
              </a:ext>
            </a:extLst>
          </p:cNvPr>
          <p:cNvSpPr>
            <a:spLocks/>
          </p:cNvSpPr>
          <p:nvPr/>
        </p:nvSpPr>
        <p:spPr>
          <a:xfrm>
            <a:off x="6349132" y="1908745"/>
            <a:ext cx="5004667" cy="4202756"/>
          </a:xfrm>
          <a:prstGeom prst="rect">
            <a:avLst/>
          </a:prstGeom>
        </p:spPr>
        <p:txBody>
          <a:bodyPr>
            <a:normAutofit/>
          </a:bodyPr>
          <a:lstStyle/>
          <a:p>
            <a:pPr defTabSz="877824"/>
            <a:r>
              <a:rPr lang="en-GB" sz="172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Demand for the Innovate DXB 2024 Event</a:t>
            </a:r>
          </a:p>
          <a:p>
            <a:pPr defTabSz="877824">
              <a:lnSpc>
                <a:spcPct val="115000"/>
              </a:lnSpc>
              <a:spcAft>
                <a:spcPts val="768"/>
              </a:spcAft>
            </a:pPr>
            <a:r>
              <a:rPr lang="en-US" sz="1728" kern="100">
                <a:solidFill>
                  <a:schemeClr val="tx1"/>
                </a:solidFill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Industry Trends: The growing emphasis on digital transformation and innovation in several areas is generating significant interest. </a:t>
            </a:r>
            <a:endParaRPr lang="en-RO" sz="1728" kern="100">
              <a:solidFill>
                <a:schemeClr val="tx1"/>
              </a:solidFill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defTabSz="877824">
              <a:lnSpc>
                <a:spcPct val="115000"/>
              </a:lnSpc>
              <a:spcAft>
                <a:spcPts val="768"/>
              </a:spcAft>
            </a:pPr>
            <a:r>
              <a:rPr lang="en-US" sz="1728" kern="100">
                <a:solidFill>
                  <a:schemeClr val="tx1"/>
                </a:solidFill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Optimal Location: Dubai's renowned status as a technologically advanced and business-friendly setting renders it a highly appealing destination. – </a:t>
            </a:r>
            <a:endParaRPr lang="en-RO" sz="1728" kern="100">
              <a:solidFill>
                <a:schemeClr val="tx1"/>
              </a:solidFill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defTabSz="877824">
              <a:lnSpc>
                <a:spcPct val="115000"/>
              </a:lnSpc>
              <a:spcAft>
                <a:spcPts val="768"/>
              </a:spcAft>
            </a:pPr>
            <a:r>
              <a:rPr lang="en-US" sz="1728" kern="100">
                <a:solidFill>
                  <a:schemeClr val="tx1"/>
                </a:solidFill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Enhancements in Accessibility: The possibility of using virtual or hybrid formats to expand the reach of a tech community that is spread out globally.</a:t>
            </a:r>
            <a:endParaRPr lang="en-RO" sz="1728" kern="100">
              <a:solidFill>
                <a:schemeClr val="tx1"/>
              </a:solidFill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1458044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BB9E1-000E-73CC-5DF8-B336758DE7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Market Factors</a:t>
            </a:r>
            <a:br>
              <a:rPr lang="en-GB" dirty="0"/>
            </a:br>
            <a:endParaRPr lang="en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8303AE-9231-854F-C57E-64E96A4B8F9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8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Supply for Innovate DXB 2024</a:t>
            </a:r>
            <a:endParaRPr lang="en-RO" sz="18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8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Dubai provides state-of-the-art facilities such as advanced conference halls and strong IT support, which are crucial for organizing a global technology event. – </a:t>
            </a:r>
            <a:endParaRPr lang="en-RO" sz="18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8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The availability of a diverse group of influential tech executives and innovators enhances the quality of presentations and workshops, making the event more appealing. </a:t>
            </a:r>
            <a:endParaRPr lang="en-RO" sz="18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8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Dubai's established event coordination sector offers experienced professionals and vendors who are adept at efficiently organizing and executing large-scale conferences. </a:t>
            </a:r>
            <a:endParaRPr lang="en-RO" sz="18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endParaRPr lang="en-RO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ABEFB7-C09A-B11D-3E24-53C60FF090D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8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Competition for Innovate DXB 2024</a:t>
            </a:r>
            <a:endParaRPr lang="en-RO" sz="18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8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The existence of well-established technology and business events in Dubai, such GITEX, requires Innovate DXB 2024 to provide distinctive content and experiences in order to attract attendees.</a:t>
            </a:r>
            <a:endParaRPr lang="en-RO" sz="18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8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By showcasing advanced subjects such as AI advancements or sustainable technology, the event can attract a specific group of people, making it stand out from other technology conferences that cover more general issues.</a:t>
            </a:r>
            <a:endParaRPr lang="en-RO" sz="18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8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By adopting a strategic pricing approach and providing the choice of attending in-person or virtually, businesses may improve accessibility, attract a wider range of customers, and effectively compete in the market.</a:t>
            </a:r>
            <a:endParaRPr lang="en-RO" sz="18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2748998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8B9F7A-C8AF-B702-44C6-8CB747A47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992"/>
            <a:ext cx="4953000" cy="16645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>
                <a:solidFill>
                  <a:schemeClr val="tx2"/>
                </a:solidFill>
              </a:rPr>
              <a:t>Operational Factors </a:t>
            </a:r>
            <a:br>
              <a:rPr lang="en-US" sz="3700">
                <a:solidFill>
                  <a:schemeClr val="tx2"/>
                </a:solidFill>
              </a:rPr>
            </a:br>
            <a:endParaRPr lang="en-US" sz="3700">
              <a:solidFill>
                <a:schemeClr val="tx2"/>
              </a:solidFill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09FD1E7-0098-C1FB-9E16-C813F2E6B1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2411653"/>
            <a:ext cx="4952681" cy="3728613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2"/>
                </a:solidFill>
                <a:effectLst/>
              </a:rPr>
              <a:t>Venue </a:t>
            </a:r>
          </a:p>
          <a:p>
            <a:pPr indent="-228600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2"/>
                </a:solidFill>
                <a:effectLst/>
              </a:rPr>
              <a:t>Venue Selection: Opted for the JW Marriott Hotel Dubai, known for its ability to host and manage large-scale international events. </a:t>
            </a:r>
          </a:p>
          <a:p>
            <a:pPr indent="-228600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2"/>
                </a:solidFill>
                <a:effectLst/>
              </a:rPr>
              <a:t>Date Availability: 25.05.2024</a:t>
            </a:r>
          </a:p>
          <a:p>
            <a:pPr indent="-228600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2"/>
                </a:solidFill>
                <a:effectLst/>
              </a:rPr>
              <a:t>Suitability and Accessibility: The venue offers a wide range of conference facilities, a central location that is easily accessible, and luxurious amenities that are perfect for fostering sophisticated networking and interaction.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700">
              <a:solidFill>
                <a:schemeClr val="tx2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92DB257-3E16-4A3C-9E28-468282812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45352" y="0"/>
            <a:ext cx="5946647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87685E6-1160-459B-8C70-301404C06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245352" y="0"/>
            <a:ext cx="5943600" cy="6858000"/>
          </a:xfrm>
          <a:prstGeom prst="rect">
            <a:avLst/>
          </a:prstGeom>
          <a:blipFill dpi="0" rotWithShape="1">
            <a:blip r:embed="rId3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Placeholder 7" descr="A water fountain with purple lights&#10;&#10;Description automatically generated">
            <a:extLst>
              <a:ext uri="{FF2B5EF4-FFF2-40B4-BE49-F238E27FC236}">
                <a16:creationId xmlns:a16="http://schemas.microsoft.com/office/drawing/2014/main" id="{A18C791F-847E-5B65-FB76-0230EC2ED0A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3472" r="33471" b="-1"/>
          <a:stretch/>
        </p:blipFill>
        <p:spPr>
          <a:xfrm>
            <a:off x="6858001" y="567942"/>
            <a:ext cx="4724400" cy="5716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6768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94C9708-F6A4-4956-B261-A4A2C4DFEB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48400" y="0"/>
            <a:ext cx="5943600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92DB257-3E16-4A3C-9E28-468282812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50"/>
            <a:ext cx="6254652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87685E6-1160-459B-8C70-301404C06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048" y="0"/>
            <a:ext cx="6251447" cy="6858000"/>
          </a:xfrm>
          <a:prstGeom prst="rect">
            <a:avLst/>
          </a:prstGeom>
          <a:blipFill dpi="0" rotWithShape="1">
            <a:blip r:embed="rId3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24A2EF-8ADF-1F7A-D0C0-718C5E1F37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992"/>
            <a:ext cx="4953000" cy="16645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Operational Factors</a:t>
            </a:r>
            <a:br>
              <a:rPr lang="en-US" sz="3700"/>
            </a:br>
            <a:endParaRPr lang="en-US" sz="370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9C5C64-BDBF-5433-1878-C127286BFA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2411653"/>
            <a:ext cx="4952681" cy="3728613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>
                <a:effectLst/>
              </a:rPr>
              <a:t>Skills Required </a:t>
            </a:r>
          </a:p>
          <a:p>
            <a:pPr indent="-2286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>
                <a:effectLst/>
              </a:rPr>
              <a:t>Event Planning and Management </a:t>
            </a:r>
          </a:p>
          <a:p>
            <a:pPr indent="-2286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>
                <a:effectLst/>
              </a:rPr>
              <a:t>Technical Proficiency </a:t>
            </a:r>
          </a:p>
          <a:p>
            <a:pPr indent="-2286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>
                <a:effectLst/>
              </a:rPr>
              <a:t>Customer Service Excellence</a:t>
            </a:r>
          </a:p>
          <a:p>
            <a:pPr indent="-2286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>
                <a:effectLst/>
              </a:rPr>
              <a:t>Multilingual Communication</a:t>
            </a:r>
          </a:p>
          <a:p>
            <a:pPr indent="-2286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>
                <a:effectLst/>
              </a:rPr>
              <a:t>Crisis Management 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/>
          </a:p>
        </p:txBody>
      </p:sp>
      <p:pic>
        <p:nvPicPr>
          <p:cNvPr id="6" name="Picture Placeholder 5" descr="A group of men standing around a table&#10;&#10;Description automatically generated">
            <a:extLst>
              <a:ext uri="{FF2B5EF4-FFF2-40B4-BE49-F238E27FC236}">
                <a16:creationId xmlns:a16="http://schemas.microsoft.com/office/drawing/2014/main" id="{0C41901F-0356-B84E-A39E-59147FDB679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8544" r="28690" b="1"/>
          <a:stretch/>
        </p:blipFill>
        <p:spPr>
          <a:xfrm>
            <a:off x="6858001" y="567942"/>
            <a:ext cx="4724400" cy="5716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4236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7D6DC0-2D63-C89A-2040-A978DE122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992"/>
            <a:ext cx="4953000" cy="16645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>
                <a:solidFill>
                  <a:schemeClr val="tx2"/>
                </a:solidFill>
              </a:rPr>
              <a:t>Operational Factors </a:t>
            </a:r>
            <a:br>
              <a:rPr lang="en-US" sz="3700">
                <a:solidFill>
                  <a:schemeClr val="tx2"/>
                </a:solidFill>
              </a:rPr>
            </a:br>
            <a:endParaRPr lang="en-US" sz="3700">
              <a:solidFill>
                <a:schemeClr val="tx2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2A7579-A818-5C8C-02C1-E64204EF8E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2411653"/>
            <a:ext cx="4952681" cy="3728613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100">
                <a:solidFill>
                  <a:schemeClr val="tx2"/>
                </a:solidFill>
                <a:effectLst/>
              </a:rPr>
              <a:t>Resources </a:t>
            </a:r>
          </a:p>
          <a:p>
            <a:pPr indent="-228600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100">
                <a:solidFill>
                  <a:schemeClr val="tx2"/>
                </a:solidFill>
                <a:effectLst/>
              </a:rPr>
              <a:t>Venue Facilities: At the JW Marriott Hotel Dubai, is providing versatile seating arrangements for workshops, exhibitions, and networking spaces.</a:t>
            </a:r>
          </a:p>
          <a:p>
            <a:pPr indent="-228600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100">
                <a:solidFill>
                  <a:schemeClr val="tx2"/>
                </a:solidFill>
                <a:effectLst/>
              </a:rPr>
              <a:t>Tech &amp; Equipment: Cutting-edge audio-visual setups, reliable Wi-Fi connections, and efficient registration procedure and JW Marquis Marriott offers catering services provide a diverse selection of gourmet choices for coffee breaks, lunches, and gala dinners. </a:t>
            </a:r>
          </a:p>
          <a:p>
            <a:pPr indent="-228600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100">
                <a:solidFill>
                  <a:schemeClr val="tx2"/>
                </a:solidFill>
                <a:effectLst/>
              </a:rPr>
              <a:t>Parking and Transportation: Plenty of parking and efficiently coordinated transport services to guarantee easy access for attendees. </a:t>
            </a:r>
          </a:p>
          <a:p>
            <a:pPr indent="-228600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100">
                <a:solidFill>
                  <a:schemeClr val="tx2"/>
                </a:solidFill>
                <a:effectLst/>
              </a:rPr>
              <a:t> Lighting &amp; Decor: Thoughtfully crafted lighting and thematic decor to enhance the atmosphere and complement the event's innovative theme.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100">
              <a:solidFill>
                <a:schemeClr val="tx2"/>
              </a:solidFill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94C9708-F6A4-4956-B261-A4A2C4DFEB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48400" y="0"/>
            <a:ext cx="5943600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92DB257-3E16-4A3C-9E28-468282812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0666" y="0"/>
            <a:ext cx="6001333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87685E6-1160-459B-8C70-301404C06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196875" y="0"/>
            <a:ext cx="5992075" cy="6858000"/>
          </a:xfrm>
          <a:prstGeom prst="rect">
            <a:avLst/>
          </a:prstGeom>
          <a:blipFill dpi="0" rotWithShape="1">
            <a:blip r:embed="rId3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Placeholder 7" descr="A room with round tables and chairs&#10;&#10;Description automatically generated">
            <a:extLst>
              <a:ext uri="{FF2B5EF4-FFF2-40B4-BE49-F238E27FC236}">
                <a16:creationId xmlns:a16="http://schemas.microsoft.com/office/drawing/2014/main" id="{11406874-BF43-FDB2-AAA9-5FFF7FB1901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4381" r="14381"/>
          <a:stretch>
            <a:fillRect/>
          </a:stretch>
        </p:blipFill>
        <p:spPr>
          <a:xfrm>
            <a:off x="6858001" y="1561164"/>
            <a:ext cx="4724400" cy="3730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7144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DBEE602-02D2-420A-AFC1-438A1699A5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61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8D1F41-7F66-115A-11E2-6E01C3B7C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9847"/>
            <a:ext cx="3962400" cy="2895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>
                <a:solidFill>
                  <a:schemeClr val="tx2"/>
                </a:solidFill>
              </a:rPr>
              <a:t>Financial Factors </a:t>
            </a:r>
            <a:br>
              <a:rPr lang="en-US" sz="3400">
                <a:solidFill>
                  <a:schemeClr val="tx2"/>
                </a:solidFill>
              </a:rPr>
            </a:br>
            <a:r>
              <a:rPr lang="en-US" sz="3400">
                <a:solidFill>
                  <a:schemeClr val="tx2"/>
                </a:solidFill>
                <a:effectLst/>
              </a:rPr>
              <a:t>Costs and Predicted Revenues </a:t>
            </a:r>
            <a:br>
              <a:rPr lang="en-US" sz="3400">
                <a:solidFill>
                  <a:schemeClr val="tx2"/>
                </a:solidFill>
                <a:effectLst/>
              </a:rPr>
            </a:br>
            <a:endParaRPr lang="en-US" sz="3400">
              <a:solidFill>
                <a:schemeClr val="tx2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3FAB79E-1E1B-4287-B4EA-26E497404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30812"/>
            <a:ext cx="12192000" cy="1127188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22256D1-A993-4D2E-943C-2E87F8BFC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060" y="5730813"/>
            <a:ext cx="12191999" cy="1127186"/>
          </a:xfrm>
          <a:prstGeom prst="rect">
            <a:avLst/>
          </a:prstGeom>
          <a:blipFill dpi="0" rotWithShape="1">
            <a:blip r:embed="rId3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004CFB1-2E4E-A7A2-9A7B-07069FE18D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21439"/>
              </p:ext>
            </p:extLst>
          </p:nvPr>
        </p:nvGraphicFramePr>
        <p:xfrm>
          <a:off x="5617557" y="509847"/>
          <a:ext cx="5540215" cy="5176127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2865910">
                  <a:extLst>
                    <a:ext uri="{9D8B030D-6E8A-4147-A177-3AD203B41FA5}">
                      <a16:colId xmlns:a16="http://schemas.microsoft.com/office/drawing/2014/main" val="1274730889"/>
                    </a:ext>
                  </a:extLst>
                </a:gridCol>
                <a:gridCol w="1299192">
                  <a:extLst>
                    <a:ext uri="{9D8B030D-6E8A-4147-A177-3AD203B41FA5}">
                      <a16:colId xmlns:a16="http://schemas.microsoft.com/office/drawing/2014/main" val="827045131"/>
                    </a:ext>
                  </a:extLst>
                </a:gridCol>
                <a:gridCol w="1375113">
                  <a:extLst>
                    <a:ext uri="{9D8B030D-6E8A-4147-A177-3AD203B41FA5}">
                      <a16:colId xmlns:a16="http://schemas.microsoft.com/office/drawing/2014/main" val="1939724133"/>
                    </a:ext>
                  </a:extLst>
                </a:gridCol>
              </a:tblGrid>
              <a:tr h="3509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Description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Costs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Revenues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extLst>
                  <a:ext uri="{0D108BD9-81ED-4DB2-BD59-A6C34878D82A}">
                    <a16:rowId xmlns:a16="http://schemas.microsoft.com/office/drawing/2014/main" val="719898038"/>
                  </a:ext>
                </a:extLst>
              </a:tr>
              <a:tr h="3509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Venue Rental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$30,000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-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extLst>
                  <a:ext uri="{0D108BD9-81ED-4DB2-BD59-A6C34878D82A}">
                    <a16:rowId xmlns:a16="http://schemas.microsoft.com/office/drawing/2014/main" val="1912582566"/>
                  </a:ext>
                </a:extLst>
              </a:tr>
              <a:tr h="3509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Technology &amp; Equipment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$20,000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-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extLst>
                  <a:ext uri="{0D108BD9-81ED-4DB2-BD59-A6C34878D82A}">
                    <a16:rowId xmlns:a16="http://schemas.microsoft.com/office/drawing/2014/main" val="2843240929"/>
                  </a:ext>
                </a:extLst>
              </a:tr>
              <a:tr h="3509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Catering 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$15,000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-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extLst>
                  <a:ext uri="{0D108BD9-81ED-4DB2-BD59-A6C34878D82A}">
                    <a16:rowId xmlns:a16="http://schemas.microsoft.com/office/drawing/2014/main" val="2217456915"/>
                  </a:ext>
                </a:extLst>
              </a:tr>
              <a:tr h="3509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Staffing 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$25,000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-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extLst>
                  <a:ext uri="{0D108BD9-81ED-4DB2-BD59-A6C34878D82A}">
                    <a16:rowId xmlns:a16="http://schemas.microsoft.com/office/drawing/2014/main" val="3213885780"/>
                  </a:ext>
                </a:extLst>
              </a:tr>
              <a:tr h="3509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Marketing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$10,000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-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extLst>
                  <a:ext uri="{0D108BD9-81ED-4DB2-BD59-A6C34878D82A}">
                    <a16:rowId xmlns:a16="http://schemas.microsoft.com/office/drawing/2014/main" val="898969421"/>
                  </a:ext>
                </a:extLst>
              </a:tr>
              <a:tr h="3509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Miscellaneous 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$5,000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-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extLst>
                  <a:ext uri="{0D108BD9-81ED-4DB2-BD59-A6C34878D82A}">
                    <a16:rowId xmlns:a16="http://schemas.microsoft.com/office/drawing/2014/main" val="3846922499"/>
                  </a:ext>
                </a:extLst>
              </a:tr>
              <a:tr h="3509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Ticket Sales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-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$70,000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extLst>
                  <a:ext uri="{0D108BD9-81ED-4DB2-BD59-A6C34878D82A}">
                    <a16:rowId xmlns:a16="http://schemas.microsoft.com/office/drawing/2014/main" val="456792342"/>
                  </a:ext>
                </a:extLst>
              </a:tr>
              <a:tr h="3509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Sponsorships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-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$50,000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extLst>
                  <a:ext uri="{0D108BD9-81ED-4DB2-BD59-A6C34878D82A}">
                    <a16:rowId xmlns:a16="http://schemas.microsoft.com/office/drawing/2014/main" val="4158989640"/>
                  </a:ext>
                </a:extLst>
              </a:tr>
              <a:tr h="3509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Exhibitors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-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$30,000 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extLst>
                  <a:ext uri="{0D108BD9-81ED-4DB2-BD59-A6C34878D82A}">
                    <a16:rowId xmlns:a16="http://schemas.microsoft.com/office/drawing/2014/main" val="3090945547"/>
                  </a:ext>
                </a:extLst>
              </a:tr>
              <a:tr h="3509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Merchandising 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-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$5,000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extLst>
                  <a:ext uri="{0D108BD9-81ED-4DB2-BD59-A6C34878D82A}">
                    <a16:rowId xmlns:a16="http://schemas.microsoft.com/office/drawing/2014/main" val="3716093058"/>
                  </a:ext>
                </a:extLst>
              </a:tr>
              <a:tr h="3509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Online Participation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-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$10,000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extLst>
                  <a:ext uri="{0D108BD9-81ED-4DB2-BD59-A6C34878D82A}">
                    <a16:rowId xmlns:a16="http://schemas.microsoft.com/office/drawing/2014/main" val="1695211428"/>
                  </a:ext>
                </a:extLst>
              </a:tr>
              <a:tr h="3509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Total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$105,000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$165,000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extLst>
                  <a:ext uri="{0D108BD9-81ED-4DB2-BD59-A6C34878D82A}">
                    <a16:rowId xmlns:a16="http://schemas.microsoft.com/office/drawing/2014/main" val="960864793"/>
                  </a:ext>
                </a:extLst>
              </a:tr>
              <a:tr h="3509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Profit: $60,000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 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 </a:t>
                      </a:r>
                      <a:endParaRPr lang="en-RO" sz="18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02493" marR="102493" marT="0" marB="0"/>
                </a:tc>
                <a:extLst>
                  <a:ext uri="{0D108BD9-81ED-4DB2-BD59-A6C34878D82A}">
                    <a16:rowId xmlns:a16="http://schemas.microsoft.com/office/drawing/2014/main" val="28898515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12385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DBEE602-02D2-420A-AFC1-438A1699A5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61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98AC94-C31C-72A2-F646-30FA8CD953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9847"/>
            <a:ext cx="3962400" cy="2895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>
                <a:solidFill>
                  <a:schemeClr val="tx2"/>
                </a:solidFill>
              </a:rPr>
              <a:t>Financial Factors </a:t>
            </a:r>
            <a:br>
              <a:rPr lang="en-US" sz="3700">
                <a:solidFill>
                  <a:schemeClr val="tx2"/>
                </a:solidFill>
              </a:rPr>
            </a:br>
            <a:r>
              <a:rPr lang="en-US" sz="3700">
                <a:solidFill>
                  <a:schemeClr val="tx2"/>
                </a:solidFill>
                <a:effectLst/>
              </a:rPr>
              <a:t>Funding Sources</a:t>
            </a:r>
            <a:br>
              <a:rPr lang="en-US" sz="3700">
                <a:solidFill>
                  <a:schemeClr val="tx2"/>
                </a:solidFill>
                <a:effectLst/>
              </a:rPr>
            </a:br>
            <a:endParaRPr lang="en-US" sz="3700">
              <a:solidFill>
                <a:schemeClr val="tx2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3FAB79E-1E1B-4287-B4EA-26E497404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30812"/>
            <a:ext cx="12192000" cy="1127188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22256D1-A993-4D2E-943C-2E87F8BFC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060" y="5730813"/>
            <a:ext cx="12191999" cy="1127186"/>
          </a:xfrm>
          <a:prstGeom prst="rect">
            <a:avLst/>
          </a:prstGeom>
          <a:blipFill dpi="0" rotWithShape="1">
            <a:blip r:embed="rId3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85636EE-DA1F-3ABD-AE21-3BABC90221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0610925"/>
              </p:ext>
            </p:extLst>
          </p:nvPr>
        </p:nvGraphicFramePr>
        <p:xfrm>
          <a:off x="5288405" y="509847"/>
          <a:ext cx="6198517" cy="4913211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3592990">
                  <a:extLst>
                    <a:ext uri="{9D8B030D-6E8A-4147-A177-3AD203B41FA5}">
                      <a16:colId xmlns:a16="http://schemas.microsoft.com/office/drawing/2014/main" val="4213100572"/>
                    </a:ext>
                  </a:extLst>
                </a:gridCol>
                <a:gridCol w="2605527">
                  <a:extLst>
                    <a:ext uri="{9D8B030D-6E8A-4147-A177-3AD203B41FA5}">
                      <a16:colId xmlns:a16="http://schemas.microsoft.com/office/drawing/2014/main" val="3591383485"/>
                    </a:ext>
                  </a:extLst>
                </a:gridCol>
              </a:tblGrid>
              <a:tr h="4204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>
                          <a:effectLst/>
                        </a:rPr>
                        <a:t>Funding Source</a:t>
                      </a:r>
                      <a:endParaRPr lang="en-RO" sz="21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>
                          <a:effectLst/>
                        </a:rPr>
                        <a:t>Amount </a:t>
                      </a:r>
                      <a:endParaRPr lang="en-RO" sz="21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extLst>
                  <a:ext uri="{0D108BD9-81ED-4DB2-BD59-A6C34878D82A}">
                    <a16:rowId xmlns:a16="http://schemas.microsoft.com/office/drawing/2014/main" val="3903919557"/>
                  </a:ext>
                </a:extLst>
              </a:tr>
              <a:tr h="4204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 dirty="0">
                          <a:effectLst/>
                        </a:rPr>
                        <a:t>Sponsorships</a:t>
                      </a:r>
                      <a:endParaRPr lang="en-RO" sz="2100" kern="100" dirty="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>
                          <a:effectLst/>
                        </a:rPr>
                        <a:t>$50,000</a:t>
                      </a:r>
                      <a:endParaRPr lang="en-RO" sz="21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extLst>
                  <a:ext uri="{0D108BD9-81ED-4DB2-BD59-A6C34878D82A}">
                    <a16:rowId xmlns:a16="http://schemas.microsoft.com/office/drawing/2014/main" val="780907148"/>
                  </a:ext>
                </a:extLst>
              </a:tr>
              <a:tr h="4204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>
                          <a:effectLst/>
                        </a:rPr>
                        <a:t>Ticket Sales</a:t>
                      </a:r>
                      <a:endParaRPr lang="en-RO" sz="21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>
                          <a:effectLst/>
                        </a:rPr>
                        <a:t>$70,000</a:t>
                      </a:r>
                      <a:endParaRPr lang="en-RO" sz="21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extLst>
                  <a:ext uri="{0D108BD9-81ED-4DB2-BD59-A6C34878D82A}">
                    <a16:rowId xmlns:a16="http://schemas.microsoft.com/office/drawing/2014/main" val="2916673559"/>
                  </a:ext>
                </a:extLst>
              </a:tr>
              <a:tr h="7969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>
                          <a:effectLst/>
                        </a:rPr>
                        <a:t>Government Grants and Subsidies </a:t>
                      </a:r>
                      <a:endParaRPr lang="en-RO" sz="21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>
                          <a:effectLst/>
                        </a:rPr>
                        <a:t>$20,000</a:t>
                      </a:r>
                      <a:endParaRPr lang="en-RO" sz="21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extLst>
                  <a:ext uri="{0D108BD9-81ED-4DB2-BD59-A6C34878D82A}">
                    <a16:rowId xmlns:a16="http://schemas.microsoft.com/office/drawing/2014/main" val="3435233367"/>
                  </a:ext>
                </a:extLst>
              </a:tr>
              <a:tr h="4204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>
                          <a:effectLst/>
                        </a:rPr>
                        <a:t>Investor Funding</a:t>
                      </a:r>
                      <a:endParaRPr lang="en-RO" sz="21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>
                          <a:effectLst/>
                        </a:rPr>
                        <a:t>$15,000</a:t>
                      </a:r>
                      <a:endParaRPr lang="en-RO" sz="21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extLst>
                  <a:ext uri="{0D108BD9-81ED-4DB2-BD59-A6C34878D82A}">
                    <a16:rowId xmlns:a16="http://schemas.microsoft.com/office/drawing/2014/main" val="1428892211"/>
                  </a:ext>
                </a:extLst>
              </a:tr>
              <a:tr h="4204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>
                          <a:effectLst/>
                        </a:rPr>
                        <a:t>Crowdfunding</a:t>
                      </a:r>
                      <a:endParaRPr lang="en-RO" sz="21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>
                          <a:effectLst/>
                        </a:rPr>
                        <a:t>$5,000</a:t>
                      </a:r>
                      <a:endParaRPr lang="en-RO" sz="21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extLst>
                  <a:ext uri="{0D108BD9-81ED-4DB2-BD59-A6C34878D82A}">
                    <a16:rowId xmlns:a16="http://schemas.microsoft.com/office/drawing/2014/main" val="2348690363"/>
                  </a:ext>
                </a:extLst>
              </a:tr>
              <a:tr h="7969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>
                          <a:effectLst/>
                        </a:rPr>
                        <a:t>Corporate Partnerships (Cash)</a:t>
                      </a:r>
                      <a:endParaRPr lang="en-RO" sz="21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>
                          <a:effectLst/>
                        </a:rPr>
                        <a:t>$5,000</a:t>
                      </a:r>
                      <a:endParaRPr lang="en-RO" sz="21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extLst>
                  <a:ext uri="{0D108BD9-81ED-4DB2-BD59-A6C34878D82A}">
                    <a16:rowId xmlns:a16="http://schemas.microsoft.com/office/drawing/2014/main" val="3827078212"/>
                  </a:ext>
                </a:extLst>
              </a:tr>
              <a:tr h="7969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>
                          <a:effectLst/>
                        </a:rPr>
                        <a:t>Corporate Partnerships (In-kind)</a:t>
                      </a:r>
                      <a:endParaRPr lang="en-RO" sz="21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>
                          <a:effectLst/>
                        </a:rPr>
                        <a:t>$10,000</a:t>
                      </a:r>
                      <a:endParaRPr lang="en-RO" sz="21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extLst>
                  <a:ext uri="{0D108BD9-81ED-4DB2-BD59-A6C34878D82A}">
                    <a16:rowId xmlns:a16="http://schemas.microsoft.com/office/drawing/2014/main" val="1062996724"/>
                  </a:ext>
                </a:extLst>
              </a:tr>
              <a:tr h="4204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>
                          <a:effectLst/>
                        </a:rPr>
                        <a:t>Total</a:t>
                      </a:r>
                      <a:endParaRPr lang="en-RO" sz="2100" kern="10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2100" kern="100" dirty="0">
                          <a:effectLst/>
                        </a:rPr>
                        <a:t>$175,000</a:t>
                      </a:r>
                      <a:endParaRPr lang="en-RO" sz="2100" kern="100" dirty="0">
                        <a:effectLst/>
                        <a:latin typeface="Aptos" panose="020B000402020202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2779" marR="122779" marT="0" marB="0"/>
                </a:tc>
                <a:extLst>
                  <a:ext uri="{0D108BD9-81ED-4DB2-BD59-A6C34878D82A}">
                    <a16:rowId xmlns:a16="http://schemas.microsoft.com/office/drawing/2014/main" val="15758266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1438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19CACE-C3F8-A34C-4620-1EF83EF1F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RO" dirty="0"/>
              <a:t>References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568833-4D9B-88AB-5435-448CB1FDB9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7389812" cy="3811588"/>
          </a:xfrm>
        </p:spPr>
        <p:txBody>
          <a:bodyPr>
            <a:normAutofit fontScale="85000" lnSpcReduction="20000"/>
          </a:bodyPr>
          <a:lstStyle/>
          <a:p>
            <a:pPr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ECECEC"/>
                </a:solidFill>
                <a:effectLst/>
                <a:latin typeface="Söhne"/>
              </a:rPr>
              <a:t>Allen, J. (2009). </a:t>
            </a:r>
            <a:r>
              <a:rPr lang="en-GB" b="0" i="1" u="none" strike="noStrike" dirty="0">
                <a:solidFill>
                  <a:srgbClr val="ECECEC"/>
                </a:solidFill>
                <a:effectLst/>
                <a:latin typeface="Söhne"/>
              </a:rPr>
              <a:t>Event Planning: The Ultimate Guide to Successful Meetings, Corporate Events, Fundraising Galas, Conferences, Conventions, Incentives, and Other Special Events</a:t>
            </a:r>
            <a:r>
              <a:rPr lang="en-GB" b="0" i="0" u="none" strike="noStrike" dirty="0">
                <a:solidFill>
                  <a:srgbClr val="ECECEC"/>
                </a:solidFill>
                <a:effectLst/>
                <a:latin typeface="Söhne"/>
              </a:rPr>
              <a:t>. Mississauga, Ontario: Wiley.</a:t>
            </a:r>
          </a:p>
          <a:p>
            <a:pPr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ECECEC"/>
                </a:solidFill>
                <a:effectLst/>
                <a:latin typeface="Söhne"/>
              </a:rPr>
              <a:t>Vanneste, M. (2008). </a:t>
            </a:r>
            <a:r>
              <a:rPr lang="en-GB" b="0" i="1" u="none" strike="noStrike" dirty="0">
                <a:solidFill>
                  <a:srgbClr val="ECECEC"/>
                </a:solidFill>
                <a:effectLst/>
                <a:latin typeface="Söhne"/>
              </a:rPr>
              <a:t>Meeting Architecture: A Manifesto</a:t>
            </a:r>
            <a:r>
              <a:rPr lang="en-GB" b="0" i="0" u="none" strike="noStrike" dirty="0">
                <a:solidFill>
                  <a:srgbClr val="ECECEC"/>
                </a:solidFill>
                <a:effectLst/>
                <a:latin typeface="Söhne"/>
              </a:rPr>
              <a:t>. Turnhout: Meeting Support Institute.</a:t>
            </a:r>
          </a:p>
          <a:p>
            <a:pPr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ECECEC"/>
                </a:solidFill>
                <a:effectLst/>
                <a:latin typeface="Söhne"/>
              </a:rPr>
              <a:t>Allen, J. (2002). </a:t>
            </a:r>
            <a:r>
              <a:rPr lang="en-GB" b="0" i="1" u="none" strike="noStrike" dirty="0">
                <a:solidFill>
                  <a:srgbClr val="ECECEC"/>
                </a:solidFill>
                <a:effectLst/>
                <a:latin typeface="Söhne"/>
              </a:rPr>
              <a:t>The Business of Event Planning: Behind-the-Scenes Secrets of Successful Special Events</a:t>
            </a:r>
            <a:r>
              <a:rPr lang="en-GB" b="0" i="0" u="none" strike="noStrike" dirty="0">
                <a:solidFill>
                  <a:srgbClr val="ECECEC"/>
                </a:solidFill>
                <a:effectLst/>
                <a:latin typeface="Söhne"/>
              </a:rPr>
              <a:t>. Toronto, Ontario: Wiley.</a:t>
            </a:r>
          </a:p>
          <a:p>
            <a:pPr algn="l">
              <a:buFont typeface="+mj-lt"/>
              <a:buAutoNum type="arabicPeriod"/>
            </a:pPr>
            <a:r>
              <a:rPr lang="en-GB" b="0" i="0" u="none" strike="noStrike" dirty="0" err="1">
                <a:solidFill>
                  <a:srgbClr val="ECECEC"/>
                </a:solidFill>
                <a:effectLst/>
                <a:latin typeface="Söhne"/>
              </a:rPr>
              <a:t>Bowdin</a:t>
            </a:r>
            <a:r>
              <a:rPr lang="en-GB" b="0" i="0" u="none" strike="noStrike" dirty="0">
                <a:solidFill>
                  <a:srgbClr val="ECECEC"/>
                </a:solidFill>
                <a:effectLst/>
                <a:latin typeface="Söhne"/>
              </a:rPr>
              <a:t>, G., Allen, J., O'Toole, W., Harris, R. and McDonnell, I. (2010). </a:t>
            </a:r>
            <a:r>
              <a:rPr lang="en-GB" b="0" i="1" u="none" strike="noStrike" dirty="0">
                <a:solidFill>
                  <a:srgbClr val="ECECEC"/>
                </a:solidFill>
                <a:effectLst/>
                <a:latin typeface="Söhne"/>
              </a:rPr>
              <a:t>Events Management</a:t>
            </a:r>
            <a:r>
              <a:rPr lang="en-GB" b="0" i="0" u="none" strike="noStrike" dirty="0">
                <a:solidFill>
                  <a:srgbClr val="ECECEC"/>
                </a:solidFill>
                <a:effectLst/>
                <a:latin typeface="Söhne"/>
              </a:rPr>
              <a:t>. Oxford: Butterworth-Heinemann.</a:t>
            </a:r>
          </a:p>
          <a:p>
            <a:pPr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ECECEC"/>
                </a:solidFill>
                <a:effectLst/>
                <a:latin typeface="Söhne"/>
              </a:rPr>
              <a:t>Hoyle, L.H. (2002). </a:t>
            </a:r>
            <a:r>
              <a:rPr lang="en-GB" b="0" i="1" u="none" strike="noStrike" dirty="0">
                <a:solidFill>
                  <a:srgbClr val="ECECEC"/>
                </a:solidFill>
                <a:effectLst/>
                <a:latin typeface="Söhne"/>
              </a:rPr>
              <a:t>Event Marketing: How to Successfully Promote Events, Festivals, Conventions, and Expositions</a:t>
            </a:r>
            <a:r>
              <a:rPr lang="en-GB" b="0" i="0" u="none" strike="noStrike" dirty="0">
                <a:solidFill>
                  <a:srgbClr val="ECECEC"/>
                </a:solidFill>
                <a:effectLst/>
                <a:latin typeface="Söhne"/>
              </a:rPr>
              <a:t>. Hoboken, New Jersey: Wiley.</a:t>
            </a:r>
          </a:p>
          <a:p>
            <a:pPr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ECECEC"/>
                </a:solidFill>
                <a:effectLst/>
                <a:latin typeface="Söhne"/>
              </a:rPr>
              <a:t>de Groot, E. and van der </a:t>
            </a:r>
            <a:r>
              <a:rPr lang="en-GB" b="0" i="0" u="none" strike="noStrike" dirty="0" err="1">
                <a:solidFill>
                  <a:srgbClr val="ECECEC"/>
                </a:solidFill>
                <a:effectLst/>
                <a:latin typeface="Söhne"/>
              </a:rPr>
              <a:t>Vijver</a:t>
            </a:r>
            <a:r>
              <a:rPr lang="en-GB" b="0" i="0" u="none" strike="noStrike" dirty="0">
                <a:solidFill>
                  <a:srgbClr val="ECECEC"/>
                </a:solidFill>
                <a:effectLst/>
                <a:latin typeface="Söhne"/>
              </a:rPr>
              <a:t>, M. (2013). </a:t>
            </a:r>
            <a:r>
              <a:rPr lang="en-GB" b="0" i="1" u="none" strike="noStrike" dirty="0">
                <a:solidFill>
                  <a:srgbClr val="ECECEC"/>
                </a:solidFill>
                <a:effectLst/>
                <a:latin typeface="Söhne"/>
              </a:rPr>
              <a:t>Into the Heart of Meetings: Basic Principles of Meeting Design</a:t>
            </a:r>
            <a:r>
              <a:rPr lang="en-GB" b="0" i="0" u="none" strike="noStrike" dirty="0">
                <a:solidFill>
                  <a:srgbClr val="ECECEC"/>
                </a:solidFill>
                <a:effectLst/>
                <a:latin typeface="Söhne"/>
              </a:rPr>
              <a:t>. Amsterdam: </a:t>
            </a:r>
            <a:r>
              <a:rPr lang="en-GB" b="0" i="0" u="none" strike="noStrike" dirty="0" err="1">
                <a:solidFill>
                  <a:srgbClr val="ECECEC"/>
                </a:solidFill>
                <a:effectLst/>
                <a:latin typeface="Söhne"/>
              </a:rPr>
              <a:t>MindMeeting</a:t>
            </a:r>
            <a:r>
              <a:rPr lang="en-GB" b="0" i="0" u="none" strike="noStrike" dirty="0">
                <a:solidFill>
                  <a:srgbClr val="ECECEC"/>
                </a:solidFill>
                <a:effectLst/>
                <a:latin typeface="Söhne"/>
              </a:rPr>
              <a:t>.</a:t>
            </a:r>
          </a:p>
          <a:p>
            <a:pPr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ECECEC"/>
                </a:solidFill>
                <a:effectLst/>
                <a:latin typeface="Söhne"/>
              </a:rPr>
              <a:t>Goldblatt, J. (2014). </a:t>
            </a:r>
            <a:r>
              <a:rPr lang="en-GB" b="0" i="1" u="none" strike="noStrike" dirty="0">
                <a:solidFill>
                  <a:srgbClr val="ECECEC"/>
                </a:solidFill>
                <a:effectLst/>
                <a:latin typeface="Söhne"/>
              </a:rPr>
              <a:t>Special Events: Creating and Sustaining a New World for Celebration</a:t>
            </a:r>
            <a:r>
              <a:rPr lang="en-GB" b="0" i="0" u="none" strike="noStrike" dirty="0">
                <a:solidFill>
                  <a:srgbClr val="ECECEC"/>
                </a:solidFill>
                <a:effectLst/>
                <a:latin typeface="Söhne"/>
              </a:rPr>
              <a:t>. Hoboken, New Jersey: Wiley.</a:t>
            </a:r>
          </a:p>
          <a:p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1145342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lockprintVTI">
  <a:themeElements>
    <a:clrScheme name="AnalogousFromRegularSeedRightStep">
      <a:dk1>
        <a:srgbClr val="000000"/>
      </a:dk1>
      <a:lt1>
        <a:srgbClr val="FFFFFF"/>
      </a:lt1>
      <a:dk2>
        <a:srgbClr val="21213D"/>
      </a:dk2>
      <a:lt2>
        <a:srgbClr val="E8E5E2"/>
      </a:lt2>
      <a:accent1>
        <a:srgbClr val="4D8BC3"/>
      </a:accent1>
      <a:accent2>
        <a:srgbClr val="3B48B1"/>
      </a:accent2>
      <a:accent3>
        <a:srgbClr val="714DC3"/>
      </a:accent3>
      <a:accent4>
        <a:srgbClr val="913BB1"/>
      </a:accent4>
      <a:accent5>
        <a:srgbClr val="C34DB2"/>
      </a:accent5>
      <a:accent6>
        <a:srgbClr val="B13B6F"/>
      </a:accent6>
      <a:hlink>
        <a:srgbClr val="B2733B"/>
      </a:hlink>
      <a:folHlink>
        <a:srgbClr val="7F7F7F"/>
      </a:folHlink>
    </a:clrScheme>
    <a:fontScheme name="Custom 56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printVTI" id="{AA8C8908-6BA4-477C-AEA4-CB6C32A1FE3B}" vid="{36392749-7C1D-4938-93BB-440CD2A1B0A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723</TotalTime>
  <Words>1001</Words>
  <Application>Microsoft Office PowerPoint</Application>
  <PresentationFormat>Widescreen</PresentationFormat>
  <Paragraphs>115</Paragraphs>
  <Slides>10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Arial</vt:lpstr>
      <vt:lpstr>Avenir Next LT Pro</vt:lpstr>
      <vt:lpstr>AvenirNext LT Pro Medium</vt:lpstr>
      <vt:lpstr>Söhne</vt:lpstr>
      <vt:lpstr>BlockprintVTI</vt:lpstr>
      <vt:lpstr>BMIH6007 International Meetings Management for the Hotel Industry -Innovate DXB 2024-</vt:lpstr>
      <vt:lpstr>Innovate DXB 2024 </vt:lpstr>
      <vt:lpstr>Market Factors </vt:lpstr>
      <vt:lpstr>Market Factors </vt:lpstr>
      <vt:lpstr>Operational Factors  </vt:lpstr>
      <vt:lpstr>Operational Factors </vt:lpstr>
      <vt:lpstr>Operational Factors  </vt:lpstr>
      <vt:lpstr>Financial Factors  Costs and Predicted Revenues  </vt:lpstr>
      <vt:lpstr>Financial Factors  Funding Sources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BMIH6007 International Meetings Management for the Hotel Industry -Innovate DXB 2024-</dc:title>
  <dc:creator>User 123</dc:creator>
  <cp:lastModifiedBy>Awa Keita (2132061)</cp:lastModifiedBy>
  <cp:revision>2</cp:revision>
  <dcterms:created xsi:type="dcterms:W3CDTF">2024-04-28T21:31:28Z</dcterms:created>
  <dcterms:modified xsi:type="dcterms:W3CDTF">2024-04-29T21:13:05Z</dcterms:modified>
</cp:coreProperties>
</file>