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4"/>
  </p:notesMasterIdLst>
  <p:sldIdLst>
    <p:sldId id="256" r:id="rId2"/>
    <p:sldId id="266" r:id="rId3"/>
    <p:sldId id="257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403" autoAdjust="0"/>
  </p:normalViewPr>
  <p:slideViewPr>
    <p:cSldViewPr>
      <p:cViewPr varScale="1">
        <p:scale>
          <a:sx n="80" d="100"/>
          <a:sy n="80" d="100"/>
        </p:scale>
        <p:origin x="1522" y="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4D1AE9-1A07-425C-A67F-67984FEA19F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8C3747-38A2-489B-B4C3-8AE5AB221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3921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Name the neighbouring allies; France, Wales, Burgundy and Ireland, with mentions of some of the said nations working with Scotland. Though Scotland does not have a chapter of its own.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C3747-38A2-489B-B4C3-8AE5AB22172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1639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France and the Hundred Years War, close in date, could be a legacy issue – French crown being threatened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C3747-38A2-489B-B4C3-8AE5AB22172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5855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State that narrative histories are your main primary sources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C3747-38A2-489B-B4C3-8AE5AB22172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0317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Point one - While not falling to the trap of the difficulties that I mentioned earlier.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C3747-38A2-489B-B4C3-8AE5AB22172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869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6D52EEC-DD39-4653-BC39-9F48808FE6C5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52EEC-DD39-4653-BC39-9F48808FE6C5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52EEC-DD39-4653-BC39-9F48808FE6C5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52EEC-DD39-4653-BC39-9F48808FE6C5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6D52EEC-DD39-4653-BC39-9F48808FE6C5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6D52EEC-DD39-4653-BC39-9F48808FE6C5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52EEC-DD39-4653-BC39-9F48808FE6C5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52EEC-DD39-4653-BC39-9F48808FE6C5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52EEC-DD39-4653-BC39-9F48808FE6C5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52EEC-DD39-4653-BC39-9F48808FE6C5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52EEC-DD39-4653-BC39-9F48808FE6C5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6D52EEC-DD39-4653-BC39-9F48808FE6C5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imemaps.com/history/france-1453ad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imemaps.com/history/britain-1453ad/" TargetMode="Externa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362200"/>
            <a:ext cx="8458200" cy="1357313"/>
          </a:xfrm>
        </p:spPr>
        <p:txBody>
          <a:bodyPr>
            <a:normAutofit/>
          </a:bodyPr>
          <a:lstStyle/>
          <a:p>
            <a:pPr algn="just"/>
            <a:r>
              <a:rPr lang="en-GB" sz="3200" dirty="0"/>
              <a:t>Challenging conventional views of England’s allies during the Wars of the Roses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Charly Finn </a:t>
            </a:r>
          </a:p>
          <a:p>
            <a:r>
              <a:rPr lang="en-GB" sz="2000" dirty="0"/>
              <a:t>1501372</a:t>
            </a:r>
          </a:p>
          <a:p>
            <a:r>
              <a:rPr lang="en-GB" sz="2000" dirty="0"/>
              <a:t>BA Medieval Studies</a:t>
            </a:r>
          </a:p>
        </p:txBody>
      </p:sp>
    </p:spTree>
    <p:extLst>
      <p:ext uri="{BB962C8B-B14F-4D97-AF65-F5344CB8AC3E}">
        <p14:creationId xmlns:p14="http://schemas.microsoft.com/office/powerpoint/2010/main" val="3111421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22109-5FD0-4CA5-A17D-FC425971E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Nations </a:t>
            </a:r>
          </a:p>
        </p:txBody>
      </p:sp>
      <p:pic>
        <p:nvPicPr>
          <p:cNvPr id="2050" name="Picture 2" descr="Image result for england france 1453 map">
            <a:extLst>
              <a:ext uri="{FF2B5EF4-FFF2-40B4-BE49-F238E27FC236}">
                <a16:creationId xmlns:a16="http://schemas.microsoft.com/office/drawing/2014/main" id="{C200DB66-B6D1-435B-9A53-BA1FEF131A1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1" r="748" b="9053"/>
          <a:stretch/>
        </p:blipFill>
        <p:spPr bwMode="auto">
          <a:xfrm>
            <a:off x="4572000" y="2209799"/>
            <a:ext cx="4269937" cy="3779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DA51FB-AFAE-4A0B-A0AA-255BC2363680}"/>
              </a:ext>
            </a:extLst>
          </p:cNvPr>
          <p:cNvSpPr txBox="1"/>
          <p:nvPr/>
        </p:nvSpPr>
        <p:spPr>
          <a:xfrm>
            <a:off x="4572001" y="6096000"/>
            <a:ext cx="4269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3"/>
              </a:rPr>
              <a:t>https://www.timemaps.com/history/france-1453ad/</a:t>
            </a:r>
            <a:r>
              <a:rPr lang="en-GB" sz="1400" dirty="0"/>
              <a:t> </a:t>
            </a:r>
          </a:p>
        </p:txBody>
      </p:sp>
      <p:pic>
        <p:nvPicPr>
          <p:cNvPr id="5" name="Picture 2" descr="Related image">
            <a:extLst>
              <a:ext uri="{FF2B5EF4-FFF2-40B4-BE49-F238E27FC236}">
                <a16:creationId xmlns:a16="http://schemas.microsoft.com/office/drawing/2014/main" id="{997C447F-B7BC-4005-9ADC-54B7626734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27"/>
          <a:stretch/>
        </p:blipFill>
        <p:spPr bwMode="auto">
          <a:xfrm>
            <a:off x="276527" y="2209800"/>
            <a:ext cx="4140334" cy="3779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070B8B2-CF4D-46C5-9FF1-58C83389BAA6}"/>
              </a:ext>
            </a:extLst>
          </p:cNvPr>
          <p:cNvSpPr/>
          <p:nvPr/>
        </p:nvSpPr>
        <p:spPr>
          <a:xfrm>
            <a:off x="276527" y="6096000"/>
            <a:ext cx="414033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hlinkClick r:id="rId5"/>
              </a:rPr>
              <a:t>https://www.timemaps.com/history/britain-1453ad/</a:t>
            </a:r>
            <a:r>
              <a:rPr lang="en-GB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35283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2FCD8-E135-4433-ABA5-24551B288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Times New Roman" panose="02020603050405020304" pitchFamily="18" charset="0"/>
              </a:rPr>
              <a:t>Aims &amp; Approaches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951D0-0F3D-49E7-8C45-1282C29D4D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/>
          </a:bodyPr>
          <a:lstStyle/>
          <a:p>
            <a:r>
              <a:rPr lang="en-GB" dirty="0">
                <a:cs typeface="Times New Roman" panose="02020603050405020304" pitchFamily="18" charset="0"/>
              </a:rPr>
              <a:t>Is to understand the possibility that there were more reasons for England’s surrounding neighbours to involve themselves in the Wars of the Roses. </a:t>
            </a:r>
          </a:p>
          <a:p>
            <a:endParaRPr lang="en-GB" dirty="0">
              <a:cs typeface="Times New Roman" panose="02020603050405020304" pitchFamily="18" charset="0"/>
            </a:endParaRPr>
          </a:p>
          <a:p>
            <a:r>
              <a:rPr lang="en-GB" dirty="0">
                <a:cs typeface="Times New Roman" panose="02020603050405020304" pitchFamily="18" charset="0"/>
              </a:rPr>
              <a:t>To gather evidence that results in a better understanding on how much each nation were involved. </a:t>
            </a:r>
          </a:p>
          <a:p>
            <a:endParaRPr lang="en-GB" dirty="0">
              <a:cs typeface="Times New Roman" panose="02020603050405020304" pitchFamily="18" charset="0"/>
            </a:endParaRPr>
          </a:p>
          <a:p>
            <a:endParaRPr lang="en-GB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42967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30F6E-4E93-4DF7-84E6-33C42320C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 of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03D84-38FE-4CFF-9BDA-94767F8022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know what historians currently believe to be the motivation for any involvement.</a:t>
            </a:r>
          </a:p>
          <a:p>
            <a:endParaRPr lang="en-GB" dirty="0"/>
          </a:p>
          <a:p>
            <a:r>
              <a:rPr lang="en-GB" dirty="0"/>
              <a:t>To understand the relevant events that occurred before the Wars of the Roses. </a:t>
            </a:r>
          </a:p>
          <a:p>
            <a:endParaRPr lang="en-GB" dirty="0"/>
          </a:p>
          <a:p>
            <a:r>
              <a:rPr lang="en-GB" dirty="0"/>
              <a:t>To find evidence that can link those events to the motivation of a neighbouring nation, as to why they “offered” aid to England. </a:t>
            </a:r>
          </a:p>
        </p:txBody>
      </p:sp>
    </p:spTree>
    <p:extLst>
      <p:ext uri="{BB962C8B-B14F-4D97-AF65-F5344CB8AC3E}">
        <p14:creationId xmlns:p14="http://schemas.microsoft.com/office/powerpoint/2010/main" val="24226985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F4151-4A38-4FAE-8D66-CB66247D8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Outline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CB060-15A4-44C0-A293-88F277E8F2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Firstly, identify the current opinions of historians on England’s “allies” during the Wars of the Roses.</a:t>
            </a:r>
          </a:p>
          <a:p>
            <a:endParaRPr lang="en-GB" dirty="0"/>
          </a:p>
          <a:p>
            <a:r>
              <a:rPr lang="en-GB" dirty="0"/>
              <a:t>Secondly, look at how previous events between one ally and England could either encourage the theory of an ulterior motive, or support their truthful alliance.   </a:t>
            </a:r>
          </a:p>
        </p:txBody>
      </p:sp>
    </p:spTree>
    <p:extLst>
      <p:ext uri="{BB962C8B-B14F-4D97-AF65-F5344CB8AC3E}">
        <p14:creationId xmlns:p14="http://schemas.microsoft.com/office/powerpoint/2010/main" val="1002237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17D18-20E2-4CE8-82AF-F38801D6F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62B781-AF89-47FA-BC6A-2C9E2A972B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Narrative histories</a:t>
            </a:r>
          </a:p>
          <a:p>
            <a:pPr lvl="1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Chronicles, such as </a:t>
            </a:r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Crowland Chronicle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 and </a:t>
            </a:r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new Chronicles of England and France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en-GB" dirty="0"/>
          </a:p>
          <a:p>
            <a:r>
              <a:rPr lang="en-GB" dirty="0"/>
              <a:t>Historical documents</a:t>
            </a:r>
          </a:p>
          <a:p>
            <a:pPr lvl="1"/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English Historical Documents </a:t>
            </a:r>
          </a:p>
          <a:p>
            <a:endParaRPr lang="en-GB" dirty="0"/>
          </a:p>
          <a:p>
            <a:r>
              <a:rPr lang="en-GB" dirty="0"/>
              <a:t>Letters </a:t>
            </a:r>
          </a:p>
          <a:p>
            <a:pPr lvl="1"/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The Paston Letters </a:t>
            </a:r>
          </a:p>
          <a:p>
            <a:pPr marL="118872" indent="0">
              <a:buNone/>
            </a:pPr>
            <a:endParaRPr lang="en-GB" dirty="0"/>
          </a:p>
          <a:p>
            <a:pPr marL="576072" indent="-45720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4507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D983D-2DA5-44D6-A0BC-B9CB98FD4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Originality?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37500-6A65-4F08-B182-479D66DAB7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topic is not heavily documented, there are mentions within modern scholarship of other incentives however, there is little depth.</a:t>
            </a:r>
          </a:p>
          <a:p>
            <a:endParaRPr lang="en-GB" dirty="0"/>
          </a:p>
          <a:p>
            <a:r>
              <a:rPr lang="en-GB" dirty="0"/>
              <a:t>To better understand how the involvement or lack of, from England’s surrounding neighbours, could have contributed to the outcomes of the Wars of the Roses. </a:t>
            </a:r>
          </a:p>
        </p:txBody>
      </p:sp>
    </p:spTree>
    <p:extLst>
      <p:ext uri="{BB962C8B-B14F-4D97-AF65-F5344CB8AC3E}">
        <p14:creationId xmlns:p14="http://schemas.microsoft.com/office/powerpoint/2010/main" val="1837806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2EBF2-D463-44F0-A869-EDE9D48AA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Difficulties &amp; Problems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54EAE-4C6B-4066-AA62-C5C721FE38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Too broad, too many nations to cover.</a:t>
            </a:r>
          </a:p>
          <a:p>
            <a:endParaRPr lang="en-GB" dirty="0"/>
          </a:p>
          <a:p>
            <a:r>
              <a:rPr lang="en-GB" dirty="0"/>
              <a:t>Risk of linking evidence for the sake of it; trying to force a connection.</a:t>
            </a:r>
          </a:p>
          <a:p>
            <a:pPr lvl="1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Using non relevant sources to do this.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275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793AA-8ADE-4451-8ECF-94DCDF1E8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Changes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C5694-78C8-4E46-9A85-16D54FB644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removal of Scotland.</a:t>
            </a:r>
          </a:p>
          <a:p>
            <a:pPr lvl="1"/>
            <a:r>
              <a:rPr lang="en-GB" dirty="0"/>
              <a:t>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Though not completely put aside.</a:t>
            </a:r>
          </a:p>
          <a:p>
            <a:endParaRPr lang="en-GB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dirty="0"/>
              <a:t>Being selective with what primary sources are used, and being sure of its relevance. </a:t>
            </a:r>
          </a:p>
        </p:txBody>
      </p:sp>
    </p:spTree>
    <p:extLst>
      <p:ext uri="{BB962C8B-B14F-4D97-AF65-F5344CB8AC3E}">
        <p14:creationId xmlns:p14="http://schemas.microsoft.com/office/powerpoint/2010/main" val="22647699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C855B-31AB-4BE4-8A85-FF7255529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BCAD10-FBAB-4C53-8C41-706BB2B446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better understanding of the roles that each neighbouring nation played during the Wars of the Roses.</a:t>
            </a:r>
          </a:p>
          <a:p>
            <a:endParaRPr lang="en-GB" dirty="0"/>
          </a:p>
          <a:p>
            <a:r>
              <a:rPr lang="en-GB" dirty="0"/>
              <a:t>Therefore, resulting in a deeper grasp of why each nations was involved, while also understanding how their actions affected the wars. </a:t>
            </a:r>
          </a:p>
        </p:txBody>
      </p:sp>
    </p:spTree>
    <p:extLst>
      <p:ext uri="{BB962C8B-B14F-4D97-AF65-F5344CB8AC3E}">
        <p14:creationId xmlns:p14="http://schemas.microsoft.com/office/powerpoint/2010/main" val="18700827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FCA48-1125-44B1-8E6F-855DD5D85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What’s next?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1E2C7E-D97F-4183-A914-C8E869436D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Reviewing the work that has already </a:t>
            </a:r>
            <a:r>
              <a:rPr lang="en-GB"/>
              <a:t>been done. </a:t>
            </a:r>
            <a:endParaRPr lang="en-GB" dirty="0"/>
          </a:p>
          <a:p>
            <a:pPr lvl="1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The drafted chapter one.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Currently working on the second chapter of my dissertation.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02286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23417-95D3-4382-B10E-CF47609FA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en-GB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AF9D6-0AB8-400F-A93F-8DEDB17B0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4517136"/>
          </a:xfrm>
        </p:spPr>
        <p:txBody>
          <a:bodyPr>
            <a:normAutofit fontScale="25000" lnSpcReduction="20000"/>
          </a:bodyPr>
          <a:lstStyle/>
          <a:p>
            <a:pPr marL="109728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4400" b="1" dirty="0">
                <a:ea typeface="Calibri" panose="020F0502020204030204" pitchFamily="34" charset="0"/>
                <a:cs typeface="Times New Roman" panose="02020603050405020304" pitchFamily="18" charset="0"/>
              </a:rPr>
              <a:t>Primary sources:</a:t>
            </a:r>
          </a:p>
          <a:p>
            <a:pPr marL="109728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400" i="1" dirty="0">
                <a:ea typeface="Calibri" panose="020F0502020204030204" pitchFamily="34" charset="0"/>
                <a:cs typeface="Times New Roman" panose="02020603050405020304" pitchFamily="18" charset="0"/>
              </a:rPr>
              <a:t>English Historical Documents 1327-1485, Vol 4</a:t>
            </a:r>
            <a:r>
              <a:rPr lang="en-GB" sz="4400" dirty="0">
                <a:ea typeface="Calibri" panose="020F0502020204030204" pitchFamily="34" charset="0"/>
                <a:cs typeface="Times New Roman" panose="02020603050405020304" pitchFamily="18" charset="0"/>
              </a:rPr>
              <a:t>, ed. by Myers, A. R., (London: Eyre and Spottiswoode Ltd, 1969).</a:t>
            </a:r>
          </a:p>
          <a:p>
            <a:pPr marL="109728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4400" dirty="0">
                <a:ea typeface="Calibri" panose="020F0502020204030204" pitchFamily="34" charset="0"/>
                <a:cs typeface="Times New Roman" panose="02020603050405020304" pitchFamily="18" charset="0"/>
              </a:rPr>
              <a:t>Fabyan, R., </a:t>
            </a:r>
            <a:r>
              <a:rPr lang="en-GB" sz="4400" i="1" dirty="0">
                <a:ea typeface="Calibri" panose="020F0502020204030204" pitchFamily="34" charset="0"/>
                <a:cs typeface="Times New Roman" panose="02020603050405020304" pitchFamily="18" charset="0"/>
              </a:rPr>
              <a:t>The new chronicles of England and France, in two parts</a:t>
            </a:r>
            <a:r>
              <a:rPr lang="en-GB" sz="4400" dirty="0">
                <a:ea typeface="Calibri" panose="020F0502020204030204" pitchFamily="34" charset="0"/>
                <a:cs typeface="Times New Roman" panose="02020603050405020304" pitchFamily="18" charset="0"/>
              </a:rPr>
              <a:t>, eds. by Ellis, H., and White, A. D., (London: F. C and J. Rivington, 1811).</a:t>
            </a:r>
          </a:p>
          <a:p>
            <a:pPr marL="109728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4400" i="1" dirty="0">
                <a:ea typeface="Calibri" panose="020F0502020204030204" pitchFamily="34" charset="0"/>
                <a:cs typeface="Times New Roman" panose="02020603050405020304" pitchFamily="18" charset="0"/>
              </a:rPr>
              <a:t>The Crowland Chronicle continuations: 1459-1486</a:t>
            </a:r>
            <a:r>
              <a:rPr lang="en-GB" sz="4400" dirty="0">
                <a:ea typeface="Calibri" panose="020F0502020204030204" pitchFamily="34" charset="0"/>
                <a:cs typeface="Times New Roman" panose="02020603050405020304" pitchFamily="18" charset="0"/>
              </a:rPr>
              <a:t>, eds. by Cox, J., and Pronay, N., (London: Alan Sutton Publishing, 1986).</a:t>
            </a:r>
          </a:p>
          <a:p>
            <a:pPr marL="109728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4400" i="1" dirty="0">
                <a:ea typeface="Calibri" panose="020F0502020204030204" pitchFamily="34" charset="0"/>
                <a:cs typeface="Times New Roman" panose="02020603050405020304" pitchFamily="18" charset="0"/>
              </a:rPr>
              <a:t>The Paston Letters: A selection in Modern Spelling</a:t>
            </a:r>
            <a:r>
              <a:rPr lang="en-GB" sz="4400" dirty="0">
                <a:ea typeface="Calibri" panose="020F0502020204030204" pitchFamily="34" charset="0"/>
                <a:cs typeface="Times New Roman" panose="02020603050405020304" pitchFamily="18" charset="0"/>
              </a:rPr>
              <a:t>, ed. by Davis, N., (Oxford: Oxford University Press, 2008).</a:t>
            </a:r>
          </a:p>
          <a:p>
            <a:pPr marL="109728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4400" b="1" dirty="0">
                <a:ea typeface="Calibri" panose="020F0502020204030204" pitchFamily="34" charset="0"/>
                <a:cs typeface="Times New Roman" panose="02020603050405020304" pitchFamily="18" charset="0"/>
              </a:rPr>
              <a:t>Modern Scholarship:</a:t>
            </a:r>
          </a:p>
          <a:p>
            <a:pPr marL="109728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4400" dirty="0">
                <a:ea typeface="Calibri" panose="020F0502020204030204" pitchFamily="34" charset="0"/>
                <a:cs typeface="Times New Roman" panose="02020603050405020304" pitchFamily="18" charset="0"/>
              </a:rPr>
              <a:t>Carpenter, C., </a:t>
            </a:r>
            <a:r>
              <a:rPr lang="en-GB" sz="4400" i="1" dirty="0">
                <a:ea typeface="Calibri" panose="020F0502020204030204" pitchFamily="34" charset="0"/>
                <a:cs typeface="Times New Roman" panose="02020603050405020304" pitchFamily="18" charset="0"/>
              </a:rPr>
              <a:t>The Wars of the Roses: Politics and the constitution in England, 1437-1509</a:t>
            </a:r>
            <a:r>
              <a:rPr lang="en-GB" sz="4400" dirty="0">
                <a:ea typeface="Calibri" panose="020F0502020204030204" pitchFamily="34" charset="0"/>
                <a:cs typeface="Times New Roman" panose="02020603050405020304" pitchFamily="18" charset="0"/>
              </a:rPr>
              <a:t> (Cambridge: Cambridge University Press, 2002). </a:t>
            </a:r>
          </a:p>
          <a:p>
            <a:pPr marL="109728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4400" dirty="0">
                <a:ea typeface="Calibri" panose="020F0502020204030204" pitchFamily="34" charset="0"/>
                <a:cs typeface="Times New Roman" panose="02020603050405020304" pitchFamily="18" charset="0"/>
              </a:rPr>
              <a:t>Champion, P., </a:t>
            </a:r>
            <a:r>
              <a:rPr lang="en-GB" sz="4400" i="1" dirty="0">
                <a:ea typeface="Calibri" panose="020F0502020204030204" pitchFamily="34" charset="0"/>
                <a:cs typeface="Times New Roman" panose="02020603050405020304" pitchFamily="18" charset="0"/>
              </a:rPr>
              <a:t>Louis XI</a:t>
            </a:r>
            <a:r>
              <a:rPr lang="en-GB" sz="4400" dirty="0">
                <a:ea typeface="Calibri" panose="020F0502020204030204" pitchFamily="34" charset="0"/>
                <a:cs typeface="Times New Roman" panose="02020603050405020304" pitchFamily="18" charset="0"/>
              </a:rPr>
              <a:t>, trans. by Whale, W. S., (London: Cassell and Company Ltd, 1929). </a:t>
            </a:r>
          </a:p>
          <a:p>
            <a:pPr marL="109728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4400" dirty="0" err="1">
                <a:ea typeface="Calibri" panose="020F0502020204030204" pitchFamily="34" charset="0"/>
                <a:cs typeface="Times New Roman" panose="02020603050405020304" pitchFamily="18" charset="0"/>
              </a:rPr>
              <a:t>Croinin</a:t>
            </a:r>
            <a:r>
              <a:rPr lang="en-GB" sz="4400" dirty="0">
                <a:ea typeface="Calibri" panose="020F0502020204030204" pitchFamily="34" charset="0"/>
                <a:cs typeface="Times New Roman" panose="02020603050405020304" pitchFamily="18" charset="0"/>
              </a:rPr>
              <a:t>, D. O., </a:t>
            </a:r>
            <a:r>
              <a:rPr lang="en-GB" sz="4400" i="1" dirty="0">
                <a:ea typeface="Calibri" panose="020F0502020204030204" pitchFamily="34" charset="0"/>
                <a:cs typeface="Times New Roman" panose="02020603050405020304" pitchFamily="18" charset="0"/>
              </a:rPr>
              <a:t>Early Medieval Ireland 400-1200</a:t>
            </a:r>
            <a:r>
              <a:rPr lang="en-GB" sz="4400" dirty="0">
                <a:ea typeface="Calibri" panose="020F0502020204030204" pitchFamily="34" charset="0"/>
                <a:cs typeface="Times New Roman" panose="02020603050405020304" pitchFamily="18" charset="0"/>
              </a:rPr>
              <a:t>, in Longman History of Ireland, Vol I, ed. by Ellis. S. G., (London: Longman Group Limited, 1995).</a:t>
            </a:r>
          </a:p>
          <a:p>
            <a:pPr marL="109728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4400" dirty="0">
                <a:ea typeface="Calibri" panose="020F0502020204030204" pitchFamily="34" charset="0"/>
                <a:cs typeface="Times New Roman" panose="02020603050405020304" pitchFamily="18" charset="0"/>
              </a:rPr>
              <a:t>Dickinson, W. C., </a:t>
            </a:r>
            <a:r>
              <a:rPr lang="en-GB" sz="4400" i="1" dirty="0">
                <a:ea typeface="Calibri" panose="020F0502020204030204" pitchFamily="34" charset="0"/>
                <a:cs typeface="Times New Roman" panose="02020603050405020304" pitchFamily="18" charset="0"/>
              </a:rPr>
              <a:t>Scotland: from the earliest times to 1603</a:t>
            </a:r>
            <a:r>
              <a:rPr lang="en-GB" sz="4400" dirty="0">
                <a:ea typeface="Calibri" panose="020F0502020204030204" pitchFamily="34" charset="0"/>
                <a:cs typeface="Times New Roman" panose="02020603050405020304" pitchFamily="18" charset="0"/>
              </a:rPr>
              <a:t> (London: Thomas Nelson and Sons Ltd, 1961).</a:t>
            </a:r>
          </a:p>
          <a:p>
            <a:pPr marL="109728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4400" i="1" dirty="0">
                <a:ea typeface="Calibri" panose="020F0502020204030204" pitchFamily="34" charset="0"/>
                <a:cs typeface="Times New Roman" panose="02020603050405020304" pitchFamily="18" charset="0"/>
              </a:rPr>
              <a:t>Essays in later medieval French history</a:t>
            </a:r>
            <a:r>
              <a:rPr lang="en-GB" sz="4400" dirty="0">
                <a:ea typeface="Calibri" panose="020F0502020204030204" pitchFamily="34" charset="0"/>
                <a:cs typeface="Times New Roman" panose="02020603050405020304" pitchFamily="18" charset="0"/>
              </a:rPr>
              <a:t>, ed. by Lewis, P. S., (London: The Hambledon Press, 1985).</a:t>
            </a:r>
          </a:p>
          <a:p>
            <a:pPr marL="109728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4400" dirty="0">
                <a:ea typeface="Calibri" panose="020F0502020204030204" pitchFamily="34" charset="0"/>
                <a:cs typeface="Times New Roman" panose="02020603050405020304" pitchFamily="18" charset="0"/>
              </a:rPr>
              <a:t>Fraser, D., </a:t>
            </a:r>
            <a:r>
              <a:rPr lang="en-GB" sz="4400" i="1" dirty="0">
                <a:ea typeface="Calibri" panose="020F0502020204030204" pitchFamily="34" charset="0"/>
                <a:cs typeface="Times New Roman" panose="02020603050405020304" pitchFamily="18" charset="0"/>
              </a:rPr>
              <a:t>Wales in History: The Defenders, Book II, 1066-1485</a:t>
            </a:r>
            <a:r>
              <a:rPr lang="en-GB" sz="4400" dirty="0">
                <a:ea typeface="Calibri" panose="020F0502020204030204" pitchFamily="34" charset="0"/>
                <a:cs typeface="Times New Roman" panose="02020603050405020304" pitchFamily="18" charset="0"/>
              </a:rPr>
              <a:t> (Cardiff: University of Wales Press, 1967).</a:t>
            </a:r>
          </a:p>
          <a:p>
            <a:pPr marL="109728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4400" dirty="0">
                <a:ea typeface="Calibri" panose="020F0502020204030204" pitchFamily="34" charset="0"/>
                <a:cs typeface="Times New Roman" panose="02020603050405020304" pitchFamily="18" charset="0"/>
              </a:rPr>
              <a:t>Griffiths, R. A., </a:t>
            </a:r>
            <a:r>
              <a:rPr lang="en-GB" sz="4400" i="1" dirty="0">
                <a:ea typeface="Calibri" panose="020F0502020204030204" pitchFamily="34" charset="0"/>
                <a:cs typeface="Times New Roman" panose="02020603050405020304" pitchFamily="18" charset="0"/>
              </a:rPr>
              <a:t>King and Country: England and Wales in the fifteenth century</a:t>
            </a:r>
            <a:r>
              <a:rPr lang="en-GB" sz="4400" dirty="0">
                <a:ea typeface="Calibri" panose="020F0502020204030204" pitchFamily="34" charset="0"/>
                <a:cs typeface="Times New Roman" panose="02020603050405020304" pitchFamily="18" charset="0"/>
              </a:rPr>
              <a:t> (London: The Hambledon Press, 1991). </a:t>
            </a:r>
          </a:p>
          <a:p>
            <a:pPr marL="109728" indent="0" algn="just"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9668119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866</TotalTime>
  <Words>821</Words>
  <Application>Microsoft Office PowerPoint</Application>
  <PresentationFormat>On-screen Show (4:3)</PresentationFormat>
  <Paragraphs>75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Calibri</vt:lpstr>
      <vt:lpstr>Georgia</vt:lpstr>
      <vt:lpstr>Times New Roman</vt:lpstr>
      <vt:lpstr>Trebuchet MS</vt:lpstr>
      <vt:lpstr>Wingdings 2</vt:lpstr>
      <vt:lpstr>Urban</vt:lpstr>
      <vt:lpstr>Challenging conventional views of England’s allies during the Wars of the Roses </vt:lpstr>
      <vt:lpstr>The Nations </vt:lpstr>
      <vt:lpstr>Aims &amp; Approaches </vt:lpstr>
      <vt:lpstr>Process of Research </vt:lpstr>
      <vt:lpstr>The Outline </vt:lpstr>
      <vt:lpstr>Sources  </vt:lpstr>
      <vt:lpstr>Originality?</vt:lpstr>
      <vt:lpstr>Difficulties &amp; Problems </vt:lpstr>
      <vt:lpstr>The Changes </vt:lpstr>
      <vt:lpstr>Possible Outcomes </vt:lpstr>
      <vt:lpstr>What’s next?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Gwydion</dc:title>
  <dc:creator>Charly</dc:creator>
  <cp:lastModifiedBy>Charly</cp:lastModifiedBy>
  <cp:revision>47</cp:revision>
  <dcterms:created xsi:type="dcterms:W3CDTF">2017-11-19T22:17:31Z</dcterms:created>
  <dcterms:modified xsi:type="dcterms:W3CDTF">2018-01-15T22:46:15Z</dcterms:modified>
</cp:coreProperties>
</file>