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6" autoAdjust="0"/>
    <p:restoredTop sz="94660"/>
  </p:normalViewPr>
  <p:slideViewPr>
    <p:cSldViewPr snapToGrid="0">
      <p:cViewPr varScale="1">
        <p:scale>
          <a:sx n="46" d="100"/>
          <a:sy n="46" d="100"/>
        </p:scale>
        <p:origin x="60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8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40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09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2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95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3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68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61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566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4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622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89B98-398D-490F-98A0-6C075AD5504F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3E2E18-DA52-443A-BD44-3AA2C75D9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5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Talent +</a:t>
            </a:r>
            <a:br>
              <a:rPr lang="en-GB" dirty="0" smtClean="0"/>
            </a:br>
            <a:r>
              <a:rPr lang="en-GB" dirty="0" smtClean="0"/>
              <a:t>Quality Selection Process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6000" b="1" dirty="0" smtClean="0">
                <a:solidFill>
                  <a:srgbClr val="282828"/>
                </a:solidFill>
                <a:effectLst/>
              </a:rPr>
              <a:t>Extraordinary people make the difference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58770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Forbes Talent Assessment Partner 2018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en-GB" i="1" dirty="0" smtClean="0">
                <a:solidFill>
                  <a:srgbClr val="808080"/>
                </a:solidFill>
                <a:effectLst/>
              </a:rPr>
              <a:t>What a customer wants is no defects, timeliness and caring service. How do I know my front office manager is taking great care of my guests? I can ensure this by selecting the right talent. Somebody who has it in them. And that’s where Talent </a:t>
            </a:r>
            <a:r>
              <a:rPr lang="en-GB" i="1" dirty="0" err="1" smtClean="0">
                <a:solidFill>
                  <a:srgbClr val="808080"/>
                </a:solidFill>
                <a:effectLst/>
              </a:rPr>
              <a:t>Plus’</a:t>
            </a:r>
            <a:r>
              <a:rPr lang="en-GB" i="1" dirty="0" smtClean="0">
                <a:solidFill>
                  <a:srgbClr val="808080"/>
                </a:solidFill>
                <a:effectLst/>
              </a:rPr>
              <a:t> science becomes so important. And as a leader, I only have to support it.”</a:t>
            </a:r>
          </a:p>
          <a:p>
            <a:pPr algn="r"/>
            <a:r>
              <a:rPr lang="en-GB" sz="1800" dirty="0" smtClean="0">
                <a:solidFill>
                  <a:srgbClr val="282828"/>
                </a:solidFill>
                <a:effectLst/>
              </a:rPr>
              <a:t>— Horst Schulze,</a:t>
            </a:r>
            <a:r>
              <a:rPr lang="en-GB" dirty="0" smtClean="0">
                <a:solidFill>
                  <a:srgbClr val="282828"/>
                </a:solidFill>
                <a:effectLst/>
              </a:rPr>
              <a:t/>
            </a:r>
            <a:br>
              <a:rPr lang="en-GB" dirty="0" smtClean="0">
                <a:solidFill>
                  <a:srgbClr val="282828"/>
                </a:solidFill>
                <a:effectLst/>
              </a:rPr>
            </a:br>
            <a:r>
              <a:rPr lang="en-GB" sz="1800" dirty="0" smtClean="0">
                <a:solidFill>
                  <a:srgbClr val="282828"/>
                </a:solidFill>
                <a:effectLst/>
              </a:rPr>
              <a:t>Founder and President of The Capella Hotel Group,</a:t>
            </a:r>
            <a:br>
              <a:rPr lang="en-GB" sz="1800" dirty="0" smtClean="0">
                <a:solidFill>
                  <a:srgbClr val="282828"/>
                </a:solidFill>
                <a:effectLst/>
              </a:rPr>
            </a:br>
            <a:r>
              <a:rPr lang="en-GB" sz="1800" dirty="0" smtClean="0">
                <a:solidFill>
                  <a:srgbClr val="282828"/>
                </a:solidFill>
                <a:effectLst/>
              </a:rPr>
              <a:t> Former President of The Ritz-Carlton Hotel </a:t>
            </a:r>
            <a:r>
              <a:rPr lang="en-GB" sz="1800" dirty="0" err="1" smtClean="0">
                <a:solidFill>
                  <a:srgbClr val="282828"/>
                </a:solidFill>
                <a:effectLst/>
              </a:rPr>
              <a:t>Compan</a:t>
            </a:r>
            <a:endParaRPr lang="en-GB" dirty="0" smtClean="0">
              <a:solidFill>
                <a:srgbClr val="282828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30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164" y="207818"/>
            <a:ext cx="9289471" cy="6400800"/>
          </a:xfrm>
        </p:spPr>
      </p:pic>
    </p:spTree>
    <p:extLst>
      <p:ext uri="{BB962C8B-B14F-4D97-AF65-F5344CB8AC3E}">
        <p14:creationId xmlns:p14="http://schemas.microsoft.com/office/powerpoint/2010/main" val="233237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Scientific Solutions – Validated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24557"/>
          </a:xfrm>
        </p:spPr>
        <p:txBody>
          <a:bodyPr/>
          <a:lstStyle/>
          <a:p>
            <a:r>
              <a:rPr lang="en-GB" sz="4800" dirty="0" smtClean="0">
                <a:solidFill>
                  <a:srgbClr val="282828"/>
                </a:solidFill>
                <a:effectLst/>
              </a:rPr>
              <a:t>growing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customer satisfaction</a:t>
            </a:r>
            <a:endParaRPr lang="en-GB" sz="4800" dirty="0" smtClean="0">
              <a:solidFill>
                <a:srgbClr val="282828"/>
              </a:solidFill>
              <a:effectLst/>
            </a:endParaRPr>
          </a:p>
          <a:p>
            <a:r>
              <a:rPr lang="en-GB" sz="4800" dirty="0" smtClean="0">
                <a:solidFill>
                  <a:srgbClr val="282828"/>
                </a:solidFill>
                <a:effectLst/>
              </a:rPr>
              <a:t>increasing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productivity</a:t>
            </a:r>
            <a:endParaRPr lang="en-GB" sz="4800" dirty="0" smtClean="0">
              <a:solidFill>
                <a:srgbClr val="282828"/>
              </a:solidFill>
              <a:effectLst/>
            </a:endParaRPr>
          </a:p>
          <a:p>
            <a:r>
              <a:rPr lang="en-GB" sz="4800" dirty="0" smtClean="0">
                <a:solidFill>
                  <a:srgbClr val="282828"/>
                </a:solidFill>
                <a:effectLst/>
              </a:rPr>
              <a:t>reducing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turnover</a:t>
            </a:r>
            <a:endParaRPr lang="en-GB" sz="4800" dirty="0" smtClean="0">
              <a:solidFill>
                <a:srgbClr val="282828"/>
              </a:solidFill>
              <a:effectLst/>
            </a:endParaRPr>
          </a:p>
          <a:p>
            <a:r>
              <a:rPr lang="en-GB" sz="4800" dirty="0" smtClean="0">
                <a:solidFill>
                  <a:srgbClr val="282828"/>
                </a:solidFill>
                <a:effectLst/>
              </a:rPr>
              <a:t>strengthening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employee engagement</a:t>
            </a:r>
            <a:endParaRPr lang="en-GB" sz="4800" dirty="0" smtClean="0">
              <a:solidFill>
                <a:srgbClr val="282828"/>
              </a:solidFill>
              <a:effectLst/>
            </a:endParaRPr>
          </a:p>
          <a:p>
            <a:r>
              <a:rPr lang="en-GB" sz="4800" dirty="0" smtClean="0">
                <a:solidFill>
                  <a:srgbClr val="282828"/>
                </a:solidFill>
                <a:effectLst/>
              </a:rPr>
              <a:t>sustaining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excellence </a:t>
            </a:r>
            <a:r>
              <a:rPr lang="en-GB" sz="4800" dirty="0" smtClean="0">
                <a:solidFill>
                  <a:srgbClr val="000000"/>
                </a:solidFill>
                <a:effectLst/>
              </a:rPr>
              <a:t>and</a:t>
            </a:r>
            <a:r>
              <a:rPr lang="en-GB" sz="4800" dirty="0" smtClean="0">
                <a:solidFill>
                  <a:srgbClr val="669ACC"/>
                </a:solidFill>
                <a:effectLst/>
              </a:rPr>
              <a:t> </a:t>
            </a:r>
            <a:r>
              <a:rPr lang="en-GB" sz="4800" b="1" dirty="0" smtClean="0">
                <a:solidFill>
                  <a:srgbClr val="669ACC"/>
                </a:solidFill>
                <a:effectLst/>
              </a:rPr>
              <a:t>profitability</a:t>
            </a:r>
            <a:endParaRPr lang="en-GB" sz="4800" dirty="0" smtClean="0">
              <a:solidFill>
                <a:srgbClr val="282828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55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Front Line Staff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282828"/>
                </a:solidFill>
              </a:rPr>
              <a:t>T</a:t>
            </a:r>
            <a:r>
              <a:rPr lang="en-GB" sz="4800" dirty="0" smtClean="0">
                <a:solidFill>
                  <a:srgbClr val="282828"/>
                </a:solidFill>
                <a:effectLst/>
              </a:rPr>
              <a:t>op-performing front line employees through online assessments and/or interviews. </a:t>
            </a:r>
          </a:p>
          <a:p>
            <a:r>
              <a:rPr lang="en-GB" sz="4800" dirty="0" smtClean="0">
                <a:solidFill>
                  <a:srgbClr val="282828"/>
                </a:solidFill>
              </a:rPr>
              <a:t>D</a:t>
            </a:r>
            <a:r>
              <a:rPr lang="en-GB" sz="4800" dirty="0" smtClean="0">
                <a:solidFill>
                  <a:srgbClr val="282828"/>
                </a:solidFill>
                <a:effectLst/>
              </a:rPr>
              <a:t>evelopment programs are designed to maximize associate growth potential at every level.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9258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</a:t>
            </a:r>
            <a:r>
              <a:rPr lang="en-GB" sz="6000" b="1" dirty="0" smtClean="0"/>
              <a:t>Management 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282828"/>
                </a:solidFill>
                <a:effectLst/>
              </a:rPr>
              <a:t>Select the best talent for the mutual benefit of </a:t>
            </a:r>
            <a:r>
              <a:rPr lang="en-GB" sz="3600" dirty="0" smtClean="0">
                <a:solidFill>
                  <a:srgbClr val="282828"/>
                </a:solidFill>
              </a:rPr>
              <a:t>the </a:t>
            </a:r>
            <a:r>
              <a:rPr lang="en-GB" sz="3600" dirty="0" smtClean="0">
                <a:solidFill>
                  <a:srgbClr val="282828"/>
                </a:solidFill>
                <a:effectLst/>
              </a:rPr>
              <a:t>company and the individual</a:t>
            </a:r>
          </a:p>
          <a:p>
            <a:r>
              <a:rPr lang="en-GB" sz="3600" dirty="0" smtClean="0">
                <a:solidFill>
                  <a:srgbClr val="282828"/>
                </a:solidFill>
                <a:effectLst/>
              </a:rPr>
              <a:t> Development tools build on selection so that your organization's managers and professionals can gain further knowledge of their strengths</a:t>
            </a:r>
          </a:p>
          <a:p>
            <a:r>
              <a:rPr lang="en-GB" sz="3600" dirty="0" smtClean="0">
                <a:solidFill>
                  <a:srgbClr val="282828"/>
                </a:solidFill>
              </a:rPr>
              <a:t>Insights</a:t>
            </a:r>
            <a:r>
              <a:rPr lang="en-GB" sz="3600" dirty="0" smtClean="0">
                <a:solidFill>
                  <a:srgbClr val="282828"/>
                </a:solidFill>
                <a:effectLst/>
              </a:rPr>
              <a:t> on how to leverage those strengths and the strengths of their team members to be more productive and meet organizational goals.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94712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                 Senior Leaders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solidFill>
                  <a:srgbClr val="282828"/>
                </a:solidFill>
              </a:rPr>
              <a:t>W</a:t>
            </a:r>
            <a:r>
              <a:rPr lang="en-GB" sz="4000" dirty="0" smtClean="0">
                <a:solidFill>
                  <a:srgbClr val="282828"/>
                </a:solidFill>
                <a:effectLst/>
              </a:rPr>
              <a:t>orld-class organizations a competitive advantage in the search for and selection of senior leaders. </a:t>
            </a:r>
            <a:endParaRPr lang="en-GB" sz="4000" dirty="0">
              <a:solidFill>
                <a:srgbClr val="282828"/>
              </a:solidFill>
            </a:endParaRPr>
          </a:p>
          <a:p>
            <a:r>
              <a:rPr lang="en-GB" sz="4000" dirty="0" smtClean="0">
                <a:solidFill>
                  <a:srgbClr val="282828"/>
                </a:solidFill>
                <a:effectLst/>
              </a:rPr>
              <a:t>Senior Leader solutions strengthen leaders' relationships with the individuals and organizations they lead as well as the external environment in which their organizations operate.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9134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Cultural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E</a:t>
            </a:r>
            <a:r>
              <a:rPr lang="en-GB" sz="4800" dirty="0" smtClean="0"/>
              <a:t>mployee </a:t>
            </a:r>
            <a:r>
              <a:rPr lang="en-GB" sz="4800" dirty="0"/>
              <a:t>engagement process provides a disciplined, scientific diagnosis to better understand the cultural and environmental elements that produce morale, quality and service orientation.</a:t>
            </a:r>
          </a:p>
        </p:txBody>
      </p:sp>
    </p:spTree>
    <p:extLst>
      <p:ext uri="{BB962C8B-B14F-4D97-AF65-F5344CB8AC3E}">
        <p14:creationId xmlns:p14="http://schemas.microsoft.com/office/powerpoint/2010/main" val="218259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152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Talent + Quality Selection Process</vt:lpstr>
      <vt:lpstr> Forbes Talent Assessment Partner 2018</vt:lpstr>
      <vt:lpstr>PowerPoint Presentation</vt:lpstr>
      <vt:lpstr>          Scientific Solutions – Validated Research</vt:lpstr>
      <vt:lpstr>Front Line Staff</vt:lpstr>
      <vt:lpstr>                   Management </vt:lpstr>
      <vt:lpstr>                 Senior Leaders</vt:lpstr>
      <vt:lpstr>     Cultural Development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Talent + Quality Selection Process</dc:title>
  <dc:creator>Jacqui Jones</dc:creator>
  <cp:lastModifiedBy>Jacqui Jones</cp:lastModifiedBy>
  <cp:revision>1</cp:revision>
  <dcterms:created xsi:type="dcterms:W3CDTF">2018-02-22T09:03:29Z</dcterms:created>
  <dcterms:modified xsi:type="dcterms:W3CDTF">2018-02-22T17:25:31Z</dcterms:modified>
</cp:coreProperties>
</file>