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0" r:id="rId1"/>
  </p:sldMasterIdLst>
  <p:notesMasterIdLst>
    <p:notesMasterId r:id="rId14"/>
  </p:notesMasterIdLst>
  <p:handoutMasterIdLst>
    <p:handoutMasterId r:id="rId15"/>
  </p:handoutMasterIdLst>
  <p:sldIdLst>
    <p:sldId id="289" r:id="rId2"/>
    <p:sldId id="281" r:id="rId3"/>
    <p:sldId id="282" r:id="rId4"/>
    <p:sldId id="283" r:id="rId5"/>
    <p:sldId id="284" r:id="rId6"/>
    <p:sldId id="285" r:id="rId7"/>
    <p:sldId id="286" r:id="rId8"/>
    <p:sldId id="287" r:id="rId9"/>
    <p:sldId id="288" r:id="rId10"/>
    <p:sldId id="290" r:id="rId11"/>
    <p:sldId id="291" r:id="rId12"/>
    <p:sldId id="292" r:id="rId1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283" autoAdjust="0"/>
  </p:normalViewPr>
  <p:slideViewPr>
    <p:cSldViewPr>
      <p:cViewPr varScale="1">
        <p:scale>
          <a:sx n="78" d="100"/>
          <a:sy n="78" d="100"/>
        </p:scale>
        <p:origin x="92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8831" y="1449146"/>
            <a:ext cx="7526338"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F00EA7C4-BC9D-DF4B-B9AA-041203319C76}" type="datetime1">
              <a:rPr lang="en-GB" altLang="en-US" smtClean="0"/>
              <a:pPr>
                <a:defRPr/>
              </a:pPr>
              <a:t>27/07/2024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8B34B107-E86F-EB40-8744-40AE49265A37}" type="slidenum">
              <a:rPr lang="en-GB" altLang="en-US" smtClean="0"/>
              <a:pPr>
                <a:defRPr/>
              </a:pPr>
              <a:t>‹#›</a:t>
            </a:fld>
            <a:endParaRPr lang="en-GB" altLang="en-US"/>
          </a:p>
        </p:txBody>
      </p:sp>
    </p:spTree>
    <p:extLst>
      <p:ext uri="{BB962C8B-B14F-4D97-AF65-F5344CB8AC3E}">
        <p14:creationId xmlns:p14="http://schemas.microsoft.com/office/powerpoint/2010/main" val="319591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E420D319-DD93-554E-8F0D-BBCEB2ABB842}" type="slidenum">
              <a:rPr lang="en-GB" altLang="en-US" smtClean="0"/>
              <a:pPr>
                <a:defRPr/>
              </a:pPr>
              <a:t>‹#›</a:t>
            </a:fld>
            <a:endParaRPr lang="en-GB" altLang="en-US"/>
          </a:p>
        </p:txBody>
      </p:sp>
    </p:spTree>
    <p:extLst>
      <p:ext uri="{BB962C8B-B14F-4D97-AF65-F5344CB8AC3E}">
        <p14:creationId xmlns:p14="http://schemas.microsoft.com/office/powerpoint/2010/main" val="106730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2047AC-4AF1-9445-8D77-6030C06A8B22}" type="datetime1">
              <a:rPr lang="en-GB" altLang="en-US" smtClean="0"/>
              <a:pPr>
                <a:defRPr/>
              </a:pPr>
              <a:t>27/07/2024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AEA2797-2FF3-2944-B309-3D479A8569ED}" type="slidenum">
              <a:rPr lang="en-GB" altLang="en-US" smtClean="0"/>
              <a:pPr>
                <a:defRPr/>
              </a:pPr>
              <a:t>‹#›</a:t>
            </a:fld>
            <a:endParaRPr lang="en-GB" altLang="en-US"/>
          </a:p>
        </p:txBody>
      </p:sp>
    </p:spTree>
    <p:extLst>
      <p:ext uri="{BB962C8B-B14F-4D97-AF65-F5344CB8AC3E}">
        <p14:creationId xmlns:p14="http://schemas.microsoft.com/office/powerpoint/2010/main" val="3365301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F591E8F-CD29-C540-B878-55AA4FEAB1B9}" type="datetime1">
              <a:rPr lang="en-GB" altLang="en-US" smtClean="0"/>
              <a:pPr>
                <a:defRPr/>
              </a:pPr>
              <a:t>27/07/2024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28E0E42-E21B-EE45-9B68-F25F6BC41901}" type="slidenum">
              <a:rPr lang="en-GB" altLang="en-US" smtClean="0"/>
              <a:pPr>
                <a:defRPr/>
              </a:pPr>
              <a:t>‹#›</a:t>
            </a:fld>
            <a:endParaRPr lang="en-GB" altLang="en-US"/>
          </a:p>
        </p:txBody>
      </p:sp>
    </p:spTree>
    <p:extLst>
      <p:ext uri="{BB962C8B-B14F-4D97-AF65-F5344CB8AC3E}">
        <p14:creationId xmlns:p14="http://schemas.microsoft.com/office/powerpoint/2010/main" val="3770099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8294B62-8E1A-194F-B9B9-BE470DCBB83C}" type="datetime1">
              <a:rPr lang="en-GB" altLang="en-US" smtClean="0"/>
              <a:pPr>
                <a:defRPr/>
              </a:pPr>
              <a:t>27/07/2024</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3B73E9B7-706A-2843-BF19-C2EE2C86D41E}" type="slidenum">
              <a:rPr lang="en-GB" altLang="en-US" smtClean="0"/>
              <a:pPr>
                <a:defRPr/>
              </a:pPr>
              <a:t>‹#›</a:t>
            </a:fld>
            <a:endParaRPr lang="en-GB" altLang="en-US"/>
          </a:p>
        </p:txBody>
      </p:sp>
    </p:spTree>
    <p:extLst>
      <p:ext uri="{BB962C8B-B14F-4D97-AF65-F5344CB8AC3E}">
        <p14:creationId xmlns:p14="http://schemas.microsoft.com/office/powerpoint/2010/main" val="43071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727C6BE1-B652-774A-BECE-31C2D5585026}" type="datetime1">
              <a:rPr lang="en-GB" altLang="en-US" smtClean="0"/>
              <a:pPr>
                <a:defRPr/>
              </a:pPr>
              <a:t>27/07/2024</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1B154F5C-D48F-F64E-8E4B-3224B1FA9E4E}" type="slidenum">
              <a:rPr lang="en-GB" altLang="en-US" smtClean="0"/>
              <a:pPr>
                <a:defRPr/>
              </a:pPr>
              <a:t>‹#›</a:t>
            </a:fld>
            <a:endParaRPr lang="en-GB" altLang="en-US"/>
          </a:p>
        </p:txBody>
      </p:sp>
    </p:spTree>
    <p:extLst>
      <p:ext uri="{BB962C8B-B14F-4D97-AF65-F5344CB8AC3E}">
        <p14:creationId xmlns:p14="http://schemas.microsoft.com/office/powerpoint/2010/main" val="4070231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2401DBA-212E-9E4C-8A0F-E5E0434C25E7}" type="datetime1">
              <a:rPr lang="en-GB" altLang="en-US" smtClean="0"/>
              <a:pPr>
                <a:defRPr/>
              </a:pPr>
              <a:t>27/07/2024</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45A53FAC-BD74-A246-B50E-B4762B97F1BA}" type="slidenum">
              <a:rPr lang="en-GB" altLang="en-US" smtClean="0"/>
              <a:pPr>
                <a:defRPr/>
              </a:pPr>
              <a:t>‹#›</a:t>
            </a:fld>
            <a:endParaRPr lang="en-GB" altLang="en-US"/>
          </a:p>
        </p:txBody>
      </p:sp>
    </p:spTree>
    <p:extLst>
      <p:ext uri="{BB962C8B-B14F-4D97-AF65-F5344CB8AC3E}">
        <p14:creationId xmlns:p14="http://schemas.microsoft.com/office/powerpoint/2010/main" val="1647505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E0AC53E-BC72-8344-889B-471C6EDD0DBB}" type="datetime1">
              <a:rPr lang="en-GB" altLang="en-US" smtClean="0"/>
              <a:pPr>
                <a:defRPr/>
              </a:pPr>
              <a:t>27/07/2024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E9E2D3E-4F45-694A-A1FF-8DA1B96E0284}" type="slidenum">
              <a:rPr lang="en-GB" altLang="en-US" smtClean="0"/>
              <a:pPr>
                <a:defRPr/>
              </a:pPr>
              <a:t>‹#›</a:t>
            </a:fld>
            <a:endParaRPr lang="en-GB" altLang="en-US"/>
          </a:p>
        </p:txBody>
      </p:sp>
    </p:spTree>
    <p:extLst>
      <p:ext uri="{BB962C8B-B14F-4D97-AF65-F5344CB8AC3E}">
        <p14:creationId xmlns:p14="http://schemas.microsoft.com/office/powerpoint/2010/main" val="245333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2914357" y="6041361"/>
            <a:ext cx="732659" cy="365125"/>
          </a:xfrm>
        </p:spPr>
        <p:txBody>
          <a:bodyPr/>
          <a:lstStyle/>
          <a:p>
            <a:pPr>
              <a:defRPr/>
            </a:pPr>
            <a:fld id="{67BECFB8-DEC5-1943-95B5-4A269A3A02F6}" type="datetime1">
              <a:rPr lang="en-GB" altLang="en-US" smtClean="0"/>
              <a:pPr>
                <a:defRPr/>
              </a:pPr>
              <a:t>27/07/2024</a:t>
            </a:fld>
            <a:endParaRPr lang="en-GB" altLang="en-US"/>
          </a:p>
        </p:txBody>
      </p:sp>
      <p:sp>
        <p:nvSpPr>
          <p:cNvPr id="6" name="Footer Placeholder 5"/>
          <p:cNvSpPr>
            <a:spLocks noGrp="1"/>
          </p:cNvSpPr>
          <p:nvPr>
            <p:ph type="ftr" sz="quarter" idx="11"/>
          </p:nvPr>
        </p:nvSpPr>
        <p:spPr>
          <a:xfrm>
            <a:off x="442797" y="6041361"/>
            <a:ext cx="2471560" cy="365125"/>
          </a:xfrm>
        </p:spPr>
        <p:txBody>
          <a:bodyPr/>
          <a:lstStyle/>
          <a:p>
            <a:endParaRPr lang="en-US" dirty="0"/>
          </a:p>
        </p:txBody>
      </p:sp>
      <p:sp>
        <p:nvSpPr>
          <p:cNvPr id="7" name="Slide Number Placeholder 6"/>
          <p:cNvSpPr>
            <a:spLocks noGrp="1"/>
          </p:cNvSpPr>
          <p:nvPr>
            <p:ph type="sldNum" sz="quarter" idx="12"/>
          </p:nvPr>
        </p:nvSpPr>
        <p:spPr>
          <a:xfrm>
            <a:off x="3647017" y="5915887"/>
            <a:ext cx="796616" cy="490599"/>
          </a:xfrm>
        </p:spPr>
        <p:txBody>
          <a:bodyPr/>
          <a:lstStyle/>
          <a:p>
            <a:pPr>
              <a:defRPr/>
            </a:pPr>
            <a:fld id="{256D7CB2-6299-7442-A152-14F726692B6C}" type="slidenum">
              <a:rPr lang="en-GB" altLang="en-US" smtClean="0"/>
              <a:pPr>
                <a:defRPr/>
              </a:pPr>
              <a:t>‹#›</a:t>
            </a:fld>
            <a:endParaRPr lang="en-GB" altLang="en-US"/>
          </a:p>
        </p:txBody>
      </p:sp>
    </p:spTree>
    <p:extLst>
      <p:ext uri="{BB962C8B-B14F-4D97-AF65-F5344CB8AC3E}">
        <p14:creationId xmlns:p14="http://schemas.microsoft.com/office/powerpoint/2010/main" val="885748400"/>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67BECFB8-DEC5-1943-95B5-4A269A3A02F6}" type="datetime1">
              <a:rPr lang="en-GB" altLang="en-US" smtClean="0"/>
              <a:pPr>
                <a:defRPr/>
              </a:pPr>
              <a:t>27/07/2024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256D7CB2-6299-7442-A152-14F726692B6C}" type="slidenum">
              <a:rPr lang="en-GB" altLang="en-US" smtClean="0"/>
              <a:pPr>
                <a:defRPr/>
              </a:pPr>
              <a:t>‹#›</a:t>
            </a:fld>
            <a:endParaRPr lang="en-GB" altLang="en-US"/>
          </a:p>
        </p:txBody>
      </p:sp>
    </p:spTree>
    <p:extLst>
      <p:ext uri="{BB962C8B-B14F-4D97-AF65-F5344CB8AC3E}">
        <p14:creationId xmlns:p14="http://schemas.microsoft.com/office/powerpoint/2010/main" val="3793413935"/>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67BECFB8-DEC5-1943-95B5-4A269A3A02F6}" type="datetime1">
              <a:rPr lang="en-GB" altLang="en-US" smtClean="0"/>
              <a:pPr>
                <a:defRPr/>
              </a:pPr>
              <a:t>27/07/2024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56D7CB2-6299-7442-A152-14F726692B6C}" type="slidenum">
              <a:rPr lang="en-GB" altLang="en-US" smtClean="0"/>
              <a:pPr>
                <a:defRPr/>
              </a:pPr>
              <a:t>‹#›</a:t>
            </a:fld>
            <a:endParaRPr lang="en-GB" altLang="en-US"/>
          </a:p>
        </p:txBody>
      </p:sp>
    </p:spTree>
    <p:extLst>
      <p:ext uri="{BB962C8B-B14F-4D97-AF65-F5344CB8AC3E}">
        <p14:creationId xmlns:p14="http://schemas.microsoft.com/office/powerpoint/2010/main" val="405751496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pPr>
              <a:defRPr/>
            </a:pPr>
            <a:fld id="{67BECFB8-DEC5-1943-95B5-4A269A3A02F6}" type="datetime1">
              <a:rPr lang="en-GB" altLang="en-US" smtClean="0"/>
              <a:pPr>
                <a:defRPr/>
              </a:pPr>
              <a:t>27/07/2024</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256D7CB2-6299-7442-A152-14F726692B6C}" type="slidenum">
              <a:rPr lang="en-GB" altLang="en-US" smtClean="0"/>
              <a:pPr>
                <a:defRPr/>
              </a:pPr>
              <a:t>‹#›</a:t>
            </a:fld>
            <a:endParaRPr lang="en-GB" altLang="en-US"/>
          </a:p>
        </p:txBody>
      </p:sp>
    </p:spTree>
    <p:extLst>
      <p:ext uri="{BB962C8B-B14F-4D97-AF65-F5344CB8AC3E}">
        <p14:creationId xmlns:p14="http://schemas.microsoft.com/office/powerpoint/2010/main" val="2590613159"/>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2FAC1D9-DCEE-584A-85E5-946FC739D0F9}" type="datetime1">
              <a:rPr lang="en-GB" altLang="en-US" smtClean="0"/>
              <a:pPr>
                <a:defRPr/>
              </a:pPr>
              <a:t>27/07/2024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7C8AE6A-C146-314A-8711-B5313691C0FE}" type="slidenum">
              <a:rPr lang="en-GB" altLang="en-US" smtClean="0"/>
              <a:pPr>
                <a:defRPr/>
              </a:pPr>
              <a:t>‹#›</a:t>
            </a:fld>
            <a:endParaRPr lang="en-GB" altLang="en-US"/>
          </a:p>
        </p:txBody>
      </p:sp>
    </p:spTree>
    <p:extLst>
      <p:ext uri="{BB962C8B-B14F-4D97-AF65-F5344CB8AC3E}">
        <p14:creationId xmlns:p14="http://schemas.microsoft.com/office/powerpoint/2010/main" val="961977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D6EEAE1-2134-644C-B9F3-21423F65F76E}" type="datetime1">
              <a:rPr lang="en-GB" altLang="en-US" smtClean="0"/>
              <a:pPr>
                <a:defRPr/>
              </a:pPr>
              <a:t>27/07/2024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3260877-054F-F44F-BECF-9C4BCE6CB57D}" type="slidenum">
              <a:rPr lang="en-GB" altLang="en-US" smtClean="0"/>
              <a:pPr>
                <a:defRPr/>
              </a:pPr>
              <a:t>‹#›</a:t>
            </a:fld>
            <a:endParaRPr lang="en-GB" altLang="en-US"/>
          </a:p>
        </p:txBody>
      </p:sp>
    </p:spTree>
    <p:extLst>
      <p:ext uri="{BB962C8B-B14F-4D97-AF65-F5344CB8AC3E}">
        <p14:creationId xmlns:p14="http://schemas.microsoft.com/office/powerpoint/2010/main" val="1410185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pPr>
              <a:defRPr/>
            </a:pPr>
            <a:fld id="{67BECFB8-DEC5-1943-95B5-4A269A3A02F6}" type="datetime1">
              <a:rPr lang="en-GB" altLang="en-US" smtClean="0"/>
              <a:pPr>
                <a:defRPr/>
              </a:pPr>
              <a:t>27/07/2024</a:t>
            </a:fld>
            <a:endParaRPr lang="en-GB" altLang="en-US"/>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pPr>
              <a:defRPr/>
            </a:pPr>
            <a:fld id="{256D7CB2-6299-7442-A152-14F726692B6C}" type="slidenum">
              <a:rPr lang="en-GB" altLang="en-US" smtClean="0"/>
              <a:pPr>
                <a:defRPr/>
              </a:pPr>
              <a:t>‹#›</a:t>
            </a:fld>
            <a:endParaRPr lang="en-GB" altLang="en-US"/>
          </a:p>
        </p:txBody>
      </p:sp>
    </p:spTree>
    <p:extLst>
      <p:ext uri="{BB962C8B-B14F-4D97-AF65-F5344CB8AC3E}">
        <p14:creationId xmlns:p14="http://schemas.microsoft.com/office/powerpoint/2010/main" val="2767109655"/>
      </p:ext>
    </p:extLst>
  </p:cSld>
  <p:clrMap bg1="dk1" tx1="lt1" bg2="dk2" tx2="lt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 id="2147483922" r:id="rId12"/>
    <p:sldLayoutId id="2147483923" r:id="rId13"/>
    <p:sldLayoutId id="2147483924" r:id="rId14"/>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rkbox.com/uk/platform/recognition/people-management-skills-to-thrive-as-a-manager" TargetMode="External"/><Relationship Id="rId2" Type="http://schemas.openxmlformats.org/officeDocument/2006/relationships/hyperlink" Target="https://www.prospects.ac.uk/jobs-and-work-experience/job-sectors/business-consulting-and-management/7-skills-for-a-successful-management-career" TargetMode="External"/><Relationship Id="rId1" Type="http://schemas.openxmlformats.org/officeDocument/2006/relationships/slideLayout" Target="../slideLayouts/slideLayout2.xml"/><Relationship Id="rId5" Type="http://schemas.openxmlformats.org/officeDocument/2006/relationships/hyperlink" Target="https://asana.com/resources/what-makes-a-good-manager" TargetMode="External"/><Relationship Id="rId4" Type="http://schemas.openxmlformats.org/officeDocument/2006/relationships/hyperlink" Target="https://www.forbes.com/sites/stevedenning/2023/07/26/ten-conceptual-steps-towards-a-fresh-definition-of-managemen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607501" y="639097"/>
            <a:ext cx="3721151" cy="3781101"/>
          </a:xfrm>
        </p:spPr>
        <p:txBody>
          <a:bodyPr>
            <a:normAutofit/>
          </a:bodyPr>
          <a:lstStyle/>
          <a:p>
            <a:pPr>
              <a:lnSpc>
                <a:spcPct val="90000"/>
              </a:lnSpc>
              <a:defRPr/>
            </a:pPr>
            <a:br>
              <a:rPr lang="en-GB" altLang="en-US" sz="1800" b="1" dirty="0"/>
            </a:br>
            <a:br>
              <a:rPr lang="en-GB" altLang="en-US" sz="1800" b="1" dirty="0"/>
            </a:br>
            <a:r>
              <a:rPr lang="en-GB" altLang="en-US" sz="1800" b="1" dirty="0"/>
              <a:t>     Cover page:</a:t>
            </a:r>
            <a:br>
              <a:rPr lang="en-GB" altLang="en-US" sz="1800" b="1" dirty="0"/>
            </a:br>
            <a:r>
              <a:rPr lang="en-GB" altLang="en-US" sz="1800" b="1"/>
              <a:t>LUMINITA PLESAN</a:t>
            </a:r>
            <a:br>
              <a:rPr lang="en-GB" altLang="en-US" sz="1800" b="1"/>
            </a:br>
            <a:r>
              <a:rPr lang="en-GB" altLang="en-US" sz="1800"/>
              <a:t>IONUT SINDILAR</a:t>
            </a:r>
            <a:br>
              <a:rPr lang="en-GB" sz="1800" dirty="0"/>
            </a:br>
            <a:r>
              <a:rPr lang="en-GB" sz="1800" dirty="0"/>
              <a:t>Students ID -2216272</a:t>
            </a:r>
            <a:br>
              <a:rPr lang="en-GB" sz="1800" dirty="0"/>
            </a:br>
            <a:r>
              <a:rPr lang="en-GB" sz="1800" dirty="0"/>
              <a:t>Lecturer name –Laila </a:t>
            </a:r>
            <a:r>
              <a:rPr lang="en-GB" sz="1800" dirty="0" err="1"/>
              <a:t>Maazouz</a:t>
            </a:r>
            <a:br>
              <a:rPr lang="en-GB" sz="1800" dirty="0"/>
            </a:br>
            <a:r>
              <a:rPr lang="en-GB" sz="1800" dirty="0"/>
              <a:t>Module title –Introductions to Leadership &amp; Management</a:t>
            </a:r>
            <a:br>
              <a:rPr lang="en-GB" sz="1800" dirty="0"/>
            </a:br>
            <a:r>
              <a:rPr lang="en-GB" sz="1800" dirty="0"/>
              <a:t>Module code LCBB4008</a:t>
            </a:r>
            <a:br>
              <a:rPr lang="en-GB" altLang="en-US" sz="1800" dirty="0"/>
            </a:br>
            <a:br>
              <a:rPr lang="en-GB" altLang="en-US" sz="1800" dirty="0"/>
            </a:br>
            <a:br>
              <a:rPr lang="en-GB" altLang="en-US" sz="1800" dirty="0"/>
            </a:br>
            <a:r>
              <a:rPr lang="en-GB" altLang="en-US" sz="1800" dirty="0"/>
              <a:t>						</a:t>
            </a:r>
            <a:br>
              <a:rPr lang="en-GB" altLang="en-US" sz="1800" b="1" dirty="0"/>
            </a:br>
            <a:endParaRPr lang="en-GB" altLang="en-US" sz="1800" b="1" dirty="0"/>
          </a:p>
        </p:txBody>
      </p:sp>
      <p:pic>
        <p:nvPicPr>
          <p:cNvPr id="15364" name="Picture 15363">
            <a:extLst>
              <a:ext uri="{FF2B5EF4-FFF2-40B4-BE49-F238E27FC236}">
                <a16:creationId xmlns:a16="http://schemas.microsoft.com/office/drawing/2014/main" id="{999B5BB5-1B39-A76E-12B7-4EF8DD0C3F56}"/>
              </a:ext>
            </a:extLst>
          </p:cNvPr>
          <p:cNvPicPr>
            <a:picLocks noChangeAspect="1"/>
          </p:cNvPicPr>
          <p:nvPr/>
        </p:nvPicPr>
        <p:blipFill>
          <a:blip r:embed="rId2"/>
          <a:srcRect l="21693" r="33842" b="-1"/>
          <a:stretch/>
        </p:blipFill>
        <p:spPr>
          <a:xfrm>
            <a:off x="4575687" y="10"/>
            <a:ext cx="4568313" cy="6857990"/>
          </a:xfrm>
          <a:prstGeom prst="rect">
            <a:avLst/>
          </a:prstGeom>
        </p:spPr>
      </p:pic>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xfrm>
            <a:off x="8008748" y="5915888"/>
            <a:ext cx="796616" cy="49059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CB051C3F-9BA8-3440-A8B4-B475D33F9A8B}" type="slidenum">
              <a:rPr lang="en-GB" altLang="en-US" sz="3000" smtClean="0"/>
              <a:pPr>
                <a:lnSpc>
                  <a:spcPct val="90000"/>
                </a:lnSpc>
                <a:spcBef>
                  <a:spcPct val="0"/>
                </a:spcBef>
                <a:spcAft>
                  <a:spcPts val="600"/>
                </a:spcAft>
                <a:buFontTx/>
                <a:buNone/>
              </a:pPr>
              <a:t>1</a:t>
            </a:fld>
            <a:endParaRPr lang="en-GB" altLang="en-US" sz="3000"/>
          </a:p>
        </p:txBody>
      </p:sp>
    </p:spTree>
    <p:extLst>
      <p:ext uri="{BB962C8B-B14F-4D97-AF65-F5344CB8AC3E}">
        <p14:creationId xmlns:p14="http://schemas.microsoft.com/office/powerpoint/2010/main" val="219562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148"/>
                                        </p:tgtEl>
                                        <p:attrNameLst>
                                          <p:attrName>style.visibility</p:attrName>
                                        </p:attrNameLst>
                                      </p:cBhvr>
                                      <p:to>
                                        <p:strVal val="visible"/>
                                      </p:to>
                                    </p:set>
                                    <p:animEffect transition="in" filter="fade">
                                      <p:cBhvr>
                                        <p:cTn id="7" dur="7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74CA1-666D-CD45-5879-75B701196A70}"/>
              </a:ext>
            </a:extLst>
          </p:cNvPr>
          <p:cNvSpPr>
            <a:spLocks noGrp="1"/>
          </p:cNvSpPr>
          <p:nvPr>
            <p:ph type="title"/>
          </p:nvPr>
        </p:nvSpPr>
        <p:spPr/>
        <p:txBody>
          <a:bodyPr/>
          <a:lstStyle/>
          <a:p>
            <a:r>
              <a:rPr lang="en-GB" b="1" dirty="0"/>
              <a:t>Content of the presentation</a:t>
            </a:r>
          </a:p>
        </p:txBody>
      </p:sp>
      <p:sp>
        <p:nvSpPr>
          <p:cNvPr id="3" name="Content Placeholder 2">
            <a:extLst>
              <a:ext uri="{FF2B5EF4-FFF2-40B4-BE49-F238E27FC236}">
                <a16:creationId xmlns:a16="http://schemas.microsoft.com/office/drawing/2014/main" id="{010885B7-4836-C521-64B9-5B1FB900BE7C}"/>
              </a:ext>
            </a:extLst>
          </p:cNvPr>
          <p:cNvSpPr>
            <a:spLocks noGrp="1"/>
          </p:cNvSpPr>
          <p:nvPr>
            <p:ph idx="1"/>
          </p:nvPr>
        </p:nvSpPr>
        <p:spPr/>
        <p:txBody>
          <a:bodyPr>
            <a:normAutofit fontScale="92500" lnSpcReduction="20000"/>
          </a:bodyPr>
          <a:lstStyle/>
          <a:p>
            <a:pPr marL="0" indent="0">
              <a:buNone/>
            </a:pPr>
            <a:br>
              <a:rPr lang="en-GB" sz="1600" dirty="0"/>
            </a:br>
            <a:r>
              <a:rPr lang="en-GB" sz="1600" b="1" dirty="0"/>
              <a:t>Content:</a:t>
            </a:r>
            <a:endParaRPr lang="en-GB" sz="1600" dirty="0"/>
          </a:p>
          <a:p>
            <a:pPr>
              <a:buFont typeface="+mj-lt"/>
              <a:buAutoNum type="arabicPeriod"/>
            </a:pPr>
            <a:r>
              <a:rPr lang="en-GB" sz="1600" dirty="0"/>
              <a:t>Introduction</a:t>
            </a:r>
          </a:p>
          <a:p>
            <a:pPr>
              <a:buFont typeface="+mj-lt"/>
              <a:buAutoNum type="arabicPeriod"/>
            </a:pPr>
            <a:r>
              <a:rPr lang="en-GB" sz="1600" dirty="0"/>
              <a:t>Defining Management</a:t>
            </a:r>
          </a:p>
          <a:p>
            <a:pPr>
              <a:buFont typeface="+mj-lt"/>
              <a:buAutoNum type="arabicPeriod"/>
            </a:pPr>
            <a:r>
              <a:rPr lang="en-GB" sz="1600" dirty="0"/>
              <a:t>Management Principles</a:t>
            </a:r>
          </a:p>
          <a:p>
            <a:pPr>
              <a:buFont typeface="+mj-lt"/>
              <a:buAutoNum type="arabicPeriod"/>
            </a:pPr>
            <a:r>
              <a:rPr lang="en-GB" sz="1600" dirty="0"/>
              <a:t>Management Functions</a:t>
            </a:r>
          </a:p>
          <a:p>
            <a:pPr>
              <a:buFont typeface="+mj-lt"/>
              <a:buAutoNum type="arabicPeriod"/>
            </a:pPr>
            <a:r>
              <a:rPr lang="en-GB" sz="1600" dirty="0"/>
              <a:t>Managerial Roles</a:t>
            </a:r>
          </a:p>
          <a:p>
            <a:pPr>
              <a:buFont typeface="+mj-lt"/>
              <a:buAutoNum type="arabicPeriod"/>
            </a:pPr>
            <a:r>
              <a:rPr lang="en-GB" sz="1600" dirty="0"/>
              <a:t>Managers' </a:t>
            </a:r>
            <a:r>
              <a:rPr lang="en-GB" sz="1600" dirty="0" err="1"/>
              <a:t>Behavior</a:t>
            </a:r>
            <a:r>
              <a:rPr lang="en-GB" sz="1600" dirty="0"/>
              <a:t> Towards Employees</a:t>
            </a:r>
          </a:p>
          <a:p>
            <a:pPr>
              <a:buFont typeface="+mj-lt"/>
              <a:buAutoNum type="arabicPeriod"/>
            </a:pPr>
            <a:r>
              <a:rPr lang="en-GB" sz="1600" dirty="0"/>
              <a:t>Importance of Treating Employees Nicely</a:t>
            </a:r>
          </a:p>
          <a:p>
            <a:pPr>
              <a:buFont typeface="+mj-lt"/>
              <a:buAutoNum type="arabicPeriod"/>
            </a:pPr>
            <a:r>
              <a:rPr lang="en-GB" sz="1600" dirty="0"/>
              <a:t>Conclusion</a:t>
            </a:r>
          </a:p>
          <a:p>
            <a:pPr>
              <a:buFont typeface="+mj-lt"/>
              <a:buAutoNum type="arabicPeriod"/>
            </a:pPr>
            <a:r>
              <a:rPr lang="en-GB" sz="1600" dirty="0"/>
              <a:t>References</a:t>
            </a:r>
          </a:p>
          <a:p>
            <a:pPr>
              <a:buFont typeface="+mj-lt"/>
              <a:buAutoNum type="arabicPeriod"/>
            </a:pPr>
            <a:r>
              <a:rPr lang="en-GB" sz="1600" dirty="0"/>
              <a:t>Questions</a:t>
            </a:r>
          </a:p>
          <a:p>
            <a:pPr marL="0" indent="0">
              <a:buNone/>
            </a:pPr>
            <a:endParaRPr lang="en-GB" sz="1600" dirty="0"/>
          </a:p>
        </p:txBody>
      </p:sp>
      <p:sp>
        <p:nvSpPr>
          <p:cNvPr id="4" name="Date Placeholder 3">
            <a:extLst>
              <a:ext uri="{FF2B5EF4-FFF2-40B4-BE49-F238E27FC236}">
                <a16:creationId xmlns:a16="http://schemas.microsoft.com/office/drawing/2014/main" id="{45157C1D-46DC-45C2-FACB-93F7E258D7C2}"/>
              </a:ext>
            </a:extLst>
          </p:cNvPr>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Slide Number Placeholder 4">
            <a:extLst>
              <a:ext uri="{FF2B5EF4-FFF2-40B4-BE49-F238E27FC236}">
                <a16:creationId xmlns:a16="http://schemas.microsoft.com/office/drawing/2014/main" id="{4233F318-DC23-0D67-681F-BF66DB7B5F10}"/>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054642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E8E8-70D3-733D-03BA-5BDD61F5044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B61783C0-BFF2-DD27-9653-BCBF70BA4814}"/>
              </a:ext>
            </a:extLst>
          </p:cNvPr>
          <p:cNvSpPr>
            <a:spLocks noGrp="1"/>
          </p:cNvSpPr>
          <p:nvPr>
            <p:ph idx="1"/>
          </p:nvPr>
        </p:nvSpPr>
        <p:spPr/>
        <p:txBody>
          <a:bodyPr/>
          <a:lstStyle/>
          <a:p>
            <a:pPr marL="0" indent="0">
              <a:buNone/>
            </a:pPr>
            <a:r>
              <a:rPr lang="en-GB" dirty="0"/>
              <a:t>Hello everyone I’m happy to be here and talk about management because is very important in our day how to manage our time and it’s a cornerstone for success.</a:t>
            </a:r>
          </a:p>
        </p:txBody>
      </p:sp>
      <p:sp>
        <p:nvSpPr>
          <p:cNvPr id="4" name="Date Placeholder 3">
            <a:extLst>
              <a:ext uri="{FF2B5EF4-FFF2-40B4-BE49-F238E27FC236}">
                <a16:creationId xmlns:a16="http://schemas.microsoft.com/office/drawing/2014/main" id="{C6674131-074F-D3F1-8716-12228F60F6F2}"/>
              </a:ext>
            </a:extLst>
          </p:cNvPr>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Slide Number Placeholder 4">
            <a:extLst>
              <a:ext uri="{FF2B5EF4-FFF2-40B4-BE49-F238E27FC236}">
                <a16:creationId xmlns:a16="http://schemas.microsoft.com/office/drawing/2014/main" id="{57625655-0F48-8D5C-C09F-797B5CC4967E}"/>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805425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puzzle with one red piece">
            <a:extLst>
              <a:ext uri="{FF2B5EF4-FFF2-40B4-BE49-F238E27FC236}">
                <a16:creationId xmlns:a16="http://schemas.microsoft.com/office/drawing/2014/main" id="{B83B8838-2F18-5B9B-A287-820B08D23FF0}"/>
              </a:ext>
            </a:extLst>
          </p:cNvPr>
          <p:cNvPicPr>
            <a:picLocks noChangeAspect="1"/>
          </p:cNvPicPr>
          <p:nvPr/>
        </p:nvPicPr>
        <p:blipFill>
          <a:blip r:embed="rId2">
            <a:alphaModFix amt="40000"/>
          </a:blip>
          <a:srcRect l="13302" r="11698"/>
          <a:stretch/>
        </p:blipFill>
        <p:spPr>
          <a:xfrm>
            <a:off x="20" y="10"/>
            <a:ext cx="9143980" cy="6857990"/>
          </a:xfrm>
          <a:prstGeom prst="rect">
            <a:avLst/>
          </a:prstGeom>
        </p:spPr>
      </p:pic>
      <p:sp>
        <p:nvSpPr>
          <p:cNvPr id="2" name="Title 1">
            <a:extLst>
              <a:ext uri="{FF2B5EF4-FFF2-40B4-BE49-F238E27FC236}">
                <a16:creationId xmlns:a16="http://schemas.microsoft.com/office/drawing/2014/main" id="{6864FF13-A1A0-DCD6-41F5-7D75BFE0A0C3}"/>
              </a:ext>
            </a:extLst>
          </p:cNvPr>
          <p:cNvSpPr>
            <a:spLocks noGrp="1"/>
          </p:cNvSpPr>
          <p:nvPr>
            <p:ph type="title"/>
          </p:nvPr>
        </p:nvSpPr>
        <p:spPr>
          <a:xfrm>
            <a:off x="607500" y="447188"/>
            <a:ext cx="7928998" cy="970450"/>
          </a:xfrm>
        </p:spPr>
        <p:txBody>
          <a:bodyPr>
            <a:normAutofit/>
          </a:bodyPr>
          <a:lstStyle/>
          <a:p>
            <a:r>
              <a:rPr lang="en-GB" b="1" dirty="0"/>
              <a:t>Defining management</a:t>
            </a:r>
          </a:p>
        </p:txBody>
      </p:sp>
      <p:sp>
        <p:nvSpPr>
          <p:cNvPr id="3" name="Content Placeholder 2">
            <a:extLst>
              <a:ext uri="{FF2B5EF4-FFF2-40B4-BE49-F238E27FC236}">
                <a16:creationId xmlns:a16="http://schemas.microsoft.com/office/drawing/2014/main" id="{3A694B85-8816-1BFF-E74A-AC18FDF697A8}"/>
              </a:ext>
            </a:extLst>
          </p:cNvPr>
          <p:cNvSpPr>
            <a:spLocks noGrp="1"/>
          </p:cNvSpPr>
          <p:nvPr>
            <p:ph idx="1"/>
          </p:nvPr>
        </p:nvSpPr>
        <p:spPr>
          <a:xfrm>
            <a:off x="614034" y="2222287"/>
            <a:ext cx="7915930" cy="3636511"/>
          </a:xfrm>
        </p:spPr>
        <p:txBody>
          <a:bodyPr>
            <a:normAutofit/>
          </a:bodyPr>
          <a:lstStyle/>
          <a:p>
            <a:pPr marL="0" indent="0">
              <a:buNone/>
            </a:pPr>
            <a:r>
              <a:rPr lang="en-GB" dirty="0"/>
              <a:t>Management is the process continuous of planning, organizing ,leading and controlling in to achieve goals efficiently and the primary goal of management is to create an environment that empower to work efficiently and productively and a structure guides of their work</a:t>
            </a:r>
          </a:p>
        </p:txBody>
      </p:sp>
      <p:sp>
        <p:nvSpPr>
          <p:cNvPr id="4" name="Date Placeholder 3">
            <a:extLst>
              <a:ext uri="{FF2B5EF4-FFF2-40B4-BE49-F238E27FC236}">
                <a16:creationId xmlns:a16="http://schemas.microsoft.com/office/drawing/2014/main" id="{28A8AEEF-FD50-DD21-F0BE-153F664C5A7D}"/>
              </a:ext>
            </a:extLst>
          </p:cNvPr>
          <p:cNvSpPr>
            <a:spLocks noGrp="1"/>
          </p:cNvSpPr>
          <p:nvPr>
            <p:ph type="dt" sz="half" idx="10"/>
          </p:nvPr>
        </p:nvSpPr>
        <p:spPr>
          <a:xfrm>
            <a:off x="7000969" y="6041362"/>
            <a:ext cx="1007780" cy="365125"/>
          </a:xfrm>
        </p:spPr>
        <p:txBody>
          <a:bodyPr>
            <a:normAutofit/>
          </a:bodyPr>
          <a:lstStyle/>
          <a:p>
            <a:pPr>
              <a:spcAft>
                <a:spcPts val="600"/>
              </a:spcAft>
              <a:defRPr/>
            </a:pPr>
            <a:fld id="{130ADD5E-52E0-0D44-B721-F95AB1FBEECE}" type="datetime1">
              <a:rPr lang="en-GB" altLang="en-US" smtClean="0"/>
              <a:pPr>
                <a:spcAft>
                  <a:spcPts val="600"/>
                </a:spcAft>
                <a:defRPr/>
              </a:pPr>
              <a:t>27/07/2024</a:t>
            </a:fld>
            <a:endParaRPr lang="en-GB" altLang="en-US"/>
          </a:p>
        </p:txBody>
      </p:sp>
      <p:sp>
        <p:nvSpPr>
          <p:cNvPr id="5" name="Slide Number Placeholder 4">
            <a:extLst>
              <a:ext uri="{FF2B5EF4-FFF2-40B4-BE49-F238E27FC236}">
                <a16:creationId xmlns:a16="http://schemas.microsoft.com/office/drawing/2014/main" id="{F679A25B-2F13-9333-C1B1-6BCE5F107004}"/>
              </a:ext>
            </a:extLst>
          </p:cNvPr>
          <p:cNvSpPr>
            <a:spLocks noGrp="1"/>
          </p:cNvSpPr>
          <p:nvPr>
            <p:ph type="sldNum" sz="quarter" idx="12"/>
          </p:nvPr>
        </p:nvSpPr>
        <p:spPr>
          <a:xfrm>
            <a:off x="8008748" y="5915888"/>
            <a:ext cx="796616" cy="490599"/>
          </a:xfrm>
        </p:spPr>
        <p:txBody>
          <a:bodyPr>
            <a:normAutofit/>
          </a:bodyPr>
          <a:lstStyle/>
          <a:p>
            <a:pPr>
              <a:spcAft>
                <a:spcPts val="600"/>
              </a:spcAft>
              <a:defRPr/>
            </a:pPr>
            <a:fld id="{E420D319-DD93-554E-8F0D-BBCEB2ABB842}" type="slidenum">
              <a:rPr lang="en-GB" altLang="en-US">
                <a:solidFill>
                  <a:schemeClr val="tx1"/>
                </a:solidFill>
              </a:rPr>
              <a:pPr>
                <a:spcAft>
                  <a:spcPts val="600"/>
                </a:spcAft>
                <a:defRPr/>
              </a:pPr>
              <a:t>4</a:t>
            </a:fld>
            <a:endParaRPr lang="en-GB" altLang="en-US">
              <a:solidFill>
                <a:schemeClr val="tx1"/>
              </a:solidFill>
            </a:endParaRPr>
          </a:p>
        </p:txBody>
      </p:sp>
    </p:spTree>
    <p:extLst>
      <p:ext uri="{BB962C8B-B14F-4D97-AF65-F5344CB8AC3E}">
        <p14:creationId xmlns:p14="http://schemas.microsoft.com/office/powerpoint/2010/main" val="2297718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heckmate in a chess game">
            <a:extLst>
              <a:ext uri="{FF2B5EF4-FFF2-40B4-BE49-F238E27FC236}">
                <a16:creationId xmlns:a16="http://schemas.microsoft.com/office/drawing/2014/main" id="{F948C4FB-4BA5-D24B-0086-D5DA2C763BE9}"/>
              </a:ext>
            </a:extLst>
          </p:cNvPr>
          <p:cNvPicPr>
            <a:picLocks noChangeAspect="1"/>
          </p:cNvPicPr>
          <p:nvPr/>
        </p:nvPicPr>
        <p:blipFill>
          <a:blip r:embed="rId2">
            <a:duotone>
              <a:schemeClr val="bg2">
                <a:shade val="45000"/>
                <a:satMod val="135000"/>
              </a:schemeClr>
              <a:prstClr val="white"/>
            </a:duotone>
            <a:alphaModFix amt="40000"/>
          </a:blip>
          <a:srcRect t="990"/>
          <a:stretch/>
        </p:blipFill>
        <p:spPr>
          <a:xfrm>
            <a:off x="20" y="10"/>
            <a:ext cx="9143980" cy="6857990"/>
          </a:xfrm>
          <a:prstGeom prst="rect">
            <a:avLst/>
          </a:prstGeom>
        </p:spPr>
      </p:pic>
      <p:sp>
        <p:nvSpPr>
          <p:cNvPr id="2" name="Title 1">
            <a:extLst>
              <a:ext uri="{FF2B5EF4-FFF2-40B4-BE49-F238E27FC236}">
                <a16:creationId xmlns:a16="http://schemas.microsoft.com/office/drawing/2014/main" id="{14FBC937-E1EC-D7B2-CD23-95DB1B4B0D6B}"/>
              </a:ext>
            </a:extLst>
          </p:cNvPr>
          <p:cNvSpPr>
            <a:spLocks noGrp="1"/>
          </p:cNvSpPr>
          <p:nvPr>
            <p:ph type="title"/>
          </p:nvPr>
        </p:nvSpPr>
        <p:spPr>
          <a:xfrm>
            <a:off x="607500" y="447188"/>
            <a:ext cx="7928998" cy="970450"/>
          </a:xfrm>
        </p:spPr>
        <p:txBody>
          <a:bodyPr>
            <a:normAutofit/>
          </a:bodyPr>
          <a:lstStyle/>
          <a:p>
            <a:pPr>
              <a:lnSpc>
                <a:spcPct val="90000"/>
              </a:lnSpc>
            </a:pPr>
            <a:r>
              <a:rPr lang="en-GB" sz="3100" b="1"/>
              <a:t>Management principles </a:t>
            </a:r>
            <a:br>
              <a:rPr lang="en-GB" sz="3100" b="1"/>
            </a:br>
            <a:endParaRPr lang="en-GB" sz="3100" b="1"/>
          </a:p>
        </p:txBody>
      </p:sp>
      <p:sp>
        <p:nvSpPr>
          <p:cNvPr id="3" name="Content Placeholder 2">
            <a:extLst>
              <a:ext uri="{FF2B5EF4-FFF2-40B4-BE49-F238E27FC236}">
                <a16:creationId xmlns:a16="http://schemas.microsoft.com/office/drawing/2014/main" id="{D482B60F-59D4-562A-CC3C-92055BA25A55}"/>
              </a:ext>
            </a:extLst>
          </p:cNvPr>
          <p:cNvSpPr>
            <a:spLocks noGrp="1"/>
          </p:cNvSpPr>
          <p:nvPr>
            <p:ph idx="1"/>
          </p:nvPr>
        </p:nvSpPr>
        <p:spPr>
          <a:xfrm>
            <a:off x="614034" y="2222287"/>
            <a:ext cx="7915930" cy="3636511"/>
          </a:xfrm>
        </p:spPr>
        <p:txBody>
          <a:bodyPr>
            <a:normAutofit/>
          </a:bodyPr>
          <a:lstStyle/>
          <a:p>
            <a:pPr>
              <a:buFont typeface="Arial" panose="020B0604020202020204" pitchFamily="34" charset="0"/>
              <a:buChar char="•"/>
            </a:pPr>
            <a:r>
              <a:rPr lang="en-GB" b="1"/>
              <a:t>Principles Overview:</a:t>
            </a:r>
            <a:r>
              <a:rPr lang="en-GB"/>
              <a:t> Fundamental guidelines for effective management.</a:t>
            </a:r>
          </a:p>
          <a:p>
            <a:pPr marL="742950" lvl="1" indent="-285750">
              <a:buFont typeface="Arial" panose="020B0604020202020204" pitchFamily="34" charset="0"/>
              <a:buChar char="•"/>
            </a:pPr>
            <a:r>
              <a:rPr lang="en-GB" b="1"/>
              <a:t>Division of Work:</a:t>
            </a:r>
            <a:r>
              <a:rPr lang="en-GB"/>
              <a:t> Specialization for efficiency.</a:t>
            </a:r>
          </a:p>
          <a:p>
            <a:pPr marL="742950" lvl="1" indent="-285750">
              <a:buFont typeface="Arial" panose="020B0604020202020204" pitchFamily="34" charset="0"/>
              <a:buChar char="•"/>
            </a:pPr>
            <a:r>
              <a:rPr lang="en-GB" b="1"/>
              <a:t>Authority and Responsibility:</a:t>
            </a:r>
            <a:r>
              <a:rPr lang="en-GB"/>
              <a:t> Clear lines of authority and responsibility.</a:t>
            </a:r>
          </a:p>
          <a:p>
            <a:pPr marL="742950" lvl="1" indent="-285750">
              <a:buFont typeface="Arial" panose="020B0604020202020204" pitchFamily="34" charset="0"/>
              <a:buChar char="•"/>
            </a:pPr>
            <a:r>
              <a:rPr lang="en-GB" b="1"/>
              <a:t>Discipline:</a:t>
            </a:r>
            <a:r>
              <a:rPr lang="en-GB"/>
              <a:t> Adherence to rules and standards.</a:t>
            </a:r>
          </a:p>
          <a:p>
            <a:pPr marL="742950" lvl="1" indent="-285750">
              <a:buFont typeface="Arial" panose="020B0604020202020204" pitchFamily="34" charset="0"/>
              <a:buChar char="•"/>
            </a:pPr>
            <a:r>
              <a:rPr lang="en-GB" b="1"/>
              <a:t>Unity of Command:</a:t>
            </a:r>
            <a:r>
              <a:rPr lang="en-GB"/>
              <a:t> Employees should receive orders from only one superior.</a:t>
            </a:r>
          </a:p>
          <a:p>
            <a:pPr marL="742950" lvl="1" indent="-285750">
              <a:buFont typeface="Arial" panose="020B0604020202020204" pitchFamily="34" charset="0"/>
              <a:buChar char="•"/>
            </a:pPr>
            <a:r>
              <a:rPr lang="en-GB" b="1"/>
              <a:t>Subordination of Individual Interests:</a:t>
            </a:r>
            <a:r>
              <a:rPr lang="en-GB"/>
              <a:t> Organizational interests should prevail over individual interests.</a:t>
            </a:r>
          </a:p>
          <a:p>
            <a:pPr marL="0" indent="0">
              <a:buNone/>
            </a:pPr>
            <a:endParaRPr lang="en-GB"/>
          </a:p>
        </p:txBody>
      </p:sp>
      <p:sp>
        <p:nvSpPr>
          <p:cNvPr id="4" name="Date Placeholder 3">
            <a:extLst>
              <a:ext uri="{FF2B5EF4-FFF2-40B4-BE49-F238E27FC236}">
                <a16:creationId xmlns:a16="http://schemas.microsoft.com/office/drawing/2014/main" id="{504DAC73-389A-EF3F-471B-0028AED951D4}"/>
              </a:ext>
            </a:extLst>
          </p:cNvPr>
          <p:cNvSpPr>
            <a:spLocks noGrp="1"/>
          </p:cNvSpPr>
          <p:nvPr>
            <p:ph type="dt" sz="half" idx="10"/>
          </p:nvPr>
        </p:nvSpPr>
        <p:spPr>
          <a:xfrm>
            <a:off x="7000969" y="6041362"/>
            <a:ext cx="1007780" cy="365125"/>
          </a:xfrm>
        </p:spPr>
        <p:txBody>
          <a:bodyPr>
            <a:normAutofit/>
          </a:bodyPr>
          <a:lstStyle/>
          <a:p>
            <a:pPr>
              <a:spcAft>
                <a:spcPts val="600"/>
              </a:spcAft>
              <a:defRPr/>
            </a:pPr>
            <a:fld id="{130ADD5E-52E0-0D44-B721-F95AB1FBEECE}" type="datetime1">
              <a:rPr lang="en-GB" altLang="en-US" smtClean="0"/>
              <a:pPr>
                <a:spcAft>
                  <a:spcPts val="600"/>
                </a:spcAft>
                <a:defRPr/>
              </a:pPr>
              <a:t>27/07/2024</a:t>
            </a:fld>
            <a:endParaRPr lang="en-GB" altLang="en-US"/>
          </a:p>
        </p:txBody>
      </p:sp>
      <p:sp>
        <p:nvSpPr>
          <p:cNvPr id="5" name="Slide Number Placeholder 4">
            <a:extLst>
              <a:ext uri="{FF2B5EF4-FFF2-40B4-BE49-F238E27FC236}">
                <a16:creationId xmlns:a16="http://schemas.microsoft.com/office/drawing/2014/main" id="{C1B7E3A5-E7C3-B3F8-A8EF-31BAD2971789}"/>
              </a:ext>
            </a:extLst>
          </p:cNvPr>
          <p:cNvSpPr>
            <a:spLocks noGrp="1"/>
          </p:cNvSpPr>
          <p:nvPr>
            <p:ph type="sldNum" sz="quarter" idx="12"/>
          </p:nvPr>
        </p:nvSpPr>
        <p:spPr>
          <a:xfrm>
            <a:off x="8008748" y="5915888"/>
            <a:ext cx="796616" cy="490599"/>
          </a:xfrm>
        </p:spPr>
        <p:txBody>
          <a:bodyPr>
            <a:normAutofit/>
          </a:bodyPr>
          <a:lstStyle/>
          <a:p>
            <a:pPr>
              <a:spcAft>
                <a:spcPts val="600"/>
              </a:spcAft>
              <a:defRPr/>
            </a:pPr>
            <a:fld id="{E420D319-DD93-554E-8F0D-BBCEB2ABB842}" type="slidenum">
              <a:rPr lang="en-GB" altLang="en-US">
                <a:solidFill>
                  <a:schemeClr val="tx1"/>
                </a:solidFill>
              </a:rPr>
              <a:pPr>
                <a:spcAft>
                  <a:spcPts val="600"/>
                </a:spcAft>
                <a:defRPr/>
              </a:pPr>
              <a:t>5</a:t>
            </a:fld>
            <a:endParaRPr lang="en-GB" altLang="en-US">
              <a:solidFill>
                <a:schemeClr val="tx1"/>
              </a:solidFill>
            </a:endParaRPr>
          </a:p>
        </p:txBody>
      </p:sp>
    </p:spTree>
    <p:extLst>
      <p:ext uri="{BB962C8B-B14F-4D97-AF65-F5344CB8AC3E}">
        <p14:creationId xmlns:p14="http://schemas.microsoft.com/office/powerpoint/2010/main" val="1660301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descr="Light bulb on yellow background with sketched light beams and cord">
            <a:extLst>
              <a:ext uri="{FF2B5EF4-FFF2-40B4-BE49-F238E27FC236}">
                <a16:creationId xmlns:a16="http://schemas.microsoft.com/office/drawing/2014/main" id="{8B053F3A-5116-0E2D-F607-7D5B334DFA20}"/>
              </a:ext>
            </a:extLst>
          </p:cNvPr>
          <p:cNvPicPr>
            <a:picLocks noChangeAspect="1"/>
          </p:cNvPicPr>
          <p:nvPr/>
        </p:nvPicPr>
        <p:blipFill>
          <a:blip r:embed="rId2"/>
          <a:srcRect l="16379" t="9091" r="9076" b="1"/>
          <a:stretch/>
        </p:blipFill>
        <p:spPr>
          <a:xfrm>
            <a:off x="20" y="10"/>
            <a:ext cx="9143980" cy="6857989"/>
          </a:xfrm>
          <a:prstGeom prst="rect">
            <a:avLst/>
          </a:prstGeom>
        </p:spPr>
      </p:pic>
      <p:sp>
        <p:nvSpPr>
          <p:cNvPr id="16"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864100"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21662-F8C2-7F8D-3E53-C5B6326564A3}"/>
              </a:ext>
            </a:extLst>
          </p:cNvPr>
          <p:cNvSpPr>
            <a:spLocks noGrp="1"/>
          </p:cNvSpPr>
          <p:nvPr>
            <p:ph type="title"/>
          </p:nvPr>
        </p:nvSpPr>
        <p:spPr>
          <a:xfrm>
            <a:off x="607500" y="447188"/>
            <a:ext cx="3697800" cy="1559412"/>
          </a:xfrm>
        </p:spPr>
        <p:txBody>
          <a:bodyPr>
            <a:normAutofit/>
          </a:bodyPr>
          <a:lstStyle/>
          <a:p>
            <a:pPr>
              <a:lnSpc>
                <a:spcPct val="90000"/>
              </a:lnSpc>
            </a:pPr>
            <a:r>
              <a:rPr lang="en-GB" sz="3400" b="1"/>
              <a:t>Management functions </a:t>
            </a:r>
            <a:br>
              <a:rPr lang="en-GB" sz="3400" b="1"/>
            </a:br>
            <a:endParaRPr lang="en-GB" sz="3400" b="1"/>
          </a:p>
        </p:txBody>
      </p:sp>
      <p:sp>
        <p:nvSpPr>
          <p:cNvPr id="3" name="Content Placeholder 2">
            <a:extLst>
              <a:ext uri="{FF2B5EF4-FFF2-40B4-BE49-F238E27FC236}">
                <a16:creationId xmlns:a16="http://schemas.microsoft.com/office/drawing/2014/main" id="{F75A0687-25A1-D0F1-D611-889D0B67D666}"/>
              </a:ext>
            </a:extLst>
          </p:cNvPr>
          <p:cNvSpPr>
            <a:spLocks noGrp="1"/>
          </p:cNvSpPr>
          <p:nvPr>
            <p:ph idx="1"/>
          </p:nvPr>
        </p:nvSpPr>
        <p:spPr>
          <a:xfrm>
            <a:off x="614034" y="2413000"/>
            <a:ext cx="3691265" cy="3632200"/>
          </a:xfrm>
        </p:spPr>
        <p:txBody>
          <a:bodyPr>
            <a:normAutofit/>
          </a:bodyPr>
          <a:lstStyle/>
          <a:p>
            <a:r>
              <a:rPr lang="en-GB" b="1" dirty="0" err="1"/>
              <a:t>Planing</a:t>
            </a:r>
            <a:r>
              <a:rPr lang="en-GB" b="1" dirty="0"/>
              <a:t> </a:t>
            </a:r>
            <a:r>
              <a:rPr lang="en-GB" dirty="0"/>
              <a:t>.Setting objectives and determining the best course of action to </a:t>
            </a:r>
            <a:r>
              <a:rPr lang="en-GB" dirty="0" err="1"/>
              <a:t>achive</a:t>
            </a:r>
            <a:r>
              <a:rPr lang="en-GB" dirty="0"/>
              <a:t> them and setting goals and developing strategies</a:t>
            </a:r>
            <a:br>
              <a:rPr lang="en-GB" dirty="0"/>
            </a:br>
            <a:r>
              <a:rPr lang="en-GB" b="1" dirty="0"/>
              <a:t>Organizing</a:t>
            </a:r>
            <a:r>
              <a:rPr lang="en-GB" dirty="0"/>
              <a:t> –tasks and delegation for plans effectively</a:t>
            </a:r>
            <a:br>
              <a:rPr lang="en-GB" dirty="0"/>
            </a:br>
            <a:r>
              <a:rPr lang="en-GB" b="1" dirty="0"/>
              <a:t>Controlling </a:t>
            </a:r>
            <a:r>
              <a:rPr lang="en-GB" dirty="0"/>
              <a:t>–monitoring and evaluating to ensure performance for goals</a:t>
            </a:r>
          </a:p>
        </p:txBody>
      </p:sp>
      <p:sp>
        <p:nvSpPr>
          <p:cNvPr id="4" name="Date Placeholder 3">
            <a:extLst>
              <a:ext uri="{FF2B5EF4-FFF2-40B4-BE49-F238E27FC236}">
                <a16:creationId xmlns:a16="http://schemas.microsoft.com/office/drawing/2014/main" id="{F782274D-0029-E8DF-C8BF-30DE0D33EA1C}"/>
              </a:ext>
            </a:extLst>
          </p:cNvPr>
          <p:cNvSpPr>
            <a:spLocks noGrp="1"/>
          </p:cNvSpPr>
          <p:nvPr>
            <p:ph type="dt" sz="half" idx="10"/>
          </p:nvPr>
        </p:nvSpPr>
        <p:spPr>
          <a:xfrm>
            <a:off x="7000969" y="6041362"/>
            <a:ext cx="1007780" cy="365125"/>
          </a:xfrm>
        </p:spPr>
        <p:txBody>
          <a:bodyPr>
            <a:normAutofit/>
          </a:bodyPr>
          <a:lstStyle/>
          <a:p>
            <a:pPr>
              <a:spcAft>
                <a:spcPts val="600"/>
              </a:spcAft>
              <a:defRPr/>
            </a:pPr>
            <a:fld id="{130ADD5E-52E0-0D44-B721-F95AB1FBEECE}" type="datetime1">
              <a:rPr lang="en-GB" altLang="en-US" smtClean="0"/>
              <a:pPr>
                <a:spcAft>
                  <a:spcPts val="600"/>
                </a:spcAft>
                <a:defRPr/>
              </a:pPr>
              <a:t>27/07/2024</a:t>
            </a:fld>
            <a:endParaRPr lang="en-GB" altLang="en-US"/>
          </a:p>
        </p:txBody>
      </p:sp>
      <p:sp>
        <p:nvSpPr>
          <p:cNvPr id="5" name="Slide Number Placeholder 4">
            <a:extLst>
              <a:ext uri="{FF2B5EF4-FFF2-40B4-BE49-F238E27FC236}">
                <a16:creationId xmlns:a16="http://schemas.microsoft.com/office/drawing/2014/main" id="{313DCE7A-7419-30A8-D12D-B06E886894E8}"/>
              </a:ext>
            </a:extLst>
          </p:cNvPr>
          <p:cNvSpPr>
            <a:spLocks noGrp="1"/>
          </p:cNvSpPr>
          <p:nvPr>
            <p:ph type="sldNum" sz="quarter" idx="12"/>
          </p:nvPr>
        </p:nvSpPr>
        <p:spPr>
          <a:xfrm>
            <a:off x="8008748" y="5915888"/>
            <a:ext cx="796616" cy="490599"/>
          </a:xfrm>
        </p:spPr>
        <p:txBody>
          <a:bodyPr>
            <a:normAutofit/>
          </a:bodyPr>
          <a:lstStyle/>
          <a:p>
            <a:pPr>
              <a:spcAft>
                <a:spcPts val="600"/>
              </a:spcAft>
              <a:defRPr/>
            </a:pPr>
            <a:fld id="{E420D319-DD93-554E-8F0D-BBCEB2ABB842}" type="slidenum">
              <a:rPr lang="en-GB" altLang="en-US"/>
              <a:pPr>
                <a:spcAft>
                  <a:spcPts val="600"/>
                </a:spcAft>
                <a:defRPr/>
              </a:pPr>
              <a:t>6</a:t>
            </a:fld>
            <a:endParaRPr lang="en-GB" altLang="en-US"/>
          </a:p>
        </p:txBody>
      </p:sp>
    </p:spTree>
    <p:extLst>
      <p:ext uri="{BB962C8B-B14F-4D97-AF65-F5344CB8AC3E}">
        <p14:creationId xmlns:p14="http://schemas.microsoft.com/office/powerpoint/2010/main" val="2128907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Yellow paper ship leading among white ships">
            <a:extLst>
              <a:ext uri="{FF2B5EF4-FFF2-40B4-BE49-F238E27FC236}">
                <a16:creationId xmlns:a16="http://schemas.microsoft.com/office/drawing/2014/main" id="{4485C7DF-225F-FC96-C486-0BFB00ADEE0B}"/>
              </a:ext>
            </a:extLst>
          </p:cNvPr>
          <p:cNvPicPr>
            <a:picLocks noChangeAspect="1"/>
          </p:cNvPicPr>
          <p:nvPr/>
        </p:nvPicPr>
        <p:blipFill>
          <a:blip r:embed="rId2">
            <a:alphaModFix amt="40000"/>
          </a:blip>
          <a:srcRect l="11000" r="-1" b="-1"/>
          <a:stretch/>
        </p:blipFill>
        <p:spPr>
          <a:xfrm>
            <a:off x="20" y="10"/>
            <a:ext cx="9143980" cy="6857990"/>
          </a:xfrm>
          <a:prstGeom prst="rect">
            <a:avLst/>
          </a:prstGeom>
        </p:spPr>
      </p:pic>
      <p:sp>
        <p:nvSpPr>
          <p:cNvPr id="2" name="Title 1">
            <a:extLst>
              <a:ext uri="{FF2B5EF4-FFF2-40B4-BE49-F238E27FC236}">
                <a16:creationId xmlns:a16="http://schemas.microsoft.com/office/drawing/2014/main" id="{CF8D0A2F-FF23-7CFB-D86C-05830178C776}"/>
              </a:ext>
            </a:extLst>
          </p:cNvPr>
          <p:cNvSpPr>
            <a:spLocks noGrp="1"/>
          </p:cNvSpPr>
          <p:nvPr>
            <p:ph type="title"/>
          </p:nvPr>
        </p:nvSpPr>
        <p:spPr>
          <a:xfrm>
            <a:off x="607500" y="447188"/>
            <a:ext cx="7928998" cy="970450"/>
          </a:xfrm>
        </p:spPr>
        <p:txBody>
          <a:bodyPr>
            <a:normAutofit/>
          </a:bodyPr>
          <a:lstStyle/>
          <a:p>
            <a:r>
              <a:rPr lang="en-GB" b="1" dirty="0"/>
              <a:t>Managerial roles</a:t>
            </a:r>
          </a:p>
        </p:txBody>
      </p:sp>
      <p:sp>
        <p:nvSpPr>
          <p:cNvPr id="6" name="Rectangle 1">
            <a:extLst>
              <a:ext uri="{FF2B5EF4-FFF2-40B4-BE49-F238E27FC236}">
                <a16:creationId xmlns:a16="http://schemas.microsoft.com/office/drawing/2014/main" id="{DA61438F-9987-C886-E874-505E9E9BCE57}"/>
              </a:ext>
            </a:extLst>
          </p:cNvPr>
          <p:cNvSpPr>
            <a:spLocks noGrp="1" noChangeArrowheads="1"/>
          </p:cNvSpPr>
          <p:nvPr>
            <p:ph idx="1"/>
          </p:nvPr>
        </p:nvSpPr>
        <p:spPr bwMode="auto">
          <a:xfrm>
            <a:off x="614034" y="2222287"/>
            <a:ext cx="7915930" cy="36365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buClrTx/>
              <a:buSzTx/>
              <a:buNone/>
              <a:tabLst/>
            </a:pPr>
            <a:endParaRPr kumimoji="0" lang="en-US" altLang="en-US" sz="1300" b="1"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endParaRPr lang="en-US" altLang="en-US" sz="1300" b="1">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endParaRPr kumimoji="0" lang="en-US" altLang="en-US" sz="1300" b="1"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endParaRPr lang="en-US" altLang="en-US" sz="1300" b="1">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endParaRPr lang="en-US" altLang="en-US" sz="1300" b="1">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r>
              <a:rPr lang="en-US" altLang="en-US" sz="1300" b="1">
                <a:latin typeface="Arial" panose="020B0604020202020204" pitchFamily="34" charset="0"/>
              </a:rPr>
              <a:t>The manager is responsible for the following</a:t>
            </a:r>
          </a:p>
          <a:p>
            <a:pPr marL="0" marR="0" lvl="0" indent="0" defTabSz="914400" rtl="0" eaLnBrk="0" fontAlgn="base" latinLnBrk="0" hangingPunct="0">
              <a:lnSpc>
                <a:spcPct val="90000"/>
              </a:lnSpc>
              <a:spcBef>
                <a:spcPct val="0"/>
              </a:spcBef>
              <a:buClrTx/>
              <a:buSzTx/>
              <a:buNone/>
              <a:tabLst/>
            </a:pPr>
            <a:endParaRPr lang="en-US" altLang="en-US" sz="1300" b="1">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r>
              <a:rPr kumimoji="0" lang="en-US" altLang="en-US" sz="1300" b="1" i="0" u="none" strike="noStrike" cap="none" normalizeH="0" baseline="0">
                <a:ln>
                  <a:noFill/>
                </a:ln>
                <a:effectLst/>
                <a:latin typeface="Arial" panose="020B0604020202020204" pitchFamily="34" charset="0"/>
              </a:rPr>
              <a:t>Interpersonal Roles:</a:t>
            </a:r>
            <a:r>
              <a:rPr kumimoji="0" lang="en-US" altLang="en-US" sz="1300" b="0" i="0" u="none" strike="noStrike" cap="none" normalizeH="0" baseline="0">
                <a:ln>
                  <a:noFill/>
                </a:ln>
                <a:effectLst/>
                <a:latin typeface="Arial" panose="020B0604020202020204" pitchFamily="34" charset="0"/>
              </a:rPr>
              <a:t> Leader, liaison, and figurehead.</a:t>
            </a:r>
          </a:p>
          <a:p>
            <a:pPr marL="0" marR="0" lvl="0" indent="0" defTabSz="914400" rtl="0" eaLnBrk="0" fontAlgn="base" latinLnBrk="0" hangingPunct="0">
              <a:lnSpc>
                <a:spcPct val="90000"/>
              </a:lnSpc>
              <a:spcBef>
                <a:spcPct val="0"/>
              </a:spcBef>
              <a:buClrTx/>
              <a:buSzTx/>
              <a:buFontTx/>
              <a:buChar char="•"/>
              <a:tabLst/>
            </a:pPr>
            <a:endParaRPr lang="en-US" altLang="en-US" sz="1300">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endParaRPr kumimoji="0" lang="en-US"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r>
              <a:rPr kumimoji="0" lang="en-US" altLang="en-US" sz="1300" b="1" i="0" u="none" strike="noStrike" cap="none" normalizeH="0" baseline="0">
                <a:ln>
                  <a:noFill/>
                </a:ln>
                <a:effectLst/>
                <a:latin typeface="Arial" panose="020B0604020202020204" pitchFamily="34" charset="0"/>
              </a:rPr>
              <a:t>Informational Roles:</a:t>
            </a:r>
            <a:r>
              <a:rPr kumimoji="0" lang="en-US" altLang="en-US" sz="1300" b="0" i="0" u="none" strike="noStrike" cap="none" normalizeH="0" baseline="0">
                <a:ln>
                  <a:noFill/>
                </a:ln>
                <a:effectLst/>
                <a:latin typeface="Arial" panose="020B0604020202020204" pitchFamily="34" charset="0"/>
              </a:rPr>
              <a:t> Monitor, disseminator, and spokesperson.</a:t>
            </a:r>
          </a:p>
          <a:p>
            <a:pPr marL="0" marR="0" lvl="0" indent="0" defTabSz="914400" rtl="0" eaLnBrk="0" fontAlgn="base" latinLnBrk="0" hangingPunct="0">
              <a:lnSpc>
                <a:spcPct val="90000"/>
              </a:lnSpc>
              <a:spcBef>
                <a:spcPct val="0"/>
              </a:spcBef>
              <a:buClrTx/>
              <a:buSzTx/>
              <a:buFontTx/>
              <a:buChar char="•"/>
              <a:tabLst/>
            </a:pPr>
            <a:endParaRPr kumimoji="0" lang="en-US"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endParaRPr kumimoji="0" lang="en-US"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r>
              <a:rPr kumimoji="0" lang="en-US" altLang="en-US" sz="1300" b="1" i="0" u="none" strike="noStrike" cap="none" normalizeH="0" baseline="0">
                <a:ln>
                  <a:noFill/>
                </a:ln>
                <a:effectLst/>
                <a:latin typeface="Arial" panose="020B0604020202020204" pitchFamily="34" charset="0"/>
              </a:rPr>
              <a:t>Decisional Roles:</a:t>
            </a:r>
            <a:r>
              <a:rPr kumimoji="0" lang="en-US" altLang="en-US" sz="1300" b="0" i="0" u="none" strike="noStrike" cap="none" normalizeH="0" baseline="0">
                <a:ln>
                  <a:noFill/>
                </a:ln>
                <a:effectLst/>
                <a:latin typeface="Arial" panose="020B0604020202020204" pitchFamily="34" charset="0"/>
              </a:rPr>
              <a:t> Entrepreneur, disturbance handler, resource allocator, and negotiator. </a:t>
            </a:r>
          </a:p>
        </p:txBody>
      </p:sp>
      <p:sp>
        <p:nvSpPr>
          <p:cNvPr id="4" name="Date Placeholder 3">
            <a:extLst>
              <a:ext uri="{FF2B5EF4-FFF2-40B4-BE49-F238E27FC236}">
                <a16:creationId xmlns:a16="http://schemas.microsoft.com/office/drawing/2014/main" id="{8894D0B4-1439-B228-20AC-042214F2CE8D}"/>
              </a:ext>
            </a:extLst>
          </p:cNvPr>
          <p:cNvSpPr>
            <a:spLocks noGrp="1"/>
          </p:cNvSpPr>
          <p:nvPr>
            <p:ph type="dt" sz="half" idx="10"/>
          </p:nvPr>
        </p:nvSpPr>
        <p:spPr>
          <a:xfrm>
            <a:off x="7000969" y="6041362"/>
            <a:ext cx="1007780" cy="365125"/>
          </a:xfrm>
        </p:spPr>
        <p:txBody>
          <a:bodyPr>
            <a:normAutofit/>
          </a:bodyPr>
          <a:lstStyle/>
          <a:p>
            <a:pPr>
              <a:spcAft>
                <a:spcPts val="600"/>
              </a:spcAft>
              <a:defRPr/>
            </a:pPr>
            <a:fld id="{130ADD5E-52E0-0D44-B721-F95AB1FBEECE}" type="datetime1">
              <a:rPr lang="en-GB" altLang="en-US" smtClean="0"/>
              <a:pPr>
                <a:spcAft>
                  <a:spcPts val="600"/>
                </a:spcAft>
                <a:defRPr/>
              </a:pPr>
              <a:t>27/07/2024</a:t>
            </a:fld>
            <a:endParaRPr lang="en-GB" altLang="en-US"/>
          </a:p>
        </p:txBody>
      </p:sp>
      <p:sp>
        <p:nvSpPr>
          <p:cNvPr id="5" name="Slide Number Placeholder 4">
            <a:extLst>
              <a:ext uri="{FF2B5EF4-FFF2-40B4-BE49-F238E27FC236}">
                <a16:creationId xmlns:a16="http://schemas.microsoft.com/office/drawing/2014/main" id="{A89F0AC1-F434-A12C-D4D5-56FE59A49836}"/>
              </a:ext>
            </a:extLst>
          </p:cNvPr>
          <p:cNvSpPr>
            <a:spLocks noGrp="1"/>
          </p:cNvSpPr>
          <p:nvPr>
            <p:ph type="sldNum" sz="quarter" idx="12"/>
          </p:nvPr>
        </p:nvSpPr>
        <p:spPr>
          <a:xfrm>
            <a:off x="8008748" y="5915888"/>
            <a:ext cx="796616" cy="490599"/>
          </a:xfrm>
        </p:spPr>
        <p:txBody>
          <a:bodyPr>
            <a:normAutofit/>
          </a:bodyPr>
          <a:lstStyle/>
          <a:p>
            <a:pPr>
              <a:spcAft>
                <a:spcPts val="600"/>
              </a:spcAft>
              <a:defRPr/>
            </a:pPr>
            <a:fld id="{E420D319-DD93-554E-8F0D-BBCEB2ABB842}" type="slidenum">
              <a:rPr lang="en-GB" altLang="en-US">
                <a:solidFill>
                  <a:schemeClr val="tx1"/>
                </a:solidFill>
              </a:rPr>
              <a:pPr>
                <a:spcAft>
                  <a:spcPts val="600"/>
                </a:spcAft>
                <a:defRPr/>
              </a:pPr>
              <a:t>7</a:t>
            </a:fld>
            <a:endParaRPr lang="en-GB" altLang="en-US">
              <a:solidFill>
                <a:schemeClr val="tx1"/>
              </a:solidFill>
            </a:endParaRPr>
          </a:p>
        </p:txBody>
      </p:sp>
    </p:spTree>
    <p:extLst>
      <p:ext uri="{BB962C8B-B14F-4D97-AF65-F5344CB8AC3E}">
        <p14:creationId xmlns:p14="http://schemas.microsoft.com/office/powerpoint/2010/main" val="2159343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1B1F-09E1-BBAC-3BDE-8E73E6D47026}"/>
              </a:ext>
            </a:extLst>
          </p:cNvPr>
          <p:cNvSpPr>
            <a:spLocks noGrp="1"/>
          </p:cNvSpPr>
          <p:nvPr>
            <p:ph type="title"/>
          </p:nvPr>
        </p:nvSpPr>
        <p:spPr/>
        <p:txBody>
          <a:bodyPr/>
          <a:lstStyle/>
          <a:p>
            <a:r>
              <a:rPr lang="en-GB" b="1" dirty="0"/>
              <a:t>Managers behaviours towards employees </a:t>
            </a:r>
          </a:p>
        </p:txBody>
      </p:sp>
      <p:sp>
        <p:nvSpPr>
          <p:cNvPr id="3" name="Content Placeholder 2">
            <a:extLst>
              <a:ext uri="{FF2B5EF4-FFF2-40B4-BE49-F238E27FC236}">
                <a16:creationId xmlns:a16="http://schemas.microsoft.com/office/drawing/2014/main" id="{80595F51-75D3-8063-A5B2-3773BCBC0566}"/>
              </a:ext>
            </a:extLst>
          </p:cNvPr>
          <p:cNvSpPr>
            <a:spLocks noGrp="1"/>
          </p:cNvSpPr>
          <p:nvPr>
            <p:ph idx="1"/>
          </p:nvPr>
        </p:nvSpPr>
        <p:spPr/>
        <p:txBody>
          <a:bodyPr/>
          <a:lstStyle/>
          <a:p>
            <a:pPr marL="0" indent="0">
              <a:buNone/>
            </a:pPr>
            <a:r>
              <a:rPr lang="en-GB" dirty="0"/>
              <a:t>Managers should first and foremost have communication skills to ensure that they can properly convey their objectives. Managers should also be able to handle stressful situations to keep the team composed.</a:t>
            </a:r>
          </a:p>
        </p:txBody>
      </p:sp>
      <p:sp>
        <p:nvSpPr>
          <p:cNvPr id="4" name="Date Placeholder 3">
            <a:extLst>
              <a:ext uri="{FF2B5EF4-FFF2-40B4-BE49-F238E27FC236}">
                <a16:creationId xmlns:a16="http://schemas.microsoft.com/office/drawing/2014/main" id="{7C8BD05B-B5BB-AA6D-3B20-AB258D6CE067}"/>
              </a:ext>
            </a:extLst>
          </p:cNvPr>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Slide Number Placeholder 4">
            <a:extLst>
              <a:ext uri="{FF2B5EF4-FFF2-40B4-BE49-F238E27FC236}">
                <a16:creationId xmlns:a16="http://schemas.microsoft.com/office/drawing/2014/main" id="{5FA2807E-3E71-3727-6A7A-93278BC03444}"/>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119853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761DB-8A9B-0197-4913-DAD477EA5575}"/>
              </a:ext>
            </a:extLst>
          </p:cNvPr>
          <p:cNvSpPr>
            <a:spLocks noGrp="1"/>
          </p:cNvSpPr>
          <p:nvPr>
            <p:ph type="title"/>
          </p:nvPr>
        </p:nvSpPr>
        <p:spPr/>
        <p:txBody>
          <a:bodyPr/>
          <a:lstStyle/>
          <a:p>
            <a:r>
              <a:rPr lang="en-GB" b="1" dirty="0"/>
              <a:t>Managers behaviours towards employees</a:t>
            </a:r>
          </a:p>
        </p:txBody>
      </p:sp>
      <p:sp>
        <p:nvSpPr>
          <p:cNvPr id="3" name="Content Placeholder 2">
            <a:extLst>
              <a:ext uri="{FF2B5EF4-FFF2-40B4-BE49-F238E27FC236}">
                <a16:creationId xmlns:a16="http://schemas.microsoft.com/office/drawing/2014/main" id="{DA47D177-9482-7B31-4DA6-01C44693C77E}"/>
              </a:ext>
            </a:extLst>
          </p:cNvPr>
          <p:cNvSpPr>
            <a:spLocks noGrp="1"/>
          </p:cNvSpPr>
          <p:nvPr>
            <p:ph idx="1"/>
          </p:nvPr>
        </p:nvSpPr>
        <p:spPr/>
        <p:txBody>
          <a:bodyPr>
            <a:normAutofit fontScale="92500" lnSpcReduction="20000"/>
          </a:bodyPr>
          <a:lstStyle/>
          <a:p>
            <a:pPr marL="0" indent="0">
              <a:buNone/>
            </a:pPr>
            <a:r>
              <a:rPr lang="en-GB" sz="2400" dirty="0"/>
              <a:t>Treating employees nicely has the following effects on the workplace. </a:t>
            </a:r>
          </a:p>
          <a:p>
            <a:pPr>
              <a:buFont typeface="Arial" panose="020B0604020202020204" pitchFamily="34" charset="0"/>
              <a:buChar char="•"/>
            </a:pPr>
            <a:r>
              <a:rPr lang="en-GB" sz="2400" b="1" dirty="0"/>
              <a:t>Impact on Performance:</a:t>
            </a:r>
            <a:r>
              <a:rPr lang="en-GB" sz="2400" dirty="0"/>
              <a:t> Enhances motivation, increases job satisfaction, and reduces turnover.</a:t>
            </a:r>
          </a:p>
          <a:p>
            <a:pPr>
              <a:buFont typeface="Arial" panose="020B0604020202020204" pitchFamily="34" charset="0"/>
              <a:buChar char="•"/>
            </a:pPr>
            <a:r>
              <a:rPr lang="en-GB" sz="2400" b="1" dirty="0"/>
              <a:t>Benefits:</a:t>
            </a:r>
            <a:endParaRPr lang="en-GB" sz="2400" dirty="0"/>
          </a:p>
          <a:p>
            <a:pPr marL="742950" lvl="1" indent="-285750">
              <a:buFont typeface="Arial" panose="020B0604020202020204" pitchFamily="34" charset="0"/>
              <a:buChar char="•"/>
            </a:pPr>
            <a:r>
              <a:rPr lang="en-GB" sz="2400" dirty="0"/>
              <a:t>Improved productivity</a:t>
            </a:r>
          </a:p>
          <a:p>
            <a:pPr marL="742950" lvl="1" indent="-285750">
              <a:buFont typeface="Arial" panose="020B0604020202020204" pitchFamily="34" charset="0"/>
              <a:buChar char="•"/>
            </a:pPr>
            <a:r>
              <a:rPr lang="en-GB" sz="2400" dirty="0"/>
              <a:t>Higher employee engagement</a:t>
            </a:r>
          </a:p>
          <a:p>
            <a:pPr marL="742950" lvl="1" indent="-285750">
              <a:buFont typeface="Arial" panose="020B0604020202020204" pitchFamily="34" charset="0"/>
              <a:buChar char="•"/>
            </a:pPr>
            <a:r>
              <a:rPr lang="en-GB" sz="2400" dirty="0"/>
              <a:t>Better workplace morale</a:t>
            </a:r>
          </a:p>
          <a:p>
            <a:pPr marL="742950" lvl="1" indent="-285750">
              <a:buFont typeface="Arial" panose="020B0604020202020204" pitchFamily="34" charset="0"/>
              <a:buChar char="•"/>
            </a:pPr>
            <a:r>
              <a:rPr lang="en-GB" sz="2400" dirty="0"/>
              <a:t>Stronger team cohesion</a:t>
            </a:r>
          </a:p>
          <a:p>
            <a:pPr marL="0" indent="0">
              <a:buNone/>
            </a:pPr>
            <a:endParaRPr lang="en-GB" dirty="0"/>
          </a:p>
        </p:txBody>
      </p:sp>
      <p:sp>
        <p:nvSpPr>
          <p:cNvPr id="4" name="Date Placeholder 3">
            <a:extLst>
              <a:ext uri="{FF2B5EF4-FFF2-40B4-BE49-F238E27FC236}">
                <a16:creationId xmlns:a16="http://schemas.microsoft.com/office/drawing/2014/main" id="{A93AAFF9-C96E-A4BB-1B17-865EC7CE8AF4}"/>
              </a:ext>
            </a:extLst>
          </p:cNvPr>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Slide Number Placeholder 4">
            <a:extLst>
              <a:ext uri="{FF2B5EF4-FFF2-40B4-BE49-F238E27FC236}">
                <a16:creationId xmlns:a16="http://schemas.microsoft.com/office/drawing/2014/main" id="{13B6BC71-B55E-514F-1A1F-336F8A8EF59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462232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5A818-C432-F1D4-8380-8D2997117B47}"/>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903806B-F03B-CED3-2FB6-4572D262CA03}"/>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sz="2800" b="1" dirty="0"/>
              <a:t>Summary:</a:t>
            </a:r>
            <a:r>
              <a:rPr lang="en-GB" sz="2800" dirty="0"/>
              <a:t> Effective management involves understanding and applying core principles and functions, assuming various roles, and recognizing the critical impact of managerial </a:t>
            </a:r>
            <a:r>
              <a:rPr lang="en-GB" sz="2800" dirty="0" err="1"/>
              <a:t>behavior</a:t>
            </a:r>
            <a:r>
              <a:rPr lang="en-GB" sz="2800" dirty="0"/>
              <a:t> on employee well-being.</a:t>
            </a:r>
          </a:p>
          <a:p>
            <a:pPr>
              <a:buFont typeface="Arial" panose="020B0604020202020204" pitchFamily="34" charset="0"/>
              <a:buChar char="•"/>
            </a:pPr>
            <a:r>
              <a:rPr lang="en-GB" sz="2800" b="1" dirty="0"/>
              <a:t>Final Thought:</a:t>
            </a:r>
            <a:r>
              <a:rPr lang="en-GB" sz="2800" dirty="0"/>
              <a:t> Positive treatment of employees is not just ethical but also strategically beneficial for organizational success.</a:t>
            </a:r>
          </a:p>
          <a:p>
            <a:pPr marL="0" indent="0">
              <a:buNone/>
            </a:pPr>
            <a:endParaRPr lang="en-GB" dirty="0"/>
          </a:p>
        </p:txBody>
      </p:sp>
      <p:sp>
        <p:nvSpPr>
          <p:cNvPr id="4" name="Date Placeholder 3">
            <a:extLst>
              <a:ext uri="{FF2B5EF4-FFF2-40B4-BE49-F238E27FC236}">
                <a16:creationId xmlns:a16="http://schemas.microsoft.com/office/drawing/2014/main" id="{6F006632-655C-01AD-BAF2-C21F204E9419}"/>
              </a:ext>
            </a:extLst>
          </p:cNvPr>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Slide Number Placeholder 4">
            <a:extLst>
              <a:ext uri="{FF2B5EF4-FFF2-40B4-BE49-F238E27FC236}">
                <a16:creationId xmlns:a16="http://schemas.microsoft.com/office/drawing/2014/main" id="{064CA779-01AF-E33B-8E40-25A90CA1E65C}"/>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884536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F9D24-44EF-4B7E-AF6C-E216D3F94972}"/>
              </a:ext>
            </a:extLst>
          </p:cNvPr>
          <p:cNvSpPr>
            <a:spLocks noGrp="1"/>
          </p:cNvSpPr>
          <p:nvPr>
            <p:ph type="title"/>
          </p:nvPr>
        </p:nvSpPr>
        <p:spPr/>
        <p:txBody>
          <a:bodyPr/>
          <a:lstStyle/>
          <a:p>
            <a:r>
              <a:rPr lang="en-GB" b="1" dirty="0"/>
              <a:t>References </a:t>
            </a:r>
            <a:br>
              <a:rPr lang="en-GB" b="1" dirty="0"/>
            </a:br>
            <a:r>
              <a:rPr lang="en-GB" b="1" dirty="0"/>
              <a:t>(at least 4 per each student)</a:t>
            </a:r>
          </a:p>
        </p:txBody>
      </p:sp>
      <p:sp>
        <p:nvSpPr>
          <p:cNvPr id="3" name="Content Placeholder 2">
            <a:extLst>
              <a:ext uri="{FF2B5EF4-FFF2-40B4-BE49-F238E27FC236}">
                <a16:creationId xmlns:a16="http://schemas.microsoft.com/office/drawing/2014/main" id="{BF6C9541-D2DD-0D11-CDCD-65EED579BA47}"/>
              </a:ext>
            </a:extLst>
          </p:cNvPr>
          <p:cNvSpPr>
            <a:spLocks noGrp="1"/>
          </p:cNvSpPr>
          <p:nvPr>
            <p:ph idx="1"/>
          </p:nvPr>
        </p:nvSpPr>
        <p:spPr/>
        <p:txBody>
          <a:bodyPr>
            <a:normAutofit fontScale="77500" lnSpcReduction="20000"/>
          </a:bodyPr>
          <a:lstStyle/>
          <a:p>
            <a:pPr marL="0" indent="0">
              <a:buNone/>
            </a:pPr>
            <a:r>
              <a:rPr lang="en-GB" sz="1600" dirty="0">
                <a:hlinkClick r:id="rId2"/>
              </a:rPr>
              <a:t>https://www.prospects.ac.uk/jobs-and-work-experience/job-sectors/business-consulting-and-management/7-skills-for-a-successful-management-career</a:t>
            </a:r>
            <a:endParaRPr lang="en-GB" sz="1600" dirty="0"/>
          </a:p>
          <a:p>
            <a:pPr marL="0" indent="0">
              <a:buNone/>
            </a:pPr>
            <a:endParaRPr lang="en-GB" sz="1600" dirty="0"/>
          </a:p>
          <a:p>
            <a:pPr marL="0" indent="0">
              <a:buNone/>
            </a:pPr>
            <a:r>
              <a:rPr lang="en-GB" sz="1600" dirty="0">
                <a:hlinkClick r:id="rId3"/>
              </a:rPr>
              <a:t>https://www.perkbox.com/uk/platform/recognition/people-management-skills-to-thrive-as-a-manager</a:t>
            </a:r>
            <a:endParaRPr lang="en-GB" sz="1600" dirty="0"/>
          </a:p>
          <a:p>
            <a:pPr marL="0" indent="0">
              <a:buNone/>
            </a:pPr>
            <a:endParaRPr lang="en-GB" sz="1600" dirty="0"/>
          </a:p>
          <a:p>
            <a:pPr marL="0" indent="0">
              <a:buNone/>
            </a:pPr>
            <a:r>
              <a:rPr lang="en-GB" sz="1600" dirty="0">
                <a:hlinkClick r:id="rId4"/>
              </a:rPr>
              <a:t>https://www.forbes.com/sites/stevedenning/2023/07/26/ten-conceptual-steps-towards-a-fresh-definition-of-management/</a:t>
            </a:r>
            <a:endParaRPr lang="en-GB" sz="1600" dirty="0"/>
          </a:p>
          <a:p>
            <a:pPr marL="0" indent="0">
              <a:buNone/>
            </a:pPr>
            <a:endParaRPr lang="en-GB" sz="1600" dirty="0"/>
          </a:p>
          <a:p>
            <a:pPr marL="0" indent="0">
              <a:buNone/>
            </a:pPr>
            <a:r>
              <a:rPr lang="en-GB" sz="1600" dirty="0">
                <a:hlinkClick r:id="rId4"/>
              </a:rPr>
              <a:t>https://www.forbes.com/sites/stevedenning/2023/07/26/ten-conceptual-steps-towards-a-fresh-definition-of-management/</a:t>
            </a:r>
            <a:endParaRPr lang="en-GB" sz="1600" dirty="0"/>
          </a:p>
          <a:p>
            <a:pPr marL="0" indent="0">
              <a:buNone/>
            </a:pPr>
            <a:endParaRPr lang="en-GB" sz="1600" dirty="0"/>
          </a:p>
          <a:p>
            <a:pPr marL="0" indent="0">
              <a:buNone/>
            </a:pPr>
            <a:r>
              <a:rPr lang="en-GB" sz="1600" dirty="0">
                <a:hlinkClick r:id="rId5"/>
              </a:rPr>
              <a:t>https://asana.com/resources/what-makes-a-good-manager</a:t>
            </a:r>
            <a:endParaRPr lang="en-GB" sz="1600" dirty="0"/>
          </a:p>
          <a:p>
            <a:pPr marL="0" indent="0">
              <a:buNone/>
            </a:pPr>
            <a:r>
              <a:rPr lang="en-GB" sz="1600" dirty="0" err="1"/>
              <a:t>Needle,D.Burns</a:t>
            </a:r>
            <a:r>
              <a:rPr lang="en-GB" sz="1600" dirty="0"/>
              <a:t> ,J.(2019)Business in context :an introduction to business and its </a:t>
            </a:r>
            <a:r>
              <a:rPr lang="en-GB" sz="1600" dirty="0" err="1"/>
              <a:t>environment.Seventh</a:t>
            </a:r>
            <a:r>
              <a:rPr lang="en-GB" sz="1600" dirty="0"/>
              <a:t> edition. And </a:t>
            </a:r>
            <a:r>
              <a:rPr lang="en-GB" sz="1600" dirty="0" err="1"/>
              <a:t>over:Cengage</a:t>
            </a:r>
            <a:r>
              <a:rPr lang="en-GB" sz="1600" dirty="0"/>
              <a:t> Learning</a:t>
            </a:r>
            <a:br>
              <a:rPr lang="en-GB" sz="1600" dirty="0"/>
            </a:br>
            <a:r>
              <a:rPr lang="en-GB" sz="1600" dirty="0" err="1"/>
              <a:t>Robbins,S.P.,COULTER,M.K</a:t>
            </a:r>
            <a:endParaRPr lang="en-GB" sz="1600" dirty="0"/>
          </a:p>
          <a:p>
            <a:pPr marL="0" indent="0">
              <a:buNone/>
            </a:pPr>
            <a:endParaRPr lang="en-GB" sz="1600" dirty="0"/>
          </a:p>
          <a:p>
            <a:pPr marL="0" indent="0">
              <a:buNone/>
            </a:pPr>
            <a:endParaRPr lang="en-GB" sz="1600" dirty="0"/>
          </a:p>
          <a:p>
            <a:pPr marL="0" indent="0">
              <a:buNone/>
            </a:pPr>
            <a:endParaRPr lang="en-GB" sz="1600" dirty="0"/>
          </a:p>
        </p:txBody>
      </p:sp>
      <p:sp>
        <p:nvSpPr>
          <p:cNvPr id="4" name="Date Placeholder 3">
            <a:extLst>
              <a:ext uri="{FF2B5EF4-FFF2-40B4-BE49-F238E27FC236}">
                <a16:creationId xmlns:a16="http://schemas.microsoft.com/office/drawing/2014/main" id="{52F3A20D-AB8C-76D5-E27E-D26CDC93B3B8}"/>
              </a:ext>
            </a:extLst>
          </p:cNvPr>
          <p:cNvSpPr>
            <a:spLocks noGrp="1"/>
          </p:cNvSpPr>
          <p:nvPr>
            <p:ph type="dt" sz="half" idx="10"/>
          </p:nvPr>
        </p:nvSpPr>
        <p:spPr/>
        <p:txBody>
          <a:bodyPr/>
          <a:lstStyle/>
          <a:p>
            <a:pPr>
              <a:defRPr/>
            </a:pPr>
            <a:fld id="{130ADD5E-52E0-0D44-B721-F95AB1FBEECE}" type="datetime1">
              <a:rPr lang="en-GB" altLang="en-US" smtClean="0"/>
              <a:pPr>
                <a:defRPr/>
              </a:pPr>
              <a:t>27/07/2024</a:t>
            </a:fld>
            <a:endParaRPr lang="en-GB" altLang="en-US"/>
          </a:p>
        </p:txBody>
      </p:sp>
      <p:sp>
        <p:nvSpPr>
          <p:cNvPr id="5" name="Slide Number Placeholder 4">
            <a:extLst>
              <a:ext uri="{FF2B5EF4-FFF2-40B4-BE49-F238E27FC236}">
                <a16:creationId xmlns:a16="http://schemas.microsoft.com/office/drawing/2014/main" id="{F66AF0DF-5D98-7263-F856-FF6015C7E05B}"/>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729510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591FC-81E8-6B38-DC0C-C9B0F9190C8F}"/>
              </a:ext>
            </a:extLst>
          </p:cNvPr>
          <p:cNvSpPr>
            <a:spLocks noGrp="1"/>
          </p:cNvSpPr>
          <p:nvPr>
            <p:ph type="title"/>
          </p:nvPr>
        </p:nvSpPr>
        <p:spPr/>
        <p:txBody>
          <a:bodyPr wrap="square" anchor="ctr">
            <a:normAutofit/>
          </a:bodyPr>
          <a:lstStyle/>
          <a:p>
            <a:r>
              <a:rPr lang="en-GB" b="1" dirty="0"/>
              <a:t>Any questions</a:t>
            </a:r>
          </a:p>
        </p:txBody>
      </p:sp>
      <p:pic>
        <p:nvPicPr>
          <p:cNvPr id="3074" name="Picture 2" descr="A sign with a question mark&#10;&#10;Description automatically generated">
            <a:extLst>
              <a:ext uri="{FF2B5EF4-FFF2-40B4-BE49-F238E27FC236}">
                <a16:creationId xmlns:a16="http://schemas.microsoft.com/office/drawing/2014/main" id="{7F59E17A-9D37-B497-4B15-11564DEA973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699792" y="1268760"/>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BC7BF9D2-88A7-E630-AF01-F24E2B3AEC6B}"/>
              </a:ext>
            </a:extLst>
          </p:cNvPr>
          <p:cNvSpPr>
            <a:spLocks noGrp="1"/>
          </p:cNvSpPr>
          <p:nvPr>
            <p:ph type="dt" sz="half" idx="10"/>
          </p:nvPr>
        </p:nvSpPr>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27/07/2024</a:t>
            </a:fld>
            <a:endParaRPr lang="en-GB" altLang="en-US" sz="900"/>
          </a:p>
        </p:txBody>
      </p:sp>
      <p:sp>
        <p:nvSpPr>
          <p:cNvPr id="5" name="Slide Number Placeholder 4">
            <a:extLst>
              <a:ext uri="{FF2B5EF4-FFF2-40B4-BE49-F238E27FC236}">
                <a16:creationId xmlns:a16="http://schemas.microsoft.com/office/drawing/2014/main" id="{DDFB627C-46DF-9C58-99E7-7929BC0E399D}"/>
              </a:ext>
            </a:extLst>
          </p:cNvPr>
          <p:cNvSpPr>
            <a:spLocks noGrp="1"/>
          </p:cNvSpPr>
          <p:nvPr>
            <p:ph type="sldNum" sz="quarter" idx="12"/>
          </p:nvPr>
        </p:nvSpPr>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394477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12533</TotalTime>
  <Words>581</Words>
  <Application>Microsoft Office PowerPoint</Application>
  <PresentationFormat>On-screen Show (4:3)</PresentationFormat>
  <Paragraphs>90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Quotable</vt:lpstr>
      <vt:lpstr>       Cover page: LUMINITA PLESAN IONUT SINDILAR Students ID -2216272 Lecturer name –Laila Maazouz Module title –Introductions to Leadership &amp; Management Module code LCBB4008          </vt:lpstr>
      <vt:lpstr>Content of the presentation</vt:lpstr>
      <vt:lpstr>Introduction</vt:lpstr>
      <vt:lpstr>Defining management</vt:lpstr>
      <vt:lpstr>Management principles  </vt:lpstr>
      <vt:lpstr>Management functions  </vt:lpstr>
      <vt:lpstr>Managerial roles</vt:lpstr>
      <vt:lpstr>Managers behaviours towards employees </vt:lpstr>
      <vt:lpstr>Managers behaviours towards employees</vt:lpstr>
      <vt:lpstr>Conclusion</vt:lpstr>
      <vt:lpstr>References  (at least 4 per each student)</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Luminita Plesan (2216272)</cp:lastModifiedBy>
  <cp:revision>153</cp:revision>
  <cp:lastPrinted>2018-07-02T15:32:24Z</cp:lastPrinted>
  <dcterms:created xsi:type="dcterms:W3CDTF">2002-10-07T19:43:58Z</dcterms:created>
  <dcterms:modified xsi:type="dcterms:W3CDTF">2024-07-27T08:17:39Z</dcterms:modified>
</cp:coreProperties>
</file>