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 id="2147483684" r:id="rId2"/>
  </p:sldMasterIdLst>
  <p:notesMasterIdLst>
    <p:notesMasterId r:id="rId15"/>
  </p:notesMasterIdLst>
  <p:sldIdLst>
    <p:sldId id="257" r:id="rId3"/>
    <p:sldId id="609" r:id="rId4"/>
    <p:sldId id="727" r:id="rId5"/>
    <p:sldId id="741" r:id="rId6"/>
    <p:sldId id="747" r:id="rId7"/>
    <p:sldId id="749" r:id="rId8"/>
    <p:sldId id="750" r:id="rId9"/>
    <p:sldId id="751" r:id="rId10"/>
    <p:sldId id="754" r:id="rId11"/>
    <p:sldId id="746" r:id="rId12"/>
    <p:sldId id="724" r:id="rId13"/>
    <p:sldId id="72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8D64EB-6E93-4391-B472-7F89FF8CA6BA}" v="32" dt="2021-10-15T23:09:12.4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824"/>
    <p:restoredTop sz="63036"/>
  </p:normalViewPr>
  <p:slideViewPr>
    <p:cSldViewPr snapToGrid="0" snapToObjects="1">
      <p:cViewPr varScale="1">
        <p:scale>
          <a:sx n="72" d="100"/>
          <a:sy n="72" d="100"/>
        </p:scale>
        <p:origin x="2196" y="54"/>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21"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B38D64EB-6E93-4391-B472-7F89FF8CA6BA}"/>
    <pc:docChg chg="custSel delSld modSld">
      <pc:chgData name="Paul Tinkler" userId="bcebf29c-73c2-433d-80d2-6bad896374bf" providerId="ADAL" clId="{B38D64EB-6E93-4391-B472-7F89FF8CA6BA}" dt="2021-10-15T23:09:12.472" v="131" actId="207"/>
      <pc:docMkLst>
        <pc:docMk/>
      </pc:docMkLst>
      <pc:sldChg chg="delSp modSp mod">
        <pc:chgData name="Paul Tinkler" userId="bcebf29c-73c2-433d-80d2-6bad896374bf" providerId="ADAL" clId="{B38D64EB-6E93-4391-B472-7F89FF8CA6BA}" dt="2021-10-15T09:49:56.491" v="21" actId="20577"/>
        <pc:sldMkLst>
          <pc:docMk/>
          <pc:sldMk cId="3922448629" sldId="257"/>
        </pc:sldMkLst>
        <pc:spChg chg="mod">
          <ac:chgData name="Paul Tinkler" userId="bcebf29c-73c2-433d-80d2-6bad896374bf" providerId="ADAL" clId="{B38D64EB-6E93-4391-B472-7F89FF8CA6BA}" dt="2021-10-15T09:49:56.491" v="21" actId="20577"/>
          <ac:spMkLst>
            <pc:docMk/>
            <pc:sldMk cId="3922448629" sldId="257"/>
            <ac:spMk id="2" creationId="{3570C4C4-D4F9-AF47-9CE8-98B486B46F57}"/>
          </ac:spMkLst>
        </pc:spChg>
        <pc:spChg chg="del mod">
          <ac:chgData name="Paul Tinkler" userId="bcebf29c-73c2-433d-80d2-6bad896374bf" providerId="ADAL" clId="{B38D64EB-6E93-4391-B472-7F89FF8CA6BA}" dt="2021-10-15T09:49:19.333" v="12" actId="478"/>
          <ac:spMkLst>
            <pc:docMk/>
            <pc:sldMk cId="3922448629" sldId="257"/>
            <ac:spMk id="3" creationId="{50F01303-D95B-654C-B7CE-C557920BD28C}"/>
          </ac:spMkLst>
        </pc:spChg>
      </pc:sldChg>
      <pc:sldChg chg="modSp del">
        <pc:chgData name="Paul Tinkler" userId="bcebf29c-73c2-433d-80d2-6bad896374bf" providerId="ADAL" clId="{B38D64EB-6E93-4391-B472-7F89FF8CA6BA}" dt="2021-10-15T09:50:29.770" v="29" actId="47"/>
        <pc:sldMkLst>
          <pc:docMk/>
          <pc:sldMk cId="468794219" sldId="258"/>
        </pc:sldMkLst>
        <pc:spChg chg="mod">
          <ac:chgData name="Paul Tinkler" userId="bcebf29c-73c2-433d-80d2-6bad896374bf" providerId="ADAL" clId="{B38D64EB-6E93-4391-B472-7F89FF8CA6BA}" dt="2021-10-15T09:48:54.282" v="0"/>
          <ac:spMkLst>
            <pc:docMk/>
            <pc:sldMk cId="468794219" sldId="258"/>
            <ac:spMk id="2" creationId="{00000000-0000-0000-0000-000000000000}"/>
          </ac:spMkLst>
        </pc:spChg>
      </pc:sldChg>
      <pc:sldChg chg="modSp del">
        <pc:chgData name="Paul Tinkler" userId="bcebf29c-73c2-433d-80d2-6bad896374bf" providerId="ADAL" clId="{B38D64EB-6E93-4391-B472-7F89FF8CA6BA}" dt="2021-10-15T09:50:31.888" v="30" actId="47"/>
        <pc:sldMkLst>
          <pc:docMk/>
          <pc:sldMk cId="478719500" sldId="259"/>
        </pc:sldMkLst>
        <pc:spChg chg="mod">
          <ac:chgData name="Paul Tinkler" userId="bcebf29c-73c2-433d-80d2-6bad896374bf" providerId="ADAL" clId="{B38D64EB-6E93-4391-B472-7F89FF8CA6BA}" dt="2021-10-15T09:48:54.282" v="0"/>
          <ac:spMkLst>
            <pc:docMk/>
            <pc:sldMk cId="478719500" sldId="259"/>
            <ac:spMk id="2" creationId="{00000000-0000-0000-0000-000000000000}"/>
          </ac:spMkLst>
        </pc:spChg>
      </pc:sldChg>
      <pc:sldChg chg="modSp del">
        <pc:chgData name="Paul Tinkler" userId="bcebf29c-73c2-433d-80d2-6bad896374bf" providerId="ADAL" clId="{B38D64EB-6E93-4391-B472-7F89FF8CA6BA}" dt="2021-10-15T09:50:33.316" v="31" actId="47"/>
        <pc:sldMkLst>
          <pc:docMk/>
          <pc:sldMk cId="3373537901" sldId="260"/>
        </pc:sldMkLst>
        <pc:spChg chg="mod">
          <ac:chgData name="Paul Tinkler" userId="bcebf29c-73c2-433d-80d2-6bad896374bf" providerId="ADAL" clId="{B38D64EB-6E93-4391-B472-7F89FF8CA6BA}" dt="2021-10-15T09:48:54.282" v="0"/>
          <ac:spMkLst>
            <pc:docMk/>
            <pc:sldMk cId="3373537901" sldId="260"/>
            <ac:spMk id="2" creationId="{00000000-0000-0000-0000-000000000000}"/>
          </ac:spMkLst>
        </pc:spChg>
      </pc:sldChg>
      <pc:sldChg chg="modSp mod">
        <pc:chgData name="Paul Tinkler" userId="bcebf29c-73c2-433d-80d2-6bad896374bf" providerId="ADAL" clId="{B38D64EB-6E93-4391-B472-7F89FF8CA6BA}" dt="2021-10-15T09:54:00.918" v="51" actId="20577"/>
        <pc:sldMkLst>
          <pc:docMk/>
          <pc:sldMk cId="2224791002" sldId="609"/>
        </pc:sldMkLst>
        <pc:spChg chg="mod">
          <ac:chgData name="Paul Tinkler" userId="bcebf29c-73c2-433d-80d2-6bad896374bf" providerId="ADAL" clId="{B38D64EB-6E93-4391-B472-7F89FF8CA6BA}" dt="2021-10-15T09:54:00.918" v="51" actId="20577"/>
          <ac:spMkLst>
            <pc:docMk/>
            <pc:sldMk cId="2224791002" sldId="609"/>
            <ac:spMk id="2" creationId="{F8FD7420-4331-584C-A3BF-5863AF669A90}"/>
          </ac:spMkLst>
        </pc:spChg>
      </pc:sldChg>
      <pc:sldChg chg="modSp mod">
        <pc:chgData name="Paul Tinkler" userId="bcebf29c-73c2-433d-80d2-6bad896374bf" providerId="ADAL" clId="{B38D64EB-6E93-4391-B472-7F89FF8CA6BA}" dt="2021-10-15T09:55:12.005" v="57" actId="255"/>
        <pc:sldMkLst>
          <pc:docMk/>
          <pc:sldMk cId="3301569275" sldId="725"/>
        </pc:sldMkLst>
        <pc:spChg chg="mod">
          <ac:chgData name="Paul Tinkler" userId="bcebf29c-73c2-433d-80d2-6bad896374bf" providerId="ADAL" clId="{B38D64EB-6E93-4391-B472-7F89FF8CA6BA}" dt="2021-10-15T09:48:54.282" v="0"/>
          <ac:spMkLst>
            <pc:docMk/>
            <pc:sldMk cId="3301569275" sldId="725"/>
            <ac:spMk id="2" creationId="{00000000-0000-0000-0000-000000000000}"/>
          </ac:spMkLst>
        </pc:spChg>
        <pc:spChg chg="mod">
          <ac:chgData name="Paul Tinkler" userId="bcebf29c-73c2-433d-80d2-6bad896374bf" providerId="ADAL" clId="{B38D64EB-6E93-4391-B472-7F89FF8CA6BA}" dt="2021-10-15T09:55:12.005" v="57" actId="255"/>
          <ac:spMkLst>
            <pc:docMk/>
            <pc:sldMk cId="3301569275" sldId="725"/>
            <ac:spMk id="3" creationId="{00000000-0000-0000-0000-000000000000}"/>
          </ac:spMkLst>
        </pc:spChg>
      </pc:sldChg>
      <pc:sldChg chg="delSp modSp mod modAnim">
        <pc:chgData name="Paul Tinkler" userId="bcebf29c-73c2-433d-80d2-6bad896374bf" providerId="ADAL" clId="{B38D64EB-6E93-4391-B472-7F89FF8CA6BA}" dt="2021-10-15T23:02:57.624" v="99"/>
        <pc:sldMkLst>
          <pc:docMk/>
          <pc:sldMk cId="4182626469" sldId="741"/>
        </pc:sldMkLst>
        <pc:spChg chg="mod">
          <ac:chgData name="Paul Tinkler" userId="bcebf29c-73c2-433d-80d2-6bad896374bf" providerId="ADAL" clId="{B38D64EB-6E93-4391-B472-7F89FF8CA6BA}" dt="2021-10-15T22:57:53.993" v="60" actId="1076"/>
          <ac:spMkLst>
            <pc:docMk/>
            <pc:sldMk cId="4182626469" sldId="741"/>
            <ac:spMk id="2" creationId="{790E3BDA-E623-874B-8F07-664FE086263C}"/>
          </ac:spMkLst>
        </pc:spChg>
        <pc:spChg chg="mod">
          <ac:chgData name="Paul Tinkler" userId="bcebf29c-73c2-433d-80d2-6bad896374bf" providerId="ADAL" clId="{B38D64EB-6E93-4391-B472-7F89FF8CA6BA}" dt="2021-10-15T23:02:31.026" v="95" actId="207"/>
          <ac:spMkLst>
            <pc:docMk/>
            <pc:sldMk cId="4182626469" sldId="741"/>
            <ac:spMk id="3" creationId="{7C858357-87D1-B342-A006-8B67E29BF00A}"/>
          </ac:spMkLst>
        </pc:spChg>
        <pc:spChg chg="del mod">
          <ac:chgData name="Paul Tinkler" userId="bcebf29c-73c2-433d-80d2-6bad896374bf" providerId="ADAL" clId="{B38D64EB-6E93-4391-B472-7F89FF8CA6BA}" dt="2021-10-15T09:50:08.260" v="22" actId="478"/>
          <ac:spMkLst>
            <pc:docMk/>
            <pc:sldMk cId="4182626469" sldId="741"/>
            <ac:spMk id="4" creationId="{DA989CCF-93AF-754D-95A7-ADFF41B02A13}"/>
          </ac:spMkLst>
        </pc:spChg>
      </pc:sldChg>
      <pc:sldChg chg="addSp delSp modSp mod modNotesTx">
        <pc:chgData name="Paul Tinkler" userId="bcebf29c-73c2-433d-80d2-6bad896374bf" providerId="ADAL" clId="{B38D64EB-6E93-4391-B472-7F89FF8CA6BA}" dt="2021-10-15T23:01:03.939" v="93" actId="207"/>
        <pc:sldMkLst>
          <pc:docMk/>
          <pc:sldMk cId="654058525" sldId="746"/>
        </pc:sldMkLst>
        <pc:spChg chg="mod">
          <ac:chgData name="Paul Tinkler" userId="bcebf29c-73c2-433d-80d2-6bad896374bf" providerId="ADAL" clId="{B38D64EB-6E93-4391-B472-7F89FF8CA6BA}" dt="2021-10-15T22:59:20.694" v="68" actId="14100"/>
          <ac:spMkLst>
            <pc:docMk/>
            <pc:sldMk cId="654058525" sldId="746"/>
            <ac:spMk id="2" creationId="{00000000-0000-0000-0000-000000000000}"/>
          </ac:spMkLst>
        </pc:spChg>
        <pc:spChg chg="mod">
          <ac:chgData name="Paul Tinkler" userId="bcebf29c-73c2-433d-80d2-6bad896374bf" providerId="ADAL" clId="{B38D64EB-6E93-4391-B472-7F89FF8CA6BA}" dt="2021-10-15T23:01:03.939" v="93" actId="207"/>
          <ac:spMkLst>
            <pc:docMk/>
            <pc:sldMk cId="654058525" sldId="746"/>
            <ac:spMk id="3" creationId="{00000000-0000-0000-0000-000000000000}"/>
          </ac:spMkLst>
        </pc:spChg>
        <pc:spChg chg="add del mod">
          <ac:chgData name="Paul Tinkler" userId="bcebf29c-73c2-433d-80d2-6bad896374bf" providerId="ADAL" clId="{B38D64EB-6E93-4391-B472-7F89FF8CA6BA}" dt="2021-10-15T22:59:08.177" v="65" actId="478"/>
          <ac:spMkLst>
            <pc:docMk/>
            <pc:sldMk cId="654058525" sldId="746"/>
            <ac:spMk id="7" creationId="{21C4CAC5-8298-47DA-966A-82BA32804D78}"/>
          </ac:spMkLst>
        </pc:spChg>
        <pc:picChg chg="add mod">
          <ac:chgData name="Paul Tinkler" userId="bcebf29c-73c2-433d-80d2-6bad896374bf" providerId="ADAL" clId="{B38D64EB-6E93-4391-B472-7F89FF8CA6BA}" dt="2021-10-15T22:59:12.338" v="66" actId="14100"/>
          <ac:picMkLst>
            <pc:docMk/>
            <pc:sldMk cId="654058525" sldId="746"/>
            <ac:picMk id="5" creationId="{584829B4-B25B-4DEE-AF85-A5D0852AF0EB}"/>
          </ac:picMkLst>
        </pc:picChg>
      </pc:sldChg>
      <pc:sldChg chg="delSp modSp mod modAnim modNotesTx">
        <pc:chgData name="Paul Tinkler" userId="bcebf29c-73c2-433d-80d2-6bad896374bf" providerId="ADAL" clId="{B38D64EB-6E93-4391-B472-7F89FF8CA6BA}" dt="2021-10-15T23:04:25.373" v="104" actId="20577"/>
        <pc:sldMkLst>
          <pc:docMk/>
          <pc:sldMk cId="601033984" sldId="747"/>
        </pc:sldMkLst>
        <pc:spChg chg="mod">
          <ac:chgData name="Paul Tinkler" userId="bcebf29c-73c2-433d-80d2-6bad896374bf" providerId="ADAL" clId="{B38D64EB-6E93-4391-B472-7F89FF8CA6BA}" dt="2021-10-15T09:54:27.018" v="53" actId="1076"/>
          <ac:spMkLst>
            <pc:docMk/>
            <pc:sldMk cId="601033984" sldId="747"/>
            <ac:spMk id="2" creationId="{75462D7B-142B-D34E-A1A5-931A724E9E57}"/>
          </ac:spMkLst>
        </pc:spChg>
        <pc:spChg chg="mod">
          <ac:chgData name="Paul Tinkler" userId="bcebf29c-73c2-433d-80d2-6bad896374bf" providerId="ADAL" clId="{B38D64EB-6E93-4391-B472-7F89FF8CA6BA}" dt="2021-10-15T23:04:00.156" v="103" actId="207"/>
          <ac:spMkLst>
            <pc:docMk/>
            <pc:sldMk cId="601033984" sldId="747"/>
            <ac:spMk id="3" creationId="{016A8EEA-60F3-C847-948A-879B7240EF93}"/>
          </ac:spMkLst>
        </pc:spChg>
        <pc:spChg chg="del mod">
          <ac:chgData name="Paul Tinkler" userId="bcebf29c-73c2-433d-80d2-6bad896374bf" providerId="ADAL" clId="{B38D64EB-6E93-4391-B472-7F89FF8CA6BA}" dt="2021-10-15T09:50:11.375" v="23" actId="478"/>
          <ac:spMkLst>
            <pc:docMk/>
            <pc:sldMk cId="601033984" sldId="747"/>
            <ac:spMk id="4" creationId="{5C924542-1EFA-714E-AB1C-689E45C34A48}"/>
          </ac:spMkLst>
        </pc:spChg>
      </pc:sldChg>
      <pc:sldChg chg="delSp modSp mod modAnim">
        <pc:chgData name="Paul Tinkler" userId="bcebf29c-73c2-433d-80d2-6bad896374bf" providerId="ADAL" clId="{B38D64EB-6E93-4391-B472-7F89FF8CA6BA}" dt="2021-10-15T23:05:25.143" v="110"/>
        <pc:sldMkLst>
          <pc:docMk/>
          <pc:sldMk cId="4090055311" sldId="749"/>
        </pc:sldMkLst>
        <pc:spChg chg="mod">
          <ac:chgData name="Paul Tinkler" userId="bcebf29c-73c2-433d-80d2-6bad896374bf" providerId="ADAL" clId="{B38D64EB-6E93-4391-B472-7F89FF8CA6BA}" dt="2021-10-15T09:54:35.290" v="55" actId="1076"/>
          <ac:spMkLst>
            <pc:docMk/>
            <pc:sldMk cId="4090055311" sldId="749"/>
            <ac:spMk id="2" creationId="{75462D7B-142B-D34E-A1A5-931A724E9E57}"/>
          </ac:spMkLst>
        </pc:spChg>
        <pc:spChg chg="mod">
          <ac:chgData name="Paul Tinkler" userId="bcebf29c-73c2-433d-80d2-6bad896374bf" providerId="ADAL" clId="{B38D64EB-6E93-4391-B472-7F89FF8CA6BA}" dt="2021-10-15T09:48:54.434" v="2" actId="27636"/>
          <ac:spMkLst>
            <pc:docMk/>
            <pc:sldMk cId="4090055311" sldId="749"/>
            <ac:spMk id="3" creationId="{016A8EEA-60F3-C847-948A-879B7240EF93}"/>
          </ac:spMkLst>
        </pc:spChg>
        <pc:spChg chg="del mod">
          <ac:chgData name="Paul Tinkler" userId="bcebf29c-73c2-433d-80d2-6bad896374bf" providerId="ADAL" clId="{B38D64EB-6E93-4391-B472-7F89FF8CA6BA}" dt="2021-10-15T09:50:14.628" v="24" actId="478"/>
          <ac:spMkLst>
            <pc:docMk/>
            <pc:sldMk cId="4090055311" sldId="749"/>
            <ac:spMk id="4" creationId="{5C924542-1EFA-714E-AB1C-689E45C34A48}"/>
          </ac:spMkLst>
        </pc:spChg>
      </pc:sldChg>
      <pc:sldChg chg="delSp modSp mod modAnim">
        <pc:chgData name="Paul Tinkler" userId="bcebf29c-73c2-433d-80d2-6bad896374bf" providerId="ADAL" clId="{B38D64EB-6E93-4391-B472-7F89FF8CA6BA}" dt="2021-10-15T23:06:06.788" v="115"/>
        <pc:sldMkLst>
          <pc:docMk/>
          <pc:sldMk cId="3110631275" sldId="750"/>
        </pc:sldMkLst>
        <pc:spChg chg="mod">
          <ac:chgData name="Paul Tinkler" userId="bcebf29c-73c2-433d-80d2-6bad896374bf" providerId="ADAL" clId="{B38D64EB-6E93-4391-B472-7F89FF8CA6BA}" dt="2021-10-15T09:48:54.282" v="0"/>
          <ac:spMkLst>
            <pc:docMk/>
            <pc:sldMk cId="3110631275" sldId="750"/>
            <ac:spMk id="2" creationId="{BE355FA7-A322-9945-9702-0B1050005DD2}"/>
          </ac:spMkLst>
        </pc:spChg>
        <pc:spChg chg="mod">
          <ac:chgData name="Paul Tinkler" userId="bcebf29c-73c2-433d-80d2-6bad896374bf" providerId="ADAL" clId="{B38D64EB-6E93-4391-B472-7F89FF8CA6BA}" dt="2021-10-15T09:54:47.238" v="56" actId="1076"/>
          <ac:spMkLst>
            <pc:docMk/>
            <pc:sldMk cId="3110631275" sldId="750"/>
            <ac:spMk id="3" creationId="{A02FB622-78EF-4D4F-B78A-03AFBFCF5248}"/>
          </ac:spMkLst>
        </pc:spChg>
        <pc:spChg chg="del mod">
          <ac:chgData name="Paul Tinkler" userId="bcebf29c-73c2-433d-80d2-6bad896374bf" providerId="ADAL" clId="{B38D64EB-6E93-4391-B472-7F89FF8CA6BA}" dt="2021-10-15T09:50:18.748" v="25" actId="478"/>
          <ac:spMkLst>
            <pc:docMk/>
            <pc:sldMk cId="3110631275" sldId="750"/>
            <ac:spMk id="4" creationId="{41A45B56-DE42-BE43-8288-1FF602EABDEF}"/>
          </ac:spMkLst>
        </pc:spChg>
      </pc:sldChg>
      <pc:sldChg chg="delSp modSp mod modAnim modNotesTx">
        <pc:chgData name="Paul Tinkler" userId="bcebf29c-73c2-433d-80d2-6bad896374bf" providerId="ADAL" clId="{B38D64EB-6E93-4391-B472-7F89FF8CA6BA}" dt="2021-10-15T23:08:18.095" v="127" actId="6549"/>
        <pc:sldMkLst>
          <pc:docMk/>
          <pc:sldMk cId="1245594653" sldId="751"/>
        </pc:sldMkLst>
        <pc:spChg chg="mod">
          <ac:chgData name="Paul Tinkler" userId="bcebf29c-73c2-433d-80d2-6bad896374bf" providerId="ADAL" clId="{B38D64EB-6E93-4391-B472-7F89FF8CA6BA}" dt="2021-10-15T09:48:54.282" v="0"/>
          <ac:spMkLst>
            <pc:docMk/>
            <pc:sldMk cId="1245594653" sldId="751"/>
            <ac:spMk id="2" creationId="{BE355FA7-A322-9945-9702-0B1050005DD2}"/>
          </ac:spMkLst>
        </pc:spChg>
        <pc:spChg chg="del mod">
          <ac:chgData name="Paul Tinkler" userId="bcebf29c-73c2-433d-80d2-6bad896374bf" providerId="ADAL" clId="{B38D64EB-6E93-4391-B472-7F89FF8CA6BA}" dt="2021-10-15T09:50:24.096" v="26" actId="478"/>
          <ac:spMkLst>
            <pc:docMk/>
            <pc:sldMk cId="1245594653" sldId="751"/>
            <ac:spMk id="4" creationId="{41A45B56-DE42-BE43-8288-1FF602EABDEF}"/>
          </ac:spMkLst>
        </pc:spChg>
      </pc:sldChg>
      <pc:sldChg chg="modSp del">
        <pc:chgData name="Paul Tinkler" userId="bcebf29c-73c2-433d-80d2-6bad896374bf" providerId="ADAL" clId="{B38D64EB-6E93-4391-B472-7F89FF8CA6BA}" dt="2021-10-15T09:50:28.220" v="27" actId="47"/>
        <pc:sldMkLst>
          <pc:docMk/>
          <pc:sldMk cId="323715904" sldId="752"/>
        </pc:sldMkLst>
        <pc:spChg chg="mod">
          <ac:chgData name="Paul Tinkler" userId="bcebf29c-73c2-433d-80d2-6bad896374bf" providerId="ADAL" clId="{B38D64EB-6E93-4391-B472-7F89FF8CA6BA}" dt="2021-10-15T09:48:54.282" v="0"/>
          <ac:spMkLst>
            <pc:docMk/>
            <pc:sldMk cId="323715904" sldId="752"/>
            <ac:spMk id="2" creationId="{00000000-0000-0000-0000-000000000000}"/>
          </ac:spMkLst>
        </pc:spChg>
      </pc:sldChg>
      <pc:sldChg chg="modSp del">
        <pc:chgData name="Paul Tinkler" userId="bcebf29c-73c2-433d-80d2-6bad896374bf" providerId="ADAL" clId="{B38D64EB-6E93-4391-B472-7F89FF8CA6BA}" dt="2021-10-15T09:50:28.988" v="28" actId="47"/>
        <pc:sldMkLst>
          <pc:docMk/>
          <pc:sldMk cId="1048967572" sldId="753"/>
        </pc:sldMkLst>
        <pc:spChg chg="mod">
          <ac:chgData name="Paul Tinkler" userId="bcebf29c-73c2-433d-80d2-6bad896374bf" providerId="ADAL" clId="{B38D64EB-6E93-4391-B472-7F89FF8CA6BA}" dt="2021-10-15T09:48:54.282" v="0"/>
          <ac:spMkLst>
            <pc:docMk/>
            <pc:sldMk cId="1048967572" sldId="753"/>
            <ac:spMk id="2" creationId="{00000000-0000-0000-0000-000000000000}"/>
          </ac:spMkLst>
        </pc:spChg>
      </pc:sldChg>
      <pc:sldChg chg="delSp modSp mod modAnim">
        <pc:chgData name="Paul Tinkler" userId="bcebf29c-73c2-433d-80d2-6bad896374bf" providerId="ADAL" clId="{B38D64EB-6E93-4391-B472-7F89FF8CA6BA}" dt="2021-10-15T23:09:12.472" v="131" actId="207"/>
        <pc:sldMkLst>
          <pc:docMk/>
          <pc:sldMk cId="1781462935" sldId="754"/>
        </pc:sldMkLst>
        <pc:spChg chg="mod">
          <ac:chgData name="Paul Tinkler" userId="bcebf29c-73c2-433d-80d2-6bad896374bf" providerId="ADAL" clId="{B38D64EB-6E93-4391-B472-7F89FF8CA6BA}" dt="2021-10-15T09:48:54.282" v="0"/>
          <ac:spMkLst>
            <pc:docMk/>
            <pc:sldMk cId="1781462935" sldId="754"/>
            <ac:spMk id="2" creationId="{5846CB4B-302E-5247-97DF-13DF86D45651}"/>
          </ac:spMkLst>
        </pc:spChg>
        <pc:spChg chg="mod">
          <ac:chgData name="Paul Tinkler" userId="bcebf29c-73c2-433d-80d2-6bad896374bf" providerId="ADAL" clId="{B38D64EB-6E93-4391-B472-7F89FF8CA6BA}" dt="2021-10-15T23:09:06.869" v="130" actId="207"/>
          <ac:spMkLst>
            <pc:docMk/>
            <pc:sldMk cId="1781462935" sldId="754"/>
            <ac:spMk id="3" creationId="{A840AD4B-542C-534D-A70B-130269A2CE33}"/>
          </ac:spMkLst>
        </pc:spChg>
        <pc:spChg chg="mod">
          <ac:chgData name="Paul Tinkler" userId="bcebf29c-73c2-433d-80d2-6bad896374bf" providerId="ADAL" clId="{B38D64EB-6E93-4391-B472-7F89FF8CA6BA}" dt="2021-10-15T23:09:12.472" v="131" actId="207"/>
          <ac:spMkLst>
            <pc:docMk/>
            <pc:sldMk cId="1781462935" sldId="754"/>
            <ac:spMk id="4" creationId="{221A7459-E24D-0D45-AD9A-F4564E8F818E}"/>
          </ac:spMkLst>
        </pc:spChg>
        <pc:spChg chg="del mod">
          <ac:chgData name="Paul Tinkler" userId="bcebf29c-73c2-433d-80d2-6bad896374bf" providerId="ADAL" clId="{B38D64EB-6E93-4391-B472-7F89FF8CA6BA}" dt="2021-10-15T09:50:35.662" v="32" actId="478"/>
          <ac:spMkLst>
            <pc:docMk/>
            <pc:sldMk cId="1781462935" sldId="754"/>
            <ac:spMk id="5" creationId="{7EADFEAE-D09E-164E-89AF-59EFC3283D3F}"/>
          </ac:spMkLst>
        </pc:spChg>
        <pc:spChg chg="mod">
          <ac:chgData name="Paul Tinkler" userId="bcebf29c-73c2-433d-80d2-6bad896374bf" providerId="ADAL" clId="{B38D64EB-6E93-4391-B472-7F89FF8CA6BA}" dt="2021-10-15T09:50:53.992" v="35" actId="1076"/>
          <ac:spMkLst>
            <pc:docMk/>
            <pc:sldMk cId="1781462935" sldId="754"/>
            <ac:spMk id="6" creationId="{4957CB3F-A9A7-4847-9015-65AF01AB4A3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0B107-C551-6747-8A6C-DB7F000DB9FE}" type="datetimeFigureOut">
              <a:rPr lang="en-US" smtClean="0"/>
              <a:t>10/15/2021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73EA98-E228-7446-9095-58D875B5B945}" type="slidenum">
              <a:rPr lang="en-US" smtClean="0"/>
              <a:t>‹#›</a:t>
            </a:fld>
            <a:endParaRPr lang="en-US"/>
          </a:p>
        </p:txBody>
      </p:sp>
    </p:spTree>
    <p:extLst>
      <p:ext uri="{BB962C8B-B14F-4D97-AF65-F5344CB8AC3E}">
        <p14:creationId xmlns:p14="http://schemas.microsoft.com/office/powerpoint/2010/main" val="260027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227344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3</a:t>
            </a:fld>
            <a:endParaRPr lang="en-US"/>
          </a:p>
        </p:txBody>
      </p:sp>
    </p:spTree>
    <p:extLst>
      <p:ext uri="{BB962C8B-B14F-4D97-AF65-F5344CB8AC3E}">
        <p14:creationId xmlns:p14="http://schemas.microsoft.com/office/powerpoint/2010/main" val="126416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this session the format is debate.</a:t>
            </a:r>
            <a:br>
              <a:rPr lang="en-US" dirty="0"/>
            </a:br>
            <a:br>
              <a:rPr lang="en-US" dirty="0"/>
            </a:br>
            <a:r>
              <a:rPr lang="en-US" dirty="0"/>
              <a:t>Introduce the formal and informal </a:t>
            </a:r>
            <a:r>
              <a:rPr lang="en-US" dirty="0" err="1"/>
              <a:t>organisations</a:t>
            </a:r>
            <a:r>
              <a:rPr lang="en-US" dirty="0"/>
              <a:t> (McDonalds &amp; Google or your own choice) and then examine how formal and informal relationships manifest and work within the </a:t>
            </a:r>
            <a:r>
              <a:rPr lang="en-US" dirty="0" err="1"/>
              <a:t>organisation</a:t>
            </a:r>
            <a:r>
              <a:rPr lang="en-US" dirty="0"/>
              <a:t> based on participants interpretation of the culture prevalent in that </a:t>
            </a:r>
            <a:r>
              <a:rPr lang="en-US" dirty="0" err="1"/>
              <a:t>organisation</a:t>
            </a:r>
            <a:r>
              <a:rPr lang="en-US" dirty="0"/>
              <a:t>.</a:t>
            </a:r>
            <a:br>
              <a:rPr lang="en-US" dirty="0"/>
            </a:br>
            <a:br>
              <a:rPr lang="en-US" dirty="0"/>
            </a:br>
            <a:r>
              <a:rPr lang="en-US" dirty="0"/>
              <a:t>The purpose of the conversation is to allow participants to draw upon their own experiences and share these with others to create a better understanding of how formal and informal relationships are formed and maintained, through the influence of culture.  As values, ethics attitudes and beliefs have been covered previously it may help to re-visit these as a way of underpinning the debate further.</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4</a:t>
            </a:fld>
            <a:endParaRPr lang="en-US"/>
          </a:p>
        </p:txBody>
      </p:sp>
    </p:spTree>
    <p:extLst>
      <p:ext uri="{BB962C8B-B14F-4D97-AF65-F5344CB8AC3E}">
        <p14:creationId xmlns:p14="http://schemas.microsoft.com/office/powerpoint/2010/main" val="38806775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informal organisation is not a planned one and it will evolve spontaneously as circumstances and work environments change.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Informal organisations are based on personal relationships and social networks in contrast to the more formal organisation. Behaviour in the informal organisation is guided by group norms (notions of what is acceptable) rather than by the more formal rules of the organisation.</a:t>
            </a: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Krackhardt</a:t>
            </a:r>
            <a:r>
              <a:rPr lang="en-GB" sz="1200" b="0" i="0" kern="1200" dirty="0">
                <a:solidFill>
                  <a:schemeClr val="tx1"/>
                </a:solidFill>
                <a:effectLst/>
                <a:latin typeface="+mn-lt"/>
                <a:ea typeface="+mn-ea"/>
                <a:cs typeface="+mn-cs"/>
              </a:rPr>
              <a:t> and Hanson found three different types of informal relationship. These were:</a:t>
            </a:r>
          </a:p>
          <a:p>
            <a:r>
              <a:rPr lang="en-GB" sz="1200" b="1" i="0" kern="1200" dirty="0">
                <a:solidFill>
                  <a:schemeClr val="tx1"/>
                </a:solidFill>
                <a:effectLst/>
                <a:latin typeface="+mn-lt"/>
                <a:ea typeface="+mn-ea"/>
                <a:cs typeface="+mn-cs"/>
              </a:rPr>
              <a:t>Trust networks</a:t>
            </a:r>
            <a:r>
              <a:rPr lang="en-GB" sz="1200" b="0" i="0" kern="1200" dirty="0">
                <a:solidFill>
                  <a:schemeClr val="tx1"/>
                </a:solidFill>
                <a:effectLst/>
                <a:latin typeface="+mn-lt"/>
                <a:ea typeface="+mn-ea"/>
                <a:cs typeface="+mn-cs"/>
              </a:rPr>
              <a:t> - relationships where employees share information with people they trust and where they back each other up in times of crisis.</a:t>
            </a:r>
          </a:p>
          <a:p>
            <a:r>
              <a:rPr lang="en-GB" sz="1200" b="1" i="0" kern="1200" dirty="0">
                <a:solidFill>
                  <a:schemeClr val="tx1"/>
                </a:solidFill>
                <a:effectLst/>
                <a:latin typeface="+mn-lt"/>
                <a:ea typeface="+mn-ea"/>
                <a:cs typeface="+mn-cs"/>
              </a:rPr>
              <a:t>Communication networks</a:t>
            </a:r>
            <a:r>
              <a:rPr lang="en-GB" sz="1200" b="0" i="0" kern="1200" dirty="0">
                <a:solidFill>
                  <a:schemeClr val="tx1"/>
                </a:solidFill>
                <a:effectLst/>
                <a:latin typeface="+mn-lt"/>
                <a:ea typeface="+mn-ea"/>
                <a:cs typeface="+mn-cs"/>
              </a:rPr>
              <a:t> - these are networks in which employees regularly talk to each other about work-related issues. These communication networks will not generally follow the conventional lines of authority of the firm.</a:t>
            </a:r>
          </a:p>
          <a:p>
            <a:r>
              <a:rPr lang="en-GB" sz="1200" b="1" i="0" kern="1200" dirty="0">
                <a:solidFill>
                  <a:schemeClr val="tx1"/>
                </a:solidFill>
                <a:effectLst/>
                <a:latin typeface="+mn-lt"/>
                <a:ea typeface="+mn-ea"/>
                <a:cs typeface="+mn-cs"/>
              </a:rPr>
              <a:t>Advice networks</a:t>
            </a:r>
            <a:r>
              <a:rPr lang="en-GB" sz="1200" b="0" i="0" kern="1200" dirty="0">
                <a:solidFill>
                  <a:schemeClr val="tx1"/>
                </a:solidFill>
                <a:effectLst/>
                <a:latin typeface="+mn-lt"/>
                <a:ea typeface="+mn-ea"/>
                <a:cs typeface="+mn-cs"/>
              </a:rPr>
              <a:t> - networks of colleagues who people turn to for support and advice.</a:t>
            </a: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Krackhardt</a:t>
            </a:r>
            <a:r>
              <a:rPr lang="en-GB" sz="1200" b="0" i="0" kern="1200" dirty="0">
                <a:solidFill>
                  <a:schemeClr val="tx1"/>
                </a:solidFill>
                <a:effectLst/>
                <a:latin typeface="+mn-lt"/>
                <a:ea typeface="+mn-ea"/>
                <a:cs typeface="+mn-cs"/>
              </a:rPr>
              <a:t>, D &amp; Hanson, J. (2000). </a:t>
            </a:r>
            <a:r>
              <a:rPr lang="en-GB" sz="1200" b="0" i="1" kern="1200" dirty="0">
                <a:solidFill>
                  <a:schemeClr val="tx1"/>
                </a:solidFill>
                <a:effectLst/>
                <a:latin typeface="+mn-lt"/>
                <a:ea typeface="+mn-ea"/>
                <a:cs typeface="+mn-cs"/>
              </a:rPr>
              <a:t>Informal Networks: the Company behind the Charts</a:t>
            </a:r>
            <a:r>
              <a:rPr lang="en-GB" sz="1200" b="0" i="0" kern="1200" dirty="0">
                <a:solidFill>
                  <a:schemeClr val="tx1"/>
                </a:solidFill>
                <a:effectLst/>
                <a:latin typeface="+mn-lt"/>
                <a:ea typeface="+mn-ea"/>
                <a:cs typeface="+mn-cs"/>
              </a:rPr>
              <a:t>. Harvard Business Review. 78. </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5</a:t>
            </a:fld>
            <a:endParaRPr lang="en-US"/>
          </a:p>
        </p:txBody>
      </p:sp>
    </p:spTree>
    <p:extLst>
      <p:ext uri="{BB962C8B-B14F-4D97-AF65-F5344CB8AC3E}">
        <p14:creationId xmlns:p14="http://schemas.microsoft.com/office/powerpoint/2010/main" val="18221202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solidFill>
                  <a:srgbClr val="221E1F"/>
                </a:solidFill>
                <a:latin typeface="Arial Bold" charset="0"/>
                <a:ea typeface="Arial Bold" charset="0"/>
                <a:cs typeface="Arial Bold" charset="0"/>
                <a:sym typeface="Arial Bold" charset="0"/>
              </a:rPr>
              <a:t>Adhocracy</a:t>
            </a:r>
            <a:r>
              <a:rPr lang="en-US" altLang="en-US" dirty="0">
                <a:solidFill>
                  <a:srgbClr val="221E1F"/>
                </a:solidFill>
                <a:latin typeface="Arial Italic" charset="0"/>
                <a:ea typeface="Arial Italic" charset="0"/>
                <a:cs typeface="Arial Italic" charset="0"/>
                <a:sym typeface="Arial Italic" charset="0"/>
              </a:rPr>
              <a:t> - </a:t>
            </a:r>
            <a: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t>strong value placed on flexibility and discretion with a focus out­side the organization. </a:t>
            </a:r>
            <a:b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br>
            <a:r>
              <a:rPr lang="en-GB" sz="1200" b="0" i="0" kern="1200" dirty="0">
                <a:solidFill>
                  <a:schemeClr val="tx1"/>
                </a:solidFill>
                <a:effectLst/>
                <a:latin typeface="+mn-lt"/>
                <a:ea typeface="+mn-ea"/>
                <a:cs typeface="+mn-cs"/>
              </a:rPr>
              <a:t>Google is an adaptable and informal form of organization defined by a lack of formal structure employing specialised multidisciplinary teams grouped by functions.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Most importantly - It operates in an opposite fashion to a bureaucracy</a:t>
            </a:r>
            <a:endPar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eaLnBrk="1" hangingPunct="1"/>
            <a:endPar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eaLnBrk="1" hangingPunct="1"/>
            <a: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t>Leaders tend to be entrepreneurial and innovative, per­haps even visionary. </a:t>
            </a:r>
          </a:p>
          <a:p>
            <a:pPr eaLnBrk="1" hangingPunct="1"/>
            <a:endPar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eaLnBrk="1" hangingPunct="1"/>
            <a: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t>Effectiveness is evaluated in terms of creativity and leading-edge innovation in the marketplace. </a:t>
            </a:r>
          </a:p>
          <a:p>
            <a:pPr eaLnBrk="1" hangingPunct="1"/>
            <a:endPar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eaLnBrk="1" hangingPunct="1"/>
            <a: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t>The organization tends to be a vibrant place to work, with significant risk taking. </a:t>
            </a:r>
          </a:p>
          <a:p>
            <a:pPr eaLnBrk="1" hangingPunct="1"/>
            <a:endPar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solidFill>
                  <a:srgbClr val="000000"/>
                </a:solidFill>
                <a:latin typeface="Lucida Grande" panose="020B0600040502020204" pitchFamily="34" charset="0"/>
                <a:ea typeface="Lucida Grande" panose="020B0600040502020204" pitchFamily="34" charset="0"/>
                <a:cs typeface="Lucida Grande" panose="020B0600040502020204" pitchFamily="34" charset="0"/>
                <a:sym typeface="Lucida Grande" panose="020B0600040502020204" pitchFamily="34" charset="0"/>
              </a:rPr>
              <a:t>Prospective employee applies for a job.  - The company uses its applicant tracking system (ATS) to ask workers to weigh in on applicants who have submitted their resumes online.</a:t>
            </a:r>
          </a:p>
          <a:p>
            <a:pPr eaLnBrk="1" hangingPunct="1"/>
            <a:endPar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6</a:t>
            </a:fld>
            <a:endParaRPr lang="en-US"/>
          </a:p>
        </p:txBody>
      </p:sp>
    </p:spTree>
    <p:extLst>
      <p:ext uri="{BB962C8B-B14F-4D97-AF65-F5344CB8AC3E}">
        <p14:creationId xmlns:p14="http://schemas.microsoft.com/office/powerpoint/2010/main" val="57822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Types of Formal </a:t>
            </a:r>
            <a:r>
              <a:rPr lang="en-US" dirty="0" err="1"/>
              <a:t>Organisations</a:t>
            </a:r>
            <a:endParaRPr lang="en-US" dirty="0"/>
          </a:p>
          <a:p>
            <a:br>
              <a:rPr lang="en-GB" dirty="0"/>
            </a:br>
            <a:r>
              <a:rPr lang="en-GB" b="1" dirty="0"/>
              <a:t>Voluntary Organisations </a:t>
            </a:r>
            <a:br>
              <a:rPr lang="en-GB" dirty="0"/>
            </a:br>
            <a:r>
              <a:rPr lang="en-GB" dirty="0"/>
              <a:t>Draw in people who give time, talent, or money to address community need or achieve some other not-for-profit goal</a:t>
            </a:r>
          </a:p>
          <a:p>
            <a:endParaRPr lang="en-GB" dirty="0"/>
          </a:p>
          <a:p>
            <a:r>
              <a:rPr lang="en-GB" b="1" dirty="0"/>
              <a:t>Coercive Organisations </a:t>
            </a:r>
          </a:p>
          <a:p>
            <a:r>
              <a:rPr lang="en-GB" dirty="0"/>
              <a:t>Draw in people who have no choice but to participate. Children who go to public schools have no choice but to participate, since it is mandated by law that they attend.</a:t>
            </a:r>
          </a:p>
          <a:p>
            <a:endParaRPr lang="en-GB" dirty="0"/>
          </a:p>
          <a:p>
            <a:r>
              <a:rPr lang="en-GB" b="1" dirty="0"/>
              <a:t>Utilitarian Organisations </a:t>
            </a:r>
            <a:br>
              <a:rPr lang="en-GB" dirty="0"/>
            </a:br>
            <a:r>
              <a:rPr lang="en-GB" dirty="0"/>
              <a:t>Draw in those seeking employment, to acquire a skill, a treatment, a service, a product for a price. </a:t>
            </a:r>
          </a:p>
          <a:p>
            <a:endParaRPr lang="en-GB" dirty="0"/>
          </a:p>
          <a:p>
            <a:r>
              <a:rPr lang="en-GB" dirty="0"/>
              <a:t>McDonald’s coordinates the activities of 1.2 million employees worldwide so that 60 million customer transactions occur each week at more than 32,000 sites in 117 countries for total annual sales of $22.7 billion. </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7</a:t>
            </a:fld>
            <a:endParaRPr lang="en-US"/>
          </a:p>
        </p:txBody>
      </p:sp>
    </p:spTree>
    <p:extLst>
      <p:ext uri="{BB962C8B-B14F-4D97-AF65-F5344CB8AC3E}">
        <p14:creationId xmlns:p14="http://schemas.microsoft.com/office/powerpoint/2010/main" val="28113144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instrumental rational thought and action?</a:t>
            </a:r>
          </a:p>
          <a:p>
            <a:r>
              <a:rPr lang="en-GB" sz="1200" b="1" i="0" kern="1200" dirty="0">
                <a:solidFill>
                  <a:schemeClr val="tx1"/>
                </a:solidFill>
                <a:effectLst/>
                <a:latin typeface="+mn-lt"/>
                <a:ea typeface="+mn-ea"/>
                <a:cs typeface="+mn-cs"/>
              </a:rPr>
              <a:t>Instrumental rationality</a:t>
            </a:r>
            <a:r>
              <a:rPr lang="en-GB" sz="1200" b="0" i="0" kern="1200" dirty="0">
                <a:solidFill>
                  <a:schemeClr val="tx1"/>
                </a:solidFill>
                <a:effectLst/>
                <a:latin typeface="+mn-lt"/>
                <a:ea typeface="+mn-ea"/>
                <a:cs typeface="+mn-cs"/>
              </a:rPr>
              <a:t> is a pursuit of any means necessary to achieve a specific end: ''a means to an end’’? </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It </a:t>
            </a:r>
            <a:r>
              <a:rPr lang="en-GB" sz="1200" b="0" i="0" kern="1200" dirty="0">
                <a:solidFill>
                  <a:schemeClr val="tx1"/>
                </a:solidFill>
                <a:effectLst/>
                <a:latin typeface="+mn-lt"/>
                <a:ea typeface="+mn-ea"/>
                <a:cs typeface="+mn-cs"/>
              </a:rPr>
              <a:t>means doing whatever it takes to achieve a goal so long as it aligns with your ultimate objective.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idea being that only the end really matters.</a:t>
            </a:r>
            <a:endParaRPr lang="en-US" dirty="0"/>
          </a:p>
          <a:p>
            <a:endParaRPr lang="en-US" dirty="0"/>
          </a:p>
          <a:p>
            <a:r>
              <a:rPr lang="en-US" dirty="0"/>
              <a:t>Consider:</a:t>
            </a:r>
            <a:br>
              <a:rPr lang="en-US" dirty="0"/>
            </a:br>
            <a:r>
              <a:rPr lang="en-GB" dirty="0"/>
              <a:t>What is the quickest most cost-effective means to make a profit? </a:t>
            </a:r>
          </a:p>
          <a:p>
            <a:endParaRPr lang="en-GB" dirty="0"/>
          </a:p>
          <a:p>
            <a:r>
              <a:rPr lang="en-GB" dirty="0"/>
              <a:t>Example:</a:t>
            </a:r>
            <a:br>
              <a:rPr lang="en-GB" dirty="0"/>
            </a:br>
            <a:r>
              <a:rPr lang="en-GB" dirty="0"/>
              <a:t>How do 175 egg-producing companies in the United States produce 6.03 billion eggs per year, many of which go toward making Egg McMuffins?</a:t>
            </a:r>
          </a:p>
          <a:p>
            <a:br>
              <a:rPr lang="en-GB" dirty="0"/>
            </a:br>
            <a:r>
              <a:rPr lang="en-GB" dirty="0"/>
              <a:t>Answer:</a:t>
            </a:r>
            <a:br>
              <a:rPr lang="en-GB" dirty="0"/>
            </a:br>
            <a:r>
              <a:rPr lang="en-GB" dirty="0"/>
              <a:t>Raise as many chickens as possible in a designated space. Breed chickens for weight such that they reach full slaughter weight in two months or less.</a:t>
            </a:r>
          </a:p>
          <a:p>
            <a:endParaRPr lang="en-GB" dirty="0"/>
          </a:p>
          <a:p>
            <a:r>
              <a:rPr lang="en-GB" b="1" i="1" u="none" dirty="0"/>
              <a:t>How then does this drive formal and informal relationships between employees and departments?</a:t>
            </a:r>
            <a:endParaRPr lang="en-US" b="1" i="1" u="none" dirty="0"/>
          </a:p>
        </p:txBody>
      </p:sp>
      <p:sp>
        <p:nvSpPr>
          <p:cNvPr id="4" name="Slide Number Placeholder 3"/>
          <p:cNvSpPr>
            <a:spLocks noGrp="1"/>
          </p:cNvSpPr>
          <p:nvPr>
            <p:ph type="sldNum" sz="quarter" idx="5"/>
          </p:nvPr>
        </p:nvSpPr>
        <p:spPr/>
        <p:txBody>
          <a:bodyPr/>
          <a:lstStyle/>
          <a:p>
            <a:fld id="{4673EA98-E228-7446-9095-58D875B5B945}" type="slidenum">
              <a:rPr lang="en-US" smtClean="0"/>
              <a:t>8</a:t>
            </a:fld>
            <a:endParaRPr lang="en-US"/>
          </a:p>
        </p:txBody>
      </p:sp>
    </p:spTree>
    <p:extLst>
      <p:ext uri="{BB962C8B-B14F-4D97-AF65-F5344CB8AC3E}">
        <p14:creationId xmlns:p14="http://schemas.microsoft.com/office/powerpoint/2010/main" val="3393935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great </a:t>
            </a:r>
            <a:r>
              <a:rPr lang="en-GB" sz="1200" b="1" i="0" kern="1200" dirty="0">
                <a:solidFill>
                  <a:schemeClr val="tx1"/>
                </a:solidFill>
                <a:effectLst/>
                <a:latin typeface="+mn-lt"/>
                <a:ea typeface="+mn-ea"/>
                <a:cs typeface="+mn-cs"/>
              </a:rPr>
              <a:t>organisational climate</a:t>
            </a:r>
            <a:r>
              <a:rPr lang="en-GB" sz="1200" b="0" i="0" kern="1200" dirty="0">
                <a:solidFill>
                  <a:schemeClr val="tx1"/>
                </a:solidFill>
                <a:effectLst/>
                <a:latin typeface="+mn-lt"/>
                <a:ea typeface="+mn-ea"/>
                <a:cs typeface="+mn-cs"/>
              </a:rPr>
              <a:t> in the workplace motivates employees, boosts morale, improves the company's profile and attracts new talent. The properties of the </a:t>
            </a:r>
            <a:r>
              <a:rPr lang="en-GB" sz="1200" b="1" i="0" kern="1200" dirty="0">
                <a:solidFill>
                  <a:schemeClr val="tx1"/>
                </a:solidFill>
                <a:effectLst/>
                <a:latin typeface="+mn-lt"/>
                <a:ea typeface="+mn-ea"/>
                <a:cs typeface="+mn-cs"/>
              </a:rPr>
              <a:t>climate</a:t>
            </a:r>
            <a:r>
              <a:rPr lang="en-GB" sz="1200" b="0" i="0" kern="1200" dirty="0">
                <a:solidFill>
                  <a:schemeClr val="tx1"/>
                </a:solidFill>
                <a:effectLst/>
                <a:latin typeface="+mn-lt"/>
                <a:ea typeface="+mn-ea"/>
                <a:cs typeface="+mn-cs"/>
              </a:rPr>
              <a:t> can have a powerful effect on every aspect of the workplace, from productivity to interpersonal relationships</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673EA98-E228-7446-9095-58D875B5B945}" type="slidenum">
              <a:rPr lang="en-US" smtClean="0"/>
              <a:t>9</a:t>
            </a:fld>
            <a:endParaRPr lang="en-US"/>
          </a:p>
        </p:txBody>
      </p:sp>
    </p:spTree>
    <p:extLst>
      <p:ext uri="{BB962C8B-B14F-4D97-AF65-F5344CB8AC3E}">
        <p14:creationId xmlns:p14="http://schemas.microsoft.com/office/powerpoint/2010/main" val="10196447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Aft>
                <a:spcPts val="0"/>
              </a:spcAft>
              <a:defRPr/>
            </a:pPr>
            <a:r>
              <a:rPr lang="en-US" sz="1200" b="1" dirty="0">
                <a:effectLst>
                  <a:outerShdw blurRad="38100" dist="38100" dir="2700000" algn="tl">
                    <a:srgbClr val="C0C0C0"/>
                  </a:outerShdw>
                </a:effectLst>
              </a:rPr>
              <a:t>The </a:t>
            </a:r>
            <a:r>
              <a:rPr lang="en-US" sz="1200" b="1" i="1" dirty="0">
                <a:effectLst>
                  <a:outerShdw blurRad="38100" dist="38100" dir="2700000" algn="tl">
                    <a:srgbClr val="C0C0C0"/>
                  </a:outerShdw>
                </a:effectLst>
              </a:rPr>
              <a:t>achievement culture </a:t>
            </a:r>
            <a:r>
              <a:rPr lang="en-US" sz="1200" dirty="0"/>
              <a:t>is one in which personal motivation and commitment are stressed and action, excitement and impact are valued.</a:t>
            </a:r>
          </a:p>
          <a:p>
            <a:pPr eaLnBrk="1" fontAlgn="auto" hangingPunct="1">
              <a:spcAft>
                <a:spcPts val="0"/>
              </a:spcAft>
              <a:defRPr/>
            </a:pPr>
            <a:br>
              <a:rPr lang="en-US" sz="1200" b="1" dirty="0">
                <a:effectLst>
                  <a:outerShdw blurRad="38100" dist="38100" dir="2700000" algn="tl">
                    <a:srgbClr val="C0C0C0"/>
                  </a:outerShdw>
                </a:effectLst>
              </a:rPr>
            </a:br>
            <a:br>
              <a:rPr lang="en-US" sz="1200" b="1" dirty="0">
                <a:effectLst>
                  <a:outerShdw blurRad="38100" dist="38100" dir="2700000" algn="tl">
                    <a:srgbClr val="C0C0C0"/>
                  </a:outerShdw>
                </a:effectLst>
              </a:rPr>
            </a:br>
            <a:r>
              <a:rPr lang="en-US" sz="1200" b="1" dirty="0">
                <a:effectLst>
                  <a:outerShdw blurRad="38100" dist="38100" dir="2700000" algn="tl">
                    <a:srgbClr val="C0C0C0"/>
                  </a:outerShdw>
                </a:effectLst>
              </a:rPr>
              <a:t>The </a:t>
            </a:r>
            <a:r>
              <a:rPr lang="en-US" sz="1200" b="1" i="1" dirty="0">
                <a:effectLst>
                  <a:outerShdw blurRad="38100" dist="38100" dir="2700000" algn="tl">
                    <a:srgbClr val="C0C0C0"/>
                  </a:outerShdw>
                </a:effectLst>
              </a:rPr>
              <a:t>support culture </a:t>
            </a:r>
            <a:r>
              <a:rPr lang="en-US" sz="1200" dirty="0"/>
              <a:t>is one in which people contribute out of a sense of commitment and solidarity.  Relationships are characterized by mutuality and trust.</a:t>
            </a:r>
          </a:p>
        </p:txBody>
      </p:sp>
      <p:sp>
        <p:nvSpPr>
          <p:cNvPr id="4" name="Slide Number Placeholder 3"/>
          <p:cNvSpPr>
            <a:spLocks noGrp="1"/>
          </p:cNvSpPr>
          <p:nvPr>
            <p:ph type="sldNum" sz="quarter" idx="10"/>
          </p:nvPr>
        </p:nvSpPr>
        <p:spPr/>
        <p:txBody>
          <a:bodyPr/>
          <a:lstStyle/>
          <a:p>
            <a:fld id="{66D29648-A2F4-46D5-9F39-7BC40FB1BBCF}" type="slidenum">
              <a:rPr lang="en-GB" smtClean="0"/>
              <a:t>10</a:t>
            </a:fld>
            <a:endParaRPr lang="en-GB"/>
          </a:p>
        </p:txBody>
      </p:sp>
    </p:spTree>
    <p:extLst>
      <p:ext uri="{BB962C8B-B14F-4D97-AF65-F5344CB8AC3E}">
        <p14:creationId xmlns:p14="http://schemas.microsoft.com/office/powerpoint/2010/main" val="15183344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11</a:t>
            </a:fld>
            <a:endParaRPr lang="en-US"/>
          </a:p>
        </p:txBody>
      </p:sp>
    </p:spTree>
    <p:extLst>
      <p:ext uri="{BB962C8B-B14F-4D97-AF65-F5344CB8AC3E}">
        <p14:creationId xmlns:p14="http://schemas.microsoft.com/office/powerpoint/2010/main" val="36967372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12</a:t>
            </a:fld>
            <a:endParaRPr lang="en-GB"/>
          </a:p>
        </p:txBody>
      </p:sp>
    </p:spTree>
    <p:extLst>
      <p:ext uri="{BB962C8B-B14F-4D97-AF65-F5344CB8AC3E}">
        <p14:creationId xmlns:p14="http://schemas.microsoft.com/office/powerpoint/2010/main" val="12454317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15/10/2021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88365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15/10/2021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06228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15/10/2021</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0125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15/10/2021</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812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15/10/2021</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83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15/10/2021</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03253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15/10/2021</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61691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15/10/2021</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72118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15/10/2021</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8320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15/10/2021</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50079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15/10/2021</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93985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726245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15/10/2021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114436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15/10/2021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643776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15/10/2021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482957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15/10/2021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932674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15/10/2021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52747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15/10/2021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365499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15/10/2021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7165837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15/10/2021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7266845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15/10/2021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845105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15/10/2021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540531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15/10/2021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270373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904121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6.tiff"/></Relationships>
</file>

<file path=ppt/slides/_rels/slide7.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hyperlink" Target="http://www.obhrm.net/index.php/Edgar_Schein_%E5%9F%83%E5%BE%B7%E5%8A%A0%E2%80%A2%E6%B2%99%E5%9B%A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a:xfrm>
            <a:off x="1696278" y="2831893"/>
            <a:ext cx="9144000" cy="2387600"/>
          </a:xfrm>
        </p:spPr>
        <p:txBody>
          <a:bodyPr/>
          <a:lstStyle/>
          <a:p>
            <a:br>
              <a:rPr lang="en-US" sz="5400" b="1" dirty="0">
                <a:solidFill>
                  <a:srgbClr val="0000CC"/>
                </a:solidFill>
              </a:rPr>
            </a:br>
            <a:r>
              <a:rPr lang="en-US" sz="5400" b="1" dirty="0">
                <a:solidFill>
                  <a:srgbClr val="0000CC"/>
                </a:solidFill>
              </a:rPr>
              <a:t>BMSK5005 - </a:t>
            </a:r>
            <a:r>
              <a:rPr lang="en-GB" sz="5400" b="1" dirty="0">
                <a:solidFill>
                  <a:srgbClr val="0000CC"/>
                </a:solidFill>
              </a:rPr>
              <a:t>Workplace Culture </a:t>
            </a:r>
            <a:br>
              <a:rPr lang="en-GB" sz="5400" b="1" dirty="0">
                <a:solidFill>
                  <a:srgbClr val="0000CC"/>
                </a:solidFill>
              </a:rPr>
            </a:br>
            <a:r>
              <a:rPr lang="en-GB" sz="5400" b="1" dirty="0">
                <a:solidFill>
                  <a:srgbClr val="0000CC"/>
                </a:solidFill>
              </a:rPr>
              <a:t>&amp; its Impact on </a:t>
            </a:r>
            <a:br>
              <a:rPr lang="en-GB" sz="5400" b="1" dirty="0">
                <a:solidFill>
                  <a:srgbClr val="0000CC"/>
                </a:solidFill>
              </a:rPr>
            </a:br>
            <a:r>
              <a:rPr lang="en-GB" sz="5400" b="1" dirty="0">
                <a:solidFill>
                  <a:srgbClr val="0000CC"/>
                </a:solidFill>
              </a:rPr>
              <a:t>Organisational Efficiency </a:t>
            </a:r>
            <a:br>
              <a:rPr lang="en-GB" sz="5400" b="1" dirty="0">
                <a:solidFill>
                  <a:srgbClr val="0000CC"/>
                </a:solidFill>
              </a:rPr>
            </a:br>
            <a:br>
              <a:rPr lang="en-GB" sz="5400" b="1" dirty="0">
                <a:solidFill>
                  <a:srgbClr val="0000CC"/>
                </a:solidFill>
              </a:rPr>
            </a:br>
            <a:r>
              <a:rPr lang="en-GB" sz="5400" b="1" i="1" dirty="0">
                <a:solidFill>
                  <a:srgbClr val="0000CC"/>
                </a:solidFill>
              </a:rPr>
              <a:t>Online Session 3</a:t>
            </a:r>
            <a:br>
              <a:rPr lang="en-GB" sz="5400" b="1" i="1" dirty="0">
                <a:solidFill>
                  <a:srgbClr val="0000CC"/>
                </a:solidFill>
              </a:rPr>
            </a:br>
            <a:endParaRPr lang="en-US" sz="5400" b="1" i="1" dirty="0">
              <a:solidFill>
                <a:srgbClr val="0000CC"/>
              </a:solidFill>
            </a:endParaRPr>
          </a:p>
        </p:txBody>
      </p:sp>
    </p:spTree>
    <p:extLst>
      <p:ext uri="{BB962C8B-B14F-4D97-AF65-F5344CB8AC3E}">
        <p14:creationId xmlns:p14="http://schemas.microsoft.com/office/powerpoint/2010/main" val="3922448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294968" y="332656"/>
            <a:ext cx="11533238" cy="568266"/>
          </a:xfrm>
        </p:spPr>
        <p:txBody>
          <a:bodyPr>
            <a:normAutofit fontScale="90000"/>
          </a:bodyPr>
          <a:lstStyle/>
          <a:p>
            <a:r>
              <a:rPr lang="en-GB" dirty="0"/>
              <a:t>Workplace Culture &amp; its Impact on Organisational Efficiency </a:t>
            </a: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1777703" y="1753000"/>
            <a:ext cx="4534943" cy="3260177"/>
          </a:xfrm>
        </p:spPr>
        <p:txBody>
          <a:bodyPr>
            <a:normAutofit/>
          </a:bodyPr>
          <a:lstStyle/>
          <a:p>
            <a:pPr marL="0" indent="0">
              <a:buNone/>
            </a:pPr>
            <a:r>
              <a:rPr lang="en-GB" sz="1500" b="1" dirty="0">
                <a:latin typeface="Arial" panose="020B0604020202020204" pitchFamily="34" charset="0"/>
                <a:cs typeface="Arial" panose="020B0604020202020204" pitchFamily="34" charset="0"/>
              </a:rPr>
              <a:t>Assignment</a:t>
            </a:r>
            <a:br>
              <a:rPr lang="en-GB" sz="1500" b="1" dirty="0">
                <a:latin typeface="Arial" panose="020B0604020202020204" pitchFamily="34" charset="0"/>
                <a:cs typeface="Arial" panose="020B0604020202020204" pitchFamily="34" charset="0"/>
              </a:rPr>
            </a:b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assess the culture and context of  an organisation;  </a:t>
            </a:r>
          </a:p>
          <a:p>
            <a:pPr marL="0" indent="0" hangingPunc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Evaluate an organisation within its broader environment using appropriate environmental and organisational analysis techniques;</a:t>
            </a:r>
          </a:p>
          <a:p>
            <a:pPr marL="0" inden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appraise the cultural and ethical behaviour present in one or more organisations.</a:t>
            </a:r>
          </a:p>
          <a:p>
            <a:endParaRPr lang="en-GB" dirty="0"/>
          </a:p>
        </p:txBody>
      </p:sp>
      <p:sp>
        <p:nvSpPr>
          <p:cNvPr id="6" name="TextBox 5">
            <a:extLst>
              <a:ext uri="{FF2B5EF4-FFF2-40B4-BE49-F238E27FC236}">
                <a16:creationId xmlns:a16="http://schemas.microsoft.com/office/drawing/2014/main" id="{889B092D-2163-6043-AB71-488A8A713124}"/>
              </a:ext>
            </a:extLst>
          </p:cNvPr>
          <p:cNvSpPr txBox="1"/>
          <p:nvPr/>
        </p:nvSpPr>
        <p:spPr>
          <a:xfrm>
            <a:off x="6526806" y="1753000"/>
            <a:ext cx="3313610" cy="2798843"/>
          </a:xfrm>
          <a:prstGeom prst="rect">
            <a:avLst/>
          </a:prstGeom>
          <a:noFill/>
        </p:spPr>
        <p:txBody>
          <a:bodyPr wrap="square" rtlCol="0">
            <a:spAutoFit/>
          </a:bodyPr>
          <a:lstStyle/>
          <a:p>
            <a:pPr>
              <a:lnSpc>
                <a:spcPct val="170000"/>
              </a:lnSpc>
            </a:pPr>
            <a:r>
              <a:rPr lang="en-GB" sz="1500" b="1" dirty="0">
                <a:latin typeface="Arial" panose="020B0604020202020204" pitchFamily="34" charset="0"/>
                <a:cs typeface="Arial" panose="020B0604020202020204" pitchFamily="34" charset="0"/>
              </a:rPr>
              <a:t>Common Assessment Criteria</a:t>
            </a:r>
          </a:p>
          <a:p>
            <a:pPr>
              <a:lnSpc>
                <a:spcPct val="170000"/>
              </a:lnSpc>
            </a:pPr>
            <a:r>
              <a:rPr lang="en-GB" sz="1500" dirty="0">
                <a:latin typeface="Arial" panose="020B0604020202020204" pitchFamily="34" charset="0"/>
                <a:cs typeface="Arial" panose="020B0604020202020204" pitchFamily="34" charset="0"/>
              </a:rPr>
              <a:t>Engagement with Literature Skills.</a:t>
            </a:r>
          </a:p>
          <a:p>
            <a:pPr>
              <a:lnSpc>
                <a:spcPct val="170000"/>
              </a:lnSpc>
            </a:pPr>
            <a:r>
              <a:rPr lang="en-GB" sz="1500" dirty="0">
                <a:latin typeface="Arial" panose="020B0604020202020204" pitchFamily="34" charset="0"/>
                <a:cs typeface="Arial" panose="020B0604020202020204" pitchFamily="34" charset="0"/>
              </a:rPr>
              <a:t>Knowledge and Understanding Skills </a:t>
            </a:r>
          </a:p>
          <a:p>
            <a:pPr>
              <a:lnSpc>
                <a:spcPct val="170000"/>
              </a:lnSpc>
            </a:pPr>
            <a:r>
              <a:rPr lang="en-GB" sz="1500" dirty="0">
                <a:latin typeface="Arial" panose="020B0604020202020204" pitchFamily="34" charset="0"/>
                <a:cs typeface="Arial" panose="020B0604020202020204" pitchFamily="34" charset="0"/>
              </a:rPr>
              <a:t>Cognitive and Intellectual Skills	</a:t>
            </a:r>
          </a:p>
          <a:p>
            <a:pPr>
              <a:lnSpc>
                <a:spcPct val="170000"/>
              </a:lnSpc>
            </a:pPr>
            <a:r>
              <a:rPr lang="en-GB" sz="1500" dirty="0">
                <a:latin typeface="Arial" panose="020B0604020202020204" pitchFamily="34" charset="0"/>
                <a:cs typeface="Arial" panose="020B0604020202020204" pitchFamily="34" charset="0"/>
              </a:rPr>
              <a:t>Practical Application Skills 	</a:t>
            </a:r>
          </a:p>
          <a:p>
            <a:pPr>
              <a:lnSpc>
                <a:spcPct val="170000"/>
              </a:lnSpc>
            </a:pPr>
            <a:r>
              <a:rPr lang="en-GB" sz="1500" dirty="0">
                <a:latin typeface="Arial" panose="020B0604020202020204" pitchFamily="34" charset="0"/>
                <a:cs typeface="Arial" panose="020B0604020202020204" pitchFamily="34" charset="0"/>
              </a:rPr>
              <a:t>Transferable Skills for Life &amp; Professional Practice </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6384032" y="1944001"/>
            <a:ext cx="0" cy="2961374"/>
          </a:xfrm>
          <a:prstGeom prst="line">
            <a:avLst/>
          </a:prstGeom>
          <a:ln w="19050"/>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1F8413DB-875C-2540-B615-A8464A40311F}"/>
              </a:ext>
            </a:extLst>
          </p:cNvPr>
          <p:cNvSpPr txBox="1"/>
          <p:nvPr/>
        </p:nvSpPr>
        <p:spPr>
          <a:xfrm>
            <a:off x="9847192" y="2132856"/>
            <a:ext cx="497280" cy="2392450"/>
          </a:xfrm>
          <a:prstGeom prst="rect">
            <a:avLst/>
          </a:prstGeom>
          <a:noFill/>
        </p:spPr>
        <p:txBody>
          <a:bodyPr wrap="square" rtlCol="0">
            <a:spAutoFit/>
          </a:bodyPr>
          <a:lstStyle/>
          <a:p>
            <a:pPr>
              <a:lnSpc>
                <a:spcPct val="170000"/>
              </a:lnSpc>
            </a:pPr>
            <a:r>
              <a:rPr lang="en-GB" sz="1500" dirty="0">
                <a:latin typeface="Arial" panose="020B0604020202020204" pitchFamily="34" charset="0"/>
                <a:cs typeface="Arial" panose="020B0604020202020204" pitchFamily="34" charset="0"/>
              </a:rPr>
              <a:t>20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10</a:t>
            </a:r>
          </a:p>
          <a:p>
            <a:pPr>
              <a:lnSpc>
                <a:spcPct val="170000"/>
              </a:lnSpc>
            </a:pPr>
            <a:endParaRPr lang="en-GB" sz="1500" dirty="0">
              <a:latin typeface="Arial" panose="020B0604020202020204" pitchFamily="34" charset="0"/>
              <a:cs typeface="Arial" panose="020B0604020202020204" pitchFamily="34" charset="0"/>
            </a:endParaRPr>
          </a:p>
          <a:p>
            <a:pPr>
              <a:lnSpc>
                <a:spcPct val="170000"/>
              </a:lnSpc>
            </a:pPr>
            <a:r>
              <a:rPr lang="en-GB" sz="1500" dirty="0">
                <a:latin typeface="Arial" panose="020B0604020202020204" pitchFamily="34" charset="0"/>
                <a:cs typeface="Arial" panose="020B0604020202020204" pitchFamily="34" charset="0"/>
              </a:rPr>
              <a:t>10</a:t>
            </a:r>
          </a:p>
        </p:txBody>
      </p:sp>
      <p:sp>
        <p:nvSpPr>
          <p:cNvPr id="2" name="TextBox 1">
            <a:extLst>
              <a:ext uri="{FF2B5EF4-FFF2-40B4-BE49-F238E27FC236}">
                <a16:creationId xmlns:a16="http://schemas.microsoft.com/office/drawing/2014/main" id="{F8FD7420-4331-584C-A3BF-5863AF669A90}"/>
              </a:ext>
            </a:extLst>
          </p:cNvPr>
          <p:cNvSpPr txBox="1"/>
          <p:nvPr/>
        </p:nvSpPr>
        <p:spPr>
          <a:xfrm>
            <a:off x="1777703" y="5206181"/>
            <a:ext cx="3632854" cy="369332"/>
          </a:xfrm>
          <a:prstGeom prst="rect">
            <a:avLst/>
          </a:prstGeom>
          <a:noFill/>
        </p:spPr>
        <p:txBody>
          <a:bodyPr wrap="none" rtlCol="0">
            <a:spAutoFit/>
          </a:bodyPr>
          <a:lstStyle/>
          <a:p>
            <a:r>
              <a:rPr lang="en-US" dirty="0">
                <a:solidFill>
                  <a:srgbClr val="FF0000"/>
                </a:solidFill>
              </a:rPr>
              <a:t>Submission date: </a:t>
            </a:r>
            <a:r>
              <a:rPr lang="en-US" u="sng" dirty="0">
                <a:solidFill>
                  <a:srgbClr val="FF0000"/>
                </a:solidFill>
              </a:rPr>
              <a:t>14 November 2021</a:t>
            </a:r>
          </a:p>
        </p:txBody>
      </p:sp>
    </p:spTree>
    <p:extLst>
      <p:ext uri="{BB962C8B-B14F-4D97-AF65-F5344CB8AC3E}">
        <p14:creationId xmlns:p14="http://schemas.microsoft.com/office/powerpoint/2010/main" val="2224791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9AC8D8-406F-1D48-B063-6916B1C19A01}"/>
              </a:ext>
            </a:extLst>
          </p:cNvPr>
          <p:cNvSpPr>
            <a:spLocks noGrp="1"/>
          </p:cNvSpPr>
          <p:nvPr>
            <p:ph type="title"/>
          </p:nvPr>
        </p:nvSpPr>
        <p:spPr>
          <a:xfrm>
            <a:off x="581891" y="119743"/>
            <a:ext cx="11000509" cy="1143000"/>
          </a:xfrm>
        </p:spPr>
        <p:txBody>
          <a:bodyPr>
            <a:noAutofit/>
          </a:bodyPr>
          <a:lstStyle/>
          <a:p>
            <a:r>
              <a:rPr lang="en-GB" altLang="en-US" sz="2400" dirty="0">
                <a:latin typeface="Arial" panose="020B0604020202020204" pitchFamily="34" charset="0"/>
                <a:cs typeface="Arial" panose="020B0604020202020204" pitchFamily="34" charset="0"/>
              </a:rPr>
              <a:t> </a:t>
            </a:r>
            <a:r>
              <a:rPr lang="en-GB" sz="2400" dirty="0"/>
              <a:t>Workplace Culture &amp; its Impact on  Organisational Efficiency </a:t>
            </a:r>
            <a:r>
              <a:rPr lang="en-GB" altLang="en-US" sz="24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794C0770-0B80-3D4F-9B2F-45DF0D7C261B}"/>
              </a:ext>
            </a:extLst>
          </p:cNvPr>
          <p:cNvSpPr>
            <a:spLocks noGrp="1"/>
          </p:cNvSpPr>
          <p:nvPr>
            <p:ph idx="1"/>
          </p:nvPr>
        </p:nvSpPr>
        <p:spPr>
          <a:xfrm>
            <a:off x="609600" y="1174746"/>
            <a:ext cx="10972800" cy="4342487"/>
          </a:xfrm>
        </p:spPr>
        <p:txBody>
          <a:bodyPr>
            <a:normAutofit fontScale="92500" lnSpcReduction="10000"/>
          </a:bodyPr>
          <a:lstStyle/>
          <a:p>
            <a:pPr marL="0" indent="0">
              <a:buNone/>
            </a:pPr>
            <a:r>
              <a:rPr lang="en-GB" sz="2400" dirty="0"/>
              <a:t>Delivery Sessions:</a:t>
            </a:r>
            <a:br>
              <a:rPr lang="en-GB" sz="2400" dirty="0"/>
            </a:br>
            <a:endParaRPr lang="en-GB" sz="2400" dirty="0"/>
          </a:p>
          <a:p>
            <a:pPr marL="457200" indent="-457200">
              <a:buFont typeface="+mj-lt"/>
              <a:buAutoNum type="arabicPeriod"/>
            </a:pPr>
            <a:r>
              <a:rPr lang="en-GB" sz="2400" dirty="0"/>
              <a:t>Organisational culture, ethos and values.</a:t>
            </a:r>
          </a:p>
          <a:p>
            <a:pPr marL="457200" indent="-457200">
              <a:buFont typeface="+mj-lt"/>
              <a:buAutoNum type="arabicPeriod"/>
            </a:pPr>
            <a:r>
              <a:rPr lang="en-GB" sz="2400" dirty="0"/>
              <a:t>Personal ethical standards, values and beliefs.</a:t>
            </a:r>
          </a:p>
          <a:p>
            <a:pPr marL="457200" lvl="0" indent="-457200">
              <a:buFont typeface="+mj-lt"/>
              <a:buAutoNum type="arabicPeriod"/>
            </a:pPr>
            <a:r>
              <a:rPr lang="en-GB" sz="2400" b="1" dirty="0"/>
              <a:t>Formal and informal relationships between departments and people.</a:t>
            </a:r>
          </a:p>
          <a:p>
            <a:pPr marL="457200" indent="-457200">
              <a:buFont typeface="+mj-lt"/>
              <a:buAutoNum type="arabicPeriod"/>
            </a:pPr>
            <a:r>
              <a:rPr lang="en-GB" sz="2400" dirty="0"/>
              <a:t>Communication channels for sharing information and building relationships.</a:t>
            </a:r>
          </a:p>
          <a:p>
            <a:pPr marL="457200" lvl="0" indent="-457200">
              <a:buFont typeface="+mj-lt"/>
              <a:buAutoNum type="arabicPeriod"/>
            </a:pPr>
            <a:r>
              <a:rPr lang="en-GB" sz="2400" dirty="0"/>
              <a:t>Establishing a culture of sustainability within the workplace.</a:t>
            </a:r>
          </a:p>
          <a:p>
            <a:pPr marL="457200" lvl="0" indent="-457200">
              <a:buFont typeface="+mj-lt"/>
              <a:buAutoNum type="arabicPeriod"/>
            </a:pPr>
            <a:r>
              <a:rPr lang="en-GB" sz="2400" dirty="0"/>
              <a:t>Corporate social and environmental responsibility.</a:t>
            </a:r>
          </a:p>
          <a:p>
            <a:pPr marL="457200" lvl="0" indent="-457200">
              <a:buFont typeface="+mj-lt"/>
              <a:buAutoNum type="arabicPeriod"/>
            </a:pPr>
            <a:r>
              <a:rPr lang="en-GB" sz="2400" dirty="0"/>
              <a:t>Barriers to effective functioning in the organisation and ways to overcome them.</a:t>
            </a:r>
          </a:p>
          <a:p>
            <a:pPr marL="457200" indent="-457200">
              <a:buFont typeface="+mj-lt"/>
              <a:buAutoNum type="arabicPeriod"/>
            </a:pPr>
            <a:r>
              <a:rPr lang="en-GB" sz="2400" dirty="0"/>
              <a:t>Impact of external forces on the organisation</a:t>
            </a:r>
          </a:p>
          <a:p>
            <a:pPr marL="457200" indent="-457200">
              <a:buFont typeface="+mj-lt"/>
              <a:buAutoNum type="arabicPeriod"/>
            </a:pPr>
            <a:r>
              <a:rPr lang="en-GB" sz="2400" dirty="0"/>
              <a:t>Organisational Efficiency</a:t>
            </a:r>
          </a:p>
          <a:p>
            <a:pPr lvl="0"/>
            <a:endParaRPr lang="en-GB" dirty="0"/>
          </a:p>
          <a:p>
            <a:endParaRPr lang="en-US" dirty="0"/>
          </a:p>
        </p:txBody>
      </p:sp>
    </p:spTree>
    <p:extLst>
      <p:ext uri="{BB962C8B-B14F-4D97-AF65-F5344CB8AC3E}">
        <p14:creationId xmlns:p14="http://schemas.microsoft.com/office/powerpoint/2010/main" val="4006335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3BDA-E623-874B-8F07-664FE086263C}"/>
              </a:ext>
            </a:extLst>
          </p:cNvPr>
          <p:cNvSpPr>
            <a:spLocks noGrp="1"/>
          </p:cNvSpPr>
          <p:nvPr>
            <p:ph type="title"/>
          </p:nvPr>
        </p:nvSpPr>
        <p:spPr>
          <a:xfrm>
            <a:off x="1938130" y="26553"/>
            <a:ext cx="8315739" cy="1325563"/>
          </a:xfrm>
        </p:spPr>
        <p:txBody>
          <a:bodyPr/>
          <a:lstStyle/>
          <a:p>
            <a:pPr lvl="0"/>
            <a:r>
              <a:rPr lang="en-GB" dirty="0"/>
              <a:t>Formal and informal relationships </a:t>
            </a:r>
            <a:br>
              <a:rPr lang="en-GB" dirty="0"/>
            </a:br>
            <a:r>
              <a:rPr lang="en-GB" dirty="0"/>
              <a:t>between departments and people</a:t>
            </a:r>
          </a:p>
        </p:txBody>
      </p:sp>
      <p:sp>
        <p:nvSpPr>
          <p:cNvPr id="3" name="Content Placeholder 2">
            <a:extLst>
              <a:ext uri="{FF2B5EF4-FFF2-40B4-BE49-F238E27FC236}">
                <a16:creationId xmlns:a16="http://schemas.microsoft.com/office/drawing/2014/main" id="{7C858357-87D1-B342-A006-8B67E29BF00A}"/>
              </a:ext>
            </a:extLst>
          </p:cNvPr>
          <p:cNvSpPr>
            <a:spLocks noGrp="1"/>
          </p:cNvSpPr>
          <p:nvPr>
            <p:ph idx="1"/>
          </p:nvPr>
        </p:nvSpPr>
        <p:spPr>
          <a:xfrm>
            <a:off x="609600" y="1600201"/>
            <a:ext cx="7118555" cy="3917032"/>
          </a:xfrm>
        </p:spPr>
        <p:txBody>
          <a:bodyPr>
            <a:normAutofit/>
          </a:bodyPr>
          <a:lstStyle/>
          <a:p>
            <a:pPr marL="0" indent="0">
              <a:buNone/>
            </a:pPr>
            <a:r>
              <a:rPr lang="en-US" sz="2400" dirty="0">
                <a:solidFill>
                  <a:srgbClr val="0000CC"/>
                </a:solidFill>
              </a:rPr>
              <a:t>This session will examine:</a:t>
            </a:r>
            <a:br>
              <a:rPr lang="en-US" sz="2400" dirty="0">
                <a:solidFill>
                  <a:srgbClr val="0000CC"/>
                </a:solidFill>
              </a:rPr>
            </a:br>
            <a:endParaRPr lang="en-US" sz="2400" dirty="0">
              <a:solidFill>
                <a:srgbClr val="0000CC"/>
              </a:solidFill>
            </a:endParaRPr>
          </a:p>
          <a:p>
            <a:r>
              <a:rPr lang="en-US" sz="2400" dirty="0">
                <a:solidFill>
                  <a:srgbClr val="0000CC"/>
                </a:solidFill>
              </a:rPr>
              <a:t>Workplace Relationships</a:t>
            </a:r>
          </a:p>
          <a:p>
            <a:pPr lvl="1">
              <a:buFont typeface="Symbol" panose="05050102010706020507" pitchFamily="18" charset="2"/>
              <a:buChar char="-"/>
            </a:pPr>
            <a:r>
              <a:rPr lang="en-US" dirty="0">
                <a:solidFill>
                  <a:srgbClr val="0000CC"/>
                </a:solidFill>
              </a:rPr>
              <a:t>Formal (McDonalds) </a:t>
            </a:r>
          </a:p>
          <a:p>
            <a:pPr lvl="1">
              <a:buFont typeface="Symbol" panose="05050102010706020507" pitchFamily="18" charset="2"/>
              <a:buChar char="-"/>
            </a:pPr>
            <a:r>
              <a:rPr lang="en-US" dirty="0">
                <a:solidFill>
                  <a:srgbClr val="0000CC"/>
                </a:solidFill>
              </a:rPr>
              <a:t>Informal (Google)</a:t>
            </a:r>
          </a:p>
          <a:p>
            <a:pPr marL="0" indent="0">
              <a:buNone/>
            </a:pPr>
            <a:br>
              <a:rPr lang="en-US" sz="2400" dirty="0">
                <a:solidFill>
                  <a:srgbClr val="0000CC"/>
                </a:solidFill>
              </a:rPr>
            </a:br>
            <a:r>
              <a:rPr lang="en-US" sz="2400" dirty="0">
                <a:solidFill>
                  <a:srgbClr val="0000CC"/>
                </a:solidFill>
              </a:rPr>
              <a:t>Through the lens of 2 cultural dimensions</a:t>
            </a:r>
          </a:p>
          <a:p>
            <a:r>
              <a:rPr lang="en-US" sz="2400" dirty="0">
                <a:solidFill>
                  <a:srgbClr val="0000CC"/>
                </a:solidFill>
              </a:rPr>
              <a:t>Handy</a:t>
            </a:r>
          </a:p>
          <a:p>
            <a:r>
              <a:rPr lang="en-US" sz="2400" dirty="0">
                <a:solidFill>
                  <a:srgbClr val="0000CC"/>
                </a:solidFill>
              </a:rPr>
              <a:t>Schein</a:t>
            </a:r>
          </a:p>
          <a:p>
            <a:pPr marL="0" indent="0">
              <a:buNone/>
            </a:pPr>
            <a:endParaRPr lang="en-US" dirty="0">
              <a:solidFill>
                <a:srgbClr val="0000CC"/>
              </a:solidFill>
            </a:endParaRPr>
          </a:p>
        </p:txBody>
      </p:sp>
      <p:pic>
        <p:nvPicPr>
          <p:cNvPr id="7" name="Picture 6">
            <a:extLst>
              <a:ext uri="{FF2B5EF4-FFF2-40B4-BE49-F238E27FC236}">
                <a16:creationId xmlns:a16="http://schemas.microsoft.com/office/drawing/2014/main" id="{4427A45E-945E-8047-AB48-72A05F86B464}"/>
              </a:ext>
            </a:extLst>
          </p:cNvPr>
          <p:cNvPicPr>
            <a:picLocks noChangeAspect="1"/>
          </p:cNvPicPr>
          <p:nvPr/>
        </p:nvPicPr>
        <p:blipFill>
          <a:blip r:embed="rId3"/>
          <a:stretch>
            <a:fillRect/>
          </a:stretch>
        </p:blipFill>
        <p:spPr>
          <a:xfrm>
            <a:off x="7448728" y="1961535"/>
            <a:ext cx="4374727" cy="3002580"/>
          </a:xfrm>
          <a:prstGeom prst="rect">
            <a:avLst/>
          </a:prstGeom>
        </p:spPr>
      </p:pic>
    </p:spTree>
    <p:extLst>
      <p:ext uri="{BB962C8B-B14F-4D97-AF65-F5344CB8AC3E}">
        <p14:creationId xmlns:p14="http://schemas.microsoft.com/office/powerpoint/2010/main" val="4182626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7BBC83F-44AC-1743-A8C5-659B24DCDB6A}"/>
              </a:ext>
            </a:extLst>
          </p:cNvPr>
          <p:cNvPicPr>
            <a:picLocks noChangeAspect="1"/>
          </p:cNvPicPr>
          <p:nvPr/>
        </p:nvPicPr>
        <p:blipFill>
          <a:blip r:embed="rId3"/>
          <a:stretch>
            <a:fillRect/>
          </a:stretch>
        </p:blipFill>
        <p:spPr>
          <a:xfrm>
            <a:off x="311650" y="202688"/>
            <a:ext cx="1332937" cy="1332937"/>
          </a:xfrm>
          <a:prstGeom prst="rect">
            <a:avLst/>
          </a:prstGeom>
        </p:spPr>
      </p:pic>
      <p:sp>
        <p:nvSpPr>
          <p:cNvPr id="2" name="Title 1">
            <a:extLst>
              <a:ext uri="{FF2B5EF4-FFF2-40B4-BE49-F238E27FC236}">
                <a16:creationId xmlns:a16="http://schemas.microsoft.com/office/drawing/2014/main" id="{75462D7B-142B-D34E-A1A5-931A724E9E57}"/>
              </a:ext>
            </a:extLst>
          </p:cNvPr>
          <p:cNvSpPr>
            <a:spLocks noGrp="1"/>
          </p:cNvSpPr>
          <p:nvPr>
            <p:ph type="title"/>
          </p:nvPr>
        </p:nvSpPr>
        <p:spPr>
          <a:xfrm>
            <a:off x="2004391" y="313902"/>
            <a:ext cx="4701209" cy="1325563"/>
          </a:xfrm>
        </p:spPr>
        <p:txBody>
          <a:bodyPr/>
          <a:lstStyle/>
          <a:p>
            <a:r>
              <a:rPr lang="en-US" dirty="0"/>
              <a:t>Working at Google</a:t>
            </a:r>
          </a:p>
        </p:txBody>
      </p:sp>
      <p:sp>
        <p:nvSpPr>
          <p:cNvPr id="3" name="Content Placeholder 2">
            <a:extLst>
              <a:ext uri="{FF2B5EF4-FFF2-40B4-BE49-F238E27FC236}">
                <a16:creationId xmlns:a16="http://schemas.microsoft.com/office/drawing/2014/main" id="{016A8EEA-60F3-C847-948A-879B7240EF93}"/>
              </a:ext>
            </a:extLst>
          </p:cNvPr>
          <p:cNvSpPr>
            <a:spLocks noGrp="1"/>
          </p:cNvSpPr>
          <p:nvPr>
            <p:ph idx="1"/>
          </p:nvPr>
        </p:nvSpPr>
        <p:spPr>
          <a:xfrm>
            <a:off x="462116" y="1936959"/>
            <a:ext cx="4286865" cy="3091122"/>
          </a:xfrm>
        </p:spPr>
        <p:txBody>
          <a:bodyPr>
            <a:normAutofit/>
          </a:bodyPr>
          <a:lstStyle/>
          <a:p>
            <a:pPr marL="234950" indent="-234950">
              <a:spcBef>
                <a:spcPct val="0"/>
              </a:spcBef>
            </a:pPr>
            <a:r>
              <a:rPr lang="en-US" altLang="en-US" dirty="0">
                <a:solidFill>
                  <a:srgbClr val="002060"/>
                </a:solidFill>
              </a:rPr>
              <a:t>“Flat” structure- high middle management</a:t>
            </a:r>
          </a:p>
          <a:p>
            <a:pPr marL="0" indent="0">
              <a:buNone/>
            </a:pPr>
            <a:endParaRPr lang="en-US" altLang="en-US" dirty="0">
              <a:solidFill>
                <a:srgbClr val="002060"/>
              </a:solidFill>
            </a:endParaRPr>
          </a:p>
          <a:p>
            <a:pPr marL="234950" indent="-234950"/>
            <a:r>
              <a:rPr lang="en-US" altLang="en-US" dirty="0">
                <a:solidFill>
                  <a:srgbClr val="002060"/>
                </a:solidFill>
              </a:rPr>
              <a:t>Collaborative culture</a:t>
            </a:r>
          </a:p>
          <a:p>
            <a:pPr marL="234950" indent="-234950"/>
            <a:endParaRPr lang="en-US" altLang="en-US" dirty="0">
              <a:solidFill>
                <a:srgbClr val="002060"/>
              </a:solidFill>
            </a:endParaRPr>
          </a:p>
          <a:p>
            <a:pPr marL="234950" indent="-234950"/>
            <a:r>
              <a:rPr lang="en-US" altLang="en-US" dirty="0">
                <a:solidFill>
                  <a:srgbClr val="002060"/>
                </a:solidFill>
              </a:rPr>
              <a:t>High Tech environment</a:t>
            </a:r>
          </a:p>
        </p:txBody>
      </p:sp>
      <p:pic>
        <p:nvPicPr>
          <p:cNvPr id="6" name="Picture 12">
            <a:extLst>
              <a:ext uri="{FF2B5EF4-FFF2-40B4-BE49-F238E27FC236}">
                <a16:creationId xmlns:a16="http://schemas.microsoft.com/office/drawing/2014/main" id="{A94FCD0D-AE2B-8D4D-87A3-8899CA61B2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23266" y="1535625"/>
            <a:ext cx="6868734" cy="4164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60103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2D7B-142B-D34E-A1A5-931A724E9E57}"/>
              </a:ext>
            </a:extLst>
          </p:cNvPr>
          <p:cNvSpPr>
            <a:spLocks noGrp="1"/>
          </p:cNvSpPr>
          <p:nvPr>
            <p:ph type="title"/>
          </p:nvPr>
        </p:nvSpPr>
        <p:spPr>
          <a:xfrm>
            <a:off x="2348948" y="211847"/>
            <a:ext cx="5019261" cy="1325563"/>
          </a:xfrm>
        </p:spPr>
        <p:txBody>
          <a:bodyPr/>
          <a:lstStyle/>
          <a:p>
            <a:r>
              <a:rPr lang="en-US" dirty="0"/>
              <a:t>Working at Google</a:t>
            </a:r>
          </a:p>
        </p:txBody>
      </p:sp>
      <p:sp>
        <p:nvSpPr>
          <p:cNvPr id="3" name="Content Placeholder 2">
            <a:extLst>
              <a:ext uri="{FF2B5EF4-FFF2-40B4-BE49-F238E27FC236}">
                <a16:creationId xmlns:a16="http://schemas.microsoft.com/office/drawing/2014/main" id="{016A8EEA-60F3-C847-948A-879B7240EF93}"/>
              </a:ext>
            </a:extLst>
          </p:cNvPr>
          <p:cNvSpPr>
            <a:spLocks noGrp="1"/>
          </p:cNvSpPr>
          <p:nvPr>
            <p:ph idx="1"/>
          </p:nvPr>
        </p:nvSpPr>
        <p:spPr>
          <a:xfrm>
            <a:off x="609599" y="1644444"/>
            <a:ext cx="6882582" cy="3915697"/>
          </a:xfrm>
        </p:spPr>
        <p:txBody>
          <a:bodyPr>
            <a:normAutofit lnSpcReduction="10000"/>
          </a:bodyPr>
          <a:lstStyle/>
          <a:p>
            <a:pPr marL="0" indent="0">
              <a:spcBef>
                <a:spcPct val="0"/>
              </a:spcBef>
              <a:buNone/>
            </a:pPr>
            <a: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t>Adhocratic Culture </a:t>
            </a:r>
            <a:b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br>
            <a:endParaRPr lang="en-US" altLang="en-US" sz="2200" dirty="0">
              <a:sym typeface="Arial" panose="020B0604020202020204" pitchFamily="34" charset="0"/>
            </a:endParaRPr>
          </a:p>
          <a:p>
            <a:pPr>
              <a:spcBef>
                <a:spcPct val="0"/>
              </a:spcBef>
            </a:pPr>
            <a: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t>Focus on flexibility and creativity</a:t>
            </a:r>
            <a:b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br>
            <a:endParaRPr lang="en-US" altLang="en-US" sz="2200" dirty="0">
              <a:sym typeface="Arial" panose="020B0604020202020204" pitchFamily="34" charset="0"/>
            </a:endParaRPr>
          </a:p>
          <a:p>
            <a:pPr>
              <a:spcBef>
                <a:spcPct val="0"/>
              </a:spcBef>
            </a:pPr>
            <a: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t>Leaders are entrepreneurial </a:t>
            </a:r>
            <a:b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br>
            <a:endParaRPr lang="en-US" altLang="en-US" sz="2200" dirty="0">
              <a:sym typeface="Arial" panose="020B0604020202020204" pitchFamily="34" charset="0"/>
            </a:endParaRPr>
          </a:p>
          <a:p>
            <a:pPr>
              <a:spcBef>
                <a:spcPct val="0"/>
              </a:spcBef>
            </a:pPr>
            <a: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t>Effectiveness measured in creativity and innovation</a:t>
            </a:r>
            <a:b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br>
            <a:endParaRPr lang="en-US" altLang="en-US" sz="2200" dirty="0">
              <a:sym typeface="Arial" panose="020B0604020202020204" pitchFamily="34" charset="0"/>
            </a:endParaRPr>
          </a:p>
          <a:p>
            <a:pPr>
              <a:spcBef>
                <a:spcPct val="0"/>
              </a:spcBef>
            </a:pPr>
            <a: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t>Vibrant workplace, but high risk taking</a:t>
            </a:r>
            <a:b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br>
            <a:endPar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a:spcBef>
                <a:spcPct val="0"/>
              </a:spcBef>
            </a:pPr>
            <a: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t>Young workforce</a:t>
            </a:r>
            <a:b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br>
            <a:endPar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a:spcBef>
                <a:spcPct val="0"/>
              </a:spcBef>
            </a:pPr>
            <a: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t>Fortune magazine – “Best Companies to work for”</a:t>
            </a:r>
            <a:endParaRPr lang="en-US" altLang="en-US" sz="2200" dirty="0">
              <a:solidFill>
                <a:srgbClr val="221E1F"/>
              </a:solidFill>
              <a:latin typeface="Arial" panose="020B0604020202020204" pitchFamily="34" charset="0"/>
              <a:sym typeface="Arial" panose="020B0604020202020204" pitchFamily="34" charset="0"/>
            </a:endParaRPr>
          </a:p>
        </p:txBody>
      </p:sp>
      <p:pic>
        <p:nvPicPr>
          <p:cNvPr id="5" name="Picture 4">
            <a:extLst>
              <a:ext uri="{FF2B5EF4-FFF2-40B4-BE49-F238E27FC236}">
                <a16:creationId xmlns:a16="http://schemas.microsoft.com/office/drawing/2014/main" id="{C3C93B5E-1B90-A84D-B968-F45D97515458}"/>
              </a:ext>
            </a:extLst>
          </p:cNvPr>
          <p:cNvPicPr>
            <a:picLocks noChangeAspect="1"/>
          </p:cNvPicPr>
          <p:nvPr/>
        </p:nvPicPr>
        <p:blipFill>
          <a:blip r:embed="rId3"/>
          <a:stretch>
            <a:fillRect/>
          </a:stretch>
        </p:blipFill>
        <p:spPr>
          <a:xfrm>
            <a:off x="7554100" y="1600201"/>
            <a:ext cx="4637900" cy="3094142"/>
          </a:xfrm>
          <a:prstGeom prst="rect">
            <a:avLst/>
          </a:prstGeom>
        </p:spPr>
      </p:pic>
      <p:pic>
        <p:nvPicPr>
          <p:cNvPr id="9" name="Picture 8">
            <a:extLst>
              <a:ext uri="{FF2B5EF4-FFF2-40B4-BE49-F238E27FC236}">
                <a16:creationId xmlns:a16="http://schemas.microsoft.com/office/drawing/2014/main" id="{EEDC3DC6-845B-F146-AE78-CFEEA1C6B651}"/>
              </a:ext>
            </a:extLst>
          </p:cNvPr>
          <p:cNvPicPr>
            <a:picLocks noChangeAspect="1"/>
          </p:cNvPicPr>
          <p:nvPr/>
        </p:nvPicPr>
        <p:blipFill>
          <a:blip r:embed="rId4"/>
          <a:stretch>
            <a:fillRect/>
          </a:stretch>
        </p:blipFill>
        <p:spPr>
          <a:xfrm>
            <a:off x="311650" y="202688"/>
            <a:ext cx="1332937" cy="1332937"/>
          </a:xfrm>
          <a:prstGeom prst="rect">
            <a:avLst/>
          </a:prstGeom>
        </p:spPr>
      </p:pic>
    </p:spTree>
    <p:extLst>
      <p:ext uri="{BB962C8B-B14F-4D97-AF65-F5344CB8AC3E}">
        <p14:creationId xmlns:p14="http://schemas.microsoft.com/office/powerpoint/2010/main" val="4090055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37226D9-FC74-944C-98BF-E6E3CF0B97BC}"/>
              </a:ext>
            </a:extLst>
          </p:cNvPr>
          <p:cNvPicPr>
            <a:picLocks noChangeAspect="1"/>
          </p:cNvPicPr>
          <p:nvPr/>
        </p:nvPicPr>
        <p:blipFill>
          <a:blip r:embed="rId3"/>
          <a:stretch>
            <a:fillRect/>
          </a:stretch>
        </p:blipFill>
        <p:spPr>
          <a:xfrm>
            <a:off x="1028700" y="73740"/>
            <a:ext cx="10553700" cy="5613400"/>
          </a:xfrm>
          <a:prstGeom prst="rect">
            <a:avLst/>
          </a:prstGeom>
        </p:spPr>
      </p:pic>
      <p:sp>
        <p:nvSpPr>
          <p:cNvPr id="2" name="Title 1">
            <a:extLst>
              <a:ext uri="{FF2B5EF4-FFF2-40B4-BE49-F238E27FC236}">
                <a16:creationId xmlns:a16="http://schemas.microsoft.com/office/drawing/2014/main" id="{BE355FA7-A322-9945-9702-0B1050005DD2}"/>
              </a:ext>
            </a:extLst>
          </p:cNvPr>
          <p:cNvSpPr>
            <a:spLocks noGrp="1"/>
          </p:cNvSpPr>
          <p:nvPr>
            <p:ph type="title"/>
          </p:nvPr>
        </p:nvSpPr>
        <p:spPr/>
        <p:txBody>
          <a:bodyPr/>
          <a:lstStyle/>
          <a:p>
            <a:r>
              <a:rPr lang="en-US" b="1" dirty="0"/>
              <a:t>McDonalds</a:t>
            </a:r>
          </a:p>
        </p:txBody>
      </p:sp>
      <p:sp>
        <p:nvSpPr>
          <p:cNvPr id="3" name="Content Placeholder 2">
            <a:extLst>
              <a:ext uri="{FF2B5EF4-FFF2-40B4-BE49-F238E27FC236}">
                <a16:creationId xmlns:a16="http://schemas.microsoft.com/office/drawing/2014/main" id="{A02FB622-78EF-4D4F-B78A-03AFBFCF5248}"/>
              </a:ext>
            </a:extLst>
          </p:cNvPr>
          <p:cNvSpPr>
            <a:spLocks noGrp="1"/>
          </p:cNvSpPr>
          <p:nvPr>
            <p:ph idx="1"/>
          </p:nvPr>
        </p:nvSpPr>
        <p:spPr>
          <a:xfrm>
            <a:off x="838200" y="1332627"/>
            <a:ext cx="10515600" cy="4351338"/>
          </a:xfrm>
        </p:spPr>
        <p:txBody>
          <a:bodyPr>
            <a:normAutofit/>
          </a:bodyPr>
          <a:lstStyle/>
          <a:p>
            <a:pPr marL="0" indent="0">
              <a:buNone/>
            </a:pPr>
            <a:r>
              <a:rPr lang="en-US" dirty="0"/>
              <a:t>Formal (Utilitarian) </a:t>
            </a:r>
            <a:r>
              <a:rPr lang="en-US" dirty="0" err="1"/>
              <a:t>Organisation</a:t>
            </a:r>
            <a:r>
              <a:rPr lang="en-US" dirty="0"/>
              <a:t> </a:t>
            </a:r>
          </a:p>
          <a:p>
            <a:r>
              <a:rPr lang="en-US" dirty="0"/>
              <a:t>32,000 outlets – 117 countries</a:t>
            </a:r>
          </a:p>
          <a:p>
            <a:r>
              <a:rPr lang="en-US" dirty="0"/>
              <a:t>Approximately 60 million served per day</a:t>
            </a:r>
          </a:p>
          <a:p>
            <a:pPr marL="0" indent="0">
              <a:buNone/>
            </a:pPr>
            <a:br>
              <a:rPr lang="en-US" dirty="0"/>
            </a:br>
            <a:r>
              <a:rPr lang="en-US" dirty="0"/>
              <a:t>Achieved through</a:t>
            </a:r>
          </a:p>
          <a:p>
            <a:r>
              <a:rPr lang="en-US" dirty="0"/>
              <a:t>People</a:t>
            </a:r>
          </a:p>
          <a:p>
            <a:r>
              <a:rPr lang="en-US" dirty="0"/>
              <a:t>Resources</a:t>
            </a:r>
          </a:p>
          <a:p>
            <a:r>
              <a:rPr lang="en-US" dirty="0"/>
              <a:t>technology</a:t>
            </a:r>
          </a:p>
        </p:txBody>
      </p:sp>
    </p:spTree>
    <p:extLst>
      <p:ext uri="{BB962C8B-B14F-4D97-AF65-F5344CB8AC3E}">
        <p14:creationId xmlns:p14="http://schemas.microsoft.com/office/powerpoint/2010/main" val="3110631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C654815-4A63-7F4D-85A9-51C09A20F2B5}"/>
              </a:ext>
            </a:extLst>
          </p:cNvPr>
          <p:cNvPicPr>
            <a:picLocks noChangeAspect="1"/>
          </p:cNvPicPr>
          <p:nvPr/>
        </p:nvPicPr>
        <p:blipFill>
          <a:blip r:embed="rId3"/>
          <a:stretch>
            <a:fillRect/>
          </a:stretch>
        </p:blipFill>
        <p:spPr>
          <a:xfrm>
            <a:off x="1028700" y="73740"/>
            <a:ext cx="10553700" cy="5613400"/>
          </a:xfrm>
          <a:prstGeom prst="rect">
            <a:avLst/>
          </a:prstGeom>
        </p:spPr>
      </p:pic>
      <p:sp>
        <p:nvSpPr>
          <p:cNvPr id="2" name="Title 1">
            <a:extLst>
              <a:ext uri="{FF2B5EF4-FFF2-40B4-BE49-F238E27FC236}">
                <a16:creationId xmlns:a16="http://schemas.microsoft.com/office/drawing/2014/main" id="{BE355FA7-A322-9945-9702-0B1050005DD2}"/>
              </a:ext>
            </a:extLst>
          </p:cNvPr>
          <p:cNvSpPr>
            <a:spLocks noGrp="1"/>
          </p:cNvSpPr>
          <p:nvPr>
            <p:ph type="title"/>
          </p:nvPr>
        </p:nvSpPr>
        <p:spPr/>
        <p:txBody>
          <a:bodyPr/>
          <a:lstStyle/>
          <a:p>
            <a:r>
              <a:rPr lang="en-US" dirty="0"/>
              <a:t>McDonalds</a:t>
            </a:r>
          </a:p>
        </p:txBody>
      </p:sp>
      <p:sp>
        <p:nvSpPr>
          <p:cNvPr id="3" name="Content Placeholder 2">
            <a:extLst>
              <a:ext uri="{FF2B5EF4-FFF2-40B4-BE49-F238E27FC236}">
                <a16:creationId xmlns:a16="http://schemas.microsoft.com/office/drawing/2014/main" id="{A02FB622-78EF-4D4F-B78A-03AFBFCF5248}"/>
              </a:ext>
            </a:extLst>
          </p:cNvPr>
          <p:cNvSpPr>
            <a:spLocks noGrp="1"/>
          </p:cNvSpPr>
          <p:nvPr>
            <p:ph idx="1"/>
          </p:nvPr>
        </p:nvSpPr>
        <p:spPr>
          <a:xfrm>
            <a:off x="162233" y="1174746"/>
            <a:ext cx="11842954" cy="4342487"/>
          </a:xfrm>
        </p:spPr>
        <p:txBody>
          <a:bodyPr>
            <a:normAutofit/>
          </a:bodyPr>
          <a:lstStyle/>
          <a:p>
            <a:pPr marL="0" indent="0">
              <a:buNone/>
            </a:pPr>
            <a:r>
              <a:rPr lang="en-US" sz="2200" dirty="0"/>
              <a:t>Written rules define nature of employee relationships &amp; operation methods.</a:t>
            </a:r>
          </a:p>
          <a:p>
            <a:pPr marL="0" indent="0">
              <a:buNone/>
            </a:pPr>
            <a:endParaRPr lang="en-US" sz="2200" dirty="0"/>
          </a:p>
          <a:p>
            <a:pPr marL="0" indent="0">
              <a:buNone/>
            </a:pPr>
            <a:r>
              <a:rPr lang="en-US" sz="2200" dirty="0"/>
              <a:t>Everything is rationalized:</a:t>
            </a:r>
          </a:p>
          <a:p>
            <a:r>
              <a:rPr lang="en-US" sz="2200" dirty="0"/>
              <a:t>Emotion</a:t>
            </a:r>
          </a:p>
          <a:p>
            <a:r>
              <a:rPr lang="en-US" sz="2200" dirty="0"/>
              <a:t>Superstition</a:t>
            </a:r>
          </a:p>
          <a:p>
            <a:r>
              <a:rPr lang="en-US" sz="2200" dirty="0"/>
              <a:t>Respect</a:t>
            </a:r>
          </a:p>
          <a:p>
            <a:r>
              <a:rPr lang="en-US" sz="2200" dirty="0"/>
              <a:t>Tradition </a:t>
            </a:r>
            <a:br>
              <a:rPr lang="en-US" sz="2200" dirty="0"/>
            </a:br>
            <a:br>
              <a:rPr lang="en-US" sz="2200" dirty="0"/>
            </a:br>
            <a:r>
              <a:rPr lang="en-US" sz="2200" dirty="0"/>
              <a:t>All the above are replaced by instrumental rational thought &amp; action</a:t>
            </a:r>
          </a:p>
          <a:p>
            <a:pPr marL="0" indent="0">
              <a:buNone/>
            </a:pPr>
            <a:br>
              <a:rPr lang="en-GB" sz="2000" b="1" i="1" dirty="0"/>
            </a:br>
            <a:r>
              <a:rPr lang="en-GB" sz="2000" b="1" i="1" dirty="0"/>
              <a:t>How then does this drive formal and informal relationships between employees and departments?</a:t>
            </a:r>
            <a:endParaRPr lang="en-US" sz="2000" b="1" i="1" dirty="0"/>
          </a:p>
          <a:p>
            <a:endParaRPr lang="en-US" sz="2200" dirty="0"/>
          </a:p>
        </p:txBody>
      </p:sp>
    </p:spTree>
    <p:extLst>
      <p:ext uri="{BB962C8B-B14F-4D97-AF65-F5344CB8AC3E}">
        <p14:creationId xmlns:p14="http://schemas.microsoft.com/office/powerpoint/2010/main" val="1245594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6CB4B-302E-5247-97DF-13DF86D45651}"/>
              </a:ext>
            </a:extLst>
          </p:cNvPr>
          <p:cNvSpPr>
            <a:spLocks noGrp="1"/>
          </p:cNvSpPr>
          <p:nvPr>
            <p:ph type="title"/>
          </p:nvPr>
        </p:nvSpPr>
        <p:spPr/>
        <p:txBody>
          <a:bodyPr/>
          <a:lstStyle/>
          <a:p>
            <a:r>
              <a:rPr lang="en-US" dirty="0"/>
              <a:t>Organisational Climate</a:t>
            </a:r>
          </a:p>
        </p:txBody>
      </p:sp>
      <p:sp>
        <p:nvSpPr>
          <p:cNvPr id="3" name="Content Placeholder 2">
            <a:extLst>
              <a:ext uri="{FF2B5EF4-FFF2-40B4-BE49-F238E27FC236}">
                <a16:creationId xmlns:a16="http://schemas.microsoft.com/office/drawing/2014/main" id="{A840AD4B-542C-534D-A70B-130269A2CE33}"/>
              </a:ext>
            </a:extLst>
          </p:cNvPr>
          <p:cNvSpPr>
            <a:spLocks noGrp="1"/>
          </p:cNvSpPr>
          <p:nvPr>
            <p:ph sz="half" idx="1"/>
          </p:nvPr>
        </p:nvSpPr>
        <p:spPr>
          <a:xfrm>
            <a:off x="838200" y="1300989"/>
            <a:ext cx="5156200" cy="4351338"/>
          </a:xfrm>
        </p:spPr>
        <p:txBody>
          <a:bodyPr>
            <a:normAutofit fontScale="92500" lnSpcReduction="10000"/>
          </a:bodyPr>
          <a:lstStyle/>
          <a:p>
            <a:r>
              <a:rPr lang="en-GB" dirty="0">
                <a:solidFill>
                  <a:srgbClr val="002060"/>
                </a:solidFill>
              </a:rPr>
              <a:t>Clarity</a:t>
            </a:r>
          </a:p>
          <a:p>
            <a:pPr marL="347662" lvl="1" indent="0">
              <a:buNone/>
            </a:pPr>
            <a:r>
              <a:rPr lang="en-GB" sz="2600" dirty="0">
                <a:solidFill>
                  <a:srgbClr val="002060"/>
                </a:solidFill>
              </a:rPr>
              <a:t>Understanding of the organisation’s goals and policies as well as the requirements of their job.</a:t>
            </a:r>
            <a:br>
              <a:rPr lang="en-GB" sz="2600" dirty="0">
                <a:solidFill>
                  <a:srgbClr val="002060"/>
                </a:solidFill>
              </a:rPr>
            </a:br>
            <a:endParaRPr lang="en-GB" sz="2600" dirty="0">
              <a:solidFill>
                <a:srgbClr val="002060"/>
              </a:solidFill>
            </a:endParaRPr>
          </a:p>
          <a:p>
            <a:r>
              <a:rPr lang="en-GB" dirty="0">
                <a:solidFill>
                  <a:srgbClr val="002060"/>
                </a:solidFill>
              </a:rPr>
              <a:t>Commitment</a:t>
            </a:r>
          </a:p>
          <a:p>
            <a:pPr marL="347662" lvl="1" indent="0">
              <a:buNone/>
            </a:pPr>
            <a:r>
              <a:rPr lang="en-GB" sz="2600" dirty="0">
                <a:solidFill>
                  <a:srgbClr val="002060"/>
                </a:solidFill>
              </a:rPr>
              <a:t>Continuing dedication to a common purpose.</a:t>
            </a:r>
            <a:br>
              <a:rPr lang="en-GB" sz="2600" dirty="0">
                <a:solidFill>
                  <a:srgbClr val="002060"/>
                </a:solidFill>
              </a:rPr>
            </a:br>
            <a:endParaRPr lang="en-GB" sz="2600" dirty="0">
              <a:solidFill>
                <a:srgbClr val="002060"/>
              </a:solidFill>
            </a:endParaRPr>
          </a:p>
          <a:p>
            <a:r>
              <a:rPr lang="en-GB" dirty="0">
                <a:solidFill>
                  <a:srgbClr val="002060"/>
                </a:solidFill>
              </a:rPr>
              <a:t>Standards</a:t>
            </a:r>
          </a:p>
          <a:p>
            <a:pPr marL="347662" lvl="1" indent="0">
              <a:buNone/>
            </a:pPr>
            <a:r>
              <a:rPr lang="en-GB" sz="2600" dirty="0">
                <a:solidFill>
                  <a:srgbClr val="002060"/>
                </a:solidFill>
              </a:rPr>
              <a:t>Emphasis management places on high performance standards.</a:t>
            </a:r>
          </a:p>
          <a:p>
            <a:endParaRPr lang="en-US" dirty="0">
              <a:solidFill>
                <a:srgbClr val="002060"/>
              </a:solidFill>
            </a:endParaRPr>
          </a:p>
        </p:txBody>
      </p:sp>
      <p:sp>
        <p:nvSpPr>
          <p:cNvPr id="4" name="Content Placeholder 3">
            <a:extLst>
              <a:ext uri="{FF2B5EF4-FFF2-40B4-BE49-F238E27FC236}">
                <a16:creationId xmlns:a16="http://schemas.microsoft.com/office/drawing/2014/main" id="{221A7459-E24D-0D45-AD9A-F4564E8F818E}"/>
              </a:ext>
            </a:extLst>
          </p:cNvPr>
          <p:cNvSpPr>
            <a:spLocks noGrp="1"/>
          </p:cNvSpPr>
          <p:nvPr>
            <p:ph sz="half" idx="2"/>
          </p:nvPr>
        </p:nvSpPr>
        <p:spPr>
          <a:xfrm>
            <a:off x="6299200" y="1310408"/>
            <a:ext cx="5156200" cy="4351338"/>
          </a:xfrm>
        </p:spPr>
        <p:txBody>
          <a:bodyPr>
            <a:normAutofit fontScale="92500" lnSpcReduction="10000"/>
          </a:bodyPr>
          <a:lstStyle/>
          <a:p>
            <a:r>
              <a:rPr lang="en-GB" dirty="0">
                <a:solidFill>
                  <a:srgbClr val="0000CC"/>
                </a:solidFill>
              </a:rPr>
              <a:t>Responsibility</a:t>
            </a:r>
          </a:p>
          <a:p>
            <a:pPr marL="347662" lvl="1" indent="0">
              <a:buNone/>
            </a:pPr>
            <a:r>
              <a:rPr lang="en-GB" sz="2600" dirty="0">
                <a:solidFill>
                  <a:srgbClr val="0000CC"/>
                </a:solidFill>
              </a:rPr>
              <a:t>Degree to which people feel responsible for their work.</a:t>
            </a:r>
            <a:br>
              <a:rPr lang="en-GB" sz="2600" dirty="0">
                <a:solidFill>
                  <a:srgbClr val="0000CC"/>
                </a:solidFill>
              </a:rPr>
            </a:br>
            <a:endParaRPr lang="en-GB" sz="2600" dirty="0">
              <a:solidFill>
                <a:srgbClr val="0000CC"/>
              </a:solidFill>
            </a:endParaRPr>
          </a:p>
          <a:p>
            <a:r>
              <a:rPr lang="en-GB" dirty="0">
                <a:solidFill>
                  <a:srgbClr val="0000CC"/>
                </a:solidFill>
              </a:rPr>
              <a:t>Recognition</a:t>
            </a:r>
          </a:p>
          <a:p>
            <a:pPr marL="347662" lvl="1" indent="0">
              <a:buNone/>
            </a:pPr>
            <a:r>
              <a:rPr lang="en-GB" sz="2600" dirty="0">
                <a:solidFill>
                  <a:srgbClr val="0000CC"/>
                </a:solidFill>
              </a:rPr>
              <a:t>Feeling of being recognised and rewarded for good work; performance feedback.</a:t>
            </a:r>
            <a:br>
              <a:rPr lang="en-GB" sz="2600" dirty="0">
                <a:solidFill>
                  <a:srgbClr val="0000CC"/>
                </a:solidFill>
              </a:rPr>
            </a:br>
            <a:endParaRPr lang="en-GB" sz="2600" dirty="0">
              <a:solidFill>
                <a:srgbClr val="0000CC"/>
              </a:solidFill>
            </a:endParaRPr>
          </a:p>
          <a:p>
            <a:r>
              <a:rPr lang="en-GB" dirty="0">
                <a:solidFill>
                  <a:srgbClr val="0000CC"/>
                </a:solidFill>
              </a:rPr>
              <a:t>Teamwork</a:t>
            </a:r>
          </a:p>
          <a:p>
            <a:pPr marL="347662" lvl="1" indent="0">
              <a:buNone/>
            </a:pPr>
            <a:r>
              <a:rPr lang="en-GB" sz="2600" dirty="0">
                <a:solidFill>
                  <a:srgbClr val="0000CC"/>
                </a:solidFill>
              </a:rPr>
              <a:t>Sense of organisational cohesion, mutual support, trust and pride.</a:t>
            </a:r>
          </a:p>
        </p:txBody>
      </p:sp>
      <p:sp>
        <p:nvSpPr>
          <p:cNvPr id="6" name="TextBox 5">
            <a:extLst>
              <a:ext uri="{FF2B5EF4-FFF2-40B4-BE49-F238E27FC236}">
                <a16:creationId xmlns:a16="http://schemas.microsoft.com/office/drawing/2014/main" id="{4957CB3F-A9A7-4847-9015-65AF01AB4A3D}"/>
              </a:ext>
            </a:extLst>
          </p:cNvPr>
          <p:cNvSpPr txBox="1"/>
          <p:nvPr/>
        </p:nvSpPr>
        <p:spPr>
          <a:xfrm>
            <a:off x="9682980" y="5344550"/>
            <a:ext cx="2509020" cy="307777"/>
          </a:xfrm>
          <a:prstGeom prst="rect">
            <a:avLst/>
          </a:prstGeom>
          <a:noFill/>
        </p:spPr>
        <p:txBody>
          <a:bodyPr wrap="none" rtlCol="0">
            <a:spAutoFit/>
          </a:bodyPr>
          <a:lstStyle/>
          <a:p>
            <a:r>
              <a:rPr lang="en-GB" sz="1400" dirty="0"/>
              <a:t>(Atkinson and Frechette, 2009)</a:t>
            </a:r>
            <a:endParaRPr lang="en-US" sz="1400" dirty="0"/>
          </a:p>
        </p:txBody>
      </p:sp>
    </p:spTree>
    <p:extLst>
      <p:ext uri="{BB962C8B-B14F-4D97-AF65-F5344CB8AC3E}">
        <p14:creationId xmlns:p14="http://schemas.microsoft.com/office/powerpoint/2010/main" val="1781462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Effect transition="in" filter="fade">
                                      <p:cBhvr>
                                        <p:cTn id="31" dur="500"/>
                                        <p:tgtEl>
                                          <p:spTgt spid="4">
                                            <p:txEl>
                                              <p:pRg st="0" end="0"/>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1" end="1"/>
                                            </p:txEl>
                                          </p:spTgt>
                                        </p:tgtEl>
                                        <p:attrNameLst>
                                          <p:attrName>style.visibility</p:attrName>
                                        </p:attrNameLst>
                                      </p:cBhvr>
                                      <p:to>
                                        <p:strVal val="visible"/>
                                      </p:to>
                                    </p:set>
                                    <p:animEffect transition="in" filter="fade">
                                      <p:cBhvr>
                                        <p:cTn id="34" dur="500"/>
                                        <p:tgtEl>
                                          <p:spTgt spid="4">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Effect transition="in" filter="fade">
                                      <p:cBhvr>
                                        <p:cTn id="39" dur="500"/>
                                        <p:tgtEl>
                                          <p:spTgt spid="4">
                                            <p:txEl>
                                              <p:pRg st="2" end="2"/>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fade">
                                      <p:cBhvr>
                                        <p:cTn id="42" dur="500"/>
                                        <p:tgtEl>
                                          <p:spTgt spid="4">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animEffect transition="in" filter="fade">
                                      <p:cBhvr>
                                        <p:cTn id="47" dur="500"/>
                                        <p:tgtEl>
                                          <p:spTgt spid="4">
                                            <p:txEl>
                                              <p:pRg st="4" end="4"/>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4">
                                            <p:txEl>
                                              <p:pRg st="5" end="5"/>
                                            </p:txEl>
                                          </p:spTgt>
                                        </p:tgtEl>
                                        <p:attrNameLst>
                                          <p:attrName>style.visibility</p:attrName>
                                        </p:attrNameLst>
                                      </p:cBhvr>
                                      <p:to>
                                        <p:strVal val="visible"/>
                                      </p:to>
                                    </p:set>
                                    <p:animEffect transition="in" filter="fade">
                                      <p:cBhvr>
                                        <p:cTn id="50"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4396409" cy="874620"/>
          </a:xfrm>
        </p:spPr>
        <p:txBody>
          <a:bodyPr/>
          <a:lstStyle/>
          <a:p>
            <a:r>
              <a:rPr lang="en-GB" dirty="0"/>
              <a:t>Schein’s Culture </a:t>
            </a:r>
          </a:p>
        </p:txBody>
      </p:sp>
      <p:sp>
        <p:nvSpPr>
          <p:cNvPr id="3" name="Content Placeholder 2"/>
          <p:cNvSpPr>
            <a:spLocks noGrp="1"/>
          </p:cNvSpPr>
          <p:nvPr>
            <p:ph sz="half" idx="1"/>
          </p:nvPr>
        </p:nvSpPr>
        <p:spPr>
          <a:xfrm>
            <a:off x="609599" y="1600201"/>
            <a:ext cx="7457769" cy="3473244"/>
          </a:xfrm>
        </p:spPr>
        <p:txBody>
          <a:bodyPr>
            <a:normAutofit lnSpcReduction="10000"/>
          </a:bodyPr>
          <a:lstStyle/>
          <a:p>
            <a:pPr>
              <a:defRPr/>
            </a:pPr>
            <a:r>
              <a:rPr lang="hu-HU" dirty="0" err="1">
                <a:solidFill>
                  <a:srgbClr val="0000CC"/>
                </a:solidFill>
                <a:effectLst>
                  <a:outerShdw blurRad="38100" dist="38100" dir="2700000" algn="tl">
                    <a:srgbClr val="C0C0C0"/>
                  </a:outerShdw>
                </a:effectLst>
              </a:rPr>
              <a:t>Achievement</a:t>
            </a:r>
            <a:endParaRPr lang="hu-HU" dirty="0">
              <a:solidFill>
                <a:srgbClr val="0000CC"/>
              </a:solidFill>
              <a:effectLst>
                <a:outerShdw blurRad="38100" dist="38100" dir="2700000" algn="tl">
                  <a:srgbClr val="C0C0C0"/>
                </a:outerShdw>
              </a:effectLst>
            </a:endParaRPr>
          </a:p>
          <a:p>
            <a:pPr>
              <a:defRPr/>
            </a:pPr>
            <a:r>
              <a:rPr lang="hu-HU" dirty="0" err="1">
                <a:solidFill>
                  <a:srgbClr val="0000CC"/>
                </a:solidFill>
                <a:effectLst>
                  <a:outerShdw blurRad="38100" dist="38100" dir="2700000" algn="tl">
                    <a:srgbClr val="C0C0C0"/>
                  </a:outerShdw>
                </a:effectLst>
              </a:rPr>
              <a:t>Support</a:t>
            </a:r>
            <a:endParaRPr lang="hu-HU" dirty="0">
              <a:solidFill>
                <a:srgbClr val="0000CC"/>
              </a:solidFill>
            </a:endParaRPr>
          </a:p>
          <a:p>
            <a:pPr marL="0" indent="0">
              <a:buNone/>
              <a:defRPr/>
            </a:pPr>
            <a:br>
              <a:rPr lang="hu-HU" dirty="0">
                <a:solidFill>
                  <a:srgbClr val="0000CC"/>
                </a:solidFill>
                <a:effectLst>
                  <a:outerShdw blurRad="38100" dist="38100" dir="2700000" algn="tl">
                    <a:srgbClr val="C0C0C0"/>
                  </a:outerShdw>
                </a:effectLst>
              </a:rPr>
            </a:br>
            <a:endParaRPr lang="hu-HU" dirty="0">
              <a:solidFill>
                <a:srgbClr val="0000CC"/>
              </a:solidFill>
              <a:effectLst>
                <a:outerShdw blurRad="38100" dist="38100" dir="2700000" algn="tl">
                  <a:srgbClr val="C0C0C0"/>
                </a:outerShdw>
              </a:effectLst>
            </a:endParaRPr>
          </a:p>
          <a:p>
            <a:pPr marL="0" indent="0">
              <a:buNone/>
              <a:defRPr/>
            </a:pPr>
            <a:r>
              <a:rPr lang="hu-HU" dirty="0">
                <a:solidFill>
                  <a:srgbClr val="0000CC"/>
                </a:solidFill>
                <a:effectLst>
                  <a:outerShdw blurRad="38100" dist="38100" dir="2700000" algn="tl">
                    <a:srgbClr val="C0C0C0"/>
                  </a:outerShdw>
                </a:effectLst>
              </a:rPr>
              <a:t>How do these cultures impact relationships?</a:t>
            </a:r>
            <a:endParaRPr lang="en-GB" dirty="0">
              <a:solidFill>
                <a:srgbClr val="0000CC"/>
              </a:solidFill>
              <a:effectLst>
                <a:outerShdw blurRad="38100" dist="38100" dir="2700000" algn="tl">
                  <a:srgbClr val="C0C0C0"/>
                </a:outerShdw>
              </a:effectLst>
            </a:endParaRPr>
          </a:p>
          <a:p>
            <a:pPr marL="0" indent="0">
              <a:buNone/>
              <a:defRPr/>
            </a:pPr>
            <a:endParaRPr lang="hu-HU" dirty="0">
              <a:solidFill>
                <a:srgbClr val="0000CC"/>
              </a:solidFill>
              <a:effectLst>
                <a:outerShdw blurRad="38100" dist="38100" dir="2700000" algn="tl">
                  <a:srgbClr val="C0C0C0"/>
                </a:outerShdw>
              </a:effectLst>
            </a:endParaRPr>
          </a:p>
          <a:p>
            <a:pPr marL="0" indent="0">
              <a:buNone/>
              <a:defRPr/>
            </a:pPr>
            <a:r>
              <a:rPr lang="hu-HU" dirty="0">
                <a:solidFill>
                  <a:srgbClr val="0000CC"/>
                </a:solidFill>
                <a:effectLst>
                  <a:outerShdw blurRad="38100" dist="38100" dir="2700000" algn="tl">
                    <a:srgbClr val="C0C0C0"/>
                  </a:outerShdw>
                </a:effectLst>
              </a:rPr>
              <a:t>What are</a:t>
            </a:r>
            <a:r>
              <a:rPr lang="en-GB" dirty="0">
                <a:solidFill>
                  <a:srgbClr val="0000CC"/>
                </a:solidFill>
                <a:effectLst>
                  <a:outerShdw blurRad="38100" dist="38100" dir="2700000" algn="tl">
                    <a:srgbClr val="C0C0C0"/>
                  </a:outerShdw>
                </a:effectLst>
              </a:rPr>
              <a:t> </a:t>
            </a:r>
            <a:r>
              <a:rPr lang="hu-HU" dirty="0">
                <a:solidFill>
                  <a:srgbClr val="0000CC"/>
                </a:solidFill>
                <a:effectLst>
                  <a:outerShdw blurRad="38100" dist="38100" dir="2700000" algn="tl">
                    <a:srgbClr val="C0C0C0"/>
                  </a:outerShdw>
                </a:effectLst>
              </a:rPr>
              <a:t>preferred for formal and informal</a:t>
            </a:r>
            <a:r>
              <a:rPr lang="en-GB" dirty="0">
                <a:solidFill>
                  <a:srgbClr val="0000CC"/>
                </a:solidFill>
                <a:effectLst>
                  <a:outerShdw blurRad="38100" dist="38100" dir="2700000" algn="tl">
                    <a:srgbClr val="C0C0C0"/>
                  </a:outerShdw>
                </a:effectLst>
              </a:rPr>
              <a:t> organisations</a:t>
            </a:r>
            <a:r>
              <a:rPr lang="hu-HU" dirty="0">
                <a:solidFill>
                  <a:srgbClr val="0000CC"/>
                </a:solidFill>
                <a:effectLst>
                  <a:outerShdw blurRad="38100" dist="38100" dir="2700000" algn="tl">
                    <a:srgbClr val="C0C0C0"/>
                  </a:outerShdw>
                </a:effectLst>
              </a:rPr>
              <a:t>?</a:t>
            </a:r>
          </a:p>
          <a:p>
            <a:pPr marL="0" indent="0">
              <a:buNone/>
              <a:defRPr/>
            </a:pPr>
            <a:endParaRPr lang="en-GB" dirty="0">
              <a:solidFill>
                <a:srgbClr val="0000CC"/>
              </a:solidFill>
            </a:endParaRPr>
          </a:p>
        </p:txBody>
      </p:sp>
      <p:sp>
        <p:nvSpPr>
          <p:cNvPr id="6" name="TextBox 5">
            <a:extLst>
              <a:ext uri="{FF2B5EF4-FFF2-40B4-BE49-F238E27FC236}">
                <a16:creationId xmlns:a16="http://schemas.microsoft.com/office/drawing/2014/main" id="{B2D016DD-F88C-7B43-882B-4CCB8185BA51}"/>
              </a:ext>
            </a:extLst>
          </p:cNvPr>
          <p:cNvSpPr txBox="1"/>
          <p:nvPr/>
        </p:nvSpPr>
        <p:spPr>
          <a:xfrm>
            <a:off x="8146054" y="5310477"/>
            <a:ext cx="1226618" cy="307777"/>
          </a:xfrm>
          <a:prstGeom prst="rect">
            <a:avLst/>
          </a:prstGeom>
          <a:noFill/>
        </p:spPr>
        <p:txBody>
          <a:bodyPr wrap="none" rtlCol="0">
            <a:spAutoFit/>
          </a:bodyPr>
          <a:lstStyle/>
          <a:p>
            <a:r>
              <a:rPr lang="en-US" sz="1400" dirty="0"/>
              <a:t>(Schein, 1985)</a:t>
            </a:r>
          </a:p>
        </p:txBody>
      </p:sp>
      <p:pic>
        <p:nvPicPr>
          <p:cNvPr id="5" name="Picture 4" descr="A person wearing glasses and a suit&#10;&#10;Description automatically generated with low confidence">
            <a:extLst>
              <a:ext uri="{FF2B5EF4-FFF2-40B4-BE49-F238E27FC236}">
                <a16:creationId xmlns:a16="http://schemas.microsoft.com/office/drawing/2014/main" id="{584829B4-B25B-4DEE-AF85-A5D0852AF0E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945217" y="-1"/>
            <a:ext cx="3202333" cy="5123733"/>
          </a:xfrm>
          <a:prstGeom prst="rect">
            <a:avLst/>
          </a:prstGeom>
        </p:spPr>
      </p:pic>
    </p:spTree>
    <p:extLst>
      <p:ext uri="{BB962C8B-B14F-4D97-AF65-F5344CB8AC3E}">
        <p14:creationId xmlns:p14="http://schemas.microsoft.com/office/powerpoint/2010/main" val="6540585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581891" y="119743"/>
            <a:ext cx="11000509" cy="1143000"/>
          </a:xfrm>
        </p:spPr>
        <p:txBody>
          <a:bodyPr>
            <a:noAutofit/>
          </a:bodyPr>
          <a:lstStyle/>
          <a:p>
            <a:r>
              <a:rPr lang="en-GB" altLang="en-US" sz="2400" dirty="0">
                <a:latin typeface="Arial" panose="020B0604020202020204" pitchFamily="34" charset="0"/>
                <a:cs typeface="Arial" panose="020B0604020202020204" pitchFamily="34" charset="0"/>
              </a:rPr>
              <a:t> </a:t>
            </a:r>
            <a:r>
              <a:rPr lang="en-GB" sz="2400" dirty="0"/>
              <a:t>Workplace Culture &amp; its Impact on  Organisational Efficiency </a:t>
            </a:r>
            <a:br>
              <a:rPr lang="en-GB" sz="2400" b="1" dirty="0"/>
            </a:br>
            <a:r>
              <a:rPr lang="en-GB" altLang="en-US" sz="2400" dirty="0">
                <a:latin typeface="Arial" panose="020B0604020202020204" pitchFamily="34" charset="0"/>
                <a:cs typeface="Arial" panose="020B0604020202020204" pitchFamily="34" charset="0"/>
              </a:rPr>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31243935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Bibliography</a:t>
            </a:r>
          </a:p>
        </p:txBody>
      </p:sp>
      <p:sp>
        <p:nvSpPr>
          <p:cNvPr id="3" name="Content Placeholder 2"/>
          <p:cNvSpPr>
            <a:spLocks noGrp="1"/>
          </p:cNvSpPr>
          <p:nvPr>
            <p:ph idx="1"/>
          </p:nvPr>
        </p:nvSpPr>
        <p:spPr>
          <a:xfrm>
            <a:off x="152400" y="1174746"/>
            <a:ext cx="11887200" cy="2600841"/>
          </a:xfrm>
        </p:spPr>
        <p:txBody>
          <a:bodyPr>
            <a:noAutofit/>
          </a:bodyPr>
          <a:lstStyle/>
          <a:p>
            <a:r>
              <a:rPr lang="en-GB" sz="2400" dirty="0"/>
              <a:t>Atkinson T and Frechette H, (2009). </a:t>
            </a:r>
            <a:r>
              <a:rPr lang="en-GB" sz="2400" i="1" dirty="0"/>
              <a:t>Creating a Positive Organizational Climate in a Negative Economic One. Improving Organizational Climate to Transform Performance. Point of View</a:t>
            </a:r>
            <a:r>
              <a:rPr lang="en-GB" sz="2400" dirty="0"/>
              <a:t>. IIR Holdings, Ltd, https://cdns3.trainingindustry.com/media/2505214/creatingpositiveorgclimate_us_aug09.pdf</a:t>
            </a:r>
            <a:br>
              <a:rPr lang="en-GB" sz="2400" dirty="0"/>
            </a:br>
            <a:endParaRPr lang="en-GB" sz="2400" dirty="0"/>
          </a:p>
          <a:p>
            <a:r>
              <a:rPr lang="en-GB" sz="2400" dirty="0"/>
              <a:t>Handy, C. (1993) Understanding Organizations, London-UK, Penguin Books Ltd, 4th Edition.</a:t>
            </a:r>
            <a:br>
              <a:rPr lang="en-GB" sz="2400" dirty="0"/>
            </a:br>
            <a:endParaRPr lang="en-GB" sz="2400" dirty="0"/>
          </a:p>
          <a:p>
            <a:r>
              <a:rPr lang="en-GB" sz="2400" dirty="0" err="1"/>
              <a:t>Krackhardt</a:t>
            </a:r>
            <a:r>
              <a:rPr lang="en-GB" sz="2400" dirty="0"/>
              <a:t>, D &amp; Hanson, J. (2000). </a:t>
            </a:r>
            <a:r>
              <a:rPr lang="en-GB" sz="2400" i="1" dirty="0"/>
              <a:t>Informal Networks the Company behind the Charts</a:t>
            </a:r>
            <a:r>
              <a:rPr lang="en-GB" sz="2400" dirty="0"/>
              <a:t>. Harvard Business Review. 78. </a:t>
            </a:r>
          </a:p>
          <a:p>
            <a:endParaRPr lang="en-GB" sz="2400" dirty="0"/>
          </a:p>
          <a:p>
            <a:r>
              <a:rPr lang="en-GB" sz="2400" dirty="0"/>
              <a:t>Schein, E., 2004. </a:t>
            </a:r>
            <a:r>
              <a:rPr lang="en-GB" sz="2400" i="1" dirty="0"/>
              <a:t>Organizational Culture And Leadership, A Dynamic View</a:t>
            </a:r>
            <a:r>
              <a:rPr lang="en-GB" sz="2400" dirty="0"/>
              <a:t>. 3rd ed. Josey Bass.</a:t>
            </a:r>
          </a:p>
        </p:txBody>
      </p:sp>
    </p:spTree>
    <p:extLst>
      <p:ext uri="{BB962C8B-B14F-4D97-AF65-F5344CB8AC3E}">
        <p14:creationId xmlns:p14="http://schemas.microsoft.com/office/powerpoint/2010/main" val="33015692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3005</TotalTime>
  <Words>1416</Words>
  <Application>Microsoft Office PowerPoint</Application>
  <PresentationFormat>Widescreen</PresentationFormat>
  <Paragraphs>152</Paragraphs>
  <Slides>12</Slides>
  <Notes>11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12</vt:i4>
      </vt:variant>
    </vt:vector>
  </HeadingPairs>
  <TitlesOfParts>
    <vt:vector size="22" baseType="lpstr">
      <vt:lpstr>Arial</vt:lpstr>
      <vt:lpstr>Arial Bold</vt:lpstr>
      <vt:lpstr>Arial Italic</vt:lpstr>
      <vt:lpstr>Calibri</vt:lpstr>
      <vt:lpstr>Calibri Light</vt:lpstr>
      <vt:lpstr>Lucida Grande</vt:lpstr>
      <vt:lpstr>Myriad Pro</vt:lpstr>
      <vt:lpstr>Symbol</vt:lpstr>
      <vt:lpstr>20140311PresentationUWTSDTemplate</vt:lpstr>
      <vt:lpstr>UWTSD 200 B</vt:lpstr>
      <vt:lpstr> BMSK5005 - Workplace Culture  &amp; its Impact on  Organisational Efficiency   Online Session 3 </vt:lpstr>
      <vt:lpstr>Workplace Culture &amp; its Impact on Organisational Efficiency </vt:lpstr>
      <vt:lpstr> Workplace Culture &amp; its Impact on  Organisational Efficiency  </vt:lpstr>
      <vt:lpstr>Formal and informal relationships  between departments and people</vt:lpstr>
      <vt:lpstr>Working at Google</vt:lpstr>
      <vt:lpstr>Working at Google</vt:lpstr>
      <vt:lpstr>McDonalds</vt:lpstr>
      <vt:lpstr>McDonalds</vt:lpstr>
      <vt:lpstr>Organisational Climate</vt:lpstr>
      <vt:lpstr>Schein’s Culture </vt:lpstr>
      <vt:lpstr> Workplace Culture &amp; its Impact on  Organisational Efficiency   </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Giving and receiving feedback</dc:title>
  <dc:creator>Andrew Maund</dc:creator>
  <cp:lastModifiedBy>Paul Tinkler</cp:lastModifiedBy>
  <cp:revision>120</cp:revision>
  <dcterms:created xsi:type="dcterms:W3CDTF">2016-07-21T13:24:53Z</dcterms:created>
  <dcterms:modified xsi:type="dcterms:W3CDTF">2021-10-15T23:09:36Z</dcterms:modified>
</cp:coreProperties>
</file>