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569" autoAdjust="0"/>
    <p:restoredTop sz="94660"/>
  </p:normalViewPr>
  <p:slideViewPr>
    <p:cSldViewPr snapToGrid="0">
      <p:cViewPr varScale="1">
        <p:scale>
          <a:sx n="78" d="100"/>
          <a:sy n="78" d="100"/>
        </p:scale>
        <p:origin x="210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305972A1-93E4-42D3-A4E2-14E4779DD45B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3763420A-D358-48DB-BF79-EF0DE260E3D1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802772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972A1-93E4-42D3-A4E2-14E4779DD45B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3420A-D358-48DB-BF79-EF0DE260E3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31071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972A1-93E4-42D3-A4E2-14E4779DD45B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3420A-D358-48DB-BF79-EF0DE260E3D1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162760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972A1-93E4-42D3-A4E2-14E4779DD45B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3420A-D358-48DB-BF79-EF0DE260E3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84162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972A1-93E4-42D3-A4E2-14E4779DD45B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3420A-D358-48DB-BF79-EF0DE260E3D1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64141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972A1-93E4-42D3-A4E2-14E4779DD45B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3420A-D358-48DB-BF79-EF0DE260E3D1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312379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972A1-93E4-42D3-A4E2-14E4779DD45B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3420A-D358-48DB-BF79-EF0DE260E3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10183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972A1-93E4-42D3-A4E2-14E4779DD45B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3420A-D358-48DB-BF79-EF0DE260E3D1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443243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972A1-93E4-42D3-A4E2-14E4779DD45B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3420A-D358-48DB-BF79-EF0DE260E3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44024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972A1-93E4-42D3-A4E2-14E4779DD45B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3420A-D358-48DB-BF79-EF0DE260E3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7173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972A1-93E4-42D3-A4E2-14E4779DD45B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3420A-D358-48DB-BF79-EF0DE260E3D1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604395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972A1-93E4-42D3-A4E2-14E4779DD45B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3420A-D358-48DB-BF79-EF0DE260E3D1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84815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972A1-93E4-42D3-A4E2-14E4779DD45B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3420A-D358-48DB-BF79-EF0DE260E3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72993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972A1-93E4-42D3-A4E2-14E4779DD45B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3420A-D358-48DB-BF79-EF0DE260E3D1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32593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972A1-93E4-42D3-A4E2-14E4779DD45B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3420A-D358-48DB-BF79-EF0DE260E3D1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59175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972A1-93E4-42D3-A4E2-14E4779DD45B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3420A-D358-48DB-BF79-EF0DE260E3D1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206005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972A1-93E4-42D3-A4E2-14E4779DD45B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3420A-D358-48DB-BF79-EF0DE260E3D1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510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05972A1-93E4-42D3-A4E2-14E4779DD45B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763420A-D358-48DB-BF79-EF0DE260E3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61237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s://www.bbc.co.uk/sport/football/46514300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journals-sagepub-com.ezproxy.uwtsd.ac.uk/doi/abs/10.1177/1354816616674589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tymetric.com/horizons/real-questions-about-uk-government-s-decisioncancel-swansea-bay-tidal-lagoon-4039" TargetMode="External"/><Relationship Id="rId2" Type="http://schemas.openxmlformats.org/officeDocument/2006/relationships/hyperlink" Target="https://www.uwtsd.ac.uk/news/press-releases/press2018/exciting-year-ahead-for-sa1-swansea-waterfront-development-.html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wtsd.ac.uk/media/uwtsdwebsite/content-assets/documents/library-and-learning-resources/infoskills/harvardeng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mtClean="0"/>
              <a:t>Harvard </a:t>
            </a:r>
            <a:r>
              <a:rPr lang="en-GB"/>
              <a:t>R</a:t>
            </a:r>
            <a:r>
              <a:rPr lang="en-GB" smtClean="0"/>
              <a:t>eferencing </a:t>
            </a:r>
            <a:r>
              <a:rPr lang="en-GB" dirty="0" smtClean="0"/>
              <a:t>Revisited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 quick guide to referencing</a:t>
            </a:r>
          </a:p>
        </p:txBody>
      </p:sp>
    </p:spTree>
    <p:extLst>
      <p:ext uri="{BB962C8B-B14F-4D97-AF65-F5344CB8AC3E}">
        <p14:creationId xmlns:p14="http://schemas.microsoft.com/office/powerpoint/2010/main" val="3127590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5842" y="982132"/>
            <a:ext cx="5150755" cy="1303867"/>
          </a:xfrm>
        </p:spPr>
        <p:txBody>
          <a:bodyPr/>
          <a:lstStyle/>
          <a:p>
            <a:r>
              <a:rPr lang="en-GB" dirty="0"/>
              <a:t>Books (In Text)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45843" y="2556932"/>
            <a:ext cx="5150754" cy="3318936"/>
          </a:xfrm>
        </p:spPr>
        <p:txBody>
          <a:bodyPr/>
          <a:lstStyle/>
          <a:p>
            <a:r>
              <a:rPr lang="en-GB" sz="1800" dirty="0"/>
              <a:t>“Being in management in the sporting industry is a dream job for many people.” (Foster, et al, 2016, p.91)</a:t>
            </a:r>
          </a:p>
          <a:p>
            <a:r>
              <a:rPr lang="en-GB" sz="1800" dirty="0"/>
              <a:t>Foster et al (2016) state that a dream job for many people might be being in a management position in the sporting industry.</a:t>
            </a:r>
          </a:p>
          <a:p>
            <a:r>
              <a:rPr lang="en-GB" sz="1800" dirty="0"/>
              <a:t>It could be perceived as a desirable job to be a manager or in a manager position within a sporting industry. (Foster et al, 2016)</a:t>
            </a:r>
          </a:p>
          <a:p>
            <a:endParaRPr lang="en-GB" sz="1800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AutoShape 2" descr="Image result for books clipart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8385" l="0" r="100000">
                        <a14:foregroundMark x1="57212" y1="5247" x2="57212" y2="5247"/>
                        <a14:foregroundMark x1="76442" y1="7972" x2="76442" y2="7972"/>
                        <a14:foregroundMark x1="75000" y1="19173" x2="75000" y2="19173"/>
                        <a14:foregroundMark x1="81250" y1="16751" x2="81250" y2="16751"/>
                        <a14:foregroundMark x1="81250" y1="16751" x2="81250" y2="16751"/>
                        <a14:foregroundMark x1="64904" y1="2220" x2="64904" y2="2220"/>
                        <a14:foregroundMark x1="32372" y1="6761" x2="32372" y2="6761"/>
                        <a14:foregroundMark x1="30449" y1="9485" x2="30449" y2="9485"/>
                        <a14:foregroundMark x1="26603" y1="18870" x2="26603" y2="18870"/>
                        <a14:foregroundMark x1="57212" y1="18567" x2="57212" y2="18567"/>
                        <a14:foregroundMark x1="78846" y1="14632" x2="78846" y2="14632"/>
                        <a14:foregroundMark x1="84615" y1="13421" x2="84615" y2="13421"/>
                        <a14:foregroundMark x1="75481" y1="2523" x2="75481" y2="2523"/>
                        <a14:foregroundMark x1="78365" y1="26438" x2="78365" y2="26438"/>
                        <a14:foregroundMark x1="63462" y1="27649" x2="63462" y2="27649"/>
                        <a14:foregroundMark x1="92788" y1="31887" x2="92788" y2="31887"/>
                        <a14:foregroundMark x1="81250" y1="78406" x2="81250" y2="78406"/>
                        <a14:foregroundMark x1="71154" y1="79617" x2="71154" y2="79617"/>
                        <a14:foregroundMark x1="50962" y1="80222" x2="50962" y2="80222"/>
                        <a14:foregroundMark x1="33654" y1="80222" x2="33654" y2="80222"/>
                        <a14:foregroundMark x1="32372" y1="79617" x2="32372" y2="79617"/>
                        <a14:foregroundMark x1="32372" y1="79617" x2="32372" y2="79617"/>
                        <a14:foregroundMark x1="27083" y1="79314" x2="27083" y2="79314"/>
                        <a14:foregroundMark x1="26603" y1="79314" x2="26603" y2="79314"/>
                        <a14:foregroundMark x1="26603" y1="79314" x2="25160" y2="79314"/>
                        <a14:foregroundMark x1="24679" y1="79314" x2="24679" y2="79314"/>
                        <a14:foregroundMark x1="23237" y1="79314" x2="23237" y2="79314"/>
                        <a14:foregroundMark x1="20353" y1="79617" x2="20353" y2="79617"/>
                        <a14:foregroundMark x1="20353" y1="79617" x2="20353" y2="79617"/>
                        <a14:foregroundMark x1="20353" y1="79617" x2="20353" y2="79617"/>
                        <a14:foregroundMark x1="19391" y1="79617" x2="19391" y2="79617"/>
                        <a14:foregroundMark x1="16987" y1="79617" x2="16987" y2="79617"/>
                        <a14:foregroundMark x1="15545" y1="79617" x2="15545" y2="7961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287596" y="459428"/>
            <a:ext cx="1487429" cy="236224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4"/>
          <a:srcRect l="21478" t="15186" r="50370" b="39546"/>
          <a:stretch/>
        </p:blipFill>
        <p:spPr>
          <a:xfrm>
            <a:off x="460375" y="431271"/>
            <a:ext cx="5285468" cy="47808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4025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Books (referencing list)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62333" y="2556932"/>
            <a:ext cx="3234264" cy="3318936"/>
          </a:xfrm>
        </p:spPr>
        <p:txBody>
          <a:bodyPr/>
          <a:lstStyle/>
          <a:p>
            <a:r>
              <a:rPr lang="en-GB" dirty="0"/>
              <a:t>Foster, G., O’Reilly, N. and Davila, A. (2016). </a:t>
            </a:r>
            <a:r>
              <a:rPr lang="en-GB" i="1" dirty="0"/>
              <a:t>Sports Business Management. </a:t>
            </a:r>
            <a:r>
              <a:rPr lang="en-GB" dirty="0"/>
              <a:t>Oxon. Routledge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4613" t="25385" r="49124" b="13580"/>
          <a:stretch/>
        </p:blipFill>
        <p:spPr>
          <a:xfrm>
            <a:off x="3662097" y="2465917"/>
            <a:ext cx="3697932" cy="350096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18843" t="13478" r="50046" b="10957"/>
          <a:stretch/>
        </p:blipFill>
        <p:spPr>
          <a:xfrm>
            <a:off x="635001" y="1964266"/>
            <a:ext cx="3027096" cy="4135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485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Website (In text)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7432" y="2556932"/>
            <a:ext cx="5779165" cy="3318936"/>
          </a:xfrm>
        </p:spPr>
        <p:txBody>
          <a:bodyPr/>
          <a:lstStyle/>
          <a:p>
            <a:r>
              <a:rPr lang="en-GB" dirty="0"/>
              <a:t>“An investigation into the alleged racial abuse of Manchester City forward Raheem Sterling takes </a:t>
            </a:r>
            <a:r>
              <a:rPr lang="en-GB" dirty="0" smtClean="0"/>
              <a:t>place” </a:t>
            </a:r>
            <a:r>
              <a:rPr lang="en-GB" dirty="0"/>
              <a:t>(BBC, 2018</a:t>
            </a:r>
            <a:r>
              <a:rPr lang="en-GB" dirty="0" smtClean="0"/>
              <a:t>).</a:t>
            </a:r>
            <a:endParaRPr lang="en-GB" dirty="0"/>
          </a:p>
          <a:p>
            <a:r>
              <a:rPr lang="en-GB" dirty="0"/>
              <a:t>Which could have caused the ongoing investigation into potential racial abuse regarding Raheem </a:t>
            </a:r>
            <a:r>
              <a:rPr lang="en-GB" dirty="0" smtClean="0"/>
              <a:t>Sterling </a:t>
            </a:r>
            <a:r>
              <a:rPr lang="en-GB" dirty="0"/>
              <a:t>(BBC, 2018</a:t>
            </a:r>
            <a:r>
              <a:rPr lang="en-GB" dirty="0" smtClean="0"/>
              <a:t>).</a:t>
            </a:r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8158" t="10761" r="43684" b="6667"/>
          <a:stretch/>
        </p:blipFill>
        <p:spPr>
          <a:xfrm>
            <a:off x="641685" y="577516"/>
            <a:ext cx="3433010" cy="5662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0481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82188" y="982132"/>
            <a:ext cx="7014409" cy="1303867"/>
          </a:xfrm>
        </p:spPr>
        <p:txBody>
          <a:bodyPr/>
          <a:lstStyle/>
          <a:p>
            <a:r>
              <a:rPr lang="en-GB" dirty="0"/>
              <a:t>Website (Reference List)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51157" y="2556932"/>
            <a:ext cx="6645439" cy="3318936"/>
          </a:xfrm>
        </p:spPr>
        <p:txBody>
          <a:bodyPr/>
          <a:lstStyle/>
          <a:p>
            <a:r>
              <a:rPr lang="en-GB" dirty="0"/>
              <a:t>BBC (2018). </a:t>
            </a:r>
            <a:r>
              <a:rPr lang="en-GB" i="1" dirty="0"/>
              <a:t>Raheem Sterling: Chelsea fans suspended for alleged abuse of Man City forward. </a:t>
            </a:r>
            <a:r>
              <a:rPr lang="en-GB" dirty="0"/>
              <a:t>[online] available at: </a:t>
            </a:r>
            <a:r>
              <a:rPr lang="en-GB" dirty="0">
                <a:hlinkClick r:id="rId2"/>
              </a:rPr>
              <a:t>https://www.bbc.co.uk/sport/football/46514300</a:t>
            </a:r>
            <a:r>
              <a:rPr lang="en-GB" dirty="0"/>
              <a:t> [accessed on 11.12.18]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3289" t="3041" r="67896" b="4094"/>
          <a:stretch/>
        </p:blipFill>
        <p:spPr>
          <a:xfrm>
            <a:off x="497305" y="224589"/>
            <a:ext cx="3513222" cy="63687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9080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63452" y="982132"/>
            <a:ext cx="6533146" cy="1303867"/>
          </a:xfrm>
        </p:spPr>
        <p:txBody>
          <a:bodyPr/>
          <a:lstStyle/>
          <a:p>
            <a:r>
              <a:rPr lang="en-GB" dirty="0"/>
              <a:t>Journal (In text)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67663" y="2556932"/>
            <a:ext cx="4928934" cy="3318936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“ At elite level, strength and conditioning programmes can make the difference between a podium finish or just missing out.” (Hudson, 2018, p.66)</a:t>
            </a:r>
          </a:p>
          <a:p>
            <a:pPr marL="0" indent="0">
              <a:buNone/>
            </a:pPr>
            <a:r>
              <a:rPr lang="en-GB" dirty="0"/>
              <a:t>Strength and conditioning programmes could impact the likelihood of winning gold at a elite level. (Hudson, 2018)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36974" t="12866" r="32763" b="9239"/>
          <a:stretch/>
        </p:blipFill>
        <p:spPr>
          <a:xfrm>
            <a:off x="802105" y="689811"/>
            <a:ext cx="3689684" cy="5342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0805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96588" y="982132"/>
            <a:ext cx="6100009" cy="1303867"/>
          </a:xfrm>
        </p:spPr>
        <p:txBody>
          <a:bodyPr/>
          <a:lstStyle/>
          <a:p>
            <a:r>
              <a:rPr lang="en-GB" dirty="0"/>
              <a:t>Journal (Referencing list)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38737" y="2556932"/>
            <a:ext cx="3757860" cy="3318936"/>
          </a:xfrm>
        </p:spPr>
        <p:txBody>
          <a:bodyPr/>
          <a:lstStyle/>
          <a:p>
            <a:r>
              <a:rPr lang="en-GB" dirty="0"/>
              <a:t>Hudson, K. (2018). ‘Laying the foundations of greatness’, </a:t>
            </a:r>
            <a:r>
              <a:rPr lang="en-GB" i="1" dirty="0"/>
              <a:t>Sports Management.</a:t>
            </a:r>
            <a:r>
              <a:rPr lang="en-GB" dirty="0"/>
              <a:t> 22(2), pp.66-69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31448" t="22924" r="46447" b="20702"/>
          <a:stretch/>
        </p:blipFill>
        <p:spPr>
          <a:xfrm>
            <a:off x="914398" y="982132"/>
            <a:ext cx="3545305" cy="5085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6198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Turning books and journals into online 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solidFill>
                  <a:srgbClr val="FF0000"/>
                </a:solidFill>
              </a:rPr>
              <a:t>[Online] available at: </a:t>
            </a:r>
            <a:r>
              <a:rPr lang="en-GB" sz="3200" u="sng" dirty="0">
                <a:solidFill>
                  <a:srgbClr val="FF0000"/>
                </a:solidFill>
              </a:rPr>
              <a:t>link</a:t>
            </a:r>
            <a:r>
              <a:rPr lang="en-GB" sz="3200" dirty="0">
                <a:solidFill>
                  <a:srgbClr val="FF0000"/>
                </a:solidFill>
              </a:rPr>
              <a:t> [accessed on </a:t>
            </a:r>
            <a:r>
              <a:rPr lang="en-GB" sz="3200" u="sng" dirty="0">
                <a:solidFill>
                  <a:srgbClr val="FF0000"/>
                </a:solidFill>
              </a:rPr>
              <a:t>date</a:t>
            </a:r>
            <a:r>
              <a:rPr lang="en-GB" sz="3600" dirty="0">
                <a:solidFill>
                  <a:srgbClr val="FF0000"/>
                </a:solidFill>
              </a:rPr>
              <a:t>]</a:t>
            </a:r>
          </a:p>
          <a:p>
            <a:endParaRPr lang="en-GB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7865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Examples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D4BEDAA0-C9EB-4A34-B61F-DFE6E5E09D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McGrath, J., Primm, D., and Lafe, W. (2016). ‘Heritage tourism’s economic contribution: A Pennsylvania case study’, </a:t>
            </a:r>
            <a:r>
              <a:rPr lang="en-GB" sz="1800" i="1" dirty="0"/>
              <a:t>Tourism Economics, </a:t>
            </a:r>
            <a:r>
              <a:rPr lang="en-GB" sz="1800" dirty="0"/>
              <a:t>45(2), pp.46-52. [Online] Available at: </a:t>
            </a:r>
            <a:r>
              <a:rPr lang="en-GB" sz="1800" dirty="0">
                <a:hlinkClick r:id="rId2"/>
              </a:rPr>
              <a:t>https://journals-sagepub-com.ezproxy.uwtsd.ac.uk/doi/abs/10.1177/1354816616674589</a:t>
            </a:r>
            <a:r>
              <a:rPr lang="en-GB" sz="1800" dirty="0"/>
              <a:t> [Accessed on 08.03.2019]. 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Walker, R. and </a:t>
            </a:r>
            <a:r>
              <a:rPr lang="en-GB" sz="1800" dirty="0" err="1"/>
              <a:t>Solvason</a:t>
            </a:r>
            <a:r>
              <a:rPr lang="en-GB" sz="1800" dirty="0"/>
              <a:t>, C. </a:t>
            </a:r>
            <a:r>
              <a:rPr lang="en-GB" sz="1800" i="1" dirty="0"/>
              <a:t>Success with your Early Years Research Project</a:t>
            </a:r>
            <a:r>
              <a:rPr lang="en-GB" sz="1800" dirty="0"/>
              <a:t>. London: SAGE Publications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Walker, R. and </a:t>
            </a:r>
            <a:r>
              <a:rPr lang="en-GB" sz="1800" dirty="0" err="1"/>
              <a:t>Solvason</a:t>
            </a:r>
            <a:r>
              <a:rPr lang="en-GB" sz="1800" dirty="0"/>
              <a:t>, C. </a:t>
            </a:r>
            <a:r>
              <a:rPr lang="en-GB" sz="1800" dirty="0">
                <a:highlight>
                  <a:srgbClr val="FFFF00"/>
                </a:highlight>
              </a:rPr>
              <a:t>(2010)</a:t>
            </a:r>
            <a:r>
              <a:rPr lang="en-GB" sz="1800" dirty="0"/>
              <a:t>. </a:t>
            </a:r>
            <a:r>
              <a:rPr lang="en-GB" sz="1800" i="1" dirty="0"/>
              <a:t>Success with your Early Years Research Project</a:t>
            </a:r>
            <a:r>
              <a:rPr lang="en-GB" sz="1800" dirty="0"/>
              <a:t>. </a:t>
            </a:r>
            <a:r>
              <a:rPr lang="en-GB" sz="1800" dirty="0">
                <a:highlight>
                  <a:srgbClr val="FFFF00"/>
                </a:highlight>
              </a:rPr>
              <a:t>(2</a:t>
            </a:r>
            <a:r>
              <a:rPr lang="en-GB" sz="1800" baseline="30000" dirty="0">
                <a:highlight>
                  <a:srgbClr val="FFFF00"/>
                </a:highlight>
              </a:rPr>
              <a:t>nd</a:t>
            </a:r>
            <a:r>
              <a:rPr lang="en-GB" sz="1800" dirty="0">
                <a:highlight>
                  <a:srgbClr val="FFFF00"/>
                </a:highlight>
              </a:rPr>
              <a:t> Ed)</a:t>
            </a:r>
            <a:r>
              <a:rPr lang="en-GB" sz="1800" dirty="0"/>
              <a:t>. London: SAGE Publications </a:t>
            </a:r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4045456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13F3B8C-7645-4150-BA05-636C34FC14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E718C7B-FE10-494A-903A-23CE9F5EED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UWTSD (2018). </a:t>
            </a:r>
            <a:r>
              <a:rPr lang="en-GB" i="1" dirty="0"/>
              <a:t>University News: Exciting year ahead for SA1 Swansea Waterfront Development</a:t>
            </a:r>
            <a:r>
              <a:rPr lang="en-GB" dirty="0"/>
              <a:t>. [Online] Available at: </a:t>
            </a:r>
            <a:r>
              <a:rPr lang="en-GB" dirty="0">
                <a:hlinkClick r:id="rId2"/>
              </a:rPr>
              <a:t>https://www.uwtsd.ac.uk/news/press-releases/press2018/exciting-year-ahead-for-sa1-swansea-waterfront-development-.html</a:t>
            </a:r>
            <a:r>
              <a:rPr lang="en-GB" dirty="0"/>
              <a:t> [Accessed 04.03.2019].</a:t>
            </a:r>
          </a:p>
          <a:p>
            <a:r>
              <a:rPr lang="en-GB" dirty="0"/>
              <a:t> Jones, C. and Morgan, K. (2018). </a:t>
            </a:r>
            <a:r>
              <a:rPr lang="en-GB" i="1" dirty="0"/>
              <a:t>The real questions about the UK government’s decision to cancel the Swansea Bay Tidal Lagoon</a:t>
            </a:r>
            <a:r>
              <a:rPr lang="en-GB" dirty="0"/>
              <a:t>. </a:t>
            </a:r>
            <a:r>
              <a:rPr lang="en-GB"/>
              <a:t>[Online] Available </a:t>
            </a:r>
            <a:r>
              <a:rPr lang="en-GB" dirty="0"/>
              <a:t>at: </a:t>
            </a:r>
            <a:r>
              <a:rPr lang="en-GB" dirty="0">
                <a:hlinkClick r:id="rId3"/>
              </a:rPr>
              <a:t>https://www.citymetric.com/horizons/real-questions-about-uk-government-s-decisioncancel-swansea-bay-tidal-lagoon-4039</a:t>
            </a:r>
            <a:r>
              <a:rPr lang="en-GB" dirty="0"/>
              <a:t> [Accessed on 06.03.2019].</a:t>
            </a:r>
          </a:p>
        </p:txBody>
      </p:sp>
    </p:spTree>
    <p:extLst>
      <p:ext uri="{BB962C8B-B14F-4D97-AF65-F5344CB8AC3E}">
        <p14:creationId xmlns:p14="http://schemas.microsoft.com/office/powerpoint/2010/main" val="3768586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3EDE5AB-33F1-4A21-A731-81ACB7DF8A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 – Referencing Workshop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2C0EE90C-584F-417C-81BA-1BFAE73451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Table 1 – Books</a:t>
            </a:r>
          </a:p>
          <a:p>
            <a:endParaRPr lang="en-GB" dirty="0"/>
          </a:p>
          <a:p>
            <a:r>
              <a:rPr lang="en-GB" dirty="0"/>
              <a:t>Table 2 – Websites</a:t>
            </a:r>
          </a:p>
          <a:p>
            <a:endParaRPr lang="en-GB" dirty="0"/>
          </a:p>
          <a:p>
            <a:r>
              <a:rPr lang="en-GB" dirty="0"/>
              <a:t>Table 3 – Journals </a:t>
            </a:r>
          </a:p>
          <a:p>
            <a:pPr marL="0" indent="0">
              <a:buNone/>
            </a:pPr>
            <a:r>
              <a:rPr lang="en-GB" dirty="0"/>
              <a:t>Splitting yourself into </a:t>
            </a:r>
            <a:r>
              <a:rPr lang="en-GB" b="1" dirty="0"/>
              <a:t>three</a:t>
            </a:r>
            <a:r>
              <a:rPr lang="en-GB" dirty="0"/>
              <a:t> </a:t>
            </a:r>
            <a:r>
              <a:rPr lang="en-GB" b="1" dirty="0"/>
              <a:t>groups</a:t>
            </a:r>
            <a:r>
              <a:rPr lang="en-GB" dirty="0"/>
              <a:t>, your task is to complete a list of references for a book, website and journal sources. After </a:t>
            </a:r>
            <a:r>
              <a:rPr lang="en-GB" b="1" dirty="0"/>
              <a:t>10 minutes</a:t>
            </a:r>
            <a:r>
              <a:rPr lang="en-GB" dirty="0"/>
              <a:t>, each group is going to move to the next table to complete a new set of sources.</a:t>
            </a:r>
          </a:p>
        </p:txBody>
      </p:sp>
    </p:spTree>
    <p:extLst>
      <p:ext uri="{BB962C8B-B14F-4D97-AF65-F5344CB8AC3E}">
        <p14:creationId xmlns:p14="http://schemas.microsoft.com/office/powerpoint/2010/main" val="2324806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7738D47-2D7E-4339-B71C-0F2407457D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Journals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06C69E3-998B-4713-943F-4E92FD0907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indent="-342900">
              <a:buAutoNum type="alphaLcParenR"/>
            </a:pPr>
            <a:r>
              <a:rPr lang="en-GB" sz="1600" dirty="0"/>
              <a:t>Ralph, M., and Stubbs, W. (2014). ‘Integrating environmental sustainability into universities’, Higher Education, 67 (1), pp.71-90. [Online] Available at: </a:t>
            </a:r>
            <a:r>
              <a:rPr lang="en-GB" sz="1600" dirty="0">
                <a:solidFill>
                  <a:srgbClr val="92D050"/>
                </a:solidFill>
              </a:rPr>
              <a:t>https://searchproquestcom.ezproxy.uwtsd.ac.uk/docview/1476255404/fulltextPDF/6AB524599D134003PQ/ 1?accountid=130472 </a:t>
            </a:r>
            <a:r>
              <a:rPr lang="en-GB" sz="1600" dirty="0"/>
              <a:t>[Accessed on 20.02.2018]. </a:t>
            </a:r>
          </a:p>
          <a:p>
            <a:pPr marL="457200" indent="-457200">
              <a:buAutoNum type="alphaLcParenR"/>
            </a:pPr>
            <a:r>
              <a:rPr lang="en-GB" sz="1600" dirty="0"/>
              <a:t>Ralph, M., and Stubbs, W. (2014). ‘Integrating environmental sustainability into universities’, </a:t>
            </a:r>
            <a:r>
              <a:rPr lang="en-GB" sz="1600" i="1" dirty="0"/>
              <a:t>Higher Education</a:t>
            </a:r>
            <a:r>
              <a:rPr lang="en-GB" sz="1600" dirty="0"/>
              <a:t>, 67 (1), pp.71-90. [Online] Available at: </a:t>
            </a:r>
            <a:r>
              <a:rPr lang="en-GB" sz="1600" dirty="0">
                <a:solidFill>
                  <a:srgbClr val="92D050"/>
                </a:solidFill>
              </a:rPr>
              <a:t>https://searchproquestcom.ezproxy.uwtsd.ac.uk/docview/1476255404/fulltextPDF/6AB524599D134003PQ/ 1?accountid=130472 </a:t>
            </a:r>
            <a:r>
              <a:rPr lang="en-GB" sz="1600" dirty="0"/>
              <a:t>[Accessed on 20.02.2018]. </a:t>
            </a:r>
          </a:p>
          <a:p>
            <a:pPr marL="457200" indent="-457200">
              <a:buAutoNum type="alphaLcParenR"/>
            </a:pPr>
            <a:r>
              <a:rPr lang="en-GB" sz="1600" dirty="0"/>
              <a:t>Ralph, M., and Stubbs, W. (2014). ‘Integrating environmental sustainability into universities’, Higher Education, 67 (1). [Online] Available at: </a:t>
            </a:r>
            <a:r>
              <a:rPr lang="en-GB" sz="1600" dirty="0">
                <a:solidFill>
                  <a:srgbClr val="92D050"/>
                </a:solidFill>
              </a:rPr>
              <a:t>https://searchproquestcom.ezproxy.uwtsd.ac.uk/docview/1476255404/fulltextPDF/6AB524599D134003PQ/ 1?accountid=130472 </a:t>
            </a:r>
            <a:r>
              <a:rPr lang="en-GB" sz="1600" dirty="0"/>
              <a:t>[Accessed on 20.02.2018]. </a:t>
            </a:r>
          </a:p>
        </p:txBody>
      </p:sp>
    </p:spTree>
    <p:extLst>
      <p:ext uri="{BB962C8B-B14F-4D97-AF65-F5344CB8AC3E}">
        <p14:creationId xmlns:p14="http://schemas.microsoft.com/office/powerpoint/2010/main" val="3553888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90FB2BD-0406-471F-BA5E-1F73E25A52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Books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54DAA58D-48F4-4C37-8A6C-333E66E37F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AutoNum type="alphaLcParenR"/>
            </a:pPr>
            <a:r>
              <a:rPr lang="en-GB" dirty="0"/>
              <a:t>Cohen, L. </a:t>
            </a:r>
            <a:r>
              <a:rPr lang="en-GB" dirty="0" err="1"/>
              <a:t>Mannon</a:t>
            </a:r>
            <a:r>
              <a:rPr lang="en-GB" dirty="0"/>
              <a:t>, L. and Morrison, K. (2011). </a:t>
            </a:r>
            <a:r>
              <a:rPr lang="en-GB" i="1" dirty="0"/>
              <a:t>Research Methods in Education</a:t>
            </a:r>
            <a:r>
              <a:rPr lang="en-GB" dirty="0"/>
              <a:t>. (7th Ed). Abingdon, Oxon: Routledge</a:t>
            </a:r>
          </a:p>
          <a:p>
            <a:pPr marL="457200" indent="-457200">
              <a:buAutoNum type="alphaLcParenR"/>
            </a:pPr>
            <a:r>
              <a:rPr lang="en-GB" dirty="0"/>
              <a:t>Cohen, L. </a:t>
            </a:r>
            <a:r>
              <a:rPr lang="en-GB" dirty="0" err="1"/>
              <a:t>Mannon</a:t>
            </a:r>
            <a:r>
              <a:rPr lang="en-GB" dirty="0"/>
              <a:t>, L., Morrison, K. (2011). </a:t>
            </a:r>
            <a:r>
              <a:rPr lang="en-GB" i="1" dirty="0"/>
              <a:t>Research Methods in Education</a:t>
            </a:r>
            <a:r>
              <a:rPr lang="en-GB" dirty="0"/>
              <a:t>. (7th Ed). Abingdon, Oxon: Routledge</a:t>
            </a:r>
          </a:p>
          <a:p>
            <a:pPr marL="457200" indent="-457200">
              <a:buAutoNum type="alphaLcParenR"/>
            </a:pPr>
            <a:r>
              <a:rPr lang="en-GB" dirty="0"/>
              <a:t>Cohen, L. </a:t>
            </a:r>
            <a:r>
              <a:rPr lang="en-GB" dirty="0" err="1"/>
              <a:t>Mannon</a:t>
            </a:r>
            <a:r>
              <a:rPr lang="en-GB" dirty="0"/>
              <a:t>, L. and Morrison, K. (2011). </a:t>
            </a:r>
            <a:r>
              <a:rPr lang="en-GB" i="1" dirty="0"/>
              <a:t>Research Methods in Education</a:t>
            </a:r>
            <a:r>
              <a:rPr lang="en-GB" dirty="0"/>
              <a:t>. 7th Ed. Routledge: </a:t>
            </a:r>
            <a:r>
              <a:rPr lang="en-GB" dirty="0" err="1"/>
              <a:t>Adingdon</a:t>
            </a:r>
            <a:r>
              <a:rPr lang="en-GB" dirty="0"/>
              <a:t>, Oxon</a:t>
            </a:r>
          </a:p>
        </p:txBody>
      </p:sp>
    </p:spTree>
    <p:extLst>
      <p:ext uri="{BB962C8B-B14F-4D97-AF65-F5344CB8AC3E}">
        <p14:creationId xmlns:p14="http://schemas.microsoft.com/office/powerpoint/2010/main" val="4258176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E8DD2A7-6A37-47C2-A647-9039ABF2F8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Websites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66A50E9-8E85-4D62-8FBA-A6B58E090E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indent="-342900">
              <a:buAutoNum type="alphaLcParenR"/>
            </a:pPr>
            <a:r>
              <a:rPr lang="en-GB" sz="1800" dirty="0"/>
              <a:t>Wightwick, A. (2017). This is how Wales’ universities rank – including one that is the UK’s second worst. [Online] Available at: </a:t>
            </a:r>
            <a:r>
              <a:rPr lang="en-GB" sz="1800" dirty="0">
                <a:hlinkClick r:id="rId2"/>
              </a:rPr>
              <a:t>https://www.uwtsd.ac.uk/media/uwtsdwebsite/content-assets/documents/library-and-learning-resources/infoskills/harvardeng.PDF</a:t>
            </a:r>
            <a:r>
              <a:rPr lang="en-GB" sz="1800" dirty="0"/>
              <a:t>  [Accessed on 20.02.2019]. </a:t>
            </a:r>
          </a:p>
          <a:p>
            <a:pPr marL="342900" indent="-342900">
              <a:buAutoNum type="alphaLcParenR"/>
            </a:pPr>
            <a:r>
              <a:rPr lang="en-GB" sz="1800" dirty="0"/>
              <a:t>Wightwick, A. (2017). </a:t>
            </a:r>
            <a:r>
              <a:rPr lang="en-GB" sz="1800" i="1" dirty="0"/>
              <a:t>This is how Wales’ universities rank – including one that is the UK’s second worst</a:t>
            </a:r>
            <a:r>
              <a:rPr lang="en-GB" sz="1800" dirty="0"/>
              <a:t>. Available at: </a:t>
            </a:r>
            <a:r>
              <a:rPr lang="en-GB" sz="1800" dirty="0">
                <a:hlinkClick r:id="rId2"/>
              </a:rPr>
              <a:t>https://www.uwtsd.ac.uk/media/uwtsdwebsite/content-assets/documents/library-and-learning-resources/infoskills/harvardeng.PDF</a:t>
            </a:r>
            <a:r>
              <a:rPr lang="en-GB" sz="1800" dirty="0"/>
              <a:t> [Accessed on 20.02.2019]. </a:t>
            </a:r>
          </a:p>
          <a:p>
            <a:pPr marL="342900" indent="-342900">
              <a:buFont typeface="Arial"/>
              <a:buAutoNum type="alphaLcParenR"/>
            </a:pPr>
            <a:r>
              <a:rPr lang="en-GB" sz="1800" dirty="0"/>
              <a:t>Wightwick, A. (2017). </a:t>
            </a:r>
            <a:r>
              <a:rPr lang="en-GB" sz="1800" i="1" dirty="0"/>
              <a:t>This is how Wales’ universities rank – including one that is the UK’s second worst</a:t>
            </a:r>
            <a:r>
              <a:rPr lang="en-GB" sz="1800" dirty="0"/>
              <a:t>. [Online] Available at: </a:t>
            </a:r>
            <a:r>
              <a:rPr lang="en-GB" sz="1800" dirty="0">
                <a:hlinkClick r:id="rId2"/>
              </a:rPr>
              <a:t>https://www.uwtsd.ac.uk/media/uwtsdwebsite/content-assets/documents/library-and-learning-resources/infoskills/harvardeng.PDF</a:t>
            </a:r>
            <a:r>
              <a:rPr lang="en-GB" sz="1800" dirty="0"/>
              <a:t>  [Accessed on 20.02.2019]. </a:t>
            </a:r>
          </a:p>
          <a:p>
            <a:pPr marL="342900" indent="-342900">
              <a:buAutoNum type="alphaLcParenR"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949262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332</TotalTime>
  <Words>871</Words>
  <Application>Microsoft Office PowerPoint</Application>
  <PresentationFormat>Widescreen</PresentationFormat>
  <Paragraphs>49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Garamond</vt:lpstr>
      <vt:lpstr>Organic</vt:lpstr>
      <vt:lpstr>Harvard Referencing Revisited </vt:lpstr>
      <vt:lpstr>Books (In Text)</vt:lpstr>
      <vt:lpstr>Books (referencing list)</vt:lpstr>
      <vt:lpstr>Website (In text)</vt:lpstr>
      <vt:lpstr>Website (Reference List)</vt:lpstr>
      <vt:lpstr>Journal (In text)</vt:lpstr>
      <vt:lpstr>Journal (Referencing list)</vt:lpstr>
      <vt:lpstr>Turning books and journals into online sources</vt:lpstr>
      <vt:lpstr>Examples</vt:lpstr>
      <vt:lpstr>Examples</vt:lpstr>
      <vt:lpstr>Activity – Referencing Workshop</vt:lpstr>
      <vt:lpstr>Journals</vt:lpstr>
      <vt:lpstr>Books</vt:lpstr>
      <vt:lpstr>Websites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Referencing</dc:title>
  <dc:creator>Alice SilvaSurgyPereira (P147900)</dc:creator>
  <cp:lastModifiedBy>Marie Pitson</cp:lastModifiedBy>
  <cp:revision>22</cp:revision>
  <dcterms:created xsi:type="dcterms:W3CDTF">2018-12-10T09:42:58Z</dcterms:created>
  <dcterms:modified xsi:type="dcterms:W3CDTF">2019-03-12T10:46:32Z</dcterms:modified>
</cp:coreProperties>
</file>