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56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5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77A3BD-9CC8-445F-9F3C-757D8F036E3F}" v="11" dt="2020-01-30T20:43:22.1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777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145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858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327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287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065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803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170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29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418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809726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7689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96480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9290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159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443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197E5D-A169-4287-987B-DD01417E4788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0DA5CF5-7F64-4995-BEAB-4DFA36428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64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iccanspells.info/wiccan-pagan-articles/wiccan-and-pagan-symbol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aganfrontiers.com/pagan-festivals-wheel-of-the-year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scientist.com/article/mg24432570-500-why-almost-everyone-believes-in-an-afterlife-even-atheist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org/en-us/membership-and-giving/donate-to-our-mission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361E7-33F9-477A-8427-F7CE0CE228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Paganiaeth</a:t>
            </a:r>
            <a:r>
              <a:rPr lang="en-GB" dirty="0"/>
              <a:t> </a:t>
            </a:r>
            <a:r>
              <a:rPr lang="en-GB" dirty="0" err="1"/>
              <a:t>Cyfoes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3B7528-1F03-42EE-81D2-0E3950708AC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883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31" name="Rectangle 74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32" name="Straight Connector 76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3" name="Straight Connector 78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1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Isosceles Triangle 84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Isosceles Triangle 88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7E53A-C515-466B-BC96-74908CD8F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Beth yw Paganiaeth Cyfoes?</a:t>
            </a:r>
          </a:p>
        </p:txBody>
      </p:sp>
      <p:pic>
        <p:nvPicPr>
          <p:cNvPr id="1028" name="Picture 4" descr="Image result for paganism symbol">
            <a:extLst>
              <a:ext uri="{FF2B5EF4-FFF2-40B4-BE49-F238E27FC236}">
                <a16:creationId xmlns:a16="http://schemas.microsoft.com/office/drawing/2014/main" id="{F18B9A23-D6C7-4E9E-B3F8-DD376B663C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51" y="1483982"/>
            <a:ext cx="3856774" cy="3978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448FC-E796-4ACD-AC98-A30CDD100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Grŵp o draddodiadau magis Wicca.</a:t>
            </a:r>
          </a:p>
          <a:p>
            <a:r>
              <a:rPr lang="en-GB">
                <a:solidFill>
                  <a:srgbClr val="FFFFFF"/>
                </a:solidFill>
              </a:rPr>
              <a:t>Syniad rhamantaidd o’r gorfennol.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698904-66AE-473D-A9C1-32E2E5846952}"/>
              </a:ext>
            </a:extLst>
          </p:cNvPr>
          <p:cNvSpPr txBox="1"/>
          <p:nvPr/>
        </p:nvSpPr>
        <p:spPr>
          <a:xfrm>
            <a:off x="31804" y="6069735"/>
            <a:ext cx="35995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 1. (</a:t>
            </a:r>
            <a:r>
              <a:rPr lang="en-GB" sz="1400" i="1" dirty="0"/>
              <a:t>Image of the Pagan Symbol</a:t>
            </a:r>
            <a:r>
              <a:rPr lang="en-GB" sz="1400" dirty="0"/>
              <a:t> 2020 </a:t>
            </a:r>
            <a:r>
              <a:rPr lang="en-GB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https://wiccanspells.info/wiccan-pagan-articles/wiccan-and-pagan-symbols/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31389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A036A-E09A-4B54-8A37-EE1E85303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Testun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9E238-8854-4CF0-BEEE-125B11F4C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un </a:t>
            </a:r>
            <a:r>
              <a:rPr lang="en-GB" dirty="0" err="1"/>
              <a:t>testun</a:t>
            </a:r>
            <a:r>
              <a:rPr lang="en-GB" dirty="0"/>
              <a:t> </a:t>
            </a:r>
            <a:r>
              <a:rPr lang="en-GB" dirty="0" err="1"/>
              <a:t>datguddiedig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grefydd</a:t>
            </a:r>
            <a:r>
              <a:rPr lang="en-GB" dirty="0"/>
              <a:t>.</a:t>
            </a:r>
          </a:p>
          <a:p>
            <a:r>
              <a:rPr lang="en-GB" dirty="0" err="1"/>
              <a:t>Arferion</a:t>
            </a:r>
            <a:r>
              <a:rPr lang="en-GB" dirty="0"/>
              <a:t> yn </a:t>
            </a:r>
            <a:r>
              <a:rPr lang="en-GB" dirty="0" err="1"/>
              <a:t>newid</a:t>
            </a:r>
            <a:r>
              <a:rPr lang="en-GB" dirty="0"/>
              <a:t> o un </a:t>
            </a:r>
            <a:r>
              <a:rPr lang="en-GB" dirty="0" err="1"/>
              <a:t>traddodiad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.</a:t>
            </a:r>
          </a:p>
          <a:p>
            <a:r>
              <a:rPr lang="en-GB" dirty="0"/>
              <a:t>Term </a:t>
            </a:r>
            <a:r>
              <a:rPr lang="en-GB" dirty="0" err="1"/>
              <a:t>ymbarel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draddodiadau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.</a:t>
            </a:r>
          </a:p>
          <a:p>
            <a:r>
              <a:rPr lang="en-GB" dirty="0" err="1"/>
              <a:t>Crefydd</a:t>
            </a:r>
            <a:r>
              <a:rPr lang="en-GB" dirty="0"/>
              <a:t> </a:t>
            </a:r>
            <a:r>
              <a:rPr lang="en-GB" dirty="0" err="1"/>
              <a:t>homogenaidd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7618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BD033-DCE3-4FAD-A3BB-BDA26B013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crefydd</a:t>
            </a:r>
            <a:r>
              <a:rPr lang="en-GB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38E7F-5764-4D56-9E17-88322C6F5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Pantheist – Cred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yn </a:t>
            </a:r>
            <a:r>
              <a:rPr lang="en-GB" dirty="0" err="1"/>
              <a:t>dwyfol</a:t>
            </a:r>
            <a:endParaRPr lang="en-GB" dirty="0"/>
          </a:p>
          <a:p>
            <a:r>
              <a:rPr lang="en-GB" dirty="0" err="1"/>
              <a:t>Panentheist</a:t>
            </a:r>
            <a:r>
              <a:rPr lang="en-GB" dirty="0"/>
              <a:t> – Cred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duwdod</a:t>
            </a:r>
            <a:r>
              <a:rPr lang="en-GB" dirty="0"/>
              <a:t> yn </a:t>
            </a:r>
            <a:r>
              <a:rPr lang="en-GB" dirty="0" err="1"/>
              <a:t>cynnwys</a:t>
            </a:r>
            <a:r>
              <a:rPr lang="en-GB" dirty="0"/>
              <a:t> y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yn </a:t>
            </a:r>
            <a:r>
              <a:rPr lang="en-GB" dirty="0" err="1"/>
              <a:t>ymestyn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87966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4" name="Group 72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77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2" name="Isosceles Triangle 81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3" name="Isosceles Triangle 82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3EDE94-3999-4C78-8F9F-AF56B9BB0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3482" y="1208511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Gŵyliau</a:t>
            </a:r>
          </a:p>
        </p:txBody>
      </p:sp>
      <p:sp>
        <p:nvSpPr>
          <p:cNvPr id="2055" name="Isosceles Triangle 84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2" name="Picture 4" descr="Image result for paganism festivals">
            <a:extLst>
              <a:ext uri="{FF2B5EF4-FFF2-40B4-BE49-F238E27FC236}">
                <a16:creationId xmlns:a16="http://schemas.microsoft.com/office/drawing/2014/main" id="{1AE81FFA-439E-4CE0-BC55-B49700DD9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284" y="856728"/>
            <a:ext cx="5706752" cy="513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905A72-2A6B-4484-A45F-1A717F994ADC}"/>
              </a:ext>
            </a:extLst>
          </p:cNvPr>
          <p:cNvSpPr txBox="1"/>
          <p:nvPr/>
        </p:nvSpPr>
        <p:spPr>
          <a:xfrm>
            <a:off x="8424663" y="6127803"/>
            <a:ext cx="372613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Fig. 2 (NAVASOTHY 2019 </a:t>
            </a:r>
            <a:r>
              <a:rPr lang="en-GB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http://paganfrontiers.com/pagan-festivals-wheel-of-the-year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52595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E7B2A-DFB7-40F1-A898-F50BDD248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Crefydd</a:t>
            </a:r>
            <a:r>
              <a:rPr lang="en-GB" dirty="0"/>
              <a:t> </a:t>
            </a:r>
            <a:r>
              <a:rPr lang="en-GB" dirty="0" err="1"/>
              <a:t>Gwyrdd</a:t>
            </a:r>
            <a:r>
              <a:rPr lang="en-GB" dirty="0"/>
              <a:t> </a:t>
            </a:r>
            <a:r>
              <a:rPr lang="en-GB" dirty="0" err="1"/>
              <a:t>Tywyll</a:t>
            </a:r>
            <a:r>
              <a:rPr lang="en-GB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FD0E8-3E75-480C-9640-4B06E1F3C8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“Considered nature to be sacred, imbued with intrinsic value, and worthy of reverent care. Dark green religion considers nonhuman species to have worth, regardless of their usefulness to human beings.”</a:t>
            </a:r>
          </a:p>
          <a:p>
            <a:r>
              <a:rPr lang="en-GB" sz="1400" dirty="0"/>
              <a:t>Taylor </a:t>
            </a:r>
            <a:r>
              <a:rPr lang="en-GB" sz="1400" dirty="0" err="1"/>
              <a:t>Bron</a:t>
            </a:r>
            <a:r>
              <a:rPr lang="en-GB" sz="1400" dirty="0"/>
              <a:t>, ‘From the Ground Up: Dark Green Religion and the Environmental Future’ </a:t>
            </a:r>
            <a:r>
              <a:rPr lang="en-US" sz="1400" i="1" dirty="0"/>
              <a:t>Ecology and the Environment: Perspective from the Humanities, </a:t>
            </a:r>
            <a:r>
              <a:rPr lang="en-US" sz="1400" dirty="0"/>
              <a:t>(2008) 89-107 (p.89)</a:t>
            </a:r>
          </a:p>
          <a:p>
            <a:r>
              <a:rPr lang="en-US" dirty="0" err="1"/>
              <a:t>Paganiaeth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crefydd</a:t>
            </a:r>
            <a:r>
              <a:rPr lang="en-US" dirty="0"/>
              <a:t> </a:t>
            </a:r>
            <a:r>
              <a:rPr lang="en-US" dirty="0" err="1"/>
              <a:t>gwyrdd</a:t>
            </a:r>
            <a:r>
              <a:rPr lang="en-US" dirty="0"/>
              <a:t> </a:t>
            </a:r>
            <a:r>
              <a:rPr lang="en-US" dirty="0" err="1"/>
              <a:t>tywyll</a:t>
            </a:r>
            <a:r>
              <a:rPr lang="en-US" dirty="0"/>
              <a:t>. </a:t>
            </a:r>
          </a:p>
          <a:p>
            <a:r>
              <a:rPr lang="en-US" dirty="0" err="1"/>
              <a:t>Gwyrdd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helpu’r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,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prif</a:t>
            </a:r>
            <a:r>
              <a:rPr lang="en-US" dirty="0"/>
              <a:t> focus y </a:t>
            </a:r>
            <a:r>
              <a:rPr lang="en-US" dirty="0" err="1"/>
              <a:t>crefydd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706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C79188-2960-43E5-9B0F-35C144168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Rhywbeth ar ôl marwolaeth? </a:t>
            </a:r>
          </a:p>
        </p:txBody>
      </p:sp>
      <p:pic>
        <p:nvPicPr>
          <p:cNvPr id="3074" name="Picture 2" descr="figure standing in light">
            <a:extLst>
              <a:ext uri="{FF2B5EF4-FFF2-40B4-BE49-F238E27FC236}">
                <a16:creationId xmlns:a16="http://schemas.microsoft.com/office/drawing/2014/main" id="{A95414D0-2C69-4FF5-992C-72D0F65B7AD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74" r="-1" b="23631"/>
          <a:stretch/>
        </p:blipFill>
        <p:spPr bwMode="auto">
          <a:xfrm>
            <a:off x="677334" y="468621"/>
            <a:ext cx="8274669" cy="3635025"/>
          </a:xfrm>
          <a:custGeom>
            <a:avLst/>
            <a:gdLst>
              <a:gd name="connsiteX0" fmla="*/ 540554 w 8274669"/>
              <a:gd name="connsiteY0" fmla="*/ 0 h 3635025"/>
              <a:gd name="connsiteX1" fmla="*/ 8274669 w 8274669"/>
              <a:gd name="connsiteY1" fmla="*/ 0 h 3635025"/>
              <a:gd name="connsiteX2" fmla="*/ 8274669 w 8274669"/>
              <a:gd name="connsiteY2" fmla="*/ 3635025 h 3635025"/>
              <a:gd name="connsiteX3" fmla="*/ 0 w 8274669"/>
              <a:gd name="connsiteY3" fmla="*/ 3635025 h 3635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74669" h="3635025">
                <a:moveTo>
                  <a:pt x="540554" y="0"/>
                </a:moveTo>
                <a:lnTo>
                  <a:pt x="8274669" y="0"/>
                </a:lnTo>
                <a:lnTo>
                  <a:pt x="8274669" y="3635025"/>
                </a:lnTo>
                <a:lnTo>
                  <a:pt x="0" y="363502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811A3E-2B98-4A88-9F68-4B2F08193CFB}"/>
              </a:ext>
            </a:extLst>
          </p:cNvPr>
          <p:cNvSpPr txBox="1"/>
          <p:nvPr/>
        </p:nvSpPr>
        <p:spPr>
          <a:xfrm>
            <a:off x="7422093" y="5884635"/>
            <a:ext cx="45408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Fig. 3(Lawton 2019 </a:t>
            </a:r>
            <a:r>
              <a:rPr lang="en-GB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https://www.newscientist.com/article/mg24432570-500-why-almost-everyone-believes-in-an-afterlife-even-atheists/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03959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nature">
            <a:extLst>
              <a:ext uri="{FF2B5EF4-FFF2-40B4-BE49-F238E27FC236}">
                <a16:creationId xmlns:a16="http://schemas.microsoft.com/office/drawing/2014/main" id="{96243521-0BFF-437E-B816-C984B3D018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0" r="27546" b="1"/>
          <a:stretch/>
        </p:blipFill>
        <p:spPr bwMode="auto"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A078F7-3F06-46B2-9380-760B4B71D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 err="1"/>
              <a:t>Paganiaeth</a:t>
            </a:r>
            <a:r>
              <a:rPr lang="en-GB" dirty="0"/>
              <a:t> </a:t>
            </a:r>
            <a:r>
              <a:rPr lang="en-GB" dirty="0" err="1"/>
              <a:t>Cyfoes</a:t>
            </a:r>
            <a:r>
              <a:rPr lang="en-GB" dirty="0"/>
              <a:t> a </a:t>
            </a:r>
            <a:r>
              <a:rPr lang="en-GB" dirty="0" err="1"/>
              <a:t>Natur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32C9F-DAF1-4930-8A4C-F303B8455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sz="1700" dirty="0"/>
              <a:t>“To Pagans, the difference between mastery and stewardship with care is barely relevant, for both still affirm a hierarchy within the natural world, with human beings somehow on top”</a:t>
            </a:r>
          </a:p>
          <a:p>
            <a:r>
              <a:rPr lang="en-GB" sz="1700" dirty="0"/>
              <a:t>Orr, Emma. </a:t>
            </a:r>
            <a:r>
              <a:rPr lang="en-GB" sz="1700" i="1" dirty="0"/>
              <a:t>Pagan Visions for a Sustainable Future,</a:t>
            </a:r>
            <a:r>
              <a:rPr lang="en-GB" sz="1700" dirty="0"/>
              <a:t> (Minnesota </a:t>
            </a:r>
            <a:r>
              <a:rPr lang="en-US" sz="1700" dirty="0"/>
              <a:t>Llewellyn Publications. 2005) p.12</a:t>
            </a:r>
            <a:endParaRPr lang="en-GB" sz="1700" i="1" dirty="0"/>
          </a:p>
          <a:p>
            <a:r>
              <a:rPr lang="en-GB" sz="1700" dirty="0" err="1"/>
              <a:t>Angen</a:t>
            </a:r>
            <a:r>
              <a:rPr lang="en-GB" sz="1700" dirty="0"/>
              <a:t> </a:t>
            </a:r>
            <a:r>
              <a:rPr lang="en-GB" sz="1700" dirty="0" err="1"/>
              <a:t>trin</a:t>
            </a:r>
            <a:r>
              <a:rPr lang="en-GB" sz="1700" dirty="0"/>
              <a:t> y </a:t>
            </a:r>
            <a:r>
              <a:rPr lang="en-GB" sz="1700" dirty="0" err="1"/>
              <a:t>byd</a:t>
            </a:r>
            <a:r>
              <a:rPr lang="en-GB" sz="1700" dirty="0"/>
              <a:t> </a:t>
            </a:r>
            <a:r>
              <a:rPr lang="en-GB" sz="1700" dirty="0" err="1"/>
              <a:t>efo</a:t>
            </a:r>
            <a:r>
              <a:rPr lang="en-GB" sz="1700" dirty="0"/>
              <a:t> parch. </a:t>
            </a:r>
          </a:p>
          <a:p>
            <a:r>
              <a:rPr lang="en-GB" sz="1700" dirty="0" err="1"/>
              <a:t>Ond</a:t>
            </a:r>
            <a:r>
              <a:rPr lang="en-GB" sz="1700" dirty="0"/>
              <a:t> </a:t>
            </a:r>
            <a:r>
              <a:rPr lang="en-GB" sz="1700" dirty="0" err="1"/>
              <a:t>mae</a:t>
            </a:r>
            <a:r>
              <a:rPr lang="en-GB" sz="1700" dirty="0"/>
              <a:t> </a:t>
            </a:r>
            <a:r>
              <a:rPr lang="en-GB" sz="1700" dirty="0" err="1"/>
              <a:t>rhai</a:t>
            </a:r>
            <a:r>
              <a:rPr lang="en-GB" sz="1700" dirty="0"/>
              <a:t> yn credo </a:t>
            </a:r>
            <a:r>
              <a:rPr lang="en-GB" sz="1700" dirty="0" err="1"/>
              <a:t>fod</a:t>
            </a:r>
            <a:r>
              <a:rPr lang="en-GB" sz="1700" dirty="0"/>
              <a:t> </a:t>
            </a:r>
            <a:r>
              <a:rPr lang="en-GB" sz="1700" dirty="0" err="1"/>
              <a:t>hyn</a:t>
            </a:r>
            <a:r>
              <a:rPr lang="en-GB" sz="1700" dirty="0"/>
              <a:t> yn </a:t>
            </a:r>
            <a:r>
              <a:rPr lang="en-GB" sz="1700" dirty="0" err="1"/>
              <a:t>mynd</a:t>
            </a:r>
            <a:r>
              <a:rPr lang="en-GB" sz="1700" dirty="0"/>
              <a:t> yn </a:t>
            </a:r>
            <a:r>
              <a:rPr lang="en-GB" sz="1700" dirty="0" err="1"/>
              <a:t>erbyn</a:t>
            </a:r>
            <a:r>
              <a:rPr lang="en-GB" sz="1700" dirty="0"/>
              <a:t> </a:t>
            </a:r>
            <a:r>
              <a:rPr lang="en-GB" sz="1700" dirty="0" err="1"/>
              <a:t>yr</a:t>
            </a:r>
            <a:r>
              <a:rPr lang="en-GB" sz="1700" dirty="0"/>
              <a:t> Hen </a:t>
            </a:r>
            <a:r>
              <a:rPr lang="en-GB" sz="1700" dirty="0" err="1"/>
              <a:t>Paganiaeth</a:t>
            </a:r>
            <a:r>
              <a:rPr lang="en-GB" sz="1700" dirty="0"/>
              <a:t>.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163FCC-BC64-4DFA-8D05-A83AF0944CDC}"/>
              </a:ext>
            </a:extLst>
          </p:cNvPr>
          <p:cNvSpPr txBox="1"/>
          <p:nvPr/>
        </p:nvSpPr>
        <p:spPr>
          <a:xfrm>
            <a:off x="-81239" y="5903893"/>
            <a:ext cx="33660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Fig. 4(</a:t>
            </a:r>
            <a:r>
              <a:rPr lang="en-GB" sz="1400" i="1" dirty="0"/>
              <a:t>Picture of nature</a:t>
            </a:r>
            <a:r>
              <a:rPr lang="en-GB" sz="1400" dirty="0"/>
              <a:t> 2020 </a:t>
            </a:r>
            <a:r>
              <a:rPr lang="en-GB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https://www.nature.org/en-us/membership-and-giving/donate-to-our-mission/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24424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DC15D0A-F297-42EF-BB14-9BAB1DB86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/>
              <a:t>Cloi.</a:t>
            </a:r>
            <a:endParaRPr lang="en-GB" dirty="0"/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6976714D-721B-4B27-996E-BA741AF283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err="1"/>
              <a:t>Paganiaeth</a:t>
            </a:r>
            <a:r>
              <a:rPr lang="en-GB"/>
              <a:t> yn </a:t>
            </a:r>
            <a:r>
              <a:rPr lang="en-GB" err="1"/>
              <a:t>crefydd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 yn </a:t>
            </a:r>
            <a:r>
              <a:rPr lang="en-GB" err="1"/>
              <a:t>gallu</a:t>
            </a:r>
            <a:r>
              <a:rPr lang="en-GB"/>
              <a:t> </a:t>
            </a:r>
            <a:r>
              <a:rPr lang="en-GB" err="1"/>
              <a:t>helpu</a:t>
            </a:r>
            <a:r>
              <a:rPr lang="en-GB"/>
              <a:t> ‘r </a:t>
            </a:r>
            <a:r>
              <a:rPr lang="en-GB" err="1"/>
              <a:t>amgylchedd</a:t>
            </a:r>
            <a:r>
              <a:rPr lang="en-GB"/>
              <a:t> ac a </a:t>
            </a:r>
            <a:r>
              <a:rPr lang="en-GB" err="1"/>
              <a:t>agweddau</a:t>
            </a:r>
            <a:r>
              <a:rPr lang="en-GB"/>
              <a:t> </a:t>
            </a:r>
            <a:r>
              <a:rPr lang="en-GB" err="1"/>
              <a:t>positif</a:t>
            </a:r>
            <a:r>
              <a:rPr lang="en-GB"/>
              <a:t> </a:t>
            </a:r>
            <a:r>
              <a:rPr lang="en-GB" err="1"/>
              <a:t>tuag</a:t>
            </a:r>
            <a:r>
              <a:rPr lang="en-GB"/>
              <a:t> at. </a:t>
            </a:r>
          </a:p>
          <a:p>
            <a:r>
              <a:rPr lang="en-GB" err="1"/>
              <a:t>Rhaid</a:t>
            </a:r>
            <a:r>
              <a:rPr lang="en-GB"/>
              <a:t> bod yn </a:t>
            </a:r>
            <a:r>
              <a:rPr lang="en-GB" err="1"/>
              <a:t>ofalus</a:t>
            </a:r>
            <a:r>
              <a:rPr lang="en-GB"/>
              <a:t> </a:t>
            </a:r>
            <a:r>
              <a:rPr lang="en-GB" err="1"/>
              <a:t>gan</a:t>
            </a:r>
            <a:r>
              <a:rPr lang="en-GB"/>
              <a:t> term </a:t>
            </a:r>
            <a:r>
              <a:rPr lang="en-GB" err="1"/>
              <a:t>ymbarel</a:t>
            </a:r>
            <a:r>
              <a:rPr lang="en-GB"/>
              <a:t> </a:t>
            </a:r>
            <a:r>
              <a:rPr lang="en-GB" err="1"/>
              <a:t>yw</a:t>
            </a:r>
            <a:r>
              <a:rPr lang="en-GB"/>
              <a:t>. </a:t>
            </a:r>
          </a:p>
          <a:p>
            <a:r>
              <a:rPr lang="en-GB"/>
              <a:t>Dim mor </a:t>
            </a:r>
            <a:r>
              <a:rPr lang="en-GB" err="1"/>
              <a:t>positif</a:t>
            </a:r>
            <a:r>
              <a:rPr lang="en-GB"/>
              <a:t> a </a:t>
            </a:r>
            <a:r>
              <a:rPr lang="en-GB" err="1"/>
              <a:t>hoffwn</a:t>
            </a:r>
            <a:r>
              <a:rPr lang="en-GB"/>
              <a:t> </a:t>
            </a:r>
            <a:r>
              <a:rPr lang="en-GB" err="1"/>
              <a:t>credu</a:t>
            </a:r>
            <a:r>
              <a:rPr lang="en-GB"/>
              <a:t>, </a:t>
            </a:r>
            <a:r>
              <a:rPr lang="en-GB" err="1"/>
              <a:t>gan</a:t>
            </a:r>
            <a:r>
              <a:rPr lang="en-GB"/>
              <a:t> </a:t>
            </a:r>
            <a:r>
              <a:rPr lang="en-GB" err="1"/>
              <a:t>ei</a:t>
            </a:r>
            <a:r>
              <a:rPr lang="en-GB"/>
              <a:t> </a:t>
            </a:r>
            <a:r>
              <a:rPr lang="en-GB" err="1"/>
              <a:t>fod</a:t>
            </a:r>
            <a:r>
              <a:rPr lang="en-GB"/>
              <a:t> yn un </a:t>
            </a:r>
            <a:r>
              <a:rPr lang="en-GB" err="1"/>
              <a:t>ble</a:t>
            </a:r>
            <a:r>
              <a:rPr lang="en-GB"/>
              <a:t> </a:t>
            </a:r>
            <a:r>
              <a:rPr lang="en-GB" err="1"/>
              <a:t>gallwn</a:t>
            </a:r>
            <a:r>
              <a:rPr lang="en-GB"/>
              <a:t> </a:t>
            </a:r>
            <a:r>
              <a:rPr lang="en-GB" err="1"/>
              <a:t>helpu</a:t>
            </a:r>
            <a:r>
              <a:rPr lang="en-GB"/>
              <a:t> nature </a:t>
            </a:r>
            <a:r>
              <a:rPr lang="en-GB" err="1"/>
              <a:t>fel</a:t>
            </a:r>
            <a:r>
              <a:rPr lang="en-GB"/>
              <a:t> </a:t>
            </a:r>
            <a:r>
              <a:rPr lang="en-GB" err="1"/>
              <a:t>maent</a:t>
            </a:r>
            <a:r>
              <a:rPr lang="en-GB"/>
              <a:t> </a:t>
            </a:r>
            <a:r>
              <a:rPr lang="en-GB" err="1"/>
              <a:t>eisiau</a:t>
            </a:r>
            <a:r>
              <a:rPr lang="en-GB"/>
              <a:t> ac felly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rhai</a:t>
            </a:r>
            <a:r>
              <a:rPr lang="en-GB"/>
              <a:t> yn </a:t>
            </a:r>
            <a:r>
              <a:rPr lang="en-GB" err="1"/>
              <a:t>dewis</a:t>
            </a:r>
            <a:r>
              <a:rPr lang="en-GB"/>
              <a:t> </a:t>
            </a:r>
            <a:r>
              <a:rPr lang="en-GB" err="1"/>
              <a:t>gwneud</a:t>
            </a:r>
            <a:r>
              <a:rPr lang="en-GB"/>
              <a:t> </a:t>
            </a:r>
            <a:r>
              <a:rPr lang="en-GB" err="1"/>
              <a:t>mwy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gymharu</a:t>
            </a:r>
            <a:r>
              <a:rPr lang="en-GB"/>
              <a:t> </a:t>
            </a:r>
            <a:r>
              <a:rPr lang="en-GB" err="1"/>
              <a:t>a’g</a:t>
            </a:r>
            <a:r>
              <a:rPr lang="en-GB"/>
              <a:t> </a:t>
            </a:r>
            <a:r>
              <a:rPr lang="en-GB" err="1"/>
              <a:t>eraill</a:t>
            </a:r>
            <a:r>
              <a:rPr lang="en-GB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269109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54824-5AA6-4F42-8E2F-40C0E0F53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Llyfryddiaeth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711C3-5EB0-4A85-BFC5-86F8DD13F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Cellania</a:t>
            </a:r>
            <a:r>
              <a:rPr lang="en-GB" dirty="0"/>
              <a:t>, M. (2014, 09 23). https://www.mentalfloss.com/article/59049/autumnal-equinox-traditions. Retrieved from Mental Floss: https://www.mentalfloss.com/article/59049/autumnal-equinox-traditions</a:t>
            </a:r>
          </a:p>
          <a:p>
            <a:r>
              <a:rPr lang="en-GB" dirty="0" err="1"/>
              <a:t>Eilthireach</a:t>
            </a:r>
            <a:r>
              <a:rPr lang="en-GB" dirty="0"/>
              <a:t>. (n.d.). Deeper Into </a:t>
            </a:r>
            <a:r>
              <a:rPr lang="en-GB" dirty="0" err="1"/>
              <a:t>Lughnasadh</a:t>
            </a:r>
            <a:r>
              <a:rPr lang="en-GB" dirty="0"/>
              <a:t>. Retrieved from The Order of Bards </a:t>
            </a:r>
            <a:r>
              <a:rPr lang="en-GB" dirty="0" err="1"/>
              <a:t>Ovates</a:t>
            </a:r>
            <a:r>
              <a:rPr lang="en-GB" dirty="0"/>
              <a:t> and Druids: https://www.druidry.org/druid-way/teaching-and-practice/druid-festivals/lughnasadh/deeper-lughnasadh</a:t>
            </a:r>
          </a:p>
          <a:p>
            <a:r>
              <a:rPr lang="en-GB" dirty="0"/>
              <a:t>Goddess and Green Man. (n.d.). Beltane. Retrieved from Goddess and Green Man: https://www.goddessandgreenman.co.uk/beltane</a:t>
            </a:r>
          </a:p>
          <a:p>
            <a:r>
              <a:rPr lang="en-GB" dirty="0"/>
              <a:t>Goddess and Green Man. (n.d.). Samhain/Halloween. Retrieved from Goddess and Green Man: https://www.goddessandgreenman.co.uk/samhainhalloween/</a:t>
            </a:r>
          </a:p>
          <a:p>
            <a:r>
              <a:rPr lang="en-GB" dirty="0" err="1"/>
              <a:t>Godess</a:t>
            </a:r>
            <a:r>
              <a:rPr lang="en-GB" dirty="0"/>
              <a:t> and Green Man. (n.d.). Imbolc / Candlemas. Retrieved from Goddess and Green Man: https://www.goddessandgreenman.co.uk/imbolc-candlemas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130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1BA5-8F13-4625-B4D0-C2FEE0830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Llyfryddiaeth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7A4D2-25DB-47F9-ACC1-C7358266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10282214" cy="4558263"/>
          </a:xfrm>
        </p:spPr>
        <p:txBody>
          <a:bodyPr>
            <a:normAutofit/>
          </a:bodyPr>
          <a:lstStyle/>
          <a:p>
            <a:r>
              <a:rPr lang="en-GB" dirty="0"/>
              <a:t>Halstead, J. (2014, 11 19). “How Earth-</a:t>
            </a:r>
            <a:r>
              <a:rPr lang="en-GB" dirty="0" err="1"/>
              <a:t>Centered</a:t>
            </a:r>
            <a:r>
              <a:rPr lang="en-GB" dirty="0"/>
              <a:t> is Neo-Paganism Really?” by John Halstead. Retrieved from Humanistic Paganism : https://humanisticpaganism.com/2014/11/19/how-earth-centered-is-neo-paganism-really/</a:t>
            </a:r>
          </a:p>
          <a:p>
            <a:r>
              <a:rPr lang="en-GB" dirty="0"/>
              <a:t>Huffington Post. (2016, 12 20). The Magical History Of Yule, The Pagan Winter Solstice Celebration. Retrieved from Huffington Post: https://www.huffpost.com/entry/winter-solstice-pagan-yule_n_585970abe4b03904470af4c5</a:t>
            </a:r>
          </a:p>
          <a:p>
            <a:r>
              <a:rPr lang="en-GB" dirty="0"/>
              <a:t>Orr, E. R. (2005). Pagan Visions for a Sustainable Future. Minnesota: Llewellyn Publications.</a:t>
            </a:r>
          </a:p>
          <a:p>
            <a:r>
              <a:rPr lang="en-GB" dirty="0"/>
              <a:t>Petersen, J. R. (2014). Controversial New Religions. Oxford: Oxford University Press.</a:t>
            </a:r>
          </a:p>
          <a:p>
            <a:r>
              <a:rPr lang="en-GB" dirty="0"/>
              <a:t>Taylor, B. (2008). From the Ground Up: Dark Green Religion and the Environmental Future. Ecology and the Environment: Perspective from the Humanities, 89-107.</a:t>
            </a:r>
          </a:p>
          <a:p>
            <a:r>
              <a:rPr lang="en-GB" dirty="0"/>
              <a:t>Wicca Living. (n.d.). THE WICCAN CALENDAR: OSTARA (SPRING EQUINOX). Retrieved from Wicca Living: https://wiccaliving.com/wiccan-calendar-ostara-spring-equinox/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9881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2E184-0045-4E89-9D86-917A7ADF2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Llyfryddiaeth</a:t>
            </a:r>
            <a:r>
              <a:rPr lang="en-GB" dirty="0"/>
              <a:t> </a:t>
            </a:r>
            <a:r>
              <a:rPr lang="en-GB" dirty="0" err="1"/>
              <a:t>Lluniau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2B61C-4627-4C90-B936-02CC14058C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Image of the Pagan Symbol</a:t>
            </a:r>
            <a:r>
              <a:rPr lang="en-GB" dirty="0"/>
              <a:t>. 2020. &lt;https://wiccanspells.info/wiccan-pagan-articles/wiccan-and-pagan-symbols/&gt; [accessed 30 January 2020]</a:t>
            </a:r>
          </a:p>
          <a:p>
            <a:r>
              <a:rPr lang="en-GB" dirty="0"/>
              <a:t>Lawton, Graham. 2019. &lt;https://www.newscientist.com/article/mg24432570-500-why-almost-everyone-believes-in-an-afterlife-even-atheists/&gt; [accessed 30 January 2020]</a:t>
            </a:r>
          </a:p>
          <a:p>
            <a:r>
              <a:rPr lang="en-GB" dirty="0"/>
              <a:t>NAVASOTHY, MANI. 2019. </a:t>
            </a:r>
            <a:r>
              <a:rPr lang="en-GB" i="1" dirty="0"/>
              <a:t>Pagan </a:t>
            </a:r>
            <a:r>
              <a:rPr lang="en-GB" i="1" dirty="0" err="1"/>
              <a:t>Wheen</a:t>
            </a:r>
            <a:r>
              <a:rPr lang="en-GB" i="1" dirty="0"/>
              <a:t> of the year</a:t>
            </a:r>
            <a:r>
              <a:rPr lang="en-GB" dirty="0"/>
              <a:t> &lt;http://paganfrontiers.com/pagan-festivals-wheel-of-the-year&gt; [accessed 30 January 2020]</a:t>
            </a:r>
          </a:p>
          <a:p>
            <a:r>
              <a:rPr lang="en-GB" i="1" dirty="0"/>
              <a:t>Picture of nature</a:t>
            </a:r>
            <a:r>
              <a:rPr lang="en-GB" dirty="0"/>
              <a:t>. 2020. &lt;https://www.nature.org/en-us/membership-and-giving/donate-to-our-mission/&gt; [accessed 30 January 2020]</a:t>
            </a:r>
          </a:p>
        </p:txBody>
      </p:sp>
    </p:spTree>
    <p:extLst>
      <p:ext uri="{BB962C8B-B14F-4D97-AF65-F5344CB8AC3E}">
        <p14:creationId xmlns:p14="http://schemas.microsoft.com/office/powerpoint/2010/main" val="230661360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4" ma:contentTypeDescription="Create a new document." ma:contentTypeScope="" ma:versionID="c28dbd7095849eea98821d80dcdc064e">
  <xsd:schema xmlns:xsd="http://www.w3.org/2001/XMLSchema" xmlns:xs="http://www.w3.org/2001/XMLSchema" xmlns:p="http://schemas.microsoft.com/office/2006/metadata/properties" xmlns:ns3="aadfcd52-e379-49eb-a412-e28a16640aff" targetNamespace="http://schemas.microsoft.com/office/2006/metadata/properties" ma:root="true" ma:fieldsID="d1409e4714790d5668fd532034b33f59" ns3:_="">
    <xsd:import namespace="aadfcd52-e379-49eb-a412-e28a16640af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A5FE8D5-701E-4856-BD76-8DAFC8C16B9D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aadfcd52-e379-49eb-a412-e28a16640aff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F075F14-46E4-42F9-A005-4054395AD1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1E2D363-E6FA-47B7-B132-3BD9469C763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868</Words>
  <Application>Microsoft Office PowerPoint</Application>
  <PresentationFormat>Widescreen</PresentationFormat>
  <Paragraphs>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Paganiaeth Cyfoes</vt:lpstr>
      <vt:lpstr>Beth yw Paganiaeth Cyfoes?</vt:lpstr>
      <vt:lpstr>Testun</vt:lpstr>
      <vt:lpstr>Ffordd i edrych ar y crefydd. </vt:lpstr>
      <vt:lpstr>Gŵyliau</vt:lpstr>
      <vt:lpstr>Crefydd Gwyrdd Tywyll. </vt:lpstr>
      <vt:lpstr>Rhywbeth ar ôl marwolaeth? </vt:lpstr>
      <vt:lpstr>Paganiaeth Cyfoes a Natur.</vt:lpstr>
      <vt:lpstr>Cloi.</vt:lpstr>
      <vt:lpstr>Llyfryddiaeth</vt:lpstr>
      <vt:lpstr>Llyfryddiaeth</vt:lpstr>
      <vt:lpstr>Llyfryddiaeth Lluniau.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Paganiaeth Cyfoes</dc:title>
  <dc:creator>Angharad Lloyd (1700665)</dc:creator>
  <cp:lastModifiedBy>Angharad Lloyd (1700665)</cp:lastModifiedBy>
  <cp:revision>2</cp:revision>
  <dcterms:created xsi:type="dcterms:W3CDTF">2020-01-30T20:38:22Z</dcterms:created>
  <dcterms:modified xsi:type="dcterms:W3CDTF">2020-01-31T09:56:27Z</dcterms:modified>
</cp:coreProperties>
</file>