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8"/>
  </p:notesMasterIdLst>
  <p:sldIdLst>
    <p:sldId id="259" r:id="rId2"/>
    <p:sldId id="257" r:id="rId3"/>
    <p:sldId id="258" r:id="rId4"/>
    <p:sldId id="256"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6600CC"/>
    <a:srgbClr val="CC0099"/>
    <a:srgbClr val="000066"/>
    <a:srgbClr val="339933"/>
    <a:srgbClr val="99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33" autoAdjust="0"/>
    <p:restoredTop sz="94660"/>
  </p:normalViewPr>
  <p:slideViewPr>
    <p:cSldViewPr snapToGrid="0">
      <p:cViewPr varScale="1">
        <p:scale>
          <a:sx n="50" d="100"/>
          <a:sy n="50" d="100"/>
        </p:scale>
        <p:origin x="58" y="7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Halls" userId="833eabc44d2ce7a8" providerId="LiveId" clId="{93D081D7-11DA-4874-B56E-B0BDAF4EC362}"/>
    <pc:docChg chg="modSld">
      <pc:chgData name="Charlotte Halls" userId="833eabc44d2ce7a8" providerId="LiveId" clId="{93D081D7-11DA-4874-B56E-B0BDAF4EC362}" dt="2022-11-15T15:04:01.195" v="5" actId="20577"/>
      <pc:docMkLst>
        <pc:docMk/>
      </pc:docMkLst>
      <pc:sldChg chg="modSp mod">
        <pc:chgData name="Charlotte Halls" userId="833eabc44d2ce7a8" providerId="LiveId" clId="{93D081D7-11DA-4874-B56E-B0BDAF4EC362}" dt="2022-11-15T15:04:01.195" v="5" actId="20577"/>
        <pc:sldMkLst>
          <pc:docMk/>
          <pc:sldMk cId="2579553350" sldId="258"/>
        </pc:sldMkLst>
        <pc:spChg chg="mod">
          <ac:chgData name="Charlotte Halls" userId="833eabc44d2ce7a8" providerId="LiveId" clId="{93D081D7-11DA-4874-B56E-B0BDAF4EC362}" dt="2022-11-15T15:04:01.195" v="5" actId="20577"/>
          <ac:spMkLst>
            <pc:docMk/>
            <pc:sldMk cId="2579553350" sldId="258"/>
            <ac:spMk id="6" creationId="{F1410D93-F57F-3352-BE27-C1639EBBBC2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15T12:23:08.726"/>
    </inkml:context>
    <inkml:brush xml:id="br0">
      <inkml:brushProperty name="width" value="0.05" units="cm"/>
      <inkml:brushProperty name="height" value="0.05" units="cm"/>
      <inkml:brushProperty name="color" value="#FFFFFF"/>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F362F2-5E09-4839-AC60-1B34F97C9AE0}" type="datetimeFigureOut">
              <a:rPr lang="en-GB" smtClean="0"/>
              <a:t>15/11/2022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CC2FB-01E1-43FA-BF18-B7F522A5B87E}" type="slidenum">
              <a:rPr lang="en-GB" smtClean="0"/>
              <a:t>‹#›</a:t>
            </a:fld>
            <a:endParaRPr lang="en-GB"/>
          </a:p>
        </p:txBody>
      </p:sp>
    </p:spTree>
    <p:extLst>
      <p:ext uri="{BB962C8B-B14F-4D97-AF65-F5344CB8AC3E}">
        <p14:creationId xmlns:p14="http://schemas.microsoft.com/office/powerpoint/2010/main" val="3397936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EB0F54-F919-48F9-81F0-FDBCA576CE5B}"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AF026-A318-4E7A-9427-C546DBDCF58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274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B0F54-F919-48F9-81F0-FDBCA576CE5B}"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2564494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B0F54-F919-48F9-81F0-FDBCA576CE5B}"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AF026-A318-4E7A-9427-C546DBDCF58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2359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EB0F54-F919-48F9-81F0-FDBCA576CE5B}"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200139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EB0F54-F919-48F9-81F0-FDBCA576CE5B}" type="datetimeFigureOut">
              <a:rPr lang="en-GB" smtClean="0"/>
              <a:t>15/11/2022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230172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EB0F54-F919-48F9-81F0-FDBCA576CE5B}" type="datetimeFigureOut">
              <a:rPr lang="en-GB" smtClean="0"/>
              <a:t>15/11/2022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3777845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1EB0F54-F919-48F9-81F0-FDBCA576CE5B}" type="datetimeFigureOut">
              <a:rPr lang="en-GB" smtClean="0"/>
              <a:t>15/11/2022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156244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1EB0F54-F919-48F9-81F0-FDBCA576CE5B}" type="datetimeFigureOut">
              <a:rPr lang="en-GB" smtClean="0"/>
              <a:t>15/11/2022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40AF026-A318-4E7A-9427-C546DBDCF582}" type="slidenum">
              <a:rPr lang="en-GB" smtClean="0"/>
              <a:t>‹#›</a:t>
            </a:fld>
            <a:endParaRPr lang="en-GB"/>
          </a:p>
        </p:txBody>
      </p:sp>
    </p:spTree>
    <p:extLst>
      <p:ext uri="{BB962C8B-B14F-4D97-AF65-F5344CB8AC3E}">
        <p14:creationId xmlns:p14="http://schemas.microsoft.com/office/powerpoint/2010/main" val="1494506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EB0F54-F919-48F9-81F0-FDBCA576CE5B}"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2487788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B0F54-F919-48F9-81F0-FDBCA576CE5B}"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913585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B0F54-F919-48F9-81F0-FDBCA576CE5B}"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AF026-A318-4E7A-9427-C546DBDCF582}" type="slidenum">
              <a:rPr lang="en-GB" smtClean="0"/>
              <a:t>‹#›</a:t>
            </a:fld>
            <a:endParaRPr lang="en-GB"/>
          </a:p>
        </p:txBody>
      </p:sp>
    </p:spTree>
    <p:extLst>
      <p:ext uri="{BB962C8B-B14F-4D97-AF65-F5344CB8AC3E}">
        <p14:creationId xmlns:p14="http://schemas.microsoft.com/office/powerpoint/2010/main" val="1086781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1EB0F54-F919-48F9-81F0-FDBCA576CE5B}" type="datetimeFigureOut">
              <a:rPr lang="en-GB" smtClean="0"/>
              <a:t>15/11/2022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40AF026-A318-4E7A-9427-C546DBDCF58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57931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13" Type="http://schemas.openxmlformats.org/officeDocument/2006/relationships/hyperlink" Target="https://www.ncbi.nlm.nih.gov/pmc/articles/PMC4630976/" TargetMode="External"/><Relationship Id="rId3" Type="http://schemas.openxmlformats.org/officeDocument/2006/relationships/slideLayout" Target="../slideLayouts/slideLayout1.xml"/><Relationship Id="rId7" Type="http://schemas.openxmlformats.org/officeDocument/2006/relationships/hyperlink" Target="https://www.tasnimnews.com/en/news/2015/05/17/742292/new-test-detects-drug-use-from-a-single-fingerprint" TargetMode="External"/><Relationship Id="rId12"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hyperlink" Target="https://creativecommons.org/licenses/by-nd/3.0/" TargetMode="External"/><Relationship Id="rId5" Type="http://schemas.openxmlformats.org/officeDocument/2006/relationships/image" Target="../media/image1.png"/><Relationship Id="rId10" Type="http://schemas.openxmlformats.org/officeDocument/2006/relationships/hyperlink" Target="https://www.news.uct.ac.za/article/-2012-08-06-crime-prevention-campaign-for-august" TargetMode="External"/><Relationship Id="rId4" Type="http://schemas.openxmlformats.org/officeDocument/2006/relationships/customXml" Target="../ink/ink1.xml"/><Relationship Id="rId9" Type="http://schemas.openxmlformats.org/officeDocument/2006/relationships/image" Target="../media/image4.jpg"/></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s://www.tasnimnews.com/en/news/2015/05/17/742292/new-test-detects-drug-use-from-a-single-fingerprint" TargetMode="External"/><Relationship Id="rId7" Type="http://schemas.openxmlformats.org/officeDocument/2006/relationships/hyperlink" Target="https://creativecommons.org/licenses/by-nd/3.0/"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news.uct.ac.za/article/-2012-08-06-crime-prevention-campaign-for-august" TargetMode="External"/><Relationship Id="rId5" Type="http://schemas.openxmlformats.org/officeDocument/2006/relationships/image" Target="../media/image4.jpg"/><Relationship Id="rId4" Type="http://schemas.openxmlformats.org/officeDocument/2006/relationships/hyperlink" Target="https://creativecommons.org/licenses/by/3.0/" TargetMode="External"/><Relationship Id="rId9" Type="http://schemas.openxmlformats.org/officeDocument/2006/relationships/hyperlink" Target="https://www.pexels.com/photo/crime-scene-do-not-cross-signage-923681/"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police.uk/pu/your-area/south-wales-police/swansea/?tab=CrimeMap" TargetMode="External"/><Relationship Id="rId3" Type="http://schemas.openxmlformats.org/officeDocument/2006/relationships/hyperlink" Target="https://neurolrespract.biomedcentral.com/articles/10.1186/s42466-020-00059-z" TargetMode="External"/><Relationship Id="rId7" Type="http://schemas.openxmlformats.org/officeDocument/2006/relationships/hyperlink" Target="https://www.ncbi.nlm.nih.gov/pmc/articles/PMC4630976/" TargetMode="External"/><Relationship Id="rId2" Type="http://schemas.openxmlformats.org/officeDocument/2006/relationships/hyperlink" Target="https://www.scribbr.co.uk/research-methods/introduction-to-quantitative-research/" TargetMode="External"/><Relationship Id="rId1" Type="http://schemas.openxmlformats.org/officeDocument/2006/relationships/slideLayout" Target="../slideLayouts/slideLayout2.xml"/><Relationship Id="rId6" Type="http://schemas.openxmlformats.org/officeDocument/2006/relationships/hyperlink" Target="https://commons.wikimedia.org/wiki/File:Crime-scene-do-not-cross.jpg" TargetMode="External"/><Relationship Id="rId5" Type="http://schemas.openxmlformats.org/officeDocument/2006/relationships/hyperlink" Target="https://www.goodreads.com/quotes/927691-what-is-success-to-laugh-often-and-much-to-win" TargetMode="External"/><Relationship Id="rId10" Type="http://schemas.openxmlformats.org/officeDocument/2006/relationships/hyperlink" Target="https://www.executivecompass.co.uk/social-value-practice/what-is-social-value/" TargetMode="External"/><Relationship Id="rId4" Type="http://schemas.openxmlformats.org/officeDocument/2006/relationships/hyperlink" Target="https://www.hse.gov.uk/violence/toolkit/crimemapping.htm" TargetMode="External"/><Relationship Id="rId9" Type="http://schemas.openxmlformats.org/officeDocument/2006/relationships/hyperlink" Target="https://bronnieware.com/blog/14-years-to-become-an-overnight-su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5000"/>
                <a:lumOff val="95000"/>
              </a:schemeClr>
            </a:gs>
            <a:gs pos="0">
              <a:schemeClr val="accent1">
                <a:lumMod val="5000"/>
                <a:lumOff val="95000"/>
              </a:schemeClr>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979E3-B9A5-C276-1718-9597782F11F0}"/>
              </a:ext>
            </a:extLst>
          </p:cNvPr>
          <p:cNvSpPr>
            <a:spLocks noGrp="1"/>
          </p:cNvSpPr>
          <p:nvPr>
            <p:ph type="title"/>
          </p:nvPr>
        </p:nvSpPr>
        <p:spPr/>
        <p:txBody>
          <a:bodyPr/>
          <a:lstStyle/>
          <a:p>
            <a:r>
              <a:rPr lang="en-GB" dirty="0"/>
              <a:t>Changemakers – Charlotte Halls</a:t>
            </a:r>
            <a:br>
              <a:rPr lang="en-GB" dirty="0"/>
            </a:br>
            <a:r>
              <a:rPr lang="en-GB" dirty="0"/>
              <a:t>Contents page:</a:t>
            </a:r>
          </a:p>
        </p:txBody>
      </p:sp>
      <p:sp>
        <p:nvSpPr>
          <p:cNvPr id="3" name="Content Placeholder 2">
            <a:extLst>
              <a:ext uri="{FF2B5EF4-FFF2-40B4-BE49-F238E27FC236}">
                <a16:creationId xmlns:a16="http://schemas.microsoft.com/office/drawing/2014/main" id="{E1BA8795-3AD6-838A-45A5-EEB77DD784FB}"/>
              </a:ext>
            </a:extLst>
          </p:cNvPr>
          <p:cNvSpPr>
            <a:spLocks noGrp="1"/>
          </p:cNvSpPr>
          <p:nvPr>
            <p:ph idx="1"/>
          </p:nvPr>
        </p:nvSpPr>
        <p:spPr/>
        <p:txBody>
          <a:bodyPr>
            <a:normAutofit/>
          </a:bodyPr>
          <a:lstStyle/>
          <a:p>
            <a:pPr marL="0" indent="0">
              <a:buNone/>
            </a:pPr>
            <a:endParaRPr lang="en-GB" dirty="0"/>
          </a:p>
          <a:p>
            <a:r>
              <a:rPr lang="en-GB" dirty="0"/>
              <a:t>Page 2: Mind-map</a:t>
            </a:r>
          </a:p>
          <a:p>
            <a:r>
              <a:rPr lang="en-GB" dirty="0"/>
              <a:t>Page 3: Supporting document</a:t>
            </a:r>
          </a:p>
          <a:p>
            <a:r>
              <a:rPr lang="en-GB" dirty="0"/>
              <a:t>Page 4: 2 minute elevator style pitch and flyer (2 minute recording bottom right of the page)</a:t>
            </a:r>
          </a:p>
          <a:p>
            <a:r>
              <a:rPr lang="en-GB" dirty="0"/>
              <a:t>Page 5: Poster</a:t>
            </a:r>
          </a:p>
          <a:p>
            <a:r>
              <a:rPr lang="en-GB" dirty="0"/>
              <a:t>Page 6: References</a:t>
            </a:r>
          </a:p>
        </p:txBody>
      </p:sp>
    </p:spTree>
    <p:extLst>
      <p:ext uri="{BB962C8B-B14F-4D97-AF65-F5344CB8AC3E}">
        <p14:creationId xmlns:p14="http://schemas.microsoft.com/office/powerpoint/2010/main" val="1474739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6CF30-861C-3D6F-9858-927D61773832}"/>
              </a:ext>
            </a:extLst>
          </p:cNvPr>
          <p:cNvSpPr>
            <a:spLocks noGrp="1"/>
          </p:cNvSpPr>
          <p:nvPr>
            <p:ph type="title"/>
          </p:nvPr>
        </p:nvSpPr>
        <p:spPr>
          <a:xfrm>
            <a:off x="471464" y="419487"/>
            <a:ext cx="8761413" cy="706964"/>
          </a:xfrm>
        </p:spPr>
        <p:txBody>
          <a:bodyPr>
            <a:normAutofit fontScale="90000"/>
          </a:bodyPr>
          <a:lstStyle/>
          <a:p>
            <a:endParaRPr lang="en-GB" dirty="0"/>
          </a:p>
        </p:txBody>
      </p:sp>
      <p:sp>
        <p:nvSpPr>
          <p:cNvPr id="4" name="Content Placeholder 2">
            <a:extLst>
              <a:ext uri="{FF2B5EF4-FFF2-40B4-BE49-F238E27FC236}">
                <a16:creationId xmlns:a16="http://schemas.microsoft.com/office/drawing/2014/main" id="{67CCA402-7DDC-8A5D-A982-B7DFDC614805}"/>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90B66D31-5E2E-D707-1824-1A50760D569F}"/>
              </a:ext>
            </a:extLst>
          </p:cNvPr>
          <p:cNvPicPr>
            <a:picLocks noChangeAspect="1"/>
          </p:cNvPicPr>
          <p:nvPr/>
        </p:nvPicPr>
        <p:blipFill rotWithShape="1">
          <a:blip r:embed="rId2"/>
          <a:srcRect l="17879" t="26262" r="36590" b="18383"/>
          <a:stretch/>
        </p:blipFill>
        <p:spPr>
          <a:xfrm>
            <a:off x="0" y="0"/>
            <a:ext cx="12192000" cy="6857999"/>
          </a:xfrm>
          <a:prstGeom prst="rect">
            <a:avLst/>
          </a:prstGeom>
        </p:spPr>
      </p:pic>
    </p:spTree>
    <p:extLst>
      <p:ext uri="{BB962C8B-B14F-4D97-AF65-F5344CB8AC3E}">
        <p14:creationId xmlns:p14="http://schemas.microsoft.com/office/powerpoint/2010/main" val="2457240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F1410D93-F57F-3352-BE27-C1639EBBBC2A}"/>
              </a:ext>
            </a:extLst>
          </p:cNvPr>
          <p:cNvSpPr>
            <a:spLocks noGrp="1"/>
          </p:cNvSpPr>
          <p:nvPr>
            <p:ph idx="1"/>
          </p:nvPr>
        </p:nvSpPr>
        <p:spPr>
          <a:xfrm>
            <a:off x="204788" y="266700"/>
            <a:ext cx="11312525" cy="5894388"/>
          </a:xfrm>
        </p:spPr>
        <p:txBody>
          <a:bodyPr>
            <a:normAutofit fontScale="77500" lnSpcReduction="20000"/>
          </a:bodyPr>
          <a:lstStyle/>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 used the topics in Unit Two to come up with my project idea. My project idea is that when an individual reaches the age of 16 it should be a legal requirement to go to their police station every single year to update their profile. This will include things such as photographs of their face from all of the different angles, fingerprints to keep the database up-to-date and photographs of and piercings and tattoos they might have.</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idea behind this is that it will act as a deterrent and prevent people from committing crimes, this is because if they know they’ll be caught then it should stop them. Also, it will help to identify any victims in cases where murder has occurred and nobody. All of these factors will hopefully help to see a fall in crime rates. This is because by making it harder for people to commit crimes and get away with it, the less likely people are to even attempt to commit crimes.</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Unit two has helped me to develop these ideas. Unit Two, Section Two has inspired me to ‘provide solutions to a problem’. I feel as though I have done this with my project. I realised that that problem is criminality and created the solution of keeping up-to-date with the database and providing fingerprints and photographs. Section two has also helped me to consider whether my idea is clear and specific, which I believe it is. With this project I would want to use both quantitative and qualitative research to identify whether it is effective. </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Quantitative research Is the act of gathering and looking over numerical data, it can be used to see patterns and make predictions. (Bhandari, P 2022). This could be an effective way of analysing whether or not my project works. This is because I can use this form of data to decipher whether the crime rates have decreased or not. I would do this by focusing on an area in which I am living, so in this case I would be looking at Swansea Crime rates and hoping for a decrease in them.</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 compare the crime rates I would use the crime map (police.co.uk). </a:t>
            </a:r>
            <a:r>
              <a:rPr lang="en-GB" sz="170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Crime </a:t>
            </a: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mapping is applying data to a geographical map in order to identify different crimes and where they occur (hse.gov)</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other form of data I would use to identify the success rate would be qualitative data. Qualitative data in non-numeric and instead focuses on interviews and open-answered questionnaires (</a:t>
            </a:r>
            <a:r>
              <a:rPr lang="en-GB" sz="17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Busetto</a:t>
            </a: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2020) The point of this is to get personal opinions and answers to establish a consensus. </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 my opinion, the things I have learnt in unit two have very much added value to my idea because it has allowed me to consider the logistics behind It and outweigh whether it would work or not. Unit two has also helped me to choose the right approach and selecting correct methods for me. This unit has taught me different dimensions of value and I can conclude that I believe the most important one is social value. This is where you make other people happy or you relieve their suffering (</a:t>
            </a:r>
            <a:r>
              <a:rPr lang="en-GB" sz="17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ExecutiveCompass</a:t>
            </a: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 my opinions social value is crucial to my project.</a:t>
            </a:r>
          </a:p>
          <a:p>
            <a:pPr>
              <a:lnSpc>
                <a:spcPct val="107000"/>
              </a:lnSpc>
              <a:spcAft>
                <a:spcPts val="800"/>
              </a:spcAft>
            </a:pPr>
            <a:r>
              <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579553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25000"/>
          </a:schemeClr>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888BEDB5-B5F8-020C-CA35-EC28A96C2210}"/>
              </a:ext>
            </a:extLst>
          </p:cNvPr>
          <p:cNvCxnSpPr/>
          <p:nvPr/>
        </p:nvCxnSpPr>
        <p:spPr>
          <a:xfrm>
            <a:off x="8109857" y="212270"/>
            <a:ext cx="0" cy="6433457"/>
          </a:xfrm>
          <a:prstGeom prst="line">
            <a:avLst/>
          </a:prstGeom>
          <a:effectLst>
            <a:glow rad="63500">
              <a:srgbClr val="CC0099">
                <a:alpha val="40000"/>
              </a:srgbClr>
            </a:glow>
          </a:effectLst>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34E41EF5-0689-A5D0-AAD1-182BCF1E77C1}"/>
                  </a:ext>
                </a:extLst>
              </p14:cNvPr>
              <p14:cNvContentPartPr/>
              <p14:nvPr/>
            </p14:nvContentPartPr>
            <p14:xfrm>
              <a:off x="963900" y="969660"/>
              <a:ext cx="360" cy="360"/>
            </p14:xfrm>
          </p:contentPart>
        </mc:Choice>
        <mc:Fallback xmlns="">
          <p:pic>
            <p:nvPicPr>
              <p:cNvPr id="13" name="Ink 12">
                <a:extLst>
                  <a:ext uri="{FF2B5EF4-FFF2-40B4-BE49-F238E27FC236}">
                    <a16:creationId xmlns:a16="http://schemas.microsoft.com/office/drawing/2014/main" id="{34E41EF5-0689-A5D0-AAD1-182BCF1E77C1}"/>
                  </a:ext>
                </a:extLst>
              </p:cNvPr>
              <p:cNvPicPr/>
              <p:nvPr/>
            </p:nvPicPr>
            <p:blipFill>
              <a:blip r:embed="rId5"/>
              <a:stretch>
                <a:fillRect/>
              </a:stretch>
            </p:blipFill>
            <p:spPr>
              <a:xfrm>
                <a:off x="954900" y="960660"/>
                <a:ext cx="18000" cy="18000"/>
              </a:xfrm>
              <a:prstGeom prst="rect">
                <a:avLst/>
              </a:prstGeom>
            </p:spPr>
          </p:pic>
        </mc:Fallback>
      </mc:AlternateContent>
      <p:sp>
        <p:nvSpPr>
          <p:cNvPr id="28" name="Rectangle 27">
            <a:extLst>
              <a:ext uri="{FF2B5EF4-FFF2-40B4-BE49-F238E27FC236}">
                <a16:creationId xmlns:a16="http://schemas.microsoft.com/office/drawing/2014/main" id="{B6847404-D2FD-C976-1A51-BBC9BFA6F6AF}"/>
              </a:ext>
            </a:extLst>
          </p:cNvPr>
          <p:cNvSpPr/>
          <p:nvPr/>
        </p:nvSpPr>
        <p:spPr>
          <a:xfrm>
            <a:off x="163283" y="212271"/>
            <a:ext cx="3842659" cy="64334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9ED31754-9411-D4E3-53CB-416C7ED0E3C9}"/>
              </a:ext>
            </a:extLst>
          </p:cNvPr>
          <p:cNvSpPr/>
          <p:nvPr/>
        </p:nvSpPr>
        <p:spPr>
          <a:xfrm>
            <a:off x="4172774" y="212270"/>
            <a:ext cx="3842658" cy="6433457"/>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D3445FFB-987E-F48C-C5BB-63E1C77C8AE6}"/>
              </a:ext>
            </a:extLst>
          </p:cNvPr>
          <p:cNvSpPr/>
          <p:nvPr/>
        </p:nvSpPr>
        <p:spPr>
          <a:xfrm>
            <a:off x="8175170" y="212270"/>
            <a:ext cx="3842658" cy="64334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4" name="Straight Connector 33">
            <a:extLst>
              <a:ext uri="{FF2B5EF4-FFF2-40B4-BE49-F238E27FC236}">
                <a16:creationId xmlns:a16="http://schemas.microsoft.com/office/drawing/2014/main" id="{11E86B97-81EE-BA43-C3FA-10979ED7FB1B}"/>
              </a:ext>
            </a:extLst>
          </p:cNvPr>
          <p:cNvCxnSpPr/>
          <p:nvPr/>
        </p:nvCxnSpPr>
        <p:spPr>
          <a:xfrm>
            <a:off x="4093029" y="212270"/>
            <a:ext cx="0" cy="6433457"/>
          </a:xfrm>
          <a:prstGeom prst="line">
            <a:avLst/>
          </a:prstGeom>
          <a:effectLst>
            <a:glow rad="101600">
              <a:srgbClr val="CC0099">
                <a:alpha val="60000"/>
              </a:srgbClr>
            </a:glow>
          </a:effectLst>
        </p:spPr>
        <p:style>
          <a:lnRef idx="1">
            <a:schemeClr val="accent1"/>
          </a:lnRef>
          <a:fillRef idx="0">
            <a:schemeClr val="accent1"/>
          </a:fillRef>
          <a:effectRef idx="0">
            <a:schemeClr val="accent1"/>
          </a:effectRef>
          <a:fontRef idx="minor">
            <a:schemeClr val="tx1"/>
          </a:fontRef>
        </p:style>
      </p:cxnSp>
      <p:pic>
        <p:nvPicPr>
          <p:cNvPr id="42" name="Picture 41">
            <a:extLst>
              <a:ext uri="{FF2B5EF4-FFF2-40B4-BE49-F238E27FC236}">
                <a16:creationId xmlns:a16="http://schemas.microsoft.com/office/drawing/2014/main" id="{784BCB05-EB7E-501D-3030-AA3768C25E4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0924" y="212270"/>
            <a:ext cx="1774353" cy="1235393"/>
          </a:xfrm>
          <a:prstGeom prst="rect">
            <a:avLst/>
          </a:prstGeom>
        </p:spPr>
      </p:pic>
      <p:sp>
        <p:nvSpPr>
          <p:cNvPr id="43" name="TextBox 42">
            <a:extLst>
              <a:ext uri="{FF2B5EF4-FFF2-40B4-BE49-F238E27FC236}">
                <a16:creationId xmlns:a16="http://schemas.microsoft.com/office/drawing/2014/main" id="{35A40172-12CC-BC7A-9B45-286260392F6C}"/>
              </a:ext>
            </a:extLst>
          </p:cNvPr>
          <p:cNvSpPr txBox="1"/>
          <p:nvPr/>
        </p:nvSpPr>
        <p:spPr>
          <a:xfrm>
            <a:off x="163283" y="1447664"/>
            <a:ext cx="1894117" cy="954107"/>
          </a:xfrm>
          <a:prstGeom prst="rect">
            <a:avLst/>
          </a:prstGeom>
          <a:noFill/>
        </p:spPr>
        <p:txBody>
          <a:bodyPr wrap="square" rtlCol="0">
            <a:spAutoFit/>
          </a:bodyPr>
          <a:lstStyle/>
          <a:p>
            <a:r>
              <a:rPr lang="en-GB" sz="1000" dirty="0">
                <a:solidFill>
                  <a:schemeClr val="bg1"/>
                </a:solidFill>
                <a:hlinkClick r:id="rId7" tooltip="https://www.tasnimnews.com/en/news/2015/05/17/742292/new-test-detects-drug-use-from-a-single-fingerprint">
                  <a:extLst>
                    <a:ext uri="{A12FA001-AC4F-418D-AE19-62706E023703}">
                      <ahyp:hlinkClr xmlns:ahyp="http://schemas.microsoft.com/office/drawing/2018/hyperlinkcolor" val="tx"/>
                    </a:ext>
                  </a:extLst>
                </a:hlinkClick>
              </a:rPr>
              <a:t>This Photo</a:t>
            </a:r>
            <a:r>
              <a:rPr lang="en-GB" sz="1000" dirty="0">
                <a:solidFill>
                  <a:schemeClr val="bg1"/>
                </a:solidFill>
              </a:rPr>
              <a:t> by Unknown Author is licensed under </a:t>
            </a:r>
            <a:r>
              <a:rPr lang="en-GB" sz="1000" dirty="0">
                <a:solidFill>
                  <a:schemeClr val="bg1"/>
                </a:solidFill>
                <a:hlinkClick r:id="rId8" tooltip="https://creativecommons.org/licenses/by/3.0/">
                  <a:extLst>
                    <a:ext uri="{A12FA001-AC4F-418D-AE19-62706E023703}">
                      <ahyp:hlinkClr xmlns:ahyp="http://schemas.microsoft.com/office/drawing/2018/hyperlinkcolor" val="tx"/>
                    </a:ext>
                  </a:extLst>
                </a:hlinkClick>
              </a:rPr>
              <a:t>CC BY</a:t>
            </a:r>
            <a:endParaRPr lang="en-GB" sz="1000" dirty="0">
              <a:solidFill>
                <a:schemeClr val="bg1"/>
              </a:solidFill>
            </a:endParaRPr>
          </a:p>
          <a:p>
            <a:endParaRPr lang="en-GB" sz="900" dirty="0"/>
          </a:p>
          <a:p>
            <a:endParaRPr lang="en-GB" sz="900" dirty="0"/>
          </a:p>
          <a:p>
            <a:endParaRPr lang="en-GB" sz="900" dirty="0"/>
          </a:p>
          <a:p>
            <a:endParaRPr lang="en-GB" sz="900" dirty="0"/>
          </a:p>
        </p:txBody>
      </p:sp>
      <p:sp>
        <p:nvSpPr>
          <p:cNvPr id="44" name="TextBox 43">
            <a:extLst>
              <a:ext uri="{FF2B5EF4-FFF2-40B4-BE49-F238E27FC236}">
                <a16:creationId xmlns:a16="http://schemas.microsoft.com/office/drawing/2014/main" id="{C4039613-6587-7018-4B77-F8C330395FF0}"/>
              </a:ext>
            </a:extLst>
          </p:cNvPr>
          <p:cNvSpPr txBox="1"/>
          <p:nvPr/>
        </p:nvSpPr>
        <p:spPr>
          <a:xfrm>
            <a:off x="1952918" y="212270"/>
            <a:ext cx="2129225" cy="1569660"/>
          </a:xfrm>
          <a:prstGeom prst="rect">
            <a:avLst/>
          </a:prstGeom>
          <a:noFill/>
        </p:spPr>
        <p:txBody>
          <a:bodyPr wrap="square" rtlCol="0">
            <a:spAutoFit/>
          </a:bodyPr>
          <a:lstStyle/>
          <a:p>
            <a:r>
              <a:rPr lang="en-GB" sz="3200" dirty="0"/>
              <a:t>HELP US TACKLE CRIME</a:t>
            </a:r>
          </a:p>
        </p:txBody>
      </p:sp>
      <p:sp>
        <p:nvSpPr>
          <p:cNvPr id="48" name="TextBox 47">
            <a:extLst>
              <a:ext uri="{FF2B5EF4-FFF2-40B4-BE49-F238E27FC236}">
                <a16:creationId xmlns:a16="http://schemas.microsoft.com/office/drawing/2014/main" id="{9C6F2429-949F-955C-4A12-EF005CAB1689}"/>
              </a:ext>
            </a:extLst>
          </p:cNvPr>
          <p:cNvSpPr txBox="1"/>
          <p:nvPr/>
        </p:nvSpPr>
        <p:spPr>
          <a:xfrm>
            <a:off x="170924" y="2024743"/>
            <a:ext cx="3258076" cy="646331"/>
          </a:xfrm>
          <a:prstGeom prst="rect">
            <a:avLst/>
          </a:prstGeom>
          <a:noFill/>
        </p:spPr>
        <p:txBody>
          <a:bodyPr wrap="square" rtlCol="0">
            <a:spAutoFit/>
          </a:bodyPr>
          <a:lstStyle/>
          <a:p>
            <a:endParaRPr lang="en-GB" dirty="0"/>
          </a:p>
          <a:p>
            <a:endParaRPr lang="en-GB" dirty="0"/>
          </a:p>
        </p:txBody>
      </p:sp>
      <p:sp>
        <p:nvSpPr>
          <p:cNvPr id="49" name="Rectangle 48">
            <a:extLst>
              <a:ext uri="{FF2B5EF4-FFF2-40B4-BE49-F238E27FC236}">
                <a16:creationId xmlns:a16="http://schemas.microsoft.com/office/drawing/2014/main" id="{661FEBF8-7420-46EA-3836-CF8E2F85343F}"/>
              </a:ext>
            </a:extLst>
          </p:cNvPr>
          <p:cNvSpPr/>
          <p:nvPr/>
        </p:nvSpPr>
        <p:spPr>
          <a:xfrm>
            <a:off x="4354286" y="653143"/>
            <a:ext cx="3331028" cy="1128787"/>
          </a:xfrm>
          <a:prstGeom prst="rect">
            <a:avLst/>
          </a:prstGeom>
          <a:solidFill>
            <a:srgbClr val="000066"/>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VISION</a:t>
            </a:r>
          </a:p>
        </p:txBody>
      </p:sp>
      <p:sp>
        <p:nvSpPr>
          <p:cNvPr id="50" name="Rectangle 49">
            <a:extLst>
              <a:ext uri="{FF2B5EF4-FFF2-40B4-BE49-F238E27FC236}">
                <a16:creationId xmlns:a16="http://schemas.microsoft.com/office/drawing/2014/main" id="{DE7AF3FB-3A11-0DA7-FDAE-4AB41AC593CF}"/>
              </a:ext>
            </a:extLst>
          </p:cNvPr>
          <p:cNvSpPr/>
          <p:nvPr/>
        </p:nvSpPr>
        <p:spPr>
          <a:xfrm>
            <a:off x="4332512" y="2268658"/>
            <a:ext cx="3331028" cy="112878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MISSION</a:t>
            </a:r>
          </a:p>
        </p:txBody>
      </p:sp>
      <p:sp>
        <p:nvSpPr>
          <p:cNvPr id="51" name="Rectangle 50">
            <a:extLst>
              <a:ext uri="{FF2B5EF4-FFF2-40B4-BE49-F238E27FC236}">
                <a16:creationId xmlns:a16="http://schemas.microsoft.com/office/drawing/2014/main" id="{5D992B70-195C-4E52-F209-01FC6E0F9454}"/>
              </a:ext>
            </a:extLst>
          </p:cNvPr>
          <p:cNvSpPr/>
          <p:nvPr/>
        </p:nvSpPr>
        <p:spPr>
          <a:xfrm>
            <a:off x="4332512" y="4660166"/>
            <a:ext cx="3331028" cy="1128787"/>
          </a:xfrm>
          <a:prstGeom prst="rect">
            <a:avLst/>
          </a:prstGeom>
          <a:solidFill>
            <a:srgbClr val="6600CC"/>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VALUE</a:t>
            </a:r>
          </a:p>
        </p:txBody>
      </p:sp>
      <p:sp>
        <p:nvSpPr>
          <p:cNvPr id="53" name="TextBox 52">
            <a:extLst>
              <a:ext uri="{FF2B5EF4-FFF2-40B4-BE49-F238E27FC236}">
                <a16:creationId xmlns:a16="http://schemas.microsoft.com/office/drawing/2014/main" id="{0C1A99AD-8864-5013-DE44-3540BCF4E011}"/>
              </a:ext>
            </a:extLst>
          </p:cNvPr>
          <p:cNvSpPr txBox="1"/>
          <p:nvPr/>
        </p:nvSpPr>
        <p:spPr>
          <a:xfrm>
            <a:off x="4430484" y="1838762"/>
            <a:ext cx="3135085" cy="338554"/>
          </a:xfrm>
          <a:prstGeom prst="rect">
            <a:avLst/>
          </a:prstGeom>
          <a:noFill/>
        </p:spPr>
        <p:txBody>
          <a:bodyPr wrap="square" rtlCol="0">
            <a:spAutoFit/>
          </a:bodyPr>
          <a:lstStyle/>
          <a:p>
            <a:r>
              <a:rPr lang="en-GB" sz="1600" dirty="0"/>
              <a:t>OUR VISION IS TO STOP CRIME </a:t>
            </a:r>
          </a:p>
        </p:txBody>
      </p:sp>
      <p:sp>
        <p:nvSpPr>
          <p:cNvPr id="54" name="TextBox 53">
            <a:extLst>
              <a:ext uri="{FF2B5EF4-FFF2-40B4-BE49-F238E27FC236}">
                <a16:creationId xmlns:a16="http://schemas.microsoft.com/office/drawing/2014/main" id="{6E724BDB-2870-348F-EB4E-AED313E18437}"/>
              </a:ext>
            </a:extLst>
          </p:cNvPr>
          <p:cNvSpPr txBox="1"/>
          <p:nvPr/>
        </p:nvSpPr>
        <p:spPr>
          <a:xfrm>
            <a:off x="4332512" y="3459837"/>
            <a:ext cx="3211285" cy="1077218"/>
          </a:xfrm>
          <a:prstGeom prst="rect">
            <a:avLst/>
          </a:prstGeom>
          <a:noFill/>
        </p:spPr>
        <p:txBody>
          <a:bodyPr wrap="square" rtlCol="0">
            <a:spAutoFit/>
          </a:bodyPr>
          <a:lstStyle/>
          <a:p>
            <a:r>
              <a:rPr lang="en-GB" sz="1600" dirty="0"/>
              <a:t>WE AIM TO DO THIS BY USING PEOPLE’S DNA HOLDING THEM IN </a:t>
            </a:r>
            <a:r>
              <a:rPr lang="en-GB" sz="1400" dirty="0"/>
              <a:t>THE</a:t>
            </a:r>
            <a:r>
              <a:rPr lang="en-GB" sz="1600" dirty="0"/>
              <a:t> DATA BASE ALONG WITH PHOTOS.</a:t>
            </a:r>
          </a:p>
        </p:txBody>
      </p:sp>
      <p:sp>
        <p:nvSpPr>
          <p:cNvPr id="56" name="TextBox 55">
            <a:extLst>
              <a:ext uri="{FF2B5EF4-FFF2-40B4-BE49-F238E27FC236}">
                <a16:creationId xmlns:a16="http://schemas.microsoft.com/office/drawing/2014/main" id="{C7C85AF9-B41B-81E8-142F-334BF4F4A4BC}"/>
              </a:ext>
            </a:extLst>
          </p:cNvPr>
          <p:cNvSpPr txBox="1"/>
          <p:nvPr/>
        </p:nvSpPr>
        <p:spPr>
          <a:xfrm>
            <a:off x="4479470" y="6085925"/>
            <a:ext cx="3037112" cy="646331"/>
          </a:xfrm>
          <a:prstGeom prst="rect">
            <a:avLst/>
          </a:prstGeom>
          <a:noFill/>
        </p:spPr>
        <p:txBody>
          <a:bodyPr wrap="square" rtlCol="0">
            <a:spAutoFit/>
          </a:bodyPr>
          <a:lstStyle/>
          <a:p>
            <a:r>
              <a:rPr lang="en-GB" dirty="0"/>
              <a:t>IT WILL ENSURE A SAFE PLACE FOR ALL </a:t>
            </a:r>
          </a:p>
        </p:txBody>
      </p:sp>
      <p:sp>
        <p:nvSpPr>
          <p:cNvPr id="57" name="TextBox 56">
            <a:extLst>
              <a:ext uri="{FF2B5EF4-FFF2-40B4-BE49-F238E27FC236}">
                <a16:creationId xmlns:a16="http://schemas.microsoft.com/office/drawing/2014/main" id="{7C6988F1-8CBA-3251-41BD-108A73511510}"/>
              </a:ext>
            </a:extLst>
          </p:cNvPr>
          <p:cNvSpPr txBox="1"/>
          <p:nvPr/>
        </p:nvSpPr>
        <p:spPr>
          <a:xfrm>
            <a:off x="170924" y="2024742"/>
            <a:ext cx="3649957" cy="4031873"/>
          </a:xfrm>
          <a:prstGeom prst="rect">
            <a:avLst/>
          </a:prstGeom>
          <a:noFill/>
        </p:spPr>
        <p:txBody>
          <a:bodyPr wrap="square" rtlCol="0">
            <a:spAutoFit/>
          </a:bodyPr>
          <a:lstStyle/>
          <a:p>
            <a:r>
              <a:rPr lang="en-GB" sz="1600" dirty="0"/>
              <a:t>In order to reduce crime rates we need to take action.</a:t>
            </a:r>
          </a:p>
          <a:p>
            <a:r>
              <a:rPr lang="en-GB" sz="1600" dirty="0"/>
              <a:t>An idea I have come up with should help us to tackle crime. </a:t>
            </a:r>
          </a:p>
          <a:p>
            <a:endParaRPr lang="en-GB" sz="1600" dirty="0"/>
          </a:p>
          <a:p>
            <a:r>
              <a:rPr lang="en-GB" sz="1600" dirty="0"/>
              <a:t>My aim is to implement a new law.</a:t>
            </a:r>
          </a:p>
          <a:p>
            <a:r>
              <a:rPr lang="en-GB" sz="1600" dirty="0"/>
              <a:t>This will be that when an individual turns sixteen, every year going forward they have to attend an annual visit to their local police station.</a:t>
            </a:r>
          </a:p>
          <a:p>
            <a:endParaRPr lang="en-GB" sz="1600" dirty="0"/>
          </a:p>
          <a:p>
            <a:r>
              <a:rPr lang="en-GB" sz="1600" dirty="0"/>
              <a:t>Here, they will have their photographs taken, including pictures of any tattoos they may have. </a:t>
            </a:r>
          </a:p>
          <a:p>
            <a:r>
              <a:rPr lang="en-GB" sz="1600" dirty="0"/>
              <a:t>Their fingerprints will be taken every year too, to ensure the database is up-to-date. </a:t>
            </a:r>
          </a:p>
        </p:txBody>
      </p:sp>
      <p:sp>
        <p:nvSpPr>
          <p:cNvPr id="58" name="TextBox 57">
            <a:extLst>
              <a:ext uri="{FF2B5EF4-FFF2-40B4-BE49-F238E27FC236}">
                <a16:creationId xmlns:a16="http://schemas.microsoft.com/office/drawing/2014/main" id="{7D0153A9-B867-DAC6-43E9-B0B306C57ED1}"/>
              </a:ext>
            </a:extLst>
          </p:cNvPr>
          <p:cNvSpPr txBox="1"/>
          <p:nvPr/>
        </p:nvSpPr>
        <p:spPr>
          <a:xfrm>
            <a:off x="8249194" y="223156"/>
            <a:ext cx="3439886" cy="4616648"/>
          </a:xfrm>
          <a:prstGeom prst="rect">
            <a:avLst/>
          </a:prstGeom>
          <a:noFill/>
        </p:spPr>
        <p:txBody>
          <a:bodyPr wrap="square" rtlCol="0">
            <a:spAutoFit/>
          </a:bodyPr>
          <a:lstStyle/>
          <a:p>
            <a:r>
              <a:rPr lang="en-GB" sz="1400" dirty="0"/>
              <a:t>Why 16? – this is because once an individual has hit puberty, their facial features are less likely to change going forward (</a:t>
            </a:r>
            <a:r>
              <a:rPr lang="en-GB" sz="1400" dirty="0" err="1"/>
              <a:t>Scherf</a:t>
            </a:r>
            <a:r>
              <a:rPr lang="en-GB" sz="1400" dirty="0"/>
              <a:t>, K 2011).</a:t>
            </a:r>
          </a:p>
          <a:p>
            <a:endParaRPr lang="en-GB" sz="1400" dirty="0"/>
          </a:p>
          <a:p>
            <a:r>
              <a:rPr lang="en-GB" sz="1400" dirty="0"/>
              <a:t>By taking in your fingerprints and photographs of you, it helps police to clamp down on criminal behaviour.</a:t>
            </a:r>
          </a:p>
          <a:p>
            <a:endParaRPr lang="en-GB" sz="1400" dirty="0"/>
          </a:p>
          <a:p>
            <a:r>
              <a:rPr lang="en-GB" sz="1400" dirty="0"/>
              <a:t>This is because by keeping the database up-to-date with pictures and DNA, then it makes it easier to detect criminals.</a:t>
            </a:r>
          </a:p>
          <a:p>
            <a:endParaRPr lang="en-GB" sz="1400" dirty="0"/>
          </a:p>
          <a:p>
            <a:r>
              <a:rPr lang="en-GB" sz="1400" dirty="0"/>
              <a:t>This should help us to see a fall in crime rates.</a:t>
            </a:r>
          </a:p>
          <a:p>
            <a:endParaRPr lang="en-GB" sz="1400" dirty="0"/>
          </a:p>
          <a:p>
            <a:r>
              <a:rPr lang="en-GB" sz="1400" dirty="0"/>
              <a:t>This will help to keep you and others safe. Not only will it help to decipher the criminals, but it will also be useful when trying to identify victims.</a:t>
            </a:r>
          </a:p>
        </p:txBody>
      </p:sp>
      <p:pic>
        <p:nvPicPr>
          <p:cNvPr id="60" name="Picture 59">
            <a:extLst>
              <a:ext uri="{FF2B5EF4-FFF2-40B4-BE49-F238E27FC236}">
                <a16:creationId xmlns:a16="http://schemas.microsoft.com/office/drawing/2014/main" id="{FD4BA71C-CF11-1884-096F-51F4EDCD1D6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226580" y="5353160"/>
            <a:ext cx="1295991" cy="1283031"/>
          </a:xfrm>
          <a:prstGeom prst="rect">
            <a:avLst/>
          </a:prstGeom>
        </p:spPr>
      </p:pic>
      <p:sp>
        <p:nvSpPr>
          <p:cNvPr id="61" name="TextBox 60">
            <a:extLst>
              <a:ext uri="{FF2B5EF4-FFF2-40B4-BE49-F238E27FC236}">
                <a16:creationId xmlns:a16="http://schemas.microsoft.com/office/drawing/2014/main" id="{34009374-C7AF-9652-E637-29184C75CDC0}"/>
              </a:ext>
            </a:extLst>
          </p:cNvPr>
          <p:cNvSpPr txBox="1"/>
          <p:nvPr/>
        </p:nvSpPr>
        <p:spPr>
          <a:xfrm>
            <a:off x="9533164" y="5788953"/>
            <a:ext cx="2857500" cy="369332"/>
          </a:xfrm>
          <a:prstGeom prst="rect">
            <a:avLst/>
          </a:prstGeom>
          <a:noFill/>
        </p:spPr>
        <p:txBody>
          <a:bodyPr wrap="square" rtlCol="0">
            <a:spAutoFit/>
          </a:bodyPr>
          <a:lstStyle/>
          <a:p>
            <a:r>
              <a:rPr lang="en-GB" sz="900" dirty="0">
                <a:hlinkClick r:id="rId10" tooltip="https://www.news.uct.ac.za/article/-2012-08-06-crime-prevention-campaign-for-august"/>
              </a:rPr>
              <a:t>This Photo</a:t>
            </a:r>
            <a:r>
              <a:rPr lang="en-GB" sz="900" dirty="0"/>
              <a:t> by Unknown Author is licensed under </a:t>
            </a:r>
            <a:r>
              <a:rPr lang="en-GB" sz="900" dirty="0">
                <a:hlinkClick r:id="rId11" tooltip="https://creativecommons.org/licenses/by-nd/3.0/"/>
              </a:rPr>
              <a:t>CC BY-ND</a:t>
            </a:r>
            <a:endParaRPr lang="en-GB" sz="900" dirty="0"/>
          </a:p>
        </p:txBody>
      </p:sp>
      <p:pic>
        <p:nvPicPr>
          <p:cNvPr id="62" name="Recorded Sound">
            <a:hlinkClick r:id="" action="ppaction://media"/>
            <a:extLst>
              <a:ext uri="{FF2B5EF4-FFF2-40B4-BE49-F238E27FC236}">
                <a16:creationId xmlns:a16="http://schemas.microsoft.com/office/drawing/2014/main" id="{C771B681-3EA2-30DE-36F3-F7BC88AE7EF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53079" y="5109478"/>
            <a:ext cx="487363" cy="487363"/>
          </a:xfrm>
          <a:prstGeom prst="rect">
            <a:avLst/>
          </a:prstGeom>
        </p:spPr>
      </p:pic>
      <p:sp>
        <p:nvSpPr>
          <p:cNvPr id="63" name="TextBox 62">
            <a:extLst>
              <a:ext uri="{FF2B5EF4-FFF2-40B4-BE49-F238E27FC236}">
                <a16:creationId xmlns:a16="http://schemas.microsoft.com/office/drawing/2014/main" id="{9CCEAF39-2F74-A8DA-7439-2645BE605727}"/>
              </a:ext>
            </a:extLst>
          </p:cNvPr>
          <p:cNvSpPr txBox="1"/>
          <p:nvPr/>
        </p:nvSpPr>
        <p:spPr>
          <a:xfrm>
            <a:off x="9842047" y="5972798"/>
            <a:ext cx="2033451" cy="707886"/>
          </a:xfrm>
          <a:prstGeom prst="rect">
            <a:avLst/>
          </a:prstGeom>
          <a:noFill/>
        </p:spPr>
        <p:txBody>
          <a:bodyPr wrap="square" rtlCol="0">
            <a:spAutoFit/>
          </a:bodyPr>
          <a:lstStyle/>
          <a:p>
            <a:r>
              <a:rPr lang="en-GB" sz="1000" dirty="0" err="1"/>
              <a:t>Scherf</a:t>
            </a:r>
            <a:r>
              <a:rPr lang="en-GB" sz="1000" dirty="0"/>
              <a:t>, K 2011 </a:t>
            </a:r>
            <a:r>
              <a:rPr lang="en-GB" sz="1000" dirty="0">
                <a:hlinkClick r:id="rId13"/>
              </a:rPr>
              <a:t>https://www.ncbi.nlm.nih.gov/pmc/articles/PMC4630976/</a:t>
            </a:r>
            <a:r>
              <a:rPr lang="en-GB" sz="1000" dirty="0"/>
              <a:t> accessed 15</a:t>
            </a:r>
            <a:r>
              <a:rPr lang="en-GB" sz="1000" baseline="30000" dirty="0"/>
              <a:t>th</a:t>
            </a:r>
            <a:r>
              <a:rPr lang="en-GB" sz="1000" dirty="0"/>
              <a:t> November 2022</a:t>
            </a:r>
          </a:p>
        </p:txBody>
      </p:sp>
    </p:spTree>
    <p:extLst>
      <p:ext uri="{BB962C8B-B14F-4D97-AF65-F5344CB8AC3E}">
        <p14:creationId xmlns:p14="http://schemas.microsoft.com/office/powerpoint/2010/main" val="1619827441"/>
      </p:ext>
    </p:extLst>
  </p:cSld>
  <p:clrMapOvr>
    <a:masterClrMapping/>
  </p:clrMapOvr>
  <mc:AlternateContent xmlns:mc="http://schemas.openxmlformats.org/markup-compatibility/2006" xmlns:p14="http://schemas.microsoft.com/office/powerpoint/2010/main">
    <mc:Choice Requires="p14">
      <p:transition spd="slow" p14:dur="2000" advTm="125118"/>
    </mc:Choice>
    <mc:Fallback xmlns="">
      <p:transition spd="slow" advTm="125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118"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8E839-4100-5C7D-7180-15BA46E4468A}"/>
              </a:ext>
            </a:extLst>
          </p:cNvPr>
          <p:cNvSpPr>
            <a:spLocks noGrp="1"/>
          </p:cNvSpPr>
          <p:nvPr>
            <p:ph type="title"/>
          </p:nvPr>
        </p:nvSpPr>
        <p:spPr>
          <a:xfrm>
            <a:off x="3807823" y="1414660"/>
            <a:ext cx="3746863" cy="431074"/>
          </a:xfrm>
        </p:spPr>
        <p:txBody>
          <a:bodyPr>
            <a:noAutofit/>
          </a:bodyPr>
          <a:lstStyle/>
          <a:p>
            <a:pPr marL="457200">
              <a:lnSpc>
                <a:spcPct val="200000"/>
              </a:lnSpc>
            </a:pPr>
            <a:r>
              <a:rPr lang="en-GB" sz="2000" dirty="0">
                <a:solidFill>
                  <a:schemeClr val="bg1"/>
                </a:solidFill>
              </a:rPr>
              <a:t>Fighting criminality: data base</a:t>
            </a:r>
          </a:p>
        </p:txBody>
      </p:sp>
      <p:sp>
        <p:nvSpPr>
          <p:cNvPr id="5" name="Content Placeholder 4">
            <a:extLst>
              <a:ext uri="{FF2B5EF4-FFF2-40B4-BE49-F238E27FC236}">
                <a16:creationId xmlns:a16="http://schemas.microsoft.com/office/drawing/2014/main" id="{F1450FBA-95A9-38FB-8CB7-1927782F7554}"/>
              </a:ext>
            </a:extLst>
          </p:cNvPr>
          <p:cNvSpPr>
            <a:spLocks noGrp="1"/>
          </p:cNvSpPr>
          <p:nvPr>
            <p:ph idx="1"/>
          </p:nvPr>
        </p:nvSpPr>
        <p:spPr>
          <a:xfrm>
            <a:off x="315685" y="2263381"/>
            <a:ext cx="3145972" cy="3691105"/>
          </a:xfrm>
        </p:spPr>
        <p:txBody>
          <a:bodyPr>
            <a:normAutofit/>
          </a:bodyPr>
          <a:lstStyle/>
          <a:p>
            <a:r>
              <a:rPr lang="en-GB" sz="1400" dirty="0">
                <a:solidFill>
                  <a:schemeClr val="bg1"/>
                </a:solidFill>
              </a:rPr>
              <a:t>Defining success.</a:t>
            </a:r>
          </a:p>
          <a:p>
            <a:r>
              <a:rPr lang="en-GB" sz="1400" dirty="0">
                <a:solidFill>
                  <a:schemeClr val="bg1"/>
                </a:solidFill>
              </a:rPr>
              <a:t>Unit 4 has helped me to define success and think about what I personally think success should look like.</a:t>
            </a:r>
          </a:p>
          <a:p>
            <a:r>
              <a:rPr lang="en-GB" sz="1400" dirty="0">
                <a:solidFill>
                  <a:schemeClr val="bg1"/>
                </a:solidFill>
              </a:rPr>
              <a:t>Ralph Waldo Emerson said “There is one thing that is forever good, the one thing is success”. This has helped me to discover that success to me Is when you set out a plan, idea or goal and you achieve it.</a:t>
            </a:r>
          </a:p>
          <a:p>
            <a:r>
              <a:rPr lang="en-GB" sz="1400" dirty="0" err="1">
                <a:solidFill>
                  <a:schemeClr val="bg1"/>
                </a:solidFill>
              </a:rPr>
              <a:t>Bronnie</a:t>
            </a:r>
            <a:r>
              <a:rPr lang="en-GB" sz="1400" dirty="0">
                <a:solidFill>
                  <a:schemeClr val="bg1"/>
                </a:solidFill>
              </a:rPr>
              <a:t> Ware qualified that success is ‘’an appreciation that includes not just the acquisition of things’’.</a:t>
            </a:r>
          </a:p>
        </p:txBody>
      </p:sp>
      <p:pic>
        <p:nvPicPr>
          <p:cNvPr id="6" name="Picture 5">
            <a:extLst>
              <a:ext uri="{FF2B5EF4-FFF2-40B4-BE49-F238E27FC236}">
                <a16:creationId xmlns:a16="http://schemas.microsoft.com/office/drawing/2014/main" id="{E9F7DBCB-A03F-FD06-BD81-526A2FDBED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0924" y="212270"/>
            <a:ext cx="1774353" cy="1235393"/>
          </a:xfrm>
          <a:prstGeom prst="rect">
            <a:avLst/>
          </a:prstGeom>
        </p:spPr>
      </p:pic>
      <p:sp>
        <p:nvSpPr>
          <p:cNvPr id="7" name="TextBox 6">
            <a:extLst>
              <a:ext uri="{FF2B5EF4-FFF2-40B4-BE49-F238E27FC236}">
                <a16:creationId xmlns:a16="http://schemas.microsoft.com/office/drawing/2014/main" id="{57129DB3-166F-3B87-E9A2-86378AD0200F}"/>
              </a:ext>
            </a:extLst>
          </p:cNvPr>
          <p:cNvSpPr txBox="1"/>
          <p:nvPr/>
        </p:nvSpPr>
        <p:spPr>
          <a:xfrm>
            <a:off x="163283" y="1447664"/>
            <a:ext cx="1894117" cy="954107"/>
          </a:xfrm>
          <a:prstGeom prst="rect">
            <a:avLst/>
          </a:prstGeom>
          <a:noFill/>
        </p:spPr>
        <p:txBody>
          <a:bodyPr wrap="square" rtlCol="0">
            <a:spAutoFit/>
          </a:bodyPr>
          <a:lstStyle/>
          <a:p>
            <a:r>
              <a:rPr lang="en-GB" sz="1000" dirty="0">
                <a:solidFill>
                  <a:schemeClr val="bg1"/>
                </a:solidFill>
                <a:hlinkClick r:id="rId3" tooltip="https://www.tasnimnews.com/en/news/2015/05/17/742292/new-test-detects-drug-use-from-a-single-fingerprint">
                  <a:extLst>
                    <a:ext uri="{A12FA001-AC4F-418D-AE19-62706E023703}">
                      <ahyp:hlinkClr xmlns:ahyp="http://schemas.microsoft.com/office/drawing/2018/hyperlinkcolor" val="tx"/>
                    </a:ext>
                  </a:extLst>
                </a:hlinkClick>
              </a:rPr>
              <a:t>This Photo</a:t>
            </a:r>
            <a:r>
              <a:rPr lang="en-GB" sz="1000" dirty="0">
                <a:solidFill>
                  <a:schemeClr val="bg1"/>
                </a:solidFill>
              </a:rPr>
              <a:t> by Unknown Author is licensed under </a:t>
            </a:r>
            <a:r>
              <a:rPr lang="en-GB" sz="1000" dirty="0">
                <a:solidFill>
                  <a:schemeClr val="bg1"/>
                </a:solidFill>
                <a:hlinkClick r:id="rId4" tooltip="https://creativecommons.org/licenses/by/3.0/">
                  <a:extLst>
                    <a:ext uri="{A12FA001-AC4F-418D-AE19-62706E023703}">
                      <ahyp:hlinkClr xmlns:ahyp="http://schemas.microsoft.com/office/drawing/2018/hyperlinkcolor" val="tx"/>
                    </a:ext>
                  </a:extLst>
                </a:hlinkClick>
              </a:rPr>
              <a:t>CC BY</a:t>
            </a:r>
            <a:endParaRPr lang="en-GB" sz="1000" dirty="0">
              <a:solidFill>
                <a:schemeClr val="bg1"/>
              </a:solidFill>
            </a:endParaRPr>
          </a:p>
          <a:p>
            <a:endParaRPr lang="en-GB" sz="900" dirty="0"/>
          </a:p>
          <a:p>
            <a:endParaRPr lang="en-GB" sz="900" dirty="0"/>
          </a:p>
          <a:p>
            <a:endParaRPr lang="en-GB" sz="900" dirty="0"/>
          </a:p>
          <a:p>
            <a:endParaRPr lang="en-GB" sz="900" dirty="0"/>
          </a:p>
        </p:txBody>
      </p:sp>
      <p:pic>
        <p:nvPicPr>
          <p:cNvPr id="8" name="Picture 7">
            <a:extLst>
              <a:ext uri="{FF2B5EF4-FFF2-40B4-BE49-F238E27FC236}">
                <a16:creationId xmlns:a16="http://schemas.microsoft.com/office/drawing/2014/main" id="{2788FECB-DE48-0CDC-7E4C-5A5CE15835F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56992" y="155440"/>
            <a:ext cx="1295991" cy="1283031"/>
          </a:xfrm>
          <a:prstGeom prst="rect">
            <a:avLst/>
          </a:prstGeom>
        </p:spPr>
      </p:pic>
      <p:sp>
        <p:nvSpPr>
          <p:cNvPr id="9" name="TextBox 8">
            <a:extLst>
              <a:ext uri="{FF2B5EF4-FFF2-40B4-BE49-F238E27FC236}">
                <a16:creationId xmlns:a16="http://schemas.microsoft.com/office/drawing/2014/main" id="{9ACE69E7-8146-2F11-5379-E74DAFF71D17}"/>
              </a:ext>
            </a:extLst>
          </p:cNvPr>
          <p:cNvSpPr txBox="1"/>
          <p:nvPr/>
        </p:nvSpPr>
        <p:spPr>
          <a:xfrm>
            <a:off x="9163576" y="591233"/>
            <a:ext cx="2857500" cy="369332"/>
          </a:xfrm>
          <a:prstGeom prst="rect">
            <a:avLst/>
          </a:prstGeom>
          <a:noFill/>
        </p:spPr>
        <p:txBody>
          <a:bodyPr wrap="square" rtlCol="0">
            <a:spAutoFit/>
          </a:bodyPr>
          <a:lstStyle/>
          <a:p>
            <a:r>
              <a:rPr lang="en-GB" sz="900" dirty="0">
                <a:solidFill>
                  <a:schemeClr val="bg1"/>
                </a:solidFill>
                <a:hlinkClick r:id="rId6" tooltip="https://www.news.uct.ac.za/article/-2012-08-06-crime-prevention-campaign-for-august">
                  <a:extLst>
                    <a:ext uri="{A12FA001-AC4F-418D-AE19-62706E023703}">
                      <ahyp:hlinkClr xmlns:ahyp="http://schemas.microsoft.com/office/drawing/2018/hyperlinkcolor" val="tx"/>
                    </a:ext>
                  </a:extLst>
                </a:hlinkClick>
              </a:rPr>
              <a:t>This Photo</a:t>
            </a:r>
            <a:r>
              <a:rPr lang="en-GB" sz="900" dirty="0">
                <a:solidFill>
                  <a:schemeClr val="bg1"/>
                </a:solidFill>
              </a:rPr>
              <a:t> by Unknown Author is licensed under </a:t>
            </a:r>
            <a:r>
              <a:rPr lang="en-GB" sz="900" dirty="0">
                <a:solidFill>
                  <a:schemeClr val="bg1"/>
                </a:solidFill>
                <a:hlinkClick r:id="rId7" tooltip="https://creativecommons.org/licenses/by-nd/3.0/">
                  <a:extLst>
                    <a:ext uri="{A12FA001-AC4F-418D-AE19-62706E023703}">
                      <ahyp:hlinkClr xmlns:ahyp="http://schemas.microsoft.com/office/drawing/2018/hyperlinkcolor" val="tx"/>
                    </a:ext>
                  </a:extLst>
                </a:hlinkClick>
              </a:rPr>
              <a:t>CC BY-ND</a:t>
            </a:r>
            <a:endParaRPr lang="en-GB" sz="900" dirty="0">
              <a:solidFill>
                <a:schemeClr val="bg1"/>
              </a:solidFill>
            </a:endParaRPr>
          </a:p>
        </p:txBody>
      </p:sp>
      <p:sp>
        <p:nvSpPr>
          <p:cNvPr id="10" name="TextBox 9">
            <a:extLst>
              <a:ext uri="{FF2B5EF4-FFF2-40B4-BE49-F238E27FC236}">
                <a16:creationId xmlns:a16="http://schemas.microsoft.com/office/drawing/2014/main" id="{B219CB21-FD03-710C-5733-C1E6C24E14D6}"/>
              </a:ext>
            </a:extLst>
          </p:cNvPr>
          <p:cNvSpPr txBox="1"/>
          <p:nvPr/>
        </p:nvSpPr>
        <p:spPr>
          <a:xfrm>
            <a:off x="3807823" y="2036011"/>
            <a:ext cx="2468880" cy="1815882"/>
          </a:xfrm>
          <a:prstGeom prst="rect">
            <a:avLst/>
          </a:prstGeom>
          <a:noFill/>
        </p:spPr>
        <p:txBody>
          <a:bodyPr wrap="square" rtlCol="0">
            <a:spAutoFit/>
          </a:bodyPr>
          <a:lstStyle/>
          <a:p>
            <a:r>
              <a:rPr lang="en-GB" sz="1400" dirty="0">
                <a:solidFill>
                  <a:schemeClr val="bg1"/>
                </a:solidFill>
              </a:rPr>
              <a:t>It is crucial to reflect and understand where things might go wrong or have gone wrong. Unit four has taught me this.</a:t>
            </a:r>
          </a:p>
          <a:p>
            <a:endParaRPr lang="en-GB" sz="1400" dirty="0">
              <a:solidFill>
                <a:schemeClr val="bg1"/>
              </a:solidFill>
            </a:endParaRPr>
          </a:p>
          <a:p>
            <a:endParaRPr lang="en-GB" sz="1400" dirty="0">
              <a:solidFill>
                <a:schemeClr val="bg1"/>
              </a:solidFill>
            </a:endParaRPr>
          </a:p>
          <a:p>
            <a:endParaRPr lang="en-GB" sz="1400" dirty="0">
              <a:solidFill>
                <a:schemeClr val="bg1"/>
              </a:solidFill>
            </a:endParaRPr>
          </a:p>
          <a:p>
            <a:endParaRPr lang="en-GB" sz="1400" dirty="0">
              <a:solidFill>
                <a:schemeClr val="bg1"/>
              </a:solidFill>
            </a:endParaRPr>
          </a:p>
        </p:txBody>
      </p:sp>
      <p:pic>
        <p:nvPicPr>
          <p:cNvPr id="12" name="Picture 11">
            <a:extLst>
              <a:ext uri="{FF2B5EF4-FFF2-40B4-BE49-F238E27FC236}">
                <a16:creationId xmlns:a16="http://schemas.microsoft.com/office/drawing/2014/main" id="{3993141A-87BC-EF33-1F88-80B72A7BA80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556532" y="4483836"/>
            <a:ext cx="2464544" cy="1643029"/>
          </a:xfrm>
          <a:prstGeom prst="rect">
            <a:avLst/>
          </a:prstGeom>
        </p:spPr>
      </p:pic>
      <p:sp>
        <p:nvSpPr>
          <p:cNvPr id="13" name="TextBox 12">
            <a:extLst>
              <a:ext uri="{FF2B5EF4-FFF2-40B4-BE49-F238E27FC236}">
                <a16:creationId xmlns:a16="http://schemas.microsoft.com/office/drawing/2014/main" id="{6D88DA84-1FAF-0722-4CBB-90EFA0BAA0F0}"/>
              </a:ext>
            </a:extLst>
          </p:cNvPr>
          <p:cNvSpPr txBox="1"/>
          <p:nvPr/>
        </p:nvSpPr>
        <p:spPr>
          <a:xfrm>
            <a:off x="3807823" y="3447810"/>
            <a:ext cx="2464544" cy="1877437"/>
          </a:xfrm>
          <a:prstGeom prst="rect">
            <a:avLst/>
          </a:prstGeom>
          <a:noFill/>
        </p:spPr>
        <p:txBody>
          <a:bodyPr wrap="square" rtlCol="0">
            <a:spAutoFit/>
          </a:bodyPr>
          <a:lstStyle/>
          <a:p>
            <a:r>
              <a:rPr lang="en-GB" sz="1400" dirty="0">
                <a:solidFill>
                  <a:schemeClr val="bg1"/>
                </a:solidFill>
              </a:rPr>
              <a:t>I can link this back to my idea.</a:t>
            </a:r>
          </a:p>
          <a:p>
            <a:r>
              <a:rPr lang="en-GB" sz="1400" dirty="0">
                <a:solidFill>
                  <a:schemeClr val="bg1"/>
                </a:solidFill>
              </a:rPr>
              <a:t>My project idea is that when an individual turns 16, it should be mandatory for them allow the police to obtain photographs of them and acquire their fingerprints.</a:t>
            </a:r>
          </a:p>
          <a:p>
            <a:endParaRPr lang="en-GB" dirty="0"/>
          </a:p>
        </p:txBody>
      </p:sp>
      <p:sp>
        <p:nvSpPr>
          <p:cNvPr id="14" name="TextBox 13">
            <a:extLst>
              <a:ext uri="{FF2B5EF4-FFF2-40B4-BE49-F238E27FC236}">
                <a16:creationId xmlns:a16="http://schemas.microsoft.com/office/drawing/2014/main" id="{CD520540-CE6F-4DF4-87B1-40E8A01ECC03}"/>
              </a:ext>
            </a:extLst>
          </p:cNvPr>
          <p:cNvSpPr txBox="1"/>
          <p:nvPr/>
        </p:nvSpPr>
        <p:spPr>
          <a:xfrm>
            <a:off x="6411686" y="3493380"/>
            <a:ext cx="2286000" cy="1231106"/>
          </a:xfrm>
          <a:prstGeom prst="rect">
            <a:avLst/>
          </a:prstGeom>
          <a:noFill/>
        </p:spPr>
        <p:txBody>
          <a:bodyPr wrap="square" rtlCol="0">
            <a:spAutoFit/>
          </a:bodyPr>
          <a:lstStyle/>
          <a:p>
            <a:r>
              <a:rPr lang="en-GB" sz="1400" dirty="0">
                <a:solidFill>
                  <a:schemeClr val="bg1"/>
                </a:solidFill>
              </a:rPr>
              <a:t> This is to help prevent crimes and also make it harder for people to commit crimes</a:t>
            </a:r>
          </a:p>
          <a:p>
            <a:endParaRPr lang="en-GB" dirty="0"/>
          </a:p>
        </p:txBody>
      </p:sp>
      <p:sp>
        <p:nvSpPr>
          <p:cNvPr id="15" name="TextBox 14">
            <a:extLst>
              <a:ext uri="{FF2B5EF4-FFF2-40B4-BE49-F238E27FC236}">
                <a16:creationId xmlns:a16="http://schemas.microsoft.com/office/drawing/2014/main" id="{B51CA9BE-3F7F-C136-F850-DDA74E6B2732}"/>
              </a:ext>
            </a:extLst>
          </p:cNvPr>
          <p:cNvSpPr txBox="1"/>
          <p:nvPr/>
        </p:nvSpPr>
        <p:spPr>
          <a:xfrm>
            <a:off x="9163576" y="2263381"/>
            <a:ext cx="2464544" cy="1077218"/>
          </a:xfrm>
          <a:prstGeom prst="rect">
            <a:avLst/>
          </a:prstGeom>
          <a:noFill/>
        </p:spPr>
        <p:txBody>
          <a:bodyPr wrap="square" rtlCol="0">
            <a:spAutoFit/>
          </a:bodyPr>
          <a:lstStyle/>
          <a:p>
            <a:r>
              <a:rPr lang="en-GB" sz="1600" dirty="0">
                <a:solidFill>
                  <a:schemeClr val="bg1"/>
                </a:solidFill>
              </a:rPr>
              <a:t>Unit 4 has encouraged me to break down my poster into shorter sentences. Making it easier to read</a:t>
            </a:r>
          </a:p>
        </p:txBody>
      </p:sp>
    </p:spTree>
    <p:extLst>
      <p:ext uri="{BB962C8B-B14F-4D97-AF65-F5344CB8AC3E}">
        <p14:creationId xmlns:p14="http://schemas.microsoft.com/office/powerpoint/2010/main" val="1597876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0CB1DF-1435-95A9-C84B-2F8821598086}"/>
              </a:ext>
            </a:extLst>
          </p:cNvPr>
          <p:cNvSpPr>
            <a:spLocks noGrp="1"/>
          </p:cNvSpPr>
          <p:nvPr>
            <p:ph idx="1"/>
          </p:nvPr>
        </p:nvSpPr>
        <p:spPr>
          <a:xfrm>
            <a:off x="161109" y="136676"/>
            <a:ext cx="11519262" cy="6111723"/>
          </a:xfrm>
        </p:spPr>
        <p:txBody>
          <a:bodyPr>
            <a:normAutofit/>
          </a:bodyPr>
          <a:lstStyle/>
          <a:p>
            <a:pPr>
              <a:lnSpc>
                <a:spcPct val="107000"/>
              </a:lnSpc>
              <a:spcAft>
                <a:spcPts val="800"/>
              </a:spcAft>
            </a:pPr>
            <a:r>
              <a:rPr lang="en-GB" sz="1400" dirty="0">
                <a:effectLst/>
                <a:ea typeface="Calibri" panose="020F0502020204030204" pitchFamily="34" charset="0"/>
                <a:cs typeface="Times New Roman" panose="02020603050405020304" pitchFamily="18" charset="0"/>
              </a:rPr>
              <a:t>References:</a:t>
            </a:r>
          </a:p>
          <a:p>
            <a:pPr>
              <a:lnSpc>
                <a:spcPct val="107000"/>
              </a:lnSpc>
              <a:spcAft>
                <a:spcPts val="800"/>
              </a:spcAft>
            </a:pPr>
            <a:r>
              <a:rPr lang="en-GB" sz="1400" dirty="0">
                <a:effectLst/>
                <a:ea typeface="Calibri" panose="020F0502020204030204" pitchFamily="34" charset="0"/>
                <a:cs typeface="Times New Roman" panose="02020603050405020304" pitchFamily="18" charset="0"/>
              </a:rPr>
              <a:t>Bhandari, P 2022, What is Quantitative research? Definitions &amp; Methods </a:t>
            </a:r>
            <a:r>
              <a:rPr lang="en-GB" sz="1400" u="sng" dirty="0">
                <a:solidFill>
                  <a:srgbClr val="0563C1"/>
                </a:solidFill>
                <a:effectLst/>
                <a:ea typeface="Calibri" panose="020F0502020204030204" pitchFamily="34" charset="0"/>
                <a:cs typeface="Times New Roman" panose="02020603050405020304" pitchFamily="18" charset="0"/>
                <a:hlinkClick r:id="rId2"/>
              </a:rPr>
              <a:t>https://www.scribbr.co.uk/research-methods/introduction-to-quantitative-research/</a:t>
            </a:r>
            <a:r>
              <a:rPr lang="en-GB" sz="1400" dirty="0">
                <a:effectLst/>
                <a:ea typeface="Calibri" panose="020F0502020204030204" pitchFamily="34" charset="0"/>
                <a:cs typeface="Times New Roman" panose="02020603050405020304" pitchFamily="18" charset="0"/>
              </a:rPr>
              <a:t> accessed 14</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November 2022</a:t>
            </a:r>
          </a:p>
          <a:p>
            <a:pPr>
              <a:lnSpc>
                <a:spcPct val="107000"/>
              </a:lnSpc>
              <a:spcAft>
                <a:spcPts val="800"/>
              </a:spcAft>
            </a:pPr>
            <a:r>
              <a:rPr lang="en-GB" sz="1400" dirty="0" err="1">
                <a:effectLst/>
                <a:ea typeface="Calibri" panose="020F0502020204030204" pitchFamily="34" charset="0"/>
                <a:cs typeface="Times New Roman" panose="02020603050405020304" pitchFamily="18" charset="0"/>
              </a:rPr>
              <a:t>Busetto</a:t>
            </a:r>
            <a:r>
              <a:rPr lang="en-GB" sz="1400" dirty="0">
                <a:effectLst/>
                <a:ea typeface="Calibri" panose="020F0502020204030204" pitchFamily="34" charset="0"/>
                <a:cs typeface="Times New Roman" panose="02020603050405020304" pitchFamily="18" charset="0"/>
              </a:rPr>
              <a:t>, L 2020, How to use and assess qualitative research methods </a:t>
            </a:r>
            <a:r>
              <a:rPr lang="en-GB" sz="1400" u="sng" dirty="0">
                <a:solidFill>
                  <a:srgbClr val="0563C1"/>
                </a:solidFill>
                <a:effectLst/>
                <a:ea typeface="Calibri" panose="020F0502020204030204" pitchFamily="34" charset="0"/>
                <a:cs typeface="Times New Roman" panose="02020603050405020304" pitchFamily="18" charset="0"/>
                <a:hlinkClick r:id="rId3"/>
              </a:rPr>
              <a:t>https://neurolrespract.biomedcentral.com/articles/10.1186/s42466-020-00059-z</a:t>
            </a:r>
            <a:r>
              <a:rPr lang="en-GB" sz="1400" dirty="0">
                <a:effectLst/>
                <a:ea typeface="Calibri" panose="020F0502020204030204" pitchFamily="34" charset="0"/>
                <a:cs typeface="Times New Roman" panose="02020603050405020304" pitchFamily="18" charset="0"/>
              </a:rPr>
              <a:t> accessed 14th November 2022   </a:t>
            </a:r>
          </a:p>
          <a:p>
            <a:pPr>
              <a:lnSpc>
                <a:spcPct val="107000"/>
              </a:lnSpc>
              <a:spcAft>
                <a:spcPts val="800"/>
              </a:spcAft>
            </a:pPr>
            <a:r>
              <a:rPr lang="en-GB" sz="1400" dirty="0">
                <a:effectLst/>
                <a:ea typeface="Calibri" panose="020F0502020204030204" pitchFamily="34" charset="0"/>
                <a:cs typeface="Times New Roman" panose="02020603050405020304" pitchFamily="18" charset="0"/>
              </a:rPr>
              <a:t>Crime Mapping, Crime mapping at a geographical level </a:t>
            </a:r>
            <a:r>
              <a:rPr lang="en-GB" sz="1400" u="sng" dirty="0">
                <a:solidFill>
                  <a:srgbClr val="0563C1"/>
                </a:solidFill>
                <a:effectLst/>
                <a:ea typeface="Calibri" panose="020F0502020204030204" pitchFamily="34" charset="0"/>
                <a:cs typeface="Times New Roman" panose="02020603050405020304" pitchFamily="18" charset="0"/>
                <a:hlinkClick r:id="rId4"/>
              </a:rPr>
              <a:t>https://www.hse.gov.uk/violence/toolkit/crimemapping.htm</a:t>
            </a:r>
            <a:r>
              <a:rPr lang="en-GB" sz="1400" dirty="0">
                <a:effectLst/>
                <a:ea typeface="Calibri" panose="020F0502020204030204" pitchFamily="34" charset="0"/>
                <a:cs typeface="Times New Roman" panose="02020603050405020304" pitchFamily="18" charset="0"/>
              </a:rPr>
              <a:t> accessed 14th November 2022</a:t>
            </a:r>
          </a:p>
          <a:p>
            <a:pPr>
              <a:lnSpc>
                <a:spcPct val="107000"/>
              </a:lnSpc>
              <a:spcAft>
                <a:spcPts val="800"/>
              </a:spcAft>
            </a:pPr>
            <a:r>
              <a:rPr lang="en-GB" sz="1400" dirty="0">
                <a:ea typeface="Calibri" panose="020F0502020204030204" pitchFamily="34" charset="0"/>
                <a:cs typeface="Times New Roman" panose="02020603050405020304" pitchFamily="18" charset="0"/>
              </a:rPr>
              <a:t>Emerson, R “What is success?” </a:t>
            </a:r>
            <a:r>
              <a:rPr lang="en-GB" sz="1400" dirty="0">
                <a:ea typeface="Calibri" panose="020F0502020204030204" pitchFamily="34" charset="0"/>
                <a:cs typeface="Times New Roman" panose="02020603050405020304" pitchFamily="18" charset="0"/>
                <a:hlinkClick r:id="rId5"/>
              </a:rPr>
              <a:t>https://www.goodreads.com/quotes/927691-what-is-success-to-laugh-often-and-much-to-win</a:t>
            </a:r>
            <a:r>
              <a:rPr lang="en-GB" sz="1400" dirty="0">
                <a:ea typeface="Calibri" panose="020F0502020204030204" pitchFamily="34" charset="0"/>
                <a:cs typeface="Times New Roman" panose="02020603050405020304" pitchFamily="18" charset="0"/>
              </a:rPr>
              <a:t> accessed 15th November 2022</a:t>
            </a:r>
            <a:endParaRPr lang="en-GB" sz="14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400" dirty="0">
                <a:ea typeface="Calibri" panose="020F0502020204030204" pitchFamily="34" charset="0"/>
                <a:cs typeface="Times New Roman" panose="02020603050405020304" pitchFamily="18" charset="0"/>
              </a:rPr>
              <a:t>File: Crime-scene-do-noy-cross.jpg </a:t>
            </a:r>
            <a:r>
              <a:rPr lang="en-GB" sz="1400" dirty="0">
                <a:ea typeface="Calibri" panose="020F0502020204030204" pitchFamily="34" charset="0"/>
                <a:cs typeface="Times New Roman" panose="02020603050405020304" pitchFamily="18" charset="0"/>
                <a:hlinkClick r:id="rId6"/>
              </a:rPr>
              <a:t>https://commons.wikimedia.org/wiki/File:Crime-scene-do-not-cross.jpg</a:t>
            </a:r>
            <a:r>
              <a:rPr lang="en-GB" sz="1400" dirty="0">
                <a:ea typeface="Calibri" panose="020F0502020204030204" pitchFamily="34" charset="0"/>
                <a:cs typeface="Times New Roman" panose="02020603050405020304" pitchFamily="18" charset="0"/>
              </a:rPr>
              <a:t> accessed 15</a:t>
            </a:r>
            <a:r>
              <a:rPr lang="en-GB" sz="1400" baseline="30000" dirty="0">
                <a:ea typeface="Calibri" panose="020F0502020204030204" pitchFamily="34" charset="0"/>
                <a:cs typeface="Times New Roman" panose="02020603050405020304" pitchFamily="18" charset="0"/>
              </a:rPr>
              <a:t>th</a:t>
            </a:r>
            <a:r>
              <a:rPr lang="en-GB" sz="1400" dirty="0">
                <a:ea typeface="Calibri" panose="020F0502020204030204" pitchFamily="34" charset="0"/>
                <a:cs typeface="Times New Roman" panose="02020603050405020304" pitchFamily="18" charset="0"/>
              </a:rPr>
              <a:t> November 2022</a:t>
            </a:r>
            <a:endParaRPr lang="en-GB" sz="14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dirty="0"/>
              <a:t>  </a:t>
            </a:r>
            <a:r>
              <a:rPr lang="en-GB" sz="1400" dirty="0" err="1"/>
              <a:t>Scherf</a:t>
            </a:r>
            <a:r>
              <a:rPr lang="en-GB" sz="1400" dirty="0"/>
              <a:t>, K 2011, </a:t>
            </a:r>
            <a:r>
              <a:rPr lang="en-GB" sz="1400" b="0" i="0" dirty="0">
                <a:solidFill>
                  <a:srgbClr val="000000"/>
                </a:solidFill>
                <a:effectLst/>
              </a:rPr>
              <a:t>Facing changes and changing faces in adolescence: A new model for investigating adolescent-specific interactions between pubertal, brain and </a:t>
            </a:r>
            <a:r>
              <a:rPr lang="en-GB" sz="1400" b="0" i="0" dirty="0" err="1">
                <a:solidFill>
                  <a:srgbClr val="000000"/>
                </a:solidFill>
                <a:effectLst/>
              </a:rPr>
              <a:t>behavioral</a:t>
            </a:r>
            <a:r>
              <a:rPr lang="en-GB" sz="1400" b="0" i="0" dirty="0">
                <a:solidFill>
                  <a:srgbClr val="000000"/>
                </a:solidFill>
                <a:effectLst/>
              </a:rPr>
              <a:t> development</a:t>
            </a:r>
          </a:p>
          <a:p>
            <a:pPr marL="0" indent="0">
              <a:lnSpc>
                <a:spcPct val="107000"/>
              </a:lnSpc>
              <a:spcAft>
                <a:spcPts val="800"/>
              </a:spcAft>
              <a:buNone/>
            </a:pPr>
            <a:r>
              <a:rPr lang="en-GB" sz="1400" dirty="0"/>
              <a:t> </a:t>
            </a:r>
            <a:r>
              <a:rPr lang="en-GB" sz="1400" dirty="0">
                <a:hlinkClick r:id="rId7"/>
              </a:rPr>
              <a:t>https://www.ncbi.nlm.nih.gov/pmc/articles/PMC4630976/</a:t>
            </a:r>
            <a:r>
              <a:rPr lang="en-GB" sz="1400" dirty="0"/>
              <a:t> accessed 15</a:t>
            </a:r>
            <a:r>
              <a:rPr lang="en-GB" sz="1400" baseline="30000" dirty="0"/>
              <a:t>th</a:t>
            </a:r>
            <a:r>
              <a:rPr lang="en-GB" sz="1400" dirty="0"/>
              <a:t> November 2022</a:t>
            </a:r>
          </a:p>
          <a:p>
            <a:pPr>
              <a:lnSpc>
                <a:spcPct val="107000"/>
              </a:lnSpc>
              <a:spcAft>
                <a:spcPts val="800"/>
              </a:spcAft>
            </a:pPr>
            <a:r>
              <a:rPr lang="en-GB" sz="1400" dirty="0">
                <a:effectLst/>
                <a:ea typeface="Calibri" panose="020F0502020204030204" pitchFamily="34" charset="0"/>
                <a:cs typeface="Times New Roman" panose="02020603050405020304" pitchFamily="18" charset="0"/>
              </a:rPr>
              <a:t>Swansea crime map </a:t>
            </a:r>
            <a:r>
              <a:rPr lang="en-GB" sz="1400" u="sng" dirty="0">
                <a:solidFill>
                  <a:srgbClr val="0563C1"/>
                </a:solidFill>
                <a:effectLst/>
                <a:ea typeface="Calibri" panose="020F0502020204030204" pitchFamily="34" charset="0"/>
                <a:cs typeface="Times New Roman" panose="02020603050405020304" pitchFamily="18" charset="0"/>
                <a:hlinkClick r:id="rId8"/>
              </a:rPr>
              <a:t>https://www.police.uk/pu/your-area/south-wales-police/swansea/?tab=CrimeMap</a:t>
            </a:r>
            <a:r>
              <a:rPr lang="en-GB" sz="1400" dirty="0">
                <a:effectLst/>
                <a:ea typeface="Calibri" panose="020F0502020204030204" pitchFamily="34" charset="0"/>
                <a:cs typeface="Times New Roman" panose="02020603050405020304" pitchFamily="18" charset="0"/>
              </a:rPr>
              <a:t> accessed 14th November 2022</a:t>
            </a:r>
          </a:p>
          <a:p>
            <a:pPr>
              <a:lnSpc>
                <a:spcPct val="107000"/>
              </a:lnSpc>
              <a:spcAft>
                <a:spcPts val="800"/>
              </a:spcAft>
            </a:pPr>
            <a:r>
              <a:rPr lang="en-GB" sz="1400" dirty="0">
                <a:ea typeface="Calibri" panose="020F0502020204030204" pitchFamily="34" charset="0"/>
                <a:cs typeface="Times New Roman" panose="02020603050405020304" pitchFamily="18" charset="0"/>
              </a:rPr>
              <a:t>Ware, B, 14 years to become an overnight success </a:t>
            </a:r>
            <a:r>
              <a:rPr lang="en-GB" sz="1400" dirty="0">
                <a:ea typeface="Calibri" panose="020F0502020204030204" pitchFamily="34" charset="0"/>
                <a:cs typeface="Times New Roman" panose="02020603050405020304" pitchFamily="18" charset="0"/>
                <a:hlinkClick r:id="rId9"/>
              </a:rPr>
              <a:t>https://bronnieware.com/blog/14-years-to-become-an-overnight-success/</a:t>
            </a:r>
            <a:r>
              <a:rPr lang="en-GB" sz="1400" dirty="0">
                <a:ea typeface="Calibri" panose="020F0502020204030204" pitchFamily="34" charset="0"/>
                <a:cs typeface="Times New Roman" panose="02020603050405020304" pitchFamily="18" charset="0"/>
              </a:rPr>
              <a:t> accessed 15</a:t>
            </a:r>
            <a:r>
              <a:rPr lang="en-GB" sz="1400" baseline="30000" dirty="0">
                <a:ea typeface="Calibri" panose="020F0502020204030204" pitchFamily="34" charset="0"/>
                <a:cs typeface="Times New Roman" panose="02020603050405020304" pitchFamily="18" charset="0"/>
              </a:rPr>
              <a:t>th</a:t>
            </a:r>
            <a:r>
              <a:rPr lang="en-GB" sz="1400" dirty="0">
                <a:ea typeface="Calibri" panose="020F0502020204030204" pitchFamily="34" charset="0"/>
                <a:cs typeface="Times New Roman" panose="02020603050405020304" pitchFamily="18" charset="0"/>
              </a:rPr>
              <a:t> November 2022</a:t>
            </a:r>
          </a:p>
          <a:p>
            <a:pPr>
              <a:lnSpc>
                <a:spcPct val="107000"/>
              </a:lnSpc>
              <a:spcAft>
                <a:spcPts val="800"/>
              </a:spcAft>
            </a:pPr>
            <a:r>
              <a:rPr lang="en-GB" sz="1400" dirty="0">
                <a:effectLst/>
                <a:ea typeface="Calibri" panose="020F0502020204030204" pitchFamily="34" charset="0"/>
                <a:cs typeface="Times New Roman" panose="02020603050405020304" pitchFamily="18" charset="0"/>
              </a:rPr>
              <a:t>What is social value? </a:t>
            </a:r>
            <a:r>
              <a:rPr lang="en-GB" sz="1400" u="sng" dirty="0">
                <a:solidFill>
                  <a:srgbClr val="0563C1"/>
                </a:solidFill>
                <a:effectLst/>
                <a:ea typeface="Calibri" panose="020F0502020204030204" pitchFamily="34" charset="0"/>
                <a:cs typeface="Times New Roman" panose="02020603050405020304" pitchFamily="18" charset="0"/>
                <a:hlinkClick r:id="rId10"/>
              </a:rPr>
              <a:t>https://www.executivecompass.co.uk/social-value-practice/what-is-social-value/</a:t>
            </a:r>
            <a:r>
              <a:rPr lang="en-GB" sz="1400" dirty="0">
                <a:effectLst/>
                <a:ea typeface="Calibri" panose="020F0502020204030204" pitchFamily="34" charset="0"/>
                <a:cs typeface="Times New Roman" panose="02020603050405020304" pitchFamily="18" charset="0"/>
              </a:rPr>
              <a:t> accessed 14</a:t>
            </a:r>
            <a:r>
              <a:rPr lang="en-GB" sz="1400" baseline="30000" dirty="0">
                <a:effectLst/>
                <a:ea typeface="Calibri" panose="020F0502020204030204" pitchFamily="34" charset="0"/>
                <a:cs typeface="Times New Roman" panose="02020603050405020304" pitchFamily="18" charset="0"/>
              </a:rPr>
              <a:t>th</a:t>
            </a:r>
            <a:r>
              <a:rPr lang="en-GB" sz="1400" dirty="0">
                <a:effectLst/>
                <a:ea typeface="Calibri" panose="020F0502020204030204" pitchFamily="34" charset="0"/>
                <a:cs typeface="Times New Roman" panose="02020603050405020304" pitchFamily="18" charset="0"/>
              </a:rPr>
              <a:t> November 2022 </a:t>
            </a:r>
          </a:p>
          <a:p>
            <a:pPr>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7394840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1406</Words>
  <Application>Microsoft Office PowerPoint</Application>
  <PresentationFormat>Widescreen</PresentationFormat>
  <Paragraphs>71</Paragraphs>
  <Slides>6</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Calibri</vt:lpstr>
      <vt:lpstr>Calibri Light</vt:lpstr>
      <vt:lpstr>Retrospect</vt:lpstr>
      <vt:lpstr>Changemakers – Charlotte Halls Contents page:</vt:lpstr>
      <vt:lpstr>PowerPoint Presentation</vt:lpstr>
      <vt:lpstr>PowerPoint Presentation</vt:lpstr>
      <vt:lpstr>PowerPoint Presentation</vt:lpstr>
      <vt:lpstr>Fighting criminality: data base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Halls</dc:creator>
  <cp:lastModifiedBy>Charlotte Halls</cp:lastModifiedBy>
  <cp:revision>3</cp:revision>
  <dcterms:created xsi:type="dcterms:W3CDTF">2022-11-15T13:06:51Z</dcterms:created>
  <dcterms:modified xsi:type="dcterms:W3CDTF">2022-11-15T15:04:03Z</dcterms:modified>
</cp:coreProperties>
</file>