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8" autoAdjust="0"/>
    <p:restoredTop sz="94660"/>
  </p:normalViewPr>
  <p:slideViewPr>
    <p:cSldViewPr snapToGrid="0">
      <p:cViewPr varScale="1">
        <p:scale>
          <a:sx n="68" d="100"/>
          <a:sy n="68"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1E4A7-23D8-45D1-9BD1-0BDD17B991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76CA40-9297-48F5-A8DC-F6C65AA190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979830-78C0-4FEA-9168-F2F82B202F04}"/>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5" name="Footer Placeholder 4">
            <a:extLst>
              <a:ext uri="{FF2B5EF4-FFF2-40B4-BE49-F238E27FC236}">
                <a16:creationId xmlns:a16="http://schemas.microsoft.com/office/drawing/2014/main" id="{BA50636F-89E8-416F-8915-06D7797324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A91052-C409-423C-9961-184CFAECCAE0}"/>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2038386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5D4C-9D16-4848-BB3D-E3B093EC28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ECEEB2-3BC8-42C6-85C5-410C4178E73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F65F03-F813-4570-B2B8-DC1A4DDD64F6}"/>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5" name="Footer Placeholder 4">
            <a:extLst>
              <a:ext uri="{FF2B5EF4-FFF2-40B4-BE49-F238E27FC236}">
                <a16:creationId xmlns:a16="http://schemas.microsoft.com/office/drawing/2014/main" id="{57991F2C-6A33-4FFA-A56D-6ECAC079E1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7C37E-927F-4700-838F-7BE139C37DBC}"/>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108631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9AC16-D99E-4741-A3B8-5494879B22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689808-44ED-4003-B338-708C51DCED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A13062C-E072-41DA-A92B-A245A34B73FA}"/>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5" name="Footer Placeholder 4">
            <a:extLst>
              <a:ext uri="{FF2B5EF4-FFF2-40B4-BE49-F238E27FC236}">
                <a16:creationId xmlns:a16="http://schemas.microsoft.com/office/drawing/2014/main" id="{09DF12B7-89B0-443B-97C9-7EA3E6BBD9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B2EA72-A7A6-4D79-BA37-AEB1F9E46CAC}"/>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10808209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824A0-EE60-4682-A45B-91C51B2F64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62B44F-365C-4E49-A9C3-FA6D4FE1305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12D6E1-8880-4830-B5A4-9BE5ADC7D5E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C06B0D-2CDA-47FA-8370-D9CDEA7B8DFC}"/>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6" name="Footer Placeholder 5">
            <a:extLst>
              <a:ext uri="{FF2B5EF4-FFF2-40B4-BE49-F238E27FC236}">
                <a16:creationId xmlns:a16="http://schemas.microsoft.com/office/drawing/2014/main" id="{94CE2B5E-9BAE-4B72-8448-1D18DB8105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0A54D4-00C3-4668-B115-C60EB0862D45}"/>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818630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4B550-4F14-41AE-B9B1-33185FB65E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8DF694-3596-461F-8F8A-57B5FE23B3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0DFAC8F-96A7-4128-BDF6-C4B3283C98C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6818715-D462-4298-B309-F96A0AFD2D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5BCF63E-FD6D-45AE-BCB2-23C8A1A66A0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14E94E-4020-4402-8017-15852C053F01}"/>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8" name="Footer Placeholder 7">
            <a:extLst>
              <a:ext uri="{FF2B5EF4-FFF2-40B4-BE49-F238E27FC236}">
                <a16:creationId xmlns:a16="http://schemas.microsoft.com/office/drawing/2014/main" id="{8E779AD5-4011-4793-BAE5-F41E5013A3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65A4D4-5201-4692-8C0A-2E8544FC4646}"/>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2071628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529F0-79B9-439D-B58F-C4393F8E15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FF2111-8952-4627-84FC-DCC0D260E844}"/>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4" name="Footer Placeholder 3">
            <a:extLst>
              <a:ext uri="{FF2B5EF4-FFF2-40B4-BE49-F238E27FC236}">
                <a16:creationId xmlns:a16="http://schemas.microsoft.com/office/drawing/2014/main" id="{6EEE1130-117D-4E6E-B003-7AD94FB3C1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D31949-5720-4029-BF93-965E7396639D}"/>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2439143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667D4A-5B10-4176-A182-5FD8BA6FF160}"/>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3" name="Footer Placeholder 2">
            <a:extLst>
              <a:ext uri="{FF2B5EF4-FFF2-40B4-BE49-F238E27FC236}">
                <a16:creationId xmlns:a16="http://schemas.microsoft.com/office/drawing/2014/main" id="{75AB6D3A-1D81-4335-9169-3C7150B45A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9AB7E9-E41C-4780-86E3-99F7B2FDEC28}"/>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1284193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194EE-DB85-4ED7-9982-71C1B40CF0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2AB8B9-3635-41B5-AAA5-2E3DF3EF8C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A1C9FB-214E-4CAA-9C7A-CE60305A32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20EFC3-7932-466F-9338-F866FBD4E051}"/>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6" name="Footer Placeholder 5">
            <a:extLst>
              <a:ext uri="{FF2B5EF4-FFF2-40B4-BE49-F238E27FC236}">
                <a16:creationId xmlns:a16="http://schemas.microsoft.com/office/drawing/2014/main" id="{1E963943-8ACC-4926-8DF8-9DD9951D5F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8353A7-97B1-447F-ADC3-F9BF5EEB861C}"/>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2636798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3435E-28F5-4DD7-8BB9-457A3C8607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F8C8357-52B0-4582-8332-0BD9202886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B3736E-6D60-4E4A-ACDE-0D2032926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4E5DDB5-DF31-4BDB-8E5F-35C918D1B9A0}"/>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6" name="Footer Placeholder 5">
            <a:extLst>
              <a:ext uri="{FF2B5EF4-FFF2-40B4-BE49-F238E27FC236}">
                <a16:creationId xmlns:a16="http://schemas.microsoft.com/office/drawing/2014/main" id="{56F0C3B3-5C19-4940-B2F2-67F063EB8A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769296-CEA7-4AB7-BB84-D8F7BE3FA6BA}"/>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3823656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F85F1-4916-43BC-ADBD-5602E035E4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F6D2D3-BBF2-48C5-A8AC-D1A0A2351F4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50E253-D927-4D75-A532-9B2445FE8A4A}"/>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5" name="Footer Placeholder 4">
            <a:extLst>
              <a:ext uri="{FF2B5EF4-FFF2-40B4-BE49-F238E27FC236}">
                <a16:creationId xmlns:a16="http://schemas.microsoft.com/office/drawing/2014/main" id="{68F434E3-2575-4136-877E-039C607DCF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8726F8-A3AB-4413-8122-287E28AF6789}"/>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6051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F7061C-3411-466B-BC8F-DDFC8FD240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F06333-1F97-4F71-AFD0-DCFA3ECCC70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1A6468-A5F2-4BB3-8418-F988663F141C}"/>
              </a:ext>
            </a:extLst>
          </p:cNvPr>
          <p:cNvSpPr>
            <a:spLocks noGrp="1"/>
          </p:cNvSpPr>
          <p:nvPr>
            <p:ph type="dt" sz="half" idx="10"/>
          </p:nvPr>
        </p:nvSpPr>
        <p:spPr/>
        <p:txBody>
          <a:bodyPr/>
          <a:lstStyle/>
          <a:p>
            <a:fld id="{985CE669-597E-4839-8610-661108604751}" type="datetimeFigureOut">
              <a:rPr lang="en-GB" smtClean="0"/>
              <a:t>26/02/2019</a:t>
            </a:fld>
            <a:endParaRPr lang="en-GB"/>
          </a:p>
        </p:txBody>
      </p:sp>
      <p:sp>
        <p:nvSpPr>
          <p:cNvPr id="5" name="Footer Placeholder 4">
            <a:extLst>
              <a:ext uri="{FF2B5EF4-FFF2-40B4-BE49-F238E27FC236}">
                <a16:creationId xmlns:a16="http://schemas.microsoft.com/office/drawing/2014/main" id="{09814F8A-4C41-498B-9FDB-75B3EEE027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3358C8-7543-4C0D-AA0E-BC4764BD231F}"/>
              </a:ext>
            </a:extLst>
          </p:cNvPr>
          <p:cNvSpPr>
            <a:spLocks noGrp="1"/>
          </p:cNvSpPr>
          <p:nvPr>
            <p:ph type="sldNum" sz="quarter" idx="12"/>
          </p:nvPr>
        </p:nvSpPr>
        <p:spPr/>
        <p:txBody>
          <a:bodyPr/>
          <a:lstStyle/>
          <a:p>
            <a:fld id="{EE91D53D-2301-4C7C-A44C-904C1C1FCDFA}" type="slidenum">
              <a:rPr lang="en-GB" smtClean="0"/>
              <a:t>‹#›</a:t>
            </a:fld>
            <a:endParaRPr lang="en-GB"/>
          </a:p>
        </p:txBody>
      </p:sp>
    </p:spTree>
    <p:extLst>
      <p:ext uri="{BB962C8B-B14F-4D97-AF65-F5344CB8AC3E}">
        <p14:creationId xmlns:p14="http://schemas.microsoft.com/office/powerpoint/2010/main" val="210809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4709D8-A5CC-400F-AC44-A3DC7F2B14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2D6F4F-7B5C-4764-A3CB-EA69FC46D7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091EB2-E888-49E4-8255-0B3167C0E3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5CE669-597E-4839-8610-661108604751}" type="datetimeFigureOut">
              <a:rPr lang="en-GB" smtClean="0"/>
              <a:t>26/02/2019</a:t>
            </a:fld>
            <a:endParaRPr lang="en-GB"/>
          </a:p>
        </p:txBody>
      </p:sp>
      <p:sp>
        <p:nvSpPr>
          <p:cNvPr id="5" name="Footer Placeholder 4">
            <a:extLst>
              <a:ext uri="{FF2B5EF4-FFF2-40B4-BE49-F238E27FC236}">
                <a16:creationId xmlns:a16="http://schemas.microsoft.com/office/drawing/2014/main" id="{330D6AD5-9DF1-466C-AB2D-B6A28F2F55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87B6E1-E943-48FD-B5BB-588B422C4B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91D53D-2301-4C7C-A44C-904C1C1FCDFA}" type="slidenum">
              <a:rPr lang="en-GB" smtClean="0"/>
              <a:t>‹#›</a:t>
            </a:fld>
            <a:endParaRPr lang="en-GB"/>
          </a:p>
        </p:txBody>
      </p:sp>
    </p:spTree>
    <p:extLst>
      <p:ext uri="{BB962C8B-B14F-4D97-AF65-F5344CB8AC3E}">
        <p14:creationId xmlns:p14="http://schemas.microsoft.com/office/powerpoint/2010/main" val="4196855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ship-technology.com/features/improving-air-quality-uk-ports/" TargetMode="External"/><Relationship Id="rId3" Type="http://schemas.openxmlformats.org/officeDocument/2006/relationships/hyperlink" Target="https://www.researchgate.net/publication/225963315_Environmental_management_plan_for_port_and_harbour_projects" TargetMode="External"/><Relationship Id="rId7" Type="http://schemas.openxmlformats.org/officeDocument/2006/relationships/hyperlink" Target="https://inews.co.uk/news/long-reads/cargo-container-shipping-carbon-pollution/" TargetMode="External"/><Relationship Id="rId2" Type="http://schemas.openxmlformats.org/officeDocument/2006/relationships/hyperlink" Target="https://www.worldatlas.com/articles/the-busiest-cargo-ports-in-the-united-kingdom.html" TargetMode="External"/><Relationship Id="rId1" Type="http://schemas.openxmlformats.org/officeDocument/2006/relationships/slideLayout" Target="../slideLayouts/slideLayout2.xml"/><Relationship Id="rId6" Type="http://schemas.openxmlformats.org/officeDocument/2006/relationships/hyperlink" Target="https://www.belfast-harbour.co.uk/documents/download/1456" TargetMode="External"/><Relationship Id="rId5" Type="http://schemas.openxmlformats.org/officeDocument/2006/relationships/hyperlink" Target="https://www.belfasttelegraph.co.uk/news/northern-ireland/worlds-most-powerful-turbine-blades-arrive-in-belfast-to-become-new-stateofart-wind-farm-34920932.html" TargetMode="External"/><Relationship Id="rId4" Type="http://schemas.openxmlformats.org/officeDocument/2006/relationships/hyperlink" Target="https://assets.publishing.service.gov.uk/government/uploads/system/uploads/attachment_data/file/295039/The_UK_ports_sector-_A_showcase_of_world_class_expertis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EF308F3-A469-4251-82E3-144BBB525229}"/>
              </a:ext>
            </a:extLst>
          </p:cNvPr>
          <p:cNvSpPr>
            <a:spLocks noGrp="1"/>
          </p:cNvSpPr>
          <p:nvPr>
            <p:ph type="subTitle" idx="1"/>
          </p:nvPr>
        </p:nvSpPr>
        <p:spPr>
          <a:xfrm>
            <a:off x="1523999" y="211015"/>
            <a:ext cx="9969306" cy="6203853"/>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Commercial and Environmental Impacts of Sea Freight in the UK</a:t>
            </a:r>
          </a:p>
          <a:p>
            <a:r>
              <a:rPr lang="en-GB" dirty="0">
                <a:latin typeface="Arial" panose="020B0604020202020204" pitchFamily="34" charset="0"/>
                <a:cs typeface="Arial" panose="020B0604020202020204" pitchFamily="34" charset="0"/>
              </a:rPr>
              <a:t>This presentation will focus on the sea freight and its Commercial &amp; Environmental Impacts.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The topics this presentation will cover are as follows</a:t>
            </a:r>
          </a:p>
          <a:p>
            <a:pPr lvl="0"/>
            <a:r>
              <a:rPr lang="en-GB" dirty="0">
                <a:latin typeface="Arial" panose="020B0604020202020204" pitchFamily="34" charset="0"/>
                <a:cs typeface="Arial" panose="020B0604020202020204" pitchFamily="34" charset="0"/>
              </a:rPr>
              <a:t>Ports </a:t>
            </a:r>
          </a:p>
          <a:p>
            <a:pPr lvl="0"/>
            <a:r>
              <a:rPr lang="en-GB" dirty="0">
                <a:latin typeface="Arial" panose="020B0604020202020204" pitchFamily="34" charset="0"/>
                <a:cs typeface="Arial" panose="020B0604020202020204" pitchFamily="34" charset="0"/>
              </a:rPr>
              <a:t>And it’s Commercial &amp; Environmental Impacts</a:t>
            </a:r>
          </a:p>
          <a:p>
            <a:r>
              <a:rPr lang="en-GB" dirty="0">
                <a:latin typeface="Arial" panose="020B0604020202020204" pitchFamily="34" charset="0"/>
                <a:cs typeface="Arial" panose="020B0604020202020204" pitchFamily="34" charset="0"/>
              </a:rPr>
              <a:t> </a:t>
            </a:r>
          </a:p>
          <a:p>
            <a:pPr lvl="0"/>
            <a:r>
              <a:rPr lang="en-GB" dirty="0">
                <a:latin typeface="Arial" panose="020B0604020202020204" pitchFamily="34" charset="0"/>
                <a:cs typeface="Arial" panose="020B0604020202020204" pitchFamily="34" charset="0"/>
              </a:rPr>
              <a:t>Sea Freight</a:t>
            </a:r>
          </a:p>
          <a:p>
            <a:pPr lvl="0"/>
            <a:r>
              <a:rPr lang="en-GB" dirty="0">
                <a:latin typeface="Arial" panose="020B0604020202020204" pitchFamily="34" charset="0"/>
                <a:cs typeface="Arial" panose="020B0604020202020204" pitchFamily="34" charset="0"/>
              </a:rPr>
              <a:t>And it’s Commercial &amp; Environmental Impacts</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6897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B1DA14-5A26-47EC-82BB-79829F8EC948}"/>
              </a:ext>
            </a:extLst>
          </p:cNvPr>
          <p:cNvSpPr>
            <a:spLocks noGrp="1"/>
          </p:cNvSpPr>
          <p:nvPr>
            <p:ph idx="1"/>
          </p:nvPr>
        </p:nvSpPr>
        <p:spPr>
          <a:xfrm>
            <a:off x="928468" y="365759"/>
            <a:ext cx="10761784" cy="5811203"/>
          </a:xfrm>
        </p:spPr>
        <p:txBody>
          <a:bodyPr>
            <a:normAutofit/>
          </a:bodyPr>
          <a:lstStyle/>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Shipping Ports &amp; Harbour</a:t>
            </a:r>
          </a:p>
          <a:p>
            <a:pPr marL="0" indent="0">
              <a:buNone/>
            </a:pPr>
            <a:r>
              <a:rPr lang="en-GB" sz="1600" dirty="0">
                <a:latin typeface="Arial" panose="020B0604020202020204" pitchFamily="34" charset="0"/>
                <a:cs typeface="Arial" panose="020B0604020202020204" pitchFamily="34" charset="0"/>
              </a:rPr>
              <a:t>According to a report by </a:t>
            </a:r>
            <a:r>
              <a:rPr lang="en-GB" sz="1600" i="1" dirty="0" err="1">
                <a:latin typeface="Arial" panose="020B0604020202020204" pitchFamily="34" charset="0"/>
                <a:cs typeface="Arial" panose="020B0604020202020204" pitchFamily="34" charset="0"/>
              </a:rPr>
              <a:t>worldatlas</a:t>
            </a:r>
            <a:r>
              <a:rPr lang="en-GB" sz="1600"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the busiest shipping port in the UK is Grimsby and Immingham. The port is located on the south bank of Humber in between Immingham and Grimsby. The port handles the loading and unloading and estimated 59 million tons of cargo every year. In the early 1900s the port predominantly only exported coal, however today the port receives materials like oil, iron ore and coal. (</a:t>
            </a:r>
            <a:r>
              <a:rPr lang="en-GB" sz="1600" dirty="0" err="1">
                <a:latin typeface="Arial" panose="020B0604020202020204" pitchFamily="34" charset="0"/>
                <a:cs typeface="Arial" panose="020B0604020202020204" pitchFamily="34" charset="0"/>
              </a:rPr>
              <a:t>Mwaniki</a:t>
            </a:r>
            <a:r>
              <a:rPr lang="en-GB" sz="1600" dirty="0">
                <a:latin typeface="Arial" panose="020B0604020202020204" pitchFamily="34" charset="0"/>
                <a:cs typeface="Arial" panose="020B0604020202020204" pitchFamily="34" charset="0"/>
              </a:rPr>
              <a:t>, 2018)</a:t>
            </a:r>
          </a:p>
          <a:p>
            <a:pPr marL="0" indent="0">
              <a:buNone/>
            </a:pPr>
            <a:r>
              <a:rPr lang="en-GB" sz="16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Examples of Shipping Ports &amp; Harbour Environmental Impacts </a:t>
            </a:r>
          </a:p>
          <a:p>
            <a:r>
              <a:rPr lang="en-GB" sz="1600" dirty="0">
                <a:latin typeface="Arial" panose="020B0604020202020204" pitchFamily="34" charset="0"/>
                <a:cs typeface="Arial" panose="020B0604020202020204" pitchFamily="34" charset="0"/>
              </a:rPr>
              <a:t>Shipping ports are generally located at the seaside, for easy loading and offloading of goods. There are many short-term and long-term environmental factors are affected by their location. </a:t>
            </a:r>
          </a:p>
          <a:p>
            <a:pPr lvl="0"/>
            <a:r>
              <a:rPr lang="en-GB" sz="1600" dirty="0">
                <a:latin typeface="Arial" panose="020B0604020202020204" pitchFamily="34" charset="0"/>
                <a:cs typeface="Arial" panose="020B0604020202020204" pitchFamily="34" charset="0"/>
              </a:rPr>
              <a:t>Natural Coastal Habitats – Natural habitats of for example, birds. Their habitats could be destroyed to make way for construction of the port</a:t>
            </a:r>
          </a:p>
          <a:p>
            <a:pPr lvl="0"/>
            <a:r>
              <a:rPr lang="en-GB" sz="1600" dirty="0">
                <a:latin typeface="Arial" panose="020B0604020202020204" pitchFamily="34" charset="0"/>
                <a:cs typeface="Arial" panose="020B0604020202020204" pitchFamily="34" charset="0"/>
              </a:rPr>
              <a:t>Sewage build up in the port could lead to leakage of waste or harmful substances from ships or the goods they carry could spill.</a:t>
            </a:r>
          </a:p>
          <a:p>
            <a:pPr lvl="0"/>
            <a:r>
              <a:rPr lang="en-GB" sz="1600" dirty="0">
                <a:latin typeface="Arial" panose="020B0604020202020204" pitchFamily="34" charset="0"/>
                <a:cs typeface="Arial" panose="020B0604020202020204" pitchFamily="34" charset="0"/>
              </a:rPr>
              <a:t>Human and marine animals can be affected by waste being discharged from a nearby urban area.</a:t>
            </a:r>
          </a:p>
          <a:p>
            <a:pPr lvl="0"/>
            <a:r>
              <a:rPr lang="en-GB" sz="1600" dirty="0">
                <a:latin typeface="Arial" panose="020B0604020202020204" pitchFamily="34" charset="0"/>
                <a:cs typeface="Arial" panose="020B0604020202020204" pitchFamily="34" charset="0"/>
              </a:rPr>
              <a:t>Air pollutants and noise caused by vehicles or machines in the port can cause complications to humans and animals. (Gupta </a:t>
            </a:r>
            <a:r>
              <a:rPr lang="en-GB" sz="1600" i="1" dirty="0">
                <a:latin typeface="Arial" panose="020B0604020202020204" pitchFamily="34" charset="0"/>
                <a:cs typeface="Arial" panose="020B0604020202020204" pitchFamily="34" charset="0"/>
              </a:rPr>
              <a:t>et all, </a:t>
            </a:r>
            <a:r>
              <a:rPr lang="en-GB" sz="1600" dirty="0">
                <a:latin typeface="Arial" panose="020B0604020202020204" pitchFamily="34" charset="0"/>
                <a:cs typeface="Arial" panose="020B0604020202020204" pitchFamily="34" charset="0"/>
              </a:rPr>
              <a:t>2005)</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8466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569EE9-E111-43AC-9509-47B5ED630EB5}"/>
              </a:ext>
            </a:extLst>
          </p:cNvPr>
          <p:cNvSpPr>
            <a:spLocks noGrp="1"/>
          </p:cNvSpPr>
          <p:nvPr>
            <p:ph idx="1"/>
          </p:nvPr>
        </p:nvSpPr>
        <p:spPr>
          <a:xfrm>
            <a:off x="838200" y="492369"/>
            <a:ext cx="10444089" cy="5684594"/>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Shipping Ports &amp; Harbour Commercial Impact</a:t>
            </a:r>
          </a:p>
          <a:p>
            <a:pPr marL="0" indent="0">
              <a:buNone/>
            </a:pPr>
            <a:r>
              <a:rPr lang="en-GB" sz="2000" dirty="0">
                <a:latin typeface="Arial" panose="020B0604020202020204" pitchFamily="34" charset="0"/>
                <a:cs typeface="Arial" panose="020B0604020202020204" pitchFamily="34" charset="0"/>
              </a:rPr>
              <a:t>Shipping ports also bring positive opportunities to the UK economy. The Belfast Harbour in Northern Ireland leads the UK with developing Offshore renewable energy sources. (Gov, 2013)</a:t>
            </a:r>
          </a:p>
          <a:p>
            <a:pPr marL="0" indent="0">
              <a:buNone/>
            </a:pPr>
            <a:r>
              <a:rPr lang="en-GB" sz="2000" dirty="0">
                <a:latin typeface="Arial" panose="020B0604020202020204" pitchFamily="34" charset="0"/>
                <a:cs typeface="Arial" panose="020B0604020202020204" pitchFamily="34" charset="0"/>
              </a:rPr>
              <a:t>In 2013 the Belfast harbour they finished developing their offshore wind terminal. According to a report by the </a:t>
            </a:r>
            <a:r>
              <a:rPr lang="en-GB" sz="2000" i="1" dirty="0" err="1">
                <a:latin typeface="Arial" panose="020B0604020202020204" pitchFamily="34" charset="0"/>
                <a:cs typeface="Arial" panose="020B0604020202020204" pitchFamily="34" charset="0"/>
              </a:rPr>
              <a:t>Belffasttelegraph</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Just one of these turbines can produce 192 MWh in just a 24-hour working period. The same amount of energy that can be produced by using 22.600 litres of oil. (Stewart, 2016)</a:t>
            </a:r>
          </a:p>
          <a:p>
            <a:pPr marL="0" indent="0">
              <a:buNone/>
            </a:pPr>
            <a:r>
              <a:rPr lang="en-GB" sz="2000" dirty="0">
                <a:latin typeface="Arial" panose="020B0604020202020204" pitchFamily="34" charset="0"/>
                <a:cs typeface="Arial" panose="020B0604020202020204" pitchFamily="34" charset="0"/>
              </a:rPr>
              <a:t>This also brings job opportunities an article by the </a:t>
            </a:r>
            <a:r>
              <a:rPr lang="en-GB" sz="2000" i="1" dirty="0" err="1">
                <a:latin typeface="Arial" panose="020B0604020202020204" pitchFamily="34" charset="0"/>
                <a:cs typeface="Arial" panose="020B0604020202020204" pitchFamily="34" charset="0"/>
              </a:rPr>
              <a:t>Belfastharbour</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the development of their wind farm has created an opportunity to open 300 jobs. They job opportunities range from welders, engineering’s and electricians. (</a:t>
            </a:r>
            <a:r>
              <a:rPr lang="en-GB" sz="2000" dirty="0" err="1">
                <a:latin typeface="Arial" panose="020B0604020202020204" pitchFamily="34" charset="0"/>
                <a:cs typeface="Arial" panose="020B0604020202020204" pitchFamily="34" charset="0"/>
              </a:rPr>
              <a:t>belfastharbour</a:t>
            </a:r>
            <a:r>
              <a:rPr lang="en-GB" sz="2000" dirty="0">
                <a:latin typeface="Arial" panose="020B0604020202020204" pitchFamily="34" charset="0"/>
                <a:cs typeface="Arial" panose="020B0604020202020204" pitchFamily="34" charset="0"/>
              </a:rPr>
              <a:t>, 2017)</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3497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E83D16-BDA1-4CBB-B6BC-1305E5A49B94}"/>
              </a:ext>
            </a:extLst>
          </p:cNvPr>
          <p:cNvSpPr>
            <a:spLocks noGrp="1"/>
          </p:cNvSpPr>
          <p:nvPr>
            <p:ph idx="1"/>
          </p:nvPr>
        </p:nvSpPr>
        <p:spPr>
          <a:xfrm>
            <a:off x="838200" y="900332"/>
            <a:ext cx="10683240" cy="5276631"/>
          </a:xfrm>
        </p:spPr>
        <p:txBody>
          <a:bodyPr>
            <a:normAutofit fontScale="92500" lnSpcReduction="20000"/>
          </a:bodyPr>
          <a:lstStyle/>
          <a:p>
            <a:pPr marL="0" indent="0">
              <a:buNone/>
            </a:pPr>
            <a:r>
              <a:rPr lang="en-GB" sz="3000" dirty="0">
                <a:latin typeface="Arial" panose="020B0604020202020204" pitchFamily="34" charset="0"/>
                <a:cs typeface="Arial" panose="020B0604020202020204" pitchFamily="34" charset="0"/>
              </a:rPr>
              <a:t>Sea Freight</a:t>
            </a:r>
          </a:p>
          <a:p>
            <a:pPr marL="0" indent="0">
              <a:buNone/>
            </a:pPr>
            <a:r>
              <a:rPr lang="en-GB" sz="2600" dirty="0">
                <a:latin typeface="Arial" panose="020B0604020202020204" pitchFamily="34" charset="0"/>
                <a:cs typeface="Arial" panose="020B0604020202020204" pitchFamily="34" charset="0"/>
              </a:rPr>
              <a:t>Sea freight is the main mode of transport to get logistics across to different countries. One ship is estimated to produce the same amount of Co2 as 50 million cars in its lifetime. ‘</a:t>
            </a:r>
            <a:r>
              <a:rPr lang="en-GB" sz="2600" i="1" dirty="0">
                <a:latin typeface="Arial" panose="020B0604020202020204" pitchFamily="34" charset="0"/>
                <a:cs typeface="Arial" panose="020B0604020202020204" pitchFamily="34" charset="0"/>
              </a:rPr>
              <a:t>Ocean going vessels are also responsible for around 17% of total emissions of NOx.’ </a:t>
            </a:r>
            <a:r>
              <a:rPr lang="en-GB" sz="2600" dirty="0">
                <a:latin typeface="Arial" panose="020B0604020202020204" pitchFamily="34" charset="0"/>
                <a:cs typeface="Arial" panose="020B0604020202020204" pitchFamily="34" charset="0"/>
              </a:rPr>
              <a:t>(McKinnon </a:t>
            </a:r>
            <a:r>
              <a:rPr lang="en-GB" sz="2600" i="1" dirty="0">
                <a:latin typeface="Arial" panose="020B0604020202020204" pitchFamily="34" charset="0"/>
                <a:cs typeface="Arial" panose="020B0604020202020204" pitchFamily="34" charset="0"/>
              </a:rPr>
              <a:t>et al, </a:t>
            </a:r>
            <a:r>
              <a:rPr lang="en-GB" sz="2600" dirty="0">
                <a:latin typeface="Arial" panose="020B0604020202020204" pitchFamily="34" charset="0"/>
                <a:cs typeface="Arial" panose="020B0604020202020204" pitchFamily="34" charset="0"/>
              </a:rPr>
              <a:t>2015). Environmental Campaigners are doing their best to persuade the shipping industry to reduce carbon emissions by 50% in by the next 30 years. However, because of growing demands caused by the increase of population and economic growth the industries are finding it difficult to achieve that target. (</a:t>
            </a:r>
            <a:r>
              <a:rPr lang="en-GB" sz="2600" dirty="0" err="1">
                <a:latin typeface="Arial" panose="020B0604020202020204" pitchFamily="34" charset="0"/>
                <a:cs typeface="Arial" panose="020B0604020202020204" pitchFamily="34" charset="0"/>
              </a:rPr>
              <a:t>Piesing</a:t>
            </a:r>
            <a:r>
              <a:rPr lang="en-GB" sz="2600" dirty="0">
                <a:latin typeface="Arial" panose="020B0604020202020204" pitchFamily="34" charset="0"/>
                <a:cs typeface="Arial" panose="020B0604020202020204" pitchFamily="34" charset="0"/>
              </a:rPr>
              <a:t>, 2018)</a:t>
            </a:r>
          </a:p>
          <a:p>
            <a:pPr marL="0" indent="0">
              <a:buNone/>
            </a:pPr>
            <a:r>
              <a:rPr lang="en-GB" sz="2600" dirty="0">
                <a:latin typeface="Arial" panose="020B0604020202020204" pitchFamily="34" charset="0"/>
                <a:cs typeface="Arial" panose="020B0604020202020204" pitchFamily="34" charset="0"/>
              </a:rPr>
              <a:t> </a:t>
            </a:r>
          </a:p>
          <a:p>
            <a:pPr marL="0" indent="0">
              <a:buNone/>
            </a:pPr>
            <a:r>
              <a:rPr lang="en-GB" sz="2600" dirty="0">
                <a:latin typeface="Arial" panose="020B0604020202020204" pitchFamily="34" charset="0"/>
                <a:cs typeface="Arial" panose="020B0604020202020204" pitchFamily="34" charset="0"/>
              </a:rPr>
              <a:t>Example of Sea Freight Environmental Impacts</a:t>
            </a:r>
          </a:p>
          <a:p>
            <a:r>
              <a:rPr lang="en-GB" sz="2600" dirty="0">
                <a:latin typeface="Arial" panose="020B0604020202020204" pitchFamily="34" charset="0"/>
                <a:cs typeface="Arial" panose="020B0604020202020204" pitchFamily="34" charset="0"/>
              </a:rPr>
              <a:t>Oil spills – Very dangerous to maritime creatures, for example, fish. The oil can accumulate into their gills this eventually kills them. There is also the chance that it could transfer to a different animal like a bird that hunts fish. As well as the human consumption of an oil contaminated fish. If this occurs this could lead to health problems in the respiratory system or in some cases, death. (Hook </a:t>
            </a:r>
            <a:r>
              <a:rPr lang="en-GB" sz="2600" i="1" dirty="0">
                <a:latin typeface="Arial" panose="020B0604020202020204" pitchFamily="34" charset="0"/>
                <a:cs typeface="Arial" panose="020B0604020202020204" pitchFamily="34" charset="0"/>
              </a:rPr>
              <a:t>et al, </a:t>
            </a:r>
            <a:r>
              <a:rPr lang="en-GB" sz="2600" dirty="0">
                <a:latin typeface="Arial" panose="020B0604020202020204" pitchFamily="34" charset="0"/>
                <a:cs typeface="Arial" panose="020B0604020202020204" pitchFamily="34" charset="0"/>
              </a:rPr>
              <a:t>2016)</a:t>
            </a:r>
          </a:p>
          <a:p>
            <a:endParaRPr lang="en-GB" dirty="0"/>
          </a:p>
        </p:txBody>
      </p:sp>
    </p:spTree>
    <p:extLst>
      <p:ext uri="{BB962C8B-B14F-4D97-AF65-F5344CB8AC3E}">
        <p14:creationId xmlns:p14="http://schemas.microsoft.com/office/powerpoint/2010/main" val="1928685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F17014-CB0E-40FA-8EC5-4B14805E48B1}"/>
              </a:ext>
            </a:extLst>
          </p:cNvPr>
          <p:cNvSpPr>
            <a:spLocks noGrp="1"/>
          </p:cNvSpPr>
          <p:nvPr>
            <p:ph idx="1"/>
          </p:nvPr>
        </p:nvSpPr>
        <p:spPr>
          <a:xfrm>
            <a:off x="838200" y="309489"/>
            <a:ext cx="10612902" cy="5867474"/>
          </a:xfrm>
        </p:spPr>
        <p:txBody>
          <a:bodyPr>
            <a:normAutofit lnSpcReduction="10000"/>
          </a:bodyPr>
          <a:lstStyle/>
          <a:p>
            <a:pPr marL="0" indent="0">
              <a:buNone/>
            </a:pPr>
            <a:r>
              <a:rPr lang="en-GB" sz="2600" dirty="0">
                <a:latin typeface="Arial" panose="020B0604020202020204" pitchFamily="34" charset="0"/>
                <a:cs typeface="Arial" panose="020B0604020202020204" pitchFamily="34" charset="0"/>
              </a:rPr>
              <a:t>Future for the environment </a:t>
            </a:r>
          </a:p>
          <a:p>
            <a:pPr marL="0" indent="0">
              <a:buNone/>
            </a:pPr>
            <a:r>
              <a:rPr lang="en-GB" sz="2600" dirty="0">
                <a:latin typeface="Arial" panose="020B0604020202020204" pitchFamily="34" charset="0"/>
                <a:cs typeface="Arial" panose="020B0604020202020204" pitchFamily="34" charset="0"/>
              </a:rPr>
              <a:t>According to a report by </a:t>
            </a:r>
            <a:r>
              <a:rPr lang="en-GB" sz="2600" i="1" dirty="0" err="1">
                <a:latin typeface="Arial" panose="020B0604020202020204" pitchFamily="34" charset="0"/>
                <a:cs typeface="Arial" panose="020B0604020202020204" pitchFamily="34" charset="0"/>
              </a:rPr>
              <a:t>shiptechnology</a:t>
            </a:r>
            <a:r>
              <a:rPr lang="en-GB" sz="2600" i="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The UK’s Transport Secretary Chris Grayling stated that the UK’s shipping industry is almost at a break through to make shipping much more environmentally friendly. The secretary has stated that the government has allocated over 6 Million pounds for technologies and fuels to reduce maritime pollution. (Grey, 2018)</a:t>
            </a:r>
          </a:p>
          <a:p>
            <a:pPr marL="0" indent="0">
              <a:buNone/>
            </a:pPr>
            <a:r>
              <a:rPr lang="en-GB" sz="2600" dirty="0">
                <a:latin typeface="Arial" panose="020B0604020202020204" pitchFamily="34" charset="0"/>
                <a:cs typeface="Arial" panose="020B0604020202020204" pitchFamily="34" charset="0"/>
              </a:rPr>
              <a:t> </a:t>
            </a:r>
          </a:p>
          <a:p>
            <a:pPr marL="0" indent="0">
              <a:buNone/>
            </a:pPr>
            <a:r>
              <a:rPr lang="en-GB" sz="2600" dirty="0">
                <a:latin typeface="Arial" panose="020B0604020202020204" pitchFamily="34" charset="0"/>
                <a:cs typeface="Arial" panose="020B0604020202020204" pitchFamily="34" charset="0"/>
              </a:rPr>
              <a:t> Freight Cargo Commercial Impact</a:t>
            </a:r>
          </a:p>
          <a:p>
            <a:pPr marL="0" indent="0">
              <a:buNone/>
            </a:pPr>
            <a:r>
              <a:rPr lang="en-GB" sz="2600" dirty="0">
                <a:latin typeface="Arial" panose="020B0604020202020204" pitchFamily="34" charset="0"/>
                <a:cs typeface="Arial" panose="020B0604020202020204" pitchFamily="34" charset="0"/>
              </a:rPr>
              <a:t>In February 2019, British ship building company </a:t>
            </a:r>
            <a:r>
              <a:rPr lang="en-GB" sz="2600" dirty="0" err="1">
                <a:latin typeface="Arial" panose="020B0604020202020204" pitchFamily="34" charset="0"/>
                <a:cs typeface="Arial" panose="020B0604020202020204" pitchFamily="34" charset="0"/>
              </a:rPr>
              <a:t>Cammell</a:t>
            </a:r>
            <a:r>
              <a:rPr lang="en-GB" sz="2600" dirty="0">
                <a:latin typeface="Arial" panose="020B0604020202020204" pitchFamily="34" charset="0"/>
                <a:cs typeface="Arial" panose="020B0604020202020204" pitchFamily="34" charset="0"/>
              </a:rPr>
              <a:t> Laird, have launched a new RO/RO vessel that will work between Southampton and Isle of Wight. It is designed to carry cargo such as semi-trailers, trucks or rail road cars. During the effort the build the vessel the shipping company employed 200 workers, 200 contractors and 10 apprentices. (Ashmore, 2019)</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1748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99735E-7AB1-4B47-9524-21A818EDC7BB}"/>
              </a:ext>
            </a:extLst>
          </p:cNvPr>
          <p:cNvSpPr>
            <a:spLocks noGrp="1"/>
          </p:cNvSpPr>
          <p:nvPr>
            <p:ph idx="1"/>
          </p:nvPr>
        </p:nvSpPr>
        <p:spPr>
          <a:xfrm>
            <a:off x="838200" y="281354"/>
            <a:ext cx="11020865" cy="6302326"/>
          </a:xfrm>
        </p:spPr>
        <p:txBody>
          <a:bodyPr>
            <a:normAutofit fontScale="62500" lnSpcReduction="20000"/>
          </a:bodyPr>
          <a:lstStyle/>
          <a:p>
            <a:pPr marL="0" indent="0">
              <a:buNone/>
            </a:pPr>
            <a:r>
              <a:rPr lang="en-GB" sz="2900" dirty="0">
                <a:latin typeface="Arial" panose="020B0604020202020204" pitchFamily="34" charset="0"/>
                <a:cs typeface="Arial" panose="020B0604020202020204" pitchFamily="34" charset="0"/>
              </a:rPr>
              <a:t>Reference</a:t>
            </a:r>
          </a:p>
          <a:p>
            <a:pPr marL="0" indent="0">
              <a:buNone/>
            </a:pPr>
            <a:r>
              <a:rPr lang="en-GB" sz="2900" dirty="0">
                <a:latin typeface="Arial" panose="020B0604020202020204" pitchFamily="34" charset="0"/>
                <a:cs typeface="Arial" panose="020B0604020202020204" pitchFamily="34" charset="0"/>
              </a:rPr>
              <a:t>Andrew </a:t>
            </a:r>
            <a:r>
              <a:rPr lang="en-GB" sz="2900" dirty="0" err="1">
                <a:latin typeface="Arial" panose="020B0604020202020204" pitchFamily="34" charset="0"/>
                <a:cs typeface="Arial" panose="020B0604020202020204" pitchFamily="34" charset="0"/>
              </a:rPr>
              <a:t>Mwaniki</a:t>
            </a:r>
            <a:r>
              <a:rPr lang="en-GB" sz="2900" dirty="0">
                <a:latin typeface="Arial" panose="020B0604020202020204" pitchFamily="34" charset="0"/>
                <a:cs typeface="Arial" panose="020B0604020202020204" pitchFamily="34" charset="0"/>
              </a:rPr>
              <a:t> (2018) </a:t>
            </a:r>
            <a:r>
              <a:rPr lang="en-GB" sz="2900" i="1" dirty="0" err="1">
                <a:latin typeface="Arial" panose="020B0604020202020204" pitchFamily="34" charset="0"/>
                <a:cs typeface="Arial" panose="020B0604020202020204" pitchFamily="34" charset="0"/>
              </a:rPr>
              <a:t>worldatlas</a:t>
            </a:r>
            <a:r>
              <a:rPr lang="en-GB" sz="2900" i="1" dirty="0">
                <a:latin typeface="Arial" panose="020B0604020202020204" pitchFamily="34" charset="0"/>
                <a:cs typeface="Arial" panose="020B0604020202020204" pitchFamily="34" charset="0"/>
              </a:rPr>
              <a:t> </a:t>
            </a:r>
            <a:r>
              <a:rPr lang="en-GB" sz="2900" dirty="0">
                <a:latin typeface="Arial" panose="020B0604020202020204" pitchFamily="34" charset="0"/>
                <a:cs typeface="Arial" panose="020B0604020202020204" pitchFamily="34" charset="0"/>
              </a:rPr>
              <a:t>The Busiest Cargo Ports in United Kingdom (Online) Available at: </a:t>
            </a:r>
            <a:r>
              <a:rPr lang="en-GB" sz="2900" u="sng" dirty="0">
                <a:latin typeface="Arial" panose="020B0604020202020204" pitchFamily="34" charset="0"/>
                <a:cs typeface="Arial" panose="020B0604020202020204" pitchFamily="34" charset="0"/>
                <a:hlinkClick r:id="rId2"/>
              </a:rPr>
              <a:t>https://www.worldatlas.com/articles/the-busiest-cargo-ports-in-the-united-kingdom.html</a:t>
            </a:r>
            <a:r>
              <a:rPr lang="en-GB" sz="2900" dirty="0">
                <a:latin typeface="Arial" panose="020B0604020202020204" pitchFamily="34" charset="0"/>
                <a:cs typeface="Arial" panose="020B0604020202020204" pitchFamily="34" charset="0"/>
              </a:rPr>
              <a:t> (Accessed 24/2/2019)</a:t>
            </a:r>
          </a:p>
          <a:p>
            <a:pPr marL="0" indent="0">
              <a:buNone/>
            </a:pPr>
            <a:r>
              <a:rPr lang="en-GB" sz="2900" dirty="0">
                <a:latin typeface="Arial" panose="020B0604020202020204" pitchFamily="34" charset="0"/>
                <a:cs typeface="Arial" panose="020B0604020202020204" pitchFamily="34" charset="0"/>
              </a:rPr>
              <a:t>A Gupta, S. K. Gupta, Rashmi Patil (2005) Environmental plan for port &amp; harbour projects. (Online) (7) pp.134 Available at: </a:t>
            </a:r>
            <a:r>
              <a:rPr lang="en-GB" sz="2900" u="sng" dirty="0">
                <a:latin typeface="Arial" panose="020B0604020202020204" pitchFamily="34" charset="0"/>
                <a:cs typeface="Arial" panose="020B0604020202020204" pitchFamily="34" charset="0"/>
                <a:hlinkClick r:id="rId3"/>
              </a:rPr>
              <a:t>https://www.researchgate.net/publication/225963315_Environmental_management_plan_for_port_and_harbour_projects</a:t>
            </a:r>
            <a:r>
              <a:rPr lang="en-GB" sz="2900" dirty="0">
                <a:latin typeface="Arial" panose="020B0604020202020204" pitchFamily="34" charset="0"/>
                <a:cs typeface="Arial" panose="020B0604020202020204" pitchFamily="34" charset="0"/>
              </a:rPr>
              <a:t> (Accessed, 24/2/19)</a:t>
            </a:r>
          </a:p>
          <a:p>
            <a:pPr marL="0" indent="0">
              <a:buNone/>
            </a:pPr>
            <a:r>
              <a:rPr lang="en-GB" sz="2900" dirty="0">
                <a:latin typeface="Arial" panose="020B0604020202020204" pitchFamily="34" charset="0"/>
                <a:cs typeface="Arial" panose="020B0604020202020204" pitchFamily="34" charset="0"/>
              </a:rPr>
              <a:t>GOV (2013) The UK Ports Sector (Online) Available at: </a:t>
            </a:r>
            <a:r>
              <a:rPr lang="en-GB" sz="2900" u="sng" dirty="0">
                <a:latin typeface="Arial" panose="020B0604020202020204" pitchFamily="34" charset="0"/>
                <a:cs typeface="Arial" panose="020B0604020202020204" pitchFamily="34" charset="0"/>
                <a:hlinkClick r:id="rId4"/>
              </a:rPr>
              <a:t>https://assets.publishing.service.gov.uk/government/uploads/system/uploads/attachment_data/file/295039/The_UK_ports_sector-_A_showcase_of_world_class_expertise.pdf</a:t>
            </a:r>
            <a:r>
              <a:rPr lang="en-GB" sz="2900" dirty="0">
                <a:latin typeface="Arial" panose="020B0604020202020204" pitchFamily="34" charset="0"/>
                <a:cs typeface="Arial" panose="020B0604020202020204" pitchFamily="34" charset="0"/>
              </a:rPr>
              <a:t> (Accessed 23/2/2019)</a:t>
            </a:r>
          </a:p>
          <a:p>
            <a:pPr marL="0" indent="0">
              <a:buNone/>
            </a:pPr>
            <a:r>
              <a:rPr lang="en-GB" sz="2900" dirty="0">
                <a:latin typeface="Arial" panose="020B0604020202020204" pitchFamily="34" charset="0"/>
                <a:cs typeface="Arial" panose="020B0604020202020204" pitchFamily="34" charset="0"/>
              </a:rPr>
              <a:t>Linda Stewart (2016) </a:t>
            </a:r>
            <a:r>
              <a:rPr lang="en-GB" sz="2900" i="1" dirty="0" err="1">
                <a:latin typeface="Arial" panose="020B0604020202020204" pitchFamily="34" charset="0"/>
                <a:cs typeface="Arial" panose="020B0604020202020204" pitchFamily="34" charset="0"/>
              </a:rPr>
              <a:t>Belfasttlelegraph</a:t>
            </a:r>
            <a:r>
              <a:rPr lang="en-GB" sz="2900" i="1" dirty="0">
                <a:latin typeface="Arial" panose="020B0604020202020204" pitchFamily="34" charset="0"/>
                <a:cs typeface="Arial" panose="020B0604020202020204" pitchFamily="34" charset="0"/>
              </a:rPr>
              <a:t> </a:t>
            </a:r>
            <a:r>
              <a:rPr lang="en-GB" sz="2900" dirty="0">
                <a:latin typeface="Arial" panose="020B0604020202020204" pitchFamily="34" charset="0"/>
                <a:cs typeface="Arial" panose="020B0604020202020204" pitchFamily="34" charset="0"/>
              </a:rPr>
              <a:t>(Online) Available at: </a:t>
            </a:r>
            <a:r>
              <a:rPr lang="en-GB" sz="2900" u="sng" dirty="0">
                <a:latin typeface="Arial" panose="020B0604020202020204" pitchFamily="34" charset="0"/>
                <a:cs typeface="Arial" panose="020B0604020202020204" pitchFamily="34" charset="0"/>
                <a:hlinkClick r:id="rId5"/>
              </a:rPr>
              <a:t>https://www.belfasttelegraph.co.uk/news/northern-ireland/worlds-most-powerful-turbine-blades-arrive-in-belfast-to-become-new-stateofart-wind-farm-34920932.html</a:t>
            </a:r>
            <a:r>
              <a:rPr lang="en-GB" sz="2900" dirty="0">
                <a:latin typeface="Arial" panose="020B0604020202020204" pitchFamily="34" charset="0"/>
                <a:cs typeface="Arial" panose="020B0604020202020204" pitchFamily="34" charset="0"/>
              </a:rPr>
              <a:t> (Accessed 23/2/2019)</a:t>
            </a:r>
          </a:p>
          <a:p>
            <a:pPr marL="0" indent="0">
              <a:buNone/>
            </a:pPr>
            <a:r>
              <a:rPr lang="en-GB" sz="2900" dirty="0">
                <a:latin typeface="Arial" panose="020B0604020202020204" pitchFamily="34" charset="0"/>
                <a:cs typeface="Arial" panose="020B0604020202020204" pitchFamily="34" charset="0"/>
              </a:rPr>
              <a:t>Belfast Harbour (2017) </a:t>
            </a:r>
            <a:r>
              <a:rPr lang="en-GB" sz="2900" i="1" dirty="0">
                <a:latin typeface="Arial" panose="020B0604020202020204" pitchFamily="34" charset="0"/>
                <a:cs typeface="Arial" panose="020B0604020202020204" pitchFamily="34" charset="0"/>
              </a:rPr>
              <a:t>Annual Reports &amp; Accounts </a:t>
            </a:r>
            <a:r>
              <a:rPr lang="en-GB" sz="2900" dirty="0">
                <a:latin typeface="Arial" panose="020B0604020202020204" pitchFamily="34" charset="0"/>
                <a:cs typeface="Arial" panose="020B0604020202020204" pitchFamily="34" charset="0"/>
              </a:rPr>
              <a:t>(Online) Available at: </a:t>
            </a:r>
            <a:r>
              <a:rPr lang="en-GB" sz="2900" u="sng" dirty="0">
                <a:latin typeface="Arial" panose="020B0604020202020204" pitchFamily="34" charset="0"/>
                <a:cs typeface="Arial" panose="020B0604020202020204" pitchFamily="34" charset="0"/>
                <a:hlinkClick r:id="rId6"/>
              </a:rPr>
              <a:t>https://www.belfast-harbour.co.uk/documents/download/1456</a:t>
            </a:r>
            <a:r>
              <a:rPr lang="en-GB" sz="2900" dirty="0">
                <a:latin typeface="Arial" panose="020B0604020202020204" pitchFamily="34" charset="0"/>
                <a:cs typeface="Arial" panose="020B0604020202020204" pitchFamily="34" charset="0"/>
              </a:rPr>
              <a:t> (Accessed 23/2/2019)</a:t>
            </a:r>
          </a:p>
          <a:p>
            <a:pPr marL="0" indent="0">
              <a:buNone/>
            </a:pPr>
            <a:r>
              <a:rPr lang="en-GB" sz="2900" dirty="0">
                <a:latin typeface="Arial" panose="020B0604020202020204" pitchFamily="34" charset="0"/>
                <a:cs typeface="Arial" panose="020B0604020202020204" pitchFamily="34" charset="0"/>
              </a:rPr>
              <a:t>Mark </a:t>
            </a:r>
            <a:r>
              <a:rPr lang="en-GB" sz="2900" dirty="0" err="1">
                <a:latin typeface="Arial" panose="020B0604020202020204" pitchFamily="34" charset="0"/>
                <a:cs typeface="Arial" panose="020B0604020202020204" pitchFamily="34" charset="0"/>
              </a:rPr>
              <a:t>Piesing</a:t>
            </a:r>
            <a:r>
              <a:rPr lang="en-GB" sz="2900" dirty="0">
                <a:latin typeface="Arial" panose="020B0604020202020204" pitchFamily="34" charset="0"/>
                <a:cs typeface="Arial" panose="020B0604020202020204" pitchFamily="34" charset="0"/>
              </a:rPr>
              <a:t> (2018) </a:t>
            </a:r>
            <a:r>
              <a:rPr lang="en-GB" sz="2900" i="1" dirty="0" err="1">
                <a:latin typeface="Arial" panose="020B0604020202020204" pitchFamily="34" charset="0"/>
                <a:cs typeface="Arial" panose="020B0604020202020204" pitchFamily="34" charset="0"/>
              </a:rPr>
              <a:t>Inews</a:t>
            </a:r>
            <a:r>
              <a:rPr lang="en-GB" sz="2900" dirty="0">
                <a:latin typeface="Arial" panose="020B0604020202020204" pitchFamily="34" charset="0"/>
                <a:cs typeface="Arial" panose="020B0604020202020204" pitchFamily="34" charset="0"/>
              </a:rPr>
              <a:t>: Cargo Ships are the world’s worst polluter, so how can the y be made to go green? Available at: </a:t>
            </a:r>
            <a:r>
              <a:rPr lang="en-GB" sz="2900" u="sng" dirty="0">
                <a:latin typeface="Arial" panose="020B0604020202020204" pitchFamily="34" charset="0"/>
                <a:cs typeface="Arial" panose="020B0604020202020204" pitchFamily="34" charset="0"/>
                <a:hlinkClick r:id="rId7"/>
              </a:rPr>
              <a:t>https://inews.co.uk/news/long-reads/cargo-container-shipping-carbon-pollution/</a:t>
            </a:r>
            <a:r>
              <a:rPr lang="en-GB" sz="2900" u="sng" dirty="0">
                <a:latin typeface="Arial" panose="020B0604020202020204" pitchFamily="34" charset="0"/>
                <a:cs typeface="Arial" panose="020B0604020202020204" pitchFamily="34" charset="0"/>
              </a:rPr>
              <a:t> </a:t>
            </a:r>
            <a:r>
              <a:rPr lang="en-GB" sz="2900" dirty="0">
                <a:latin typeface="Arial" panose="020B0604020202020204" pitchFamily="34" charset="0"/>
                <a:cs typeface="Arial" panose="020B0604020202020204" pitchFamily="34" charset="0"/>
              </a:rPr>
              <a:t>Accessed (24/2/2019)</a:t>
            </a:r>
          </a:p>
          <a:p>
            <a:pPr marL="0" indent="0">
              <a:buNone/>
            </a:pPr>
            <a:r>
              <a:rPr lang="en-GB" sz="2900" dirty="0">
                <a:latin typeface="Arial" panose="020B0604020202020204" pitchFamily="34" charset="0"/>
                <a:cs typeface="Arial" panose="020B0604020202020204" pitchFamily="34" charset="0"/>
              </a:rPr>
              <a:t>Sharon Hook, Graeme Batley, Michael Holloway, Paul Irving &amp; Andrew Ross (2016)</a:t>
            </a:r>
          </a:p>
          <a:p>
            <a:pPr marL="0" indent="0">
              <a:buNone/>
            </a:pPr>
            <a:r>
              <a:rPr lang="en-GB" sz="2900" i="1" dirty="0">
                <a:latin typeface="Arial" panose="020B0604020202020204" pitchFamily="34" charset="0"/>
                <a:cs typeface="Arial" panose="020B0604020202020204" pitchFamily="34" charset="0"/>
              </a:rPr>
              <a:t>Oil Spill Monitoring Handbook. </a:t>
            </a:r>
            <a:r>
              <a:rPr lang="en-GB" sz="2900" dirty="0">
                <a:latin typeface="Arial" panose="020B0604020202020204" pitchFamily="34" charset="0"/>
                <a:cs typeface="Arial" panose="020B0604020202020204" pitchFamily="34" charset="0"/>
              </a:rPr>
              <a:t>CSIRO Publishing. Clayton, Australia</a:t>
            </a:r>
          </a:p>
          <a:p>
            <a:pPr marL="0" indent="0">
              <a:buNone/>
            </a:pPr>
            <a:r>
              <a:rPr lang="en-GB" sz="2900" dirty="0">
                <a:latin typeface="Arial" panose="020B0604020202020204" pitchFamily="34" charset="0"/>
                <a:cs typeface="Arial" panose="020B0604020202020204" pitchFamily="34" charset="0"/>
              </a:rPr>
              <a:t>Alan </a:t>
            </a:r>
            <a:r>
              <a:rPr lang="en-GB" sz="2900" dirty="0" err="1">
                <a:latin typeface="Arial" panose="020B0604020202020204" pitchFamily="34" charset="0"/>
                <a:cs typeface="Arial" panose="020B0604020202020204" pitchFamily="34" charset="0"/>
              </a:rPr>
              <a:t>Mckinnon</a:t>
            </a:r>
            <a:r>
              <a:rPr lang="en-GB" sz="2900" dirty="0">
                <a:latin typeface="Arial" panose="020B0604020202020204" pitchFamily="34" charset="0"/>
                <a:cs typeface="Arial" panose="020B0604020202020204" pitchFamily="34" charset="0"/>
              </a:rPr>
              <a:t>, Michael Browne, Maja </a:t>
            </a:r>
            <a:r>
              <a:rPr lang="en-GB" sz="2900" dirty="0" err="1">
                <a:latin typeface="Arial" panose="020B0604020202020204" pitchFamily="34" charset="0"/>
                <a:cs typeface="Arial" panose="020B0604020202020204" pitchFamily="34" charset="0"/>
              </a:rPr>
              <a:t>Piecyk</a:t>
            </a:r>
            <a:r>
              <a:rPr lang="en-GB" sz="2900" dirty="0">
                <a:latin typeface="Arial" panose="020B0604020202020204" pitchFamily="34" charset="0"/>
                <a:cs typeface="Arial" panose="020B0604020202020204" pitchFamily="34" charset="0"/>
              </a:rPr>
              <a:t> &amp; Anthony </a:t>
            </a:r>
            <a:r>
              <a:rPr lang="en-GB" sz="2900" dirty="0" err="1">
                <a:latin typeface="Arial" panose="020B0604020202020204" pitchFamily="34" charset="0"/>
                <a:cs typeface="Arial" panose="020B0604020202020204" pitchFamily="34" charset="0"/>
              </a:rPr>
              <a:t>Whiteing</a:t>
            </a:r>
            <a:r>
              <a:rPr lang="en-GB" sz="2900" dirty="0">
                <a:latin typeface="Arial" panose="020B0604020202020204" pitchFamily="34" charset="0"/>
                <a:cs typeface="Arial" panose="020B0604020202020204" pitchFamily="34" charset="0"/>
              </a:rPr>
              <a:t> (2015) </a:t>
            </a:r>
            <a:r>
              <a:rPr lang="en-GB" sz="2900" i="1" dirty="0">
                <a:latin typeface="Arial" panose="020B0604020202020204" pitchFamily="34" charset="0"/>
                <a:cs typeface="Arial" panose="020B0604020202020204" pitchFamily="34" charset="0"/>
              </a:rPr>
              <a:t>Green Logistics 3</a:t>
            </a:r>
            <a:r>
              <a:rPr lang="en-GB" sz="2900" i="1" baseline="30000" dirty="0">
                <a:latin typeface="Arial" panose="020B0604020202020204" pitchFamily="34" charset="0"/>
                <a:cs typeface="Arial" panose="020B0604020202020204" pitchFamily="34" charset="0"/>
              </a:rPr>
              <a:t>rd</a:t>
            </a:r>
            <a:r>
              <a:rPr lang="en-GB" sz="2900" i="1" dirty="0">
                <a:latin typeface="Arial" panose="020B0604020202020204" pitchFamily="34" charset="0"/>
                <a:cs typeface="Arial" panose="020B0604020202020204" pitchFamily="34" charset="0"/>
              </a:rPr>
              <a:t> Edition. </a:t>
            </a:r>
            <a:r>
              <a:rPr lang="en-GB" sz="2900" dirty="0">
                <a:latin typeface="Arial" panose="020B0604020202020204" pitchFamily="34" charset="0"/>
                <a:cs typeface="Arial" panose="020B0604020202020204" pitchFamily="34" charset="0"/>
              </a:rPr>
              <a:t>Kogan Page Limited. Great Britain &amp; United States</a:t>
            </a:r>
          </a:p>
          <a:p>
            <a:pPr marL="0" indent="0">
              <a:buNone/>
            </a:pPr>
            <a:r>
              <a:rPr lang="en-GB" sz="2900" dirty="0">
                <a:latin typeface="Arial" panose="020B0604020202020204" pitchFamily="34" charset="0"/>
                <a:cs typeface="Arial" panose="020B0604020202020204" pitchFamily="34" charset="0"/>
              </a:rPr>
              <a:t>Eva Grey (2018) </a:t>
            </a:r>
            <a:r>
              <a:rPr lang="en-GB" sz="2900" dirty="0" err="1">
                <a:latin typeface="Arial" panose="020B0604020202020204" pitchFamily="34" charset="0"/>
                <a:cs typeface="Arial" panose="020B0604020202020204" pitchFamily="34" charset="0"/>
              </a:rPr>
              <a:t>Shiptechnology</a:t>
            </a:r>
            <a:r>
              <a:rPr lang="en-GB" sz="2900" dirty="0">
                <a:latin typeface="Arial" panose="020B0604020202020204" pitchFamily="34" charset="0"/>
                <a:cs typeface="Arial" panose="020B0604020202020204" pitchFamily="34" charset="0"/>
              </a:rPr>
              <a:t>: </a:t>
            </a:r>
            <a:r>
              <a:rPr lang="en-GB" sz="2900" i="1" dirty="0">
                <a:latin typeface="Arial" panose="020B0604020202020204" pitchFamily="34" charset="0"/>
                <a:cs typeface="Arial" panose="020B0604020202020204" pitchFamily="34" charset="0"/>
              </a:rPr>
              <a:t>Improving air quality at UK ports. </a:t>
            </a:r>
            <a:r>
              <a:rPr lang="en-GB" sz="2900" dirty="0">
                <a:latin typeface="Arial" panose="020B0604020202020204" pitchFamily="34" charset="0"/>
                <a:cs typeface="Arial" panose="020B0604020202020204" pitchFamily="34" charset="0"/>
              </a:rPr>
              <a:t>(Online) Available at: </a:t>
            </a:r>
            <a:r>
              <a:rPr lang="en-GB" sz="2900" u="sng" dirty="0">
                <a:latin typeface="Arial" panose="020B0604020202020204" pitchFamily="34" charset="0"/>
                <a:cs typeface="Arial" panose="020B0604020202020204" pitchFamily="34" charset="0"/>
                <a:hlinkClick r:id="rId8"/>
              </a:rPr>
              <a:t>https://www.ship-technology.com/features/improving-air-quality-uk-ports/</a:t>
            </a:r>
            <a:r>
              <a:rPr lang="en-GB" sz="2900" dirty="0">
                <a:latin typeface="Arial" panose="020B0604020202020204" pitchFamily="34" charset="0"/>
                <a:cs typeface="Arial" panose="020B0604020202020204" pitchFamily="34" charset="0"/>
              </a:rPr>
              <a:t> (Accessed 25/2/2019)</a:t>
            </a:r>
          </a:p>
          <a:p>
            <a:pPr marL="0" indent="0">
              <a:buNone/>
            </a:pPr>
            <a:endParaRPr lang="en-GB" dirty="0"/>
          </a:p>
        </p:txBody>
      </p:sp>
    </p:spTree>
    <p:extLst>
      <p:ext uri="{BB962C8B-B14F-4D97-AF65-F5344CB8AC3E}">
        <p14:creationId xmlns:p14="http://schemas.microsoft.com/office/powerpoint/2010/main" val="24670272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824</Words>
  <Application>Microsoft Office PowerPoint</Application>
  <PresentationFormat>Widescreen</PresentationFormat>
  <Paragraphs>48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Elimar Larupay</dc:creator>
  <cp:lastModifiedBy>Elimar Larupay</cp:lastModifiedBy>
  <cp:revision>2</cp:revision>
  <dcterms:created xsi:type="dcterms:W3CDTF">2019-02-26T03:26:01Z</dcterms:created>
  <dcterms:modified xsi:type="dcterms:W3CDTF">2019-02-26T21:39:31Z</dcterms:modified>
</cp:coreProperties>
</file>