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8.xml" ContentType="application/vnd.openxmlformats-officedocument.presentationml.notesSlide+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84"/>
  </p:notesMasterIdLst>
  <p:handoutMasterIdLst>
    <p:handoutMasterId r:id="rId85"/>
  </p:handoutMasterIdLst>
  <p:sldIdLst>
    <p:sldId id="1003" r:id="rId2"/>
    <p:sldId id="1004" r:id="rId3"/>
    <p:sldId id="1005" r:id="rId4"/>
    <p:sldId id="1006" r:id="rId5"/>
    <p:sldId id="1007" r:id="rId6"/>
    <p:sldId id="1008" r:id="rId7"/>
    <p:sldId id="1009" r:id="rId8"/>
    <p:sldId id="1010" r:id="rId9"/>
    <p:sldId id="1011" r:id="rId10"/>
    <p:sldId id="1012" r:id="rId11"/>
    <p:sldId id="1013" r:id="rId12"/>
    <p:sldId id="1014" r:id="rId13"/>
    <p:sldId id="1015" r:id="rId14"/>
    <p:sldId id="1016" r:id="rId15"/>
    <p:sldId id="1017" r:id="rId16"/>
    <p:sldId id="1018" r:id="rId17"/>
    <p:sldId id="1019" r:id="rId18"/>
    <p:sldId id="1020" r:id="rId19"/>
    <p:sldId id="1021" r:id="rId20"/>
    <p:sldId id="1022" r:id="rId21"/>
    <p:sldId id="1023" r:id="rId22"/>
    <p:sldId id="1024" r:id="rId23"/>
    <p:sldId id="1025" r:id="rId24"/>
    <p:sldId id="1026" r:id="rId25"/>
    <p:sldId id="1027" r:id="rId26"/>
    <p:sldId id="1028" r:id="rId27"/>
    <p:sldId id="1029" r:id="rId28"/>
    <p:sldId id="1030" r:id="rId29"/>
    <p:sldId id="1031" r:id="rId30"/>
    <p:sldId id="1032" r:id="rId31"/>
    <p:sldId id="1033" r:id="rId32"/>
    <p:sldId id="1034" r:id="rId33"/>
    <p:sldId id="1035" r:id="rId34"/>
    <p:sldId id="1036" r:id="rId35"/>
    <p:sldId id="1037" r:id="rId36"/>
    <p:sldId id="1038" r:id="rId37"/>
    <p:sldId id="1039" r:id="rId38"/>
    <p:sldId id="1040" r:id="rId39"/>
    <p:sldId id="1041" r:id="rId40"/>
    <p:sldId id="1042" r:id="rId41"/>
    <p:sldId id="1043" r:id="rId42"/>
    <p:sldId id="1044" r:id="rId43"/>
    <p:sldId id="1045" r:id="rId44"/>
    <p:sldId id="1046" r:id="rId45"/>
    <p:sldId id="1047" r:id="rId46"/>
    <p:sldId id="1048" r:id="rId47"/>
    <p:sldId id="1049" r:id="rId48"/>
    <p:sldId id="1050" r:id="rId49"/>
    <p:sldId id="1051" r:id="rId50"/>
    <p:sldId id="1052" r:id="rId51"/>
    <p:sldId id="1053" r:id="rId52"/>
    <p:sldId id="1054" r:id="rId53"/>
    <p:sldId id="1055" r:id="rId54"/>
    <p:sldId id="1056" r:id="rId55"/>
    <p:sldId id="1057" r:id="rId56"/>
    <p:sldId id="1058" r:id="rId57"/>
    <p:sldId id="1059" r:id="rId58"/>
    <p:sldId id="1060" r:id="rId59"/>
    <p:sldId id="1061" r:id="rId60"/>
    <p:sldId id="1062" r:id="rId61"/>
    <p:sldId id="1063" r:id="rId62"/>
    <p:sldId id="1064" r:id="rId63"/>
    <p:sldId id="1065" r:id="rId64"/>
    <p:sldId id="1066" r:id="rId65"/>
    <p:sldId id="1067" r:id="rId66"/>
    <p:sldId id="1068" r:id="rId67"/>
    <p:sldId id="1069" r:id="rId68"/>
    <p:sldId id="1070" r:id="rId69"/>
    <p:sldId id="1071" r:id="rId70"/>
    <p:sldId id="1072" r:id="rId71"/>
    <p:sldId id="1073" r:id="rId72"/>
    <p:sldId id="1074" r:id="rId73"/>
    <p:sldId id="1075" r:id="rId74"/>
    <p:sldId id="1076" r:id="rId75"/>
    <p:sldId id="1077" r:id="rId76"/>
    <p:sldId id="1078" r:id="rId77"/>
    <p:sldId id="1079" r:id="rId78"/>
    <p:sldId id="1080" r:id="rId79"/>
    <p:sldId id="1081" r:id="rId80"/>
    <p:sldId id="1082" r:id="rId81"/>
    <p:sldId id="1083" r:id="rId82"/>
    <p:sldId id="1084" r:id="rId83"/>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805EB"/>
    <a:srgbClr val="CA2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32546" autoAdjust="0"/>
    <p:restoredTop sz="94718"/>
  </p:normalViewPr>
  <p:slideViewPr>
    <p:cSldViewPr>
      <p:cViewPr varScale="1">
        <p:scale>
          <a:sx n="90" d="100"/>
          <a:sy n="90" d="100"/>
        </p:scale>
        <p:origin x="102" y="222"/>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notesMaster" Target="notesMasters/notesMaster1.xml"/><Relationship Id="rId89" Type="http://schemas.openxmlformats.org/officeDocument/2006/relationships/tableStyles" Target="tableStyle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viewProps" Target="viewProp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presProps" Target="presProps.xml"/></Relationships>
</file>

<file path=ppt/drawings/_rels/vmlDrawing1.vml.rels><?xml version="1.0" encoding="UTF-8" standalone="yes"?>
<Relationships xmlns="http://schemas.openxmlformats.org/package/2006/relationships"><Relationship Id="rId1" Type="http://schemas.openxmlformats.org/officeDocument/2006/relationships/image" Target="NULL"/></Relationships>
</file>

<file path=ppt/drawings/_rels/vmlDrawing2.vml.rels><?xml version="1.0" encoding="UTF-8" standalone="yes"?>
<Relationships xmlns="http://schemas.openxmlformats.org/package/2006/relationships"><Relationship Id="rId1" Type="http://schemas.openxmlformats.org/officeDocument/2006/relationships/image" Target="NUL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A86023D9-978A-4902-9528-49E06F8A793A}" type="datetimeFigureOut">
              <a:rPr lang="en-GB" smtClean="0"/>
              <a:t>30/11/2017</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C19F7B22-38D3-4054-9D91-D84180910634}" type="slidenum">
              <a:rPr lang="en-GB" smtClean="0"/>
              <a:t>‹#›</a:t>
            </a:fld>
            <a:endParaRPr lang="en-GB" dirty="0"/>
          </a:p>
        </p:txBody>
      </p:sp>
    </p:spTree>
    <p:extLst>
      <p:ext uri="{BB962C8B-B14F-4D97-AF65-F5344CB8AC3E}">
        <p14:creationId xmlns:p14="http://schemas.microsoft.com/office/powerpoint/2010/main" val="394337221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119BCFD0-1020-46C6-80D5-F9FBC7EFF1F4}" type="datetimeFigureOut">
              <a:rPr lang="en-GB" smtClean="0"/>
              <a:t>30/11/2017</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3B7B3AB0-B398-4ECB-9B3E-A158F590CFBB}" type="slidenum">
              <a:rPr lang="en-GB" smtClean="0"/>
              <a:t>‹#›</a:t>
            </a:fld>
            <a:endParaRPr lang="en-GB" dirty="0"/>
          </a:p>
        </p:txBody>
      </p:sp>
    </p:spTree>
    <p:extLst>
      <p:ext uri="{BB962C8B-B14F-4D97-AF65-F5344CB8AC3E}">
        <p14:creationId xmlns:p14="http://schemas.microsoft.com/office/powerpoint/2010/main" val="732491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4</a:t>
            </a:fld>
            <a:endParaRPr lang="en-GB" dirty="0" smtClean="0">
              <a:latin typeface="Trebuchet MS" pitchFamily="34" charset="0"/>
            </a:endParaRPr>
          </a:p>
        </p:txBody>
      </p:sp>
    </p:spTree>
    <p:extLst>
      <p:ext uri="{BB962C8B-B14F-4D97-AF65-F5344CB8AC3E}">
        <p14:creationId xmlns:p14="http://schemas.microsoft.com/office/powerpoint/2010/main" val="3605184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5</a:t>
            </a:fld>
            <a:endParaRPr lang="en-GB" dirty="0" smtClean="0">
              <a:latin typeface="Trebuchet MS" pitchFamily="34" charset="0"/>
            </a:endParaRPr>
          </a:p>
        </p:txBody>
      </p:sp>
    </p:spTree>
    <p:extLst>
      <p:ext uri="{BB962C8B-B14F-4D97-AF65-F5344CB8AC3E}">
        <p14:creationId xmlns:p14="http://schemas.microsoft.com/office/powerpoint/2010/main" val="3605662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961278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0705" name="Slide Image Placeholder 1"/>
          <p:cNvSpPr>
            <a:spLocks noGrp="1" noRot="1" noChangeAspect="1" noTextEdit="1"/>
          </p:cNvSpPr>
          <p:nvPr>
            <p:ph type="sldImg"/>
          </p:nvPr>
        </p:nvSpPr>
        <p:spPr bwMode="auto">
          <a:xfrm>
            <a:off x="1143000" y="685800"/>
            <a:ext cx="4572000" cy="3429000"/>
          </a:xfrm>
          <a:noFill/>
          <a:ln>
            <a:solidFill>
              <a:srgbClr val="000000"/>
            </a:solidFill>
            <a:miter lim="800000"/>
            <a:headEnd/>
            <a:tailEnd/>
          </a:ln>
        </p:spPr>
      </p:sp>
      <p:sp>
        <p:nvSpPr>
          <p:cNvPr id="200706"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007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A526B87-765A-4612-A434-8B0590CEB404}" type="slidenum">
              <a:rPr lang="en-GB" smtClean="0">
                <a:latin typeface="Trebuchet MS" pitchFamily="34" charset="0"/>
              </a:rPr>
              <a:pPr/>
              <a:t>7</a:t>
            </a:fld>
            <a:endParaRPr lang="en-GB" dirty="0" smtClean="0">
              <a:latin typeface="Trebuchet MS" pitchFamily="34" charset="0"/>
            </a:endParaRPr>
          </a:p>
        </p:txBody>
      </p:sp>
    </p:spTree>
    <p:extLst>
      <p:ext uri="{BB962C8B-B14F-4D97-AF65-F5344CB8AC3E}">
        <p14:creationId xmlns:p14="http://schemas.microsoft.com/office/powerpoint/2010/main" val="9669184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526514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2435918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fld id="{31307F80-A6CD-634B-BF78-05A8B73F4F5F}" type="slidenum">
              <a:rPr lang="fr-FR" altLang="en-US" sz="1200"/>
              <a:pPr/>
              <a:t>17</a:t>
            </a:fld>
            <a:endParaRPr lang="fr-FR" altLang="en-US" sz="1200"/>
          </a:p>
        </p:txBody>
      </p:sp>
      <p:sp>
        <p:nvSpPr>
          <p:cNvPr id="43011" name="Rectangle 2"/>
          <p:cNvSpPr>
            <a:spLocks noGrp="1" noRot="1" noChangeAspect="1" noChangeArrowheads="1" noTextEdit="1"/>
          </p:cNvSpPr>
          <p:nvPr>
            <p:ph type="sldImg"/>
          </p:nvPr>
        </p:nvSpPr>
        <p:spPr>
          <a:xfrm>
            <a:off x="917575" y="744538"/>
            <a:ext cx="4964113" cy="3722687"/>
          </a:xfrm>
          <a:ln/>
        </p:spPr>
      </p:sp>
      <p:sp>
        <p:nvSpPr>
          <p:cNvPr id="43012" name="Rectangle 3"/>
          <p:cNvSpPr>
            <a:spLocks noGrp="1" noChangeArrowheads="1"/>
          </p:cNvSpPr>
          <p:nvPr>
            <p:ph type="body" idx="1"/>
          </p:nvPr>
        </p:nvSpPr>
        <p:spPr>
          <a:xfrm>
            <a:off x="906463" y="4716463"/>
            <a:ext cx="4981575"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370917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fld id="{07150321-6373-2249-83EC-EB847D91D3CD}" type="slidenum">
              <a:rPr lang="fr-FR" altLang="en-US" sz="1200"/>
              <a:pPr/>
              <a:t>20</a:t>
            </a:fld>
            <a:endParaRPr lang="fr-FR" altLang="en-US" sz="1200"/>
          </a:p>
        </p:txBody>
      </p:sp>
      <p:sp>
        <p:nvSpPr>
          <p:cNvPr id="47107" name="Rectangle 2"/>
          <p:cNvSpPr>
            <a:spLocks noGrp="1" noRot="1" noChangeAspect="1" noChangeArrowheads="1" noTextEdit="1"/>
          </p:cNvSpPr>
          <p:nvPr>
            <p:ph type="sldImg"/>
          </p:nvPr>
        </p:nvSpPr>
        <p:spPr>
          <a:xfrm>
            <a:off x="915988" y="742950"/>
            <a:ext cx="4972050" cy="3729038"/>
          </a:xfrm>
          <a:ln/>
        </p:spPr>
      </p:sp>
      <p:sp>
        <p:nvSpPr>
          <p:cNvPr id="47108" name="Rectangle 3"/>
          <p:cNvSpPr>
            <a:spLocks noGrp="1" noChangeArrowheads="1"/>
          </p:cNvSpPr>
          <p:nvPr>
            <p:ph type="body" idx="1"/>
          </p:nvPr>
        </p:nvSpPr>
        <p:spPr>
          <a:xfrm>
            <a:off x="904875" y="4718050"/>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7036133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fld id="{7FF0F665-A6AD-984A-A6CA-6FB33B9DB62D}" type="slidenum">
              <a:rPr lang="fr-FR" altLang="en-US" sz="1200"/>
              <a:pPr/>
              <a:t>21</a:t>
            </a:fld>
            <a:endParaRPr lang="fr-FR" altLang="en-US" sz="1200"/>
          </a:p>
        </p:txBody>
      </p:sp>
      <p:sp>
        <p:nvSpPr>
          <p:cNvPr id="49155" name="Rectangle 2"/>
          <p:cNvSpPr>
            <a:spLocks noGrp="1" noRot="1" noChangeAspect="1" noChangeArrowheads="1" noTextEdit="1"/>
          </p:cNvSpPr>
          <p:nvPr>
            <p:ph type="sldImg"/>
          </p:nvPr>
        </p:nvSpPr>
        <p:spPr>
          <a:xfrm>
            <a:off x="915988" y="742950"/>
            <a:ext cx="4972050" cy="3729038"/>
          </a:xfrm>
          <a:ln/>
        </p:spPr>
      </p:sp>
      <p:sp>
        <p:nvSpPr>
          <p:cNvPr id="49156" name="Rectangle 3"/>
          <p:cNvSpPr>
            <a:spLocks noGrp="1" noChangeArrowheads="1"/>
          </p:cNvSpPr>
          <p:nvPr>
            <p:ph type="body" idx="1"/>
          </p:nvPr>
        </p:nvSpPr>
        <p:spPr>
          <a:xfrm>
            <a:off x="904875" y="4718050"/>
            <a:ext cx="4984750" cy="44704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134684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charset="0"/>
                <a:ea typeface="ＭＳ Ｐゴシック" charset="-128"/>
                <a:cs typeface="Arial" charset="0"/>
              </a:defRPr>
            </a:lvl1pPr>
            <a:lvl2pPr marL="742950" indent="-285750">
              <a:spcBef>
                <a:spcPct val="30000"/>
              </a:spcBef>
              <a:defRPr sz="1200">
                <a:solidFill>
                  <a:schemeClr val="tx1"/>
                </a:solidFill>
                <a:latin typeface="Arial" charset="0"/>
                <a:ea typeface="Arial" charset="0"/>
                <a:cs typeface="Arial" charset="0"/>
              </a:defRPr>
            </a:lvl2pPr>
            <a:lvl3pPr marL="1143000" indent="-228600">
              <a:spcBef>
                <a:spcPct val="30000"/>
              </a:spcBef>
              <a:defRPr sz="1200">
                <a:solidFill>
                  <a:schemeClr val="tx1"/>
                </a:solidFill>
                <a:latin typeface="Arial" charset="0"/>
                <a:ea typeface="Arial" charset="0"/>
                <a:cs typeface="Arial" charset="0"/>
              </a:defRPr>
            </a:lvl3pPr>
            <a:lvl4pPr marL="1600200" indent="-228600">
              <a:spcBef>
                <a:spcPct val="30000"/>
              </a:spcBef>
              <a:defRPr sz="1200">
                <a:solidFill>
                  <a:schemeClr val="tx1"/>
                </a:solidFill>
                <a:latin typeface="Arial" charset="0"/>
                <a:ea typeface="Arial" charset="0"/>
                <a:cs typeface="Arial" charset="0"/>
              </a:defRPr>
            </a:lvl4pPr>
            <a:lvl5pPr marL="2057400" indent="-228600">
              <a:spcBef>
                <a:spcPct val="30000"/>
              </a:spcBef>
              <a:defRPr sz="1200">
                <a:solidFill>
                  <a:schemeClr val="tx1"/>
                </a:solidFill>
                <a:latin typeface="Arial" charset="0"/>
                <a:ea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ea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ea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ea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ea typeface="Arial" charset="0"/>
                <a:cs typeface="Arial" charset="0"/>
              </a:defRPr>
            </a:lvl9pPr>
          </a:lstStyle>
          <a:p>
            <a:pPr>
              <a:spcBef>
                <a:spcPct val="0"/>
              </a:spcBef>
            </a:pPr>
            <a:fld id="{3F0FA6B0-7CB0-1440-95FC-DEE621CC854B}" type="slidenum">
              <a:rPr lang="en-GB" altLang="en-US"/>
              <a:pPr>
                <a:spcBef>
                  <a:spcPct val="0"/>
                </a:spcBef>
              </a:pPr>
              <a:t>23</a:t>
            </a:fld>
            <a:endParaRPr lang="en-GB" altLang="en-US"/>
          </a:p>
        </p:txBody>
      </p:sp>
      <p:sp>
        <p:nvSpPr>
          <p:cNvPr id="55299" name="Rectangle 2"/>
          <p:cNvSpPr>
            <a:spLocks noGrp="1" noRot="1" noChangeAspect="1" noChangeArrowheads="1" noTextEdit="1"/>
          </p:cNvSpPr>
          <p:nvPr>
            <p:ph type="sldImg"/>
          </p:nvPr>
        </p:nvSpPr>
        <p:spPr>
          <a:ln/>
        </p:spPr>
      </p:sp>
      <p:sp>
        <p:nvSpPr>
          <p:cNvPr id="553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879092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Rot="1" noChangeAspect="1" noChangeArrowheads="1" noTextEdit="1"/>
          </p:cNvSpPr>
          <p:nvPr>
            <p:ph type="sldImg"/>
          </p:nvPr>
        </p:nvSpPr>
        <p:spPr>
          <a:ln/>
        </p:spPr>
      </p:sp>
      <p:sp>
        <p:nvSpPr>
          <p:cNvPr id="4301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226906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Rot="1" noChangeAspect="1" noChangeArrowheads="1" noTextEdit="1"/>
          </p:cNvSpPr>
          <p:nvPr>
            <p:ph type="sldImg"/>
          </p:nvPr>
        </p:nvSpPr>
        <p:spPr>
          <a:ln/>
        </p:spPr>
      </p:sp>
      <p:sp>
        <p:nvSpPr>
          <p:cNvPr id="4403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21896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600282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Rot="1" noChangeAspect="1" noChangeArrowheads="1" noTextEdit="1"/>
          </p:cNvSpPr>
          <p:nvPr>
            <p:ph type="sldImg"/>
          </p:nvPr>
        </p:nvSpPr>
        <p:spPr>
          <a:ln/>
        </p:spPr>
      </p:sp>
      <p:sp>
        <p:nvSpPr>
          <p:cNvPr id="460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94705925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Rot="1" noChangeAspect="1" noChangeArrowheads="1" noTextEdit="1"/>
          </p:cNvSpPr>
          <p:nvPr>
            <p:ph type="sldImg"/>
          </p:nvPr>
        </p:nvSpPr>
        <p:spPr>
          <a:ln/>
        </p:spPr>
      </p:sp>
      <p:sp>
        <p:nvSpPr>
          <p:cNvPr id="4710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0718378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Rot="1" noChangeAspect="1" noChangeArrowheads="1" noTextEdit="1"/>
          </p:cNvSpPr>
          <p:nvPr>
            <p:ph type="sldImg"/>
          </p:nvPr>
        </p:nvSpPr>
        <p:spPr>
          <a:ln/>
        </p:spPr>
      </p:sp>
      <p:sp>
        <p:nvSpPr>
          <p:cNvPr id="4813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45223935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Rot="1" noChangeAspect="1" noChangeArrowheads="1" noTextEdit="1"/>
          </p:cNvSpPr>
          <p:nvPr>
            <p:ph type="sldImg"/>
          </p:nvPr>
        </p:nvSpPr>
        <p:spPr>
          <a:ln/>
        </p:spPr>
      </p:sp>
      <p:sp>
        <p:nvSpPr>
          <p:cNvPr id="4915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1951125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98812621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Rot="1" noChangeAspect="1" noChangeArrowheads="1" noTextEdit="1"/>
          </p:cNvSpPr>
          <p:nvPr>
            <p:ph type="sldImg"/>
          </p:nvPr>
        </p:nvSpPr>
        <p:spPr>
          <a:ln/>
        </p:spPr>
      </p:sp>
      <p:sp>
        <p:nvSpPr>
          <p:cNvPr id="5120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19962986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9615928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Rot="1" noChangeAspect="1" noChangeArrowheads="1" noTextEdit="1"/>
          </p:cNvSpPr>
          <p:nvPr>
            <p:ph type="sldImg"/>
          </p:nvPr>
        </p:nvSpPr>
        <p:spPr>
          <a:ln/>
        </p:spPr>
      </p:sp>
      <p:sp>
        <p:nvSpPr>
          <p:cNvPr id="5325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3878588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732664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95496597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Rot="1" noChangeAspect="1" noChangeArrowheads="1" noTextEdit="1"/>
          </p:cNvSpPr>
          <p:nvPr>
            <p:ph type="sldImg"/>
          </p:nvPr>
        </p:nvSpPr>
        <p:spPr>
          <a:ln/>
        </p:spPr>
      </p:sp>
      <p:sp>
        <p:nvSpPr>
          <p:cNvPr id="5837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8444928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Rot="1" noChangeAspect="1" noChangeArrowheads="1" noTextEdit="1"/>
          </p:cNvSpPr>
          <p:nvPr>
            <p:ph type="sldImg"/>
          </p:nvPr>
        </p:nvSpPr>
        <p:spPr>
          <a:ln/>
        </p:spPr>
      </p:sp>
      <p:sp>
        <p:nvSpPr>
          <p:cNvPr id="5939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2489888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Rot="1" noChangeAspect="1" noChangeArrowheads="1" noTextEdit="1"/>
          </p:cNvSpPr>
          <p:nvPr>
            <p:ph type="sldImg"/>
          </p:nvPr>
        </p:nvSpPr>
        <p:spPr>
          <a:ln/>
        </p:spPr>
      </p:sp>
      <p:sp>
        <p:nvSpPr>
          <p:cNvPr id="6041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04441593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Rot="1" noChangeAspect="1" noChangeArrowheads="1" noTextEdit="1"/>
          </p:cNvSpPr>
          <p:nvPr>
            <p:ph type="sldImg"/>
          </p:nvPr>
        </p:nvSpPr>
        <p:spPr>
          <a:ln/>
        </p:spPr>
      </p:sp>
      <p:sp>
        <p:nvSpPr>
          <p:cNvPr id="6144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63997060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Rot="1" noChangeAspect="1" noChangeArrowheads="1" noTextEdit="1"/>
          </p:cNvSpPr>
          <p:nvPr>
            <p:ph type="sldImg"/>
          </p:nvPr>
        </p:nvSpPr>
        <p:spPr>
          <a:ln/>
        </p:spPr>
      </p:sp>
      <p:sp>
        <p:nvSpPr>
          <p:cNvPr id="6246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402491400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Rot="1" noChangeAspect="1" noChangeArrowheads="1" noTextEdit="1"/>
          </p:cNvSpPr>
          <p:nvPr>
            <p:ph type="sldImg"/>
          </p:nvPr>
        </p:nvSpPr>
        <p:spPr>
          <a:ln/>
        </p:spPr>
      </p:sp>
      <p:sp>
        <p:nvSpPr>
          <p:cNvPr id="63491"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5180645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Rot="1" noChangeAspect="1" noChangeArrowheads="1" noTextEdit="1"/>
          </p:cNvSpPr>
          <p:nvPr>
            <p:ph type="sldImg"/>
          </p:nvPr>
        </p:nvSpPr>
        <p:spPr>
          <a:ln/>
        </p:spPr>
      </p:sp>
      <p:sp>
        <p:nvSpPr>
          <p:cNvPr id="64515"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7975660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2044818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Rot="1" noChangeAspect="1" noChangeArrowheads="1" noTextEdit="1"/>
          </p:cNvSpPr>
          <p:nvPr>
            <p:ph type="sldImg"/>
          </p:nvPr>
        </p:nvSpPr>
        <p:spPr>
          <a:ln/>
        </p:spPr>
      </p:sp>
      <p:sp>
        <p:nvSpPr>
          <p:cNvPr id="6656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37480268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Rot="1" noChangeAspect="1" noChangeArrowheads="1" noTextEdit="1"/>
          </p:cNvSpPr>
          <p:nvPr>
            <p:ph type="sldImg"/>
          </p:nvPr>
        </p:nvSpPr>
        <p:spPr>
          <a:ln/>
        </p:spPr>
      </p:sp>
      <p:sp>
        <p:nvSpPr>
          <p:cNvPr id="67587"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27155963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Rot="1" noChangeAspect="1" noChangeArrowheads="1" noTextEdit="1"/>
          </p:cNvSpPr>
          <p:nvPr>
            <p:ph type="sldImg"/>
          </p:nvPr>
        </p:nvSpPr>
        <p:spPr>
          <a:ln/>
        </p:spPr>
      </p:sp>
      <p:sp>
        <p:nvSpPr>
          <p:cNvPr id="71683"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a:lstStyle/>
          <a:p>
            <a:endParaRPr lang="en-US" altLang="en-US">
              <a:ea typeface="ＭＳ Ｐゴシック" charset="-128"/>
            </a:endParaRPr>
          </a:p>
        </p:txBody>
      </p:sp>
    </p:spTree>
    <p:extLst>
      <p:ext uri="{BB962C8B-B14F-4D97-AF65-F5344CB8AC3E}">
        <p14:creationId xmlns:p14="http://schemas.microsoft.com/office/powerpoint/2010/main" val="171333326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716989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tx2">
              <a:lumMod val="60000"/>
              <a:lumOff val="40000"/>
            </a:schemeClr>
          </a:solidFill>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75137662"/>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632192414"/>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669134036"/>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785097446"/>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250242274"/>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594925434"/>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33040374"/>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4136828550"/>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23199827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5662409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30/11/2017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9057200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bc.co.uk/news/av/technology-41560086/pedestrian-crossing-reacts-to-danger-with-smart-tech" TargetMode="External"/><Relationship Id="rId2" Type="http://schemas.openxmlformats.org/officeDocument/2006/relationships/hyperlink" Target="http://www.bbc.co.uk/news/resources/idt-sh/disruptors_how_may_I_help_yo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smartinsights.com/guides/managing-digital-marketing-2014/"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KgwrnjVRHRw"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tags" Target="../tags/tag7.xml"/><Relationship Id="rId13" Type="http://schemas.openxmlformats.org/officeDocument/2006/relationships/oleObject" Target="../embeddings/oleObject1.bin"/><Relationship Id="rId3" Type="http://schemas.openxmlformats.org/officeDocument/2006/relationships/tags" Target="../tags/tag2.xml"/><Relationship Id="rId7" Type="http://schemas.openxmlformats.org/officeDocument/2006/relationships/tags" Target="../tags/tag6.xml"/><Relationship Id="rId12" Type="http://schemas.openxmlformats.org/officeDocument/2006/relationships/notesSlide" Target="../notesSlides/notesSlide8.xml"/><Relationship Id="rId2" Type="http://schemas.openxmlformats.org/officeDocument/2006/relationships/tags" Target="../tags/tag1.xml"/><Relationship Id="rId1" Type="http://schemas.openxmlformats.org/officeDocument/2006/relationships/vmlDrawing" Target="../drawings/vmlDrawing1.vml"/><Relationship Id="rId6" Type="http://schemas.openxmlformats.org/officeDocument/2006/relationships/tags" Target="../tags/tag5.xml"/><Relationship Id="rId11" Type="http://schemas.openxmlformats.org/officeDocument/2006/relationships/slideLayout" Target="../slideLayouts/slideLayout2.xml"/><Relationship Id="rId5" Type="http://schemas.openxmlformats.org/officeDocument/2006/relationships/tags" Target="../tags/tag4.xml"/><Relationship Id="rId10" Type="http://schemas.openxmlformats.org/officeDocument/2006/relationships/tags" Target="../tags/tag9.xml"/><Relationship Id="rId4" Type="http://schemas.openxmlformats.org/officeDocument/2006/relationships/tags" Target="../tags/tag3.xml"/><Relationship Id="rId9" Type="http://schemas.openxmlformats.org/officeDocument/2006/relationships/tags" Target="../tags/tag8.xml"/></Relationships>
</file>

<file path=ppt/slides/_rels/slide21.xml.rels><?xml version="1.0" encoding="UTF-8" standalone="yes"?>
<Relationships xmlns="http://schemas.openxmlformats.org/package/2006/relationships"><Relationship Id="rId8" Type="http://schemas.openxmlformats.org/officeDocument/2006/relationships/tags" Target="../tags/tag16.xml"/><Relationship Id="rId13" Type="http://schemas.openxmlformats.org/officeDocument/2006/relationships/oleObject" Target="../embeddings/oleObject2.bin"/><Relationship Id="rId3" Type="http://schemas.openxmlformats.org/officeDocument/2006/relationships/tags" Target="../tags/tag11.xml"/><Relationship Id="rId7" Type="http://schemas.openxmlformats.org/officeDocument/2006/relationships/tags" Target="../tags/tag15.xml"/><Relationship Id="rId12" Type="http://schemas.openxmlformats.org/officeDocument/2006/relationships/notesSlide" Target="../notesSlides/notesSlide9.xml"/><Relationship Id="rId2" Type="http://schemas.openxmlformats.org/officeDocument/2006/relationships/tags" Target="../tags/tag10.xml"/><Relationship Id="rId1" Type="http://schemas.openxmlformats.org/officeDocument/2006/relationships/vmlDrawing" Target="../drawings/vmlDrawing2.vml"/><Relationship Id="rId6" Type="http://schemas.openxmlformats.org/officeDocument/2006/relationships/tags" Target="../tags/tag14.xml"/><Relationship Id="rId11" Type="http://schemas.openxmlformats.org/officeDocument/2006/relationships/slideLayout" Target="../slideLayouts/slideLayout2.xml"/><Relationship Id="rId5" Type="http://schemas.openxmlformats.org/officeDocument/2006/relationships/tags" Target="../tags/tag13.xml"/><Relationship Id="rId10" Type="http://schemas.openxmlformats.org/officeDocument/2006/relationships/tags" Target="../tags/tag18.xml"/><Relationship Id="rId4" Type="http://schemas.openxmlformats.org/officeDocument/2006/relationships/tags" Target="../tags/tag12.xml"/><Relationship Id="rId9" Type="http://schemas.openxmlformats.org/officeDocument/2006/relationships/tags" Target="../tags/tag17.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smartinsights.com/marketplace-analysis/"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www.smartinsights.com/marketplace-analysis/google-tools-you-may-not-know-about/" TargetMode="External"/><Relationship Id="rId5" Type="http://schemas.openxmlformats.org/officeDocument/2006/relationships/hyperlink" Target="https://www.google.co.uk/ads/agency/toolkit.html" TargetMode="External"/><Relationship Id="rId4" Type="http://schemas.openxmlformats.org/officeDocument/2006/relationships/hyperlink" Target="http://www.smartinsights.com/marketplace-analysis/customer-analysis/10-free-online-marketing-tools-that-every-hands-on-marketer-should-use/?new=1"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blog.hubspot.com/insiders/marketing-psychographics"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hyperlink" Target="https://www.wired.com/2010/02/webographics/"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hyperlink" Target="http://www.conversion-uplift.co.uk/tools-to-monitor-competitor-website-traffic/"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blog.kissmetrics.com/25-sneaky-online-tools/"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s://www.koozai.com/tv/search-marketing/seo-resources/google-trends/"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2" Type="http://schemas.openxmlformats.org/officeDocument/2006/relationships/hyperlink" Target="https://www.youtube.com/playlist?list=PLI5YfMzCfRtZU5Qwzx57HjmZyNE2o5YDN" TargetMode="Externa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3" Type="http://schemas.openxmlformats.org/officeDocument/2006/relationships/hyperlink" Target="https://support.google.com/analytics/answer/4553001?hl=en" TargetMode="External"/><Relationship Id="rId2" Type="http://schemas.openxmlformats.org/officeDocument/2006/relationships/hyperlink" Target="https://support.google.com/analytics/answer/6367342?hl=en" TargetMode="External"/><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3" Type="http://schemas.openxmlformats.org/officeDocument/2006/relationships/hyperlink" Target="https://www.youtube.com/watch?v=cbtf1oyNg-8" TargetMode="External"/><Relationship Id="rId2" Type="http://schemas.openxmlformats.org/officeDocument/2006/relationships/hyperlink" Target="https://www.youtube.com/watch?v=3Sk7cOqB9Dk" TargetMode="External"/><Relationship Id="rId1" Type="http://schemas.openxmlformats.org/officeDocument/2006/relationships/slideLayout" Target="../slideLayouts/slideLayout2.xml"/><Relationship Id="rId4" Type="http://schemas.openxmlformats.org/officeDocument/2006/relationships/hyperlink" Target="https://www.youtube.com/watch?v=N5WurXNec7E" TargetMode="Externa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hyperlink" Target="https://www.youtube.com/watch?v=QoAOzMTLP5s" TargetMode="External"/><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s://www.youtube.com/watch?v=9-iaL2Kxts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sz="3733" dirty="0" smtClean="0">
                <a:solidFill>
                  <a:srgbClr val="8FCC8F"/>
                </a:solidFill>
              </a:rPr>
              <a:t/>
            </a:r>
            <a:br>
              <a:rPr lang="en-GB" sz="3733" dirty="0" smtClean="0">
                <a:solidFill>
                  <a:srgbClr val="8FCC8F"/>
                </a:solidFill>
              </a:rPr>
            </a:br>
            <a:endParaRPr lang="en-GB" sz="3733" dirty="0">
              <a:solidFill>
                <a:srgbClr val="8FCC8F"/>
              </a:solidFill>
            </a:endParaRPr>
          </a:p>
        </p:txBody>
      </p:sp>
      <p:sp>
        <p:nvSpPr>
          <p:cNvPr id="5" name="Text Placeholder 4"/>
          <p:cNvSpPr>
            <a:spLocks noGrp="1"/>
          </p:cNvSpPr>
          <p:nvPr>
            <p:ph type="subTitle" idx="1"/>
          </p:nvPr>
        </p:nvSpPr>
        <p:spPr/>
        <p:txBody>
          <a:bodyPr/>
          <a:lstStyle/>
          <a:p>
            <a:r>
              <a:rPr lang="en-US" altLang="en-US" sz="2133" dirty="0" smtClean="0">
                <a:solidFill>
                  <a:schemeClr val="bg1"/>
                </a:solidFill>
              </a:rPr>
              <a:t>Lecture 2</a:t>
            </a:r>
          </a:p>
          <a:p>
            <a:r>
              <a:rPr lang="en-US" altLang="en-US" sz="2133" dirty="0" smtClean="0">
                <a:solidFill>
                  <a:schemeClr val="bg1"/>
                </a:solidFill>
              </a:rPr>
              <a:t>Micro Environment</a:t>
            </a:r>
            <a:endParaRPr lang="en-US" altLang="en-US" sz="2133" dirty="0">
              <a:solidFill>
                <a:schemeClr val="bg1"/>
              </a:solidFill>
            </a:endParaRPr>
          </a:p>
        </p:txBody>
      </p:sp>
    </p:spTree>
    <p:extLst>
      <p:ext uri="{BB962C8B-B14F-4D97-AF65-F5344CB8AC3E}">
        <p14:creationId xmlns:p14="http://schemas.microsoft.com/office/powerpoint/2010/main" val="332737024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p:cNvSpPr>
            <a:spLocks noGrp="1"/>
          </p:cNvSpPr>
          <p:nvPr>
            <p:ph type="title"/>
          </p:nvPr>
        </p:nvSpPr>
        <p:spPr>
          <a:xfrm>
            <a:off x="612775" y="228600"/>
            <a:ext cx="8153400" cy="990600"/>
          </a:xfrm>
        </p:spPr>
        <p:txBody>
          <a:bodyPr/>
          <a:lstStyle/>
          <a:p>
            <a:endParaRPr lang="en-US" altLang="en-US" smtClean="0">
              <a:ea typeface="ＭＳ Ｐゴシック" panose="020B0600070205080204" pitchFamily="34" charset="-128"/>
            </a:endParaRPr>
          </a:p>
        </p:txBody>
      </p:sp>
      <p:sp>
        <p:nvSpPr>
          <p:cNvPr id="28675" name="Content Placeholder 2"/>
          <p:cNvSpPr>
            <a:spLocks noGrp="1"/>
          </p:cNvSpPr>
          <p:nvPr>
            <p:ph sz="quarter" idx="1"/>
          </p:nvPr>
        </p:nvSpPr>
        <p:spPr>
          <a:xfrm>
            <a:off x="612775" y="1600200"/>
            <a:ext cx="8153400" cy="4495800"/>
          </a:xfrm>
        </p:spPr>
        <p:txBody>
          <a:bodyPr>
            <a:normAutofit/>
          </a:bodyPr>
          <a:lstStyle/>
          <a:p>
            <a:r>
              <a:rPr lang="en-US" altLang="en-US" dirty="0" smtClean="0">
                <a:ea typeface="ＭＳ Ｐゴシック" panose="020B0600070205080204" pitchFamily="34" charset="-128"/>
              </a:rPr>
              <a:t>Tell me any e-Business news….</a:t>
            </a:r>
          </a:p>
          <a:p>
            <a:r>
              <a:rPr lang="en-GB" altLang="en-US" u="sng" dirty="0" smtClean="0">
                <a:ea typeface="ＭＳ Ｐゴシック" panose="020B0600070205080204" pitchFamily="34" charset="-128"/>
                <a:hlinkClick r:id="rId2"/>
              </a:rPr>
              <a:t>http</a:t>
            </a:r>
            <a:r>
              <a:rPr lang="en-GB" altLang="en-US" u="sng" dirty="0" smtClean="0">
                <a:ea typeface="ＭＳ Ｐゴシック" panose="020B0600070205080204" pitchFamily="34" charset="-128"/>
                <a:hlinkClick r:id="rId2"/>
              </a:rPr>
              <a:t>://www.bbc.co.uk/news/resources/idt-sh/disruptors_how_may_I_help_you</a:t>
            </a:r>
            <a:endParaRPr lang="en-GB" altLang="en-US" u="sng" dirty="0" smtClean="0">
              <a:ea typeface="ＭＳ Ｐゴシック" panose="020B0600070205080204" pitchFamily="34" charset="-128"/>
            </a:endParaRPr>
          </a:p>
          <a:p>
            <a:endParaRPr lang="en-GB" altLang="en-US" u="sng" dirty="0" smtClean="0">
              <a:ea typeface="ＭＳ Ｐゴシック" panose="020B0600070205080204" pitchFamily="34" charset="-128"/>
            </a:endParaRPr>
          </a:p>
          <a:p>
            <a:r>
              <a:rPr lang="en-US" altLang="en-US" dirty="0" smtClean="0">
                <a:ea typeface="ＭＳ Ｐゴシック" panose="020B0600070205080204" pitchFamily="34" charset="-128"/>
                <a:hlinkClick r:id="rId3"/>
              </a:rPr>
              <a:t>http://www.bbc.co.uk/news/av/technology-41560086/pedestrian-crossing-reacts-to-danger-with-smart-tech</a:t>
            </a:r>
            <a:endParaRPr lang="en-US" altLang="en-US" dirty="0" smtClean="0">
              <a:ea typeface="ＭＳ Ｐゴシック" panose="020B0600070205080204" pitchFamily="34" charset="-128"/>
            </a:endParaRPr>
          </a:p>
          <a:p>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37122029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Recap on last week…</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3073994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468314" y="2078833"/>
            <a:ext cx="8496300" cy="3240881"/>
          </a:xfrm>
        </p:spPr>
        <p:txBody>
          <a:bodyPr>
            <a:normAutofit/>
          </a:bodyPr>
          <a:lstStyle/>
          <a:p>
            <a:pPr>
              <a:lnSpc>
                <a:spcPct val="80000"/>
              </a:lnSpc>
            </a:pPr>
            <a:r>
              <a:rPr lang="en-GB" sz="2667" dirty="0"/>
              <a:t>Achieving marketing objectives through applying digital technologies</a:t>
            </a:r>
          </a:p>
          <a:p>
            <a:pPr lvl="7">
              <a:lnSpc>
                <a:spcPct val="80000"/>
              </a:lnSpc>
            </a:pPr>
            <a:r>
              <a:rPr lang="en-GB" dirty="0" smtClean="0"/>
              <a:t>Chaffey 2012</a:t>
            </a:r>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17978846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lstStyle/>
          <a:p>
            <a:pPr eaLnBrk="1" hangingPunct="1"/>
            <a:r>
              <a:rPr lang="en-GB" dirty="0" smtClean="0"/>
              <a:t>What is digital marketing?</a:t>
            </a:r>
          </a:p>
        </p:txBody>
      </p:sp>
      <p:sp>
        <p:nvSpPr>
          <p:cNvPr id="199682" name="Content Placeholder 2"/>
          <p:cNvSpPr>
            <a:spLocks noGrp="1"/>
          </p:cNvSpPr>
          <p:nvPr>
            <p:ph idx="1"/>
          </p:nvPr>
        </p:nvSpPr>
        <p:spPr>
          <a:xfrm>
            <a:off x="468314" y="2078833"/>
            <a:ext cx="8496300" cy="3240881"/>
          </a:xfrm>
        </p:spPr>
        <p:txBody>
          <a:bodyPr>
            <a:normAutofit lnSpcReduction="10000"/>
          </a:bodyPr>
          <a:lstStyle/>
          <a:p>
            <a:pPr>
              <a:lnSpc>
                <a:spcPct val="80000"/>
              </a:lnSpc>
            </a:pPr>
            <a:r>
              <a:rPr lang="en-GB" sz="2667" dirty="0"/>
              <a:t>Managing a company’s online presence:</a:t>
            </a:r>
          </a:p>
          <a:p>
            <a:pPr lvl="1">
              <a:lnSpc>
                <a:spcPct val="80000"/>
              </a:lnSpc>
            </a:pPr>
            <a:r>
              <a:rPr lang="en-GB" dirty="0" smtClean="0"/>
              <a:t>Company websites</a:t>
            </a:r>
          </a:p>
          <a:p>
            <a:pPr lvl="1">
              <a:lnSpc>
                <a:spcPct val="80000"/>
              </a:lnSpc>
            </a:pPr>
            <a:r>
              <a:rPr lang="en-GB" dirty="0" smtClean="0"/>
              <a:t>Social media</a:t>
            </a:r>
          </a:p>
          <a:p>
            <a:pPr lvl="1">
              <a:lnSpc>
                <a:spcPct val="80000"/>
              </a:lnSpc>
            </a:pPr>
            <a:r>
              <a:rPr lang="en-GB" dirty="0" smtClean="0"/>
              <a:t>Search Engine Marketing</a:t>
            </a:r>
          </a:p>
          <a:p>
            <a:pPr lvl="1">
              <a:lnSpc>
                <a:spcPct val="80000"/>
              </a:lnSpc>
            </a:pPr>
            <a:r>
              <a:rPr lang="en-GB" dirty="0" smtClean="0"/>
              <a:t>Social Media Marketing</a:t>
            </a:r>
          </a:p>
          <a:p>
            <a:pPr lvl="1">
              <a:lnSpc>
                <a:spcPct val="80000"/>
              </a:lnSpc>
            </a:pPr>
            <a:r>
              <a:rPr lang="en-GB" dirty="0" smtClean="0"/>
              <a:t>Online advertising</a:t>
            </a:r>
          </a:p>
          <a:p>
            <a:pPr lvl="1">
              <a:lnSpc>
                <a:spcPct val="80000"/>
              </a:lnSpc>
            </a:pPr>
            <a:r>
              <a:rPr lang="en-GB" dirty="0" smtClean="0"/>
              <a:t>E-mail marketing</a:t>
            </a:r>
          </a:p>
          <a:p>
            <a:pPr lvl="1">
              <a:lnSpc>
                <a:spcPct val="80000"/>
              </a:lnSpc>
            </a:pPr>
            <a:r>
              <a:rPr lang="en-GB" dirty="0" smtClean="0"/>
              <a:t>Partnerships/affiliate marketing</a:t>
            </a:r>
          </a:p>
          <a:p>
            <a:pPr>
              <a:lnSpc>
                <a:spcPct val="80000"/>
              </a:lnSpc>
            </a:pPr>
            <a:endParaRPr lang="en-GB" dirty="0" smtClean="0"/>
          </a:p>
          <a:p>
            <a:pPr lvl="7">
              <a:lnSpc>
                <a:spcPct val="80000"/>
              </a:lnSpc>
            </a:pPr>
            <a:endParaRPr lang="en-GB" dirty="0"/>
          </a:p>
          <a:p>
            <a:pPr lvl="7">
              <a:lnSpc>
                <a:spcPct val="80000"/>
              </a:lnSpc>
            </a:pPr>
            <a:endParaRPr lang="en-GB" dirty="0" smtClean="0"/>
          </a:p>
        </p:txBody>
      </p:sp>
    </p:spTree>
    <p:extLst>
      <p:ext uri="{BB962C8B-B14F-4D97-AF65-F5344CB8AC3E}">
        <p14:creationId xmlns:p14="http://schemas.microsoft.com/office/powerpoint/2010/main" val="1421231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9968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968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9968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9968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9968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9968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9968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454025"/>
            <a:ext cx="8229600" cy="625475"/>
          </a:xfrm>
        </p:spPr>
        <p:txBody>
          <a:bodyPr/>
          <a:lstStyle/>
          <a:p>
            <a:pPr eaLnBrk="1" hangingPunct="1"/>
            <a:r>
              <a:rPr lang="en-GB" altLang="en-US" sz="3200">
                <a:ea typeface="ＭＳ Ｐゴシック" charset="-128"/>
              </a:rPr>
              <a:t>Applications of digital marketing</a:t>
            </a:r>
          </a:p>
        </p:txBody>
      </p:sp>
      <p:sp>
        <p:nvSpPr>
          <p:cNvPr id="17411" name="Rectangle 3"/>
          <p:cNvSpPr>
            <a:spLocks noGrp="1" noChangeArrowheads="1"/>
          </p:cNvSpPr>
          <p:nvPr>
            <p:ph type="body" idx="1"/>
          </p:nvPr>
        </p:nvSpPr>
        <p:spPr>
          <a:xfrm>
            <a:off x="439739" y="1589089"/>
            <a:ext cx="8229600" cy="3811587"/>
          </a:xfrm>
        </p:spPr>
        <p:txBody>
          <a:bodyPr>
            <a:normAutofit lnSpcReduction="10000"/>
          </a:bodyPr>
          <a:lstStyle/>
          <a:p>
            <a:pPr marL="393690" indent="-377816"/>
            <a:r>
              <a:rPr lang="en-GB" altLang="en-US">
                <a:ea typeface="ＭＳ Ｐゴシック" charset="-128"/>
              </a:rPr>
              <a:t>An </a:t>
            </a:r>
            <a:r>
              <a:rPr lang="en-GB" altLang="en-US" i="1">
                <a:ea typeface="ＭＳ Ｐゴシック" charset="-128"/>
              </a:rPr>
              <a:t>advertising medium</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direct-response medium </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platform for sales transactions </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lead-generation method</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distribution channel</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customer service mechanism</a:t>
            </a:r>
            <a:r>
              <a:rPr lang="en-GB" altLang="en-US">
                <a:ea typeface="ＭＳ Ｐゴシック" charset="-128"/>
              </a:rPr>
              <a:t> </a:t>
            </a:r>
          </a:p>
          <a:p>
            <a:pPr marL="393690" indent="-377816"/>
            <a:r>
              <a:rPr lang="en-GB" altLang="en-US">
                <a:ea typeface="ＭＳ Ｐゴシック" charset="-128"/>
              </a:rPr>
              <a:t>A </a:t>
            </a:r>
            <a:r>
              <a:rPr lang="en-GB" altLang="en-US" i="1">
                <a:ea typeface="ＭＳ Ｐゴシック" charset="-128"/>
              </a:rPr>
              <a:t>relationship-building medium.</a:t>
            </a:r>
            <a:endParaRPr lang="en-GB" altLang="en-US">
              <a:ea typeface="ＭＳ Ｐゴシック" charset="-128"/>
            </a:endParaRPr>
          </a:p>
        </p:txBody>
      </p:sp>
    </p:spTree>
    <p:extLst>
      <p:ext uri="{BB962C8B-B14F-4D97-AF65-F5344CB8AC3E}">
        <p14:creationId xmlns:p14="http://schemas.microsoft.com/office/powerpoint/2010/main" val="185211962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1" name="Title 1"/>
          <p:cNvSpPr>
            <a:spLocks noGrp="1"/>
          </p:cNvSpPr>
          <p:nvPr>
            <p:ph type="title"/>
          </p:nvPr>
        </p:nvSpPr>
        <p:spPr/>
        <p:txBody>
          <a:bodyPr>
            <a:normAutofit fontScale="90000"/>
          </a:bodyPr>
          <a:lstStyle/>
          <a:p>
            <a:pPr eaLnBrk="1" hangingPunct="1"/>
            <a:r>
              <a:rPr lang="en-GB" dirty="0" smtClean="0"/>
              <a:t>It’s part of overall marketing strategy</a:t>
            </a:r>
          </a:p>
        </p:txBody>
      </p:sp>
      <p:sp>
        <p:nvSpPr>
          <p:cNvPr id="199682" name="Content Placeholder 2"/>
          <p:cNvSpPr>
            <a:spLocks noGrp="1"/>
          </p:cNvSpPr>
          <p:nvPr>
            <p:ph idx="1"/>
          </p:nvPr>
        </p:nvSpPr>
        <p:spPr>
          <a:xfrm>
            <a:off x="468314" y="2078833"/>
            <a:ext cx="8496300" cy="3240881"/>
          </a:xfrm>
        </p:spPr>
        <p:txBody>
          <a:bodyPr>
            <a:normAutofit fontScale="92500" lnSpcReduction="10000"/>
          </a:bodyPr>
          <a:lstStyle/>
          <a:p>
            <a:pPr>
              <a:lnSpc>
                <a:spcPct val="80000"/>
              </a:lnSpc>
            </a:pPr>
            <a:r>
              <a:rPr lang="en-GB" sz="2667" dirty="0"/>
              <a:t>For digital marketing strategy to be successful </a:t>
            </a:r>
            <a:r>
              <a:rPr lang="en-GB" sz="2667" dirty="0" err="1"/>
              <a:t>theres</a:t>
            </a:r>
            <a:r>
              <a:rPr lang="en-GB" sz="2667" dirty="0"/>
              <a:t> is still a necessity for integration of these techniques with traditional media.</a:t>
            </a:r>
          </a:p>
          <a:p>
            <a:pPr>
              <a:lnSpc>
                <a:spcPct val="80000"/>
              </a:lnSpc>
            </a:pPr>
            <a:r>
              <a:rPr lang="en-US" sz="2667" u="sng" dirty="0">
                <a:hlinkClick r:id="rId3"/>
              </a:rPr>
              <a:t>Research carried </a:t>
            </a:r>
            <a:r>
              <a:rPr lang="en-US" sz="2667" u="sng" dirty="0">
                <a:hlinkClick r:id="rId3"/>
              </a:rPr>
              <a:t>out by Smart Insights and TFM&amp;A in 2014 found </a:t>
            </a:r>
            <a:r>
              <a:rPr lang="en-US" sz="2667" u="sng" dirty="0">
                <a:hlinkClick r:id="rId3"/>
              </a:rPr>
              <a:t>that:</a:t>
            </a:r>
          </a:p>
          <a:p>
            <a:pPr lvl="1">
              <a:lnSpc>
                <a:spcPct val="80000"/>
              </a:lnSpc>
            </a:pPr>
            <a:r>
              <a:rPr lang="en-US" u="sng" dirty="0" smtClean="0">
                <a:hlinkClick r:id="rId3"/>
              </a:rPr>
              <a:t> </a:t>
            </a:r>
            <a:r>
              <a:rPr lang="en-US" dirty="0">
                <a:hlinkClick r:id="rId3"/>
              </a:rPr>
              <a:t>56% of businesses describe their digital marketing capabilities as inconsistent, basic or non-existent, and only </a:t>
            </a:r>
            <a:endParaRPr lang="en-US" dirty="0" smtClean="0">
              <a:hlinkClick r:id="rId3"/>
            </a:endParaRPr>
          </a:p>
          <a:p>
            <a:pPr lvl="1">
              <a:lnSpc>
                <a:spcPct val="80000"/>
              </a:lnSpc>
            </a:pPr>
            <a:r>
              <a:rPr lang="en-US" dirty="0" smtClean="0">
                <a:hlinkClick r:id="rId3"/>
              </a:rPr>
              <a:t>44</a:t>
            </a:r>
            <a:r>
              <a:rPr lang="en-US" u="sng" dirty="0">
                <a:hlinkClick r:id="rId3"/>
              </a:rPr>
              <a:t>% had advanced or optimised digital marketing capabilities</a:t>
            </a:r>
            <a:r>
              <a:rPr lang="en-US" u="sng" dirty="0" smtClean="0">
                <a:hlinkClick r:id="rId3"/>
              </a:rPr>
              <a:t>.</a:t>
            </a:r>
            <a:endParaRPr lang="en-GB" u="sng" dirty="0"/>
          </a:p>
        </p:txBody>
      </p:sp>
    </p:spTree>
    <p:extLst>
      <p:ext uri="{BB962C8B-B14F-4D97-AF65-F5344CB8AC3E}">
        <p14:creationId xmlns:p14="http://schemas.microsoft.com/office/powerpoint/2010/main" val="15790769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p:cNvSpPr>
            <a:spLocks noGrp="1"/>
          </p:cNvSpPr>
          <p:nvPr>
            <p:ph type="title"/>
          </p:nvPr>
        </p:nvSpPr>
        <p:spPr>
          <a:xfrm>
            <a:off x="457200" y="454025"/>
            <a:ext cx="8229600" cy="625475"/>
          </a:xfrm>
        </p:spPr>
        <p:txBody>
          <a:bodyPr/>
          <a:lstStyle/>
          <a:p>
            <a:pPr eaLnBrk="1" hangingPunct="1"/>
            <a:r>
              <a:rPr lang="en-US" altLang="en-US" sz="3200" dirty="0">
                <a:ea typeface="ＭＳ Ｐゴシック" charset="-128"/>
              </a:rPr>
              <a:t>Benefits /differences of digital media</a:t>
            </a:r>
            <a:endParaRPr lang="en-US" altLang="en-US" sz="3200" dirty="0">
              <a:ea typeface="ＭＳ Ｐゴシック" charset="-128"/>
            </a:endParaRPr>
          </a:p>
        </p:txBody>
      </p:sp>
      <p:sp>
        <p:nvSpPr>
          <p:cNvPr id="3" name="Content Placeholder 2"/>
          <p:cNvSpPr>
            <a:spLocks noGrp="1"/>
          </p:cNvSpPr>
          <p:nvPr>
            <p:ph idx="1"/>
          </p:nvPr>
        </p:nvSpPr>
        <p:spPr/>
        <p:txBody>
          <a:bodyPr/>
          <a:lstStyle/>
          <a:p>
            <a:r>
              <a:rPr lang="en-US" dirty="0" smtClean="0"/>
              <a:t>Interactivity</a:t>
            </a:r>
          </a:p>
          <a:p>
            <a:r>
              <a:rPr lang="en-US" dirty="0" smtClean="0"/>
              <a:t>Intelligence</a:t>
            </a:r>
          </a:p>
          <a:p>
            <a:r>
              <a:rPr lang="en-US" dirty="0" err="1" smtClean="0"/>
              <a:t>Individualisation</a:t>
            </a:r>
            <a:endParaRPr lang="en-US" dirty="0" smtClean="0"/>
          </a:p>
          <a:p>
            <a:r>
              <a:rPr lang="en-US" dirty="0" smtClean="0"/>
              <a:t>Integration</a:t>
            </a:r>
          </a:p>
          <a:p>
            <a:r>
              <a:rPr lang="en-US" dirty="0" smtClean="0"/>
              <a:t>Industry restructuring</a:t>
            </a:r>
          </a:p>
          <a:p>
            <a:r>
              <a:rPr lang="en-US" dirty="0" smtClean="0"/>
              <a:t>Independence of location/time</a:t>
            </a:r>
            <a:endParaRPr lang="en-US" dirty="0"/>
          </a:p>
        </p:txBody>
      </p:sp>
    </p:spTree>
    <p:extLst>
      <p:ext uri="{BB962C8B-B14F-4D97-AF65-F5344CB8AC3E}">
        <p14:creationId xmlns:p14="http://schemas.microsoft.com/office/powerpoint/2010/main" val="397902516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Lecture 2</a:t>
            </a:r>
            <a:endParaRPr lang="en-US" dirty="0"/>
          </a:p>
        </p:txBody>
      </p:sp>
      <p:sp>
        <p:nvSpPr>
          <p:cNvPr id="3" name="Content Placeholder 2"/>
          <p:cNvSpPr>
            <a:spLocks noGrp="1"/>
          </p:cNvSpPr>
          <p:nvPr>
            <p:ph idx="1"/>
          </p:nvPr>
        </p:nvSpPr>
        <p:spPr/>
        <p:txBody>
          <a:bodyPr/>
          <a:lstStyle/>
          <a:p>
            <a:r>
              <a:rPr lang="en-US" dirty="0" smtClean="0"/>
              <a:t>The micro-environment</a:t>
            </a:r>
            <a:endParaRPr lang="en-US" dirty="0"/>
          </a:p>
        </p:txBody>
      </p:sp>
    </p:spTree>
    <p:extLst>
      <p:ext uri="{BB962C8B-B14F-4D97-AF65-F5344CB8AC3E}">
        <p14:creationId xmlns:p14="http://schemas.microsoft.com/office/powerpoint/2010/main" val="30626515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r>
              <a:rPr lang="en-US" dirty="0">
                <a:hlinkClick r:id="rId2"/>
              </a:rPr>
              <a:t>https://</a:t>
            </a:r>
            <a:r>
              <a:rPr lang="en-US" dirty="0" smtClean="0">
                <a:hlinkClick r:id="rId2"/>
              </a:rPr>
              <a:t>www.youtube.com/watch?v=KgwrnjVRHRw</a:t>
            </a:r>
            <a:endParaRPr lang="en-US" dirty="0" smtClean="0"/>
          </a:p>
          <a:p>
            <a:endParaRPr lang="en-US" dirty="0"/>
          </a:p>
        </p:txBody>
      </p:sp>
    </p:spTree>
    <p:extLst>
      <p:ext uri="{BB962C8B-B14F-4D97-AF65-F5344CB8AC3E}">
        <p14:creationId xmlns:p14="http://schemas.microsoft.com/office/powerpoint/2010/main" val="335659427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57200" y="447675"/>
            <a:ext cx="8229600" cy="579439"/>
          </a:xfrm>
        </p:spPr>
        <p:txBody>
          <a:bodyPr/>
          <a:lstStyle/>
          <a:p>
            <a:r>
              <a:rPr lang="en-GB" altLang="en-US" sz="3200">
                <a:ea typeface="ＭＳ Ｐゴシック" charset="-128"/>
              </a:rPr>
              <a:t>Learning objectives</a:t>
            </a:r>
            <a:endParaRPr lang="en-US" altLang="en-US" sz="3200">
              <a:ea typeface="ＭＳ Ｐゴシック" charset="-128"/>
            </a:endParaRPr>
          </a:p>
        </p:txBody>
      </p:sp>
      <p:sp>
        <p:nvSpPr>
          <p:cNvPr id="5123" name="Rectangle 3"/>
          <p:cNvSpPr>
            <a:spLocks noGrp="1" noChangeArrowheads="1"/>
          </p:cNvSpPr>
          <p:nvPr>
            <p:ph type="body" idx="1"/>
          </p:nvPr>
        </p:nvSpPr>
        <p:spPr/>
        <p:txBody>
          <a:bodyPr>
            <a:normAutofit fontScale="92500" lnSpcReduction="20000"/>
          </a:bodyPr>
          <a:lstStyle/>
          <a:p>
            <a:pPr>
              <a:lnSpc>
                <a:spcPct val="90000"/>
              </a:lnSpc>
            </a:pPr>
            <a:r>
              <a:rPr lang="en-US" altLang="en-US" dirty="0">
                <a:ea typeface="ＭＳ Ｐゴシック" charset="-128"/>
              </a:rPr>
              <a:t>Identify the elements of an organisation’</a:t>
            </a:r>
            <a:r>
              <a:rPr lang="en-US" altLang="ja-JP" dirty="0">
                <a:ea typeface="ＭＳ Ｐゴシック" charset="-128"/>
              </a:rPr>
              <a:t>s online marketplace that have implications for developing a digital marketing strategy</a:t>
            </a:r>
          </a:p>
          <a:p>
            <a:pPr>
              <a:lnSpc>
                <a:spcPct val="90000"/>
              </a:lnSpc>
            </a:pPr>
            <a:r>
              <a:rPr lang="en-US" altLang="en-US" dirty="0">
                <a:ea typeface="ＭＳ Ｐゴシック" charset="-128"/>
              </a:rPr>
              <a:t>Evaluate techniques for reviewing the importance of different actors in the microenvironment: customers, intermediaries, suppliers and competitors as part of the development of digital marketing strategy</a:t>
            </a:r>
          </a:p>
          <a:p>
            <a:pPr>
              <a:lnSpc>
                <a:spcPct val="90000"/>
              </a:lnSpc>
            </a:pPr>
            <a:r>
              <a:rPr lang="en-US" altLang="en-US" dirty="0">
                <a:ea typeface="ＭＳ Ｐゴシック" charset="-128"/>
              </a:rPr>
              <a:t>Review changes to business and revenue models enabled by digital markets.</a:t>
            </a:r>
          </a:p>
        </p:txBody>
      </p:sp>
    </p:spTree>
    <p:extLst>
      <p:ext uri="{BB962C8B-B14F-4D97-AF65-F5344CB8AC3E}">
        <p14:creationId xmlns:p14="http://schemas.microsoft.com/office/powerpoint/2010/main" val="370723114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strategy?</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7597032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p:nvPr>
        </p:nvSpPr>
        <p:spPr>
          <a:xfrm>
            <a:off x="612775" y="228600"/>
            <a:ext cx="8153400" cy="990600"/>
          </a:xfrm>
        </p:spPr>
        <p:txBody>
          <a:bodyPr/>
          <a:lstStyle/>
          <a:p>
            <a:r>
              <a:rPr lang="en-US" altLang="en-US">
                <a:ea typeface="ＭＳ Ｐゴシック" charset="-128"/>
              </a:rPr>
              <a:t>The Concept of Strategy</a:t>
            </a:r>
          </a:p>
        </p:txBody>
      </p:sp>
      <p:sp>
        <p:nvSpPr>
          <p:cNvPr id="37891" name="Content Placeholder 2"/>
          <p:cNvSpPr>
            <a:spLocks noGrp="1"/>
          </p:cNvSpPr>
          <p:nvPr>
            <p:ph sz="quarter" idx="1"/>
          </p:nvPr>
        </p:nvSpPr>
        <p:spPr>
          <a:xfrm>
            <a:off x="612775" y="1600200"/>
            <a:ext cx="8153400" cy="4495800"/>
          </a:xfrm>
        </p:spPr>
        <p:txBody>
          <a:bodyPr>
            <a:normAutofit lnSpcReduction="10000"/>
          </a:bodyPr>
          <a:lstStyle/>
          <a:p>
            <a:r>
              <a:rPr lang="en-US" altLang="en-US">
                <a:ea typeface="ＭＳ Ｐゴシック" charset="-128"/>
              </a:rPr>
              <a:t>Strategy is concerned with the </a:t>
            </a:r>
            <a:r>
              <a:rPr lang="en-US" altLang="en-US" b="1" i="1">
                <a:ea typeface="ＭＳ Ｐゴシック" charset="-128"/>
              </a:rPr>
              <a:t>long-term direction </a:t>
            </a:r>
            <a:r>
              <a:rPr lang="en-US" altLang="en-US">
                <a:ea typeface="ＭＳ Ｐゴシック" charset="-128"/>
              </a:rPr>
              <a:t>of the firm</a:t>
            </a:r>
          </a:p>
          <a:p>
            <a:r>
              <a:rPr lang="en-US" altLang="en-US">
                <a:ea typeface="ＭＳ Ｐゴシック" charset="-128"/>
              </a:rPr>
              <a:t>Strategy deals with the </a:t>
            </a:r>
            <a:r>
              <a:rPr lang="en-US" altLang="en-US" b="1" i="1">
                <a:ea typeface="ＭＳ Ｐゴシック" charset="-128"/>
              </a:rPr>
              <a:t>overall plan for deploying the resources</a:t>
            </a:r>
            <a:r>
              <a:rPr lang="en-US" altLang="en-US">
                <a:ea typeface="ＭＳ Ｐゴシック" charset="-128"/>
              </a:rPr>
              <a:t> that a firm possesses</a:t>
            </a:r>
          </a:p>
          <a:p>
            <a:r>
              <a:rPr lang="en-US" altLang="en-US">
                <a:ea typeface="ＭＳ Ｐゴシック" charset="-128"/>
              </a:rPr>
              <a:t>Strategy entails the willingness to make </a:t>
            </a:r>
            <a:r>
              <a:rPr lang="en-US" altLang="en-US" b="1" i="1">
                <a:ea typeface="ＭＳ Ｐゴシック" charset="-128"/>
              </a:rPr>
              <a:t>trade-offs</a:t>
            </a:r>
            <a:r>
              <a:rPr lang="en-US" altLang="en-US">
                <a:ea typeface="ＭＳ Ｐゴシック" charset="-128"/>
              </a:rPr>
              <a:t>, to choose between different paths and different ways of employing resources</a:t>
            </a:r>
          </a:p>
          <a:p>
            <a:endParaRPr lang="en-US" altLang="en-US">
              <a:ea typeface="ＭＳ Ｐゴシック" charset="-128"/>
            </a:endParaRPr>
          </a:p>
        </p:txBody>
      </p:sp>
    </p:spTree>
    <p:extLst>
      <p:ext uri="{BB962C8B-B14F-4D97-AF65-F5344CB8AC3E}">
        <p14:creationId xmlns:p14="http://schemas.microsoft.com/office/powerpoint/2010/main" val="425208806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1"/>
          <p:cNvSpPr>
            <a:spLocks noGrp="1"/>
          </p:cNvSpPr>
          <p:nvPr>
            <p:ph type="title"/>
          </p:nvPr>
        </p:nvSpPr>
        <p:spPr>
          <a:xfrm>
            <a:off x="612775" y="228600"/>
            <a:ext cx="8153400" cy="990600"/>
          </a:xfrm>
        </p:spPr>
        <p:txBody>
          <a:bodyPr/>
          <a:lstStyle/>
          <a:p>
            <a:r>
              <a:rPr lang="en-US" altLang="en-US">
                <a:ea typeface="ＭＳ Ｐゴシック" charset="-128"/>
              </a:rPr>
              <a:t>The Concept of Strategy</a:t>
            </a:r>
          </a:p>
        </p:txBody>
      </p:sp>
      <p:sp>
        <p:nvSpPr>
          <p:cNvPr id="38915" name="Content Placeholder 2"/>
          <p:cNvSpPr>
            <a:spLocks noGrp="1"/>
          </p:cNvSpPr>
          <p:nvPr>
            <p:ph sz="quarter" idx="1"/>
          </p:nvPr>
        </p:nvSpPr>
        <p:spPr>
          <a:xfrm>
            <a:off x="612775" y="1600200"/>
            <a:ext cx="8153400" cy="4495800"/>
          </a:xfrm>
        </p:spPr>
        <p:txBody>
          <a:bodyPr/>
          <a:lstStyle/>
          <a:p>
            <a:r>
              <a:rPr lang="en-US" altLang="en-US">
                <a:ea typeface="ＭＳ Ｐゴシック" charset="-128"/>
              </a:rPr>
              <a:t>Strategy is about achieving </a:t>
            </a:r>
            <a:r>
              <a:rPr lang="en-US" altLang="en-US" b="1" i="1">
                <a:ea typeface="ＭＳ Ｐゴシック" charset="-128"/>
              </a:rPr>
              <a:t>unique positioning </a:t>
            </a:r>
            <a:r>
              <a:rPr lang="en-US" altLang="en-US">
                <a:ea typeface="ＭＳ Ｐゴシック" charset="-128"/>
              </a:rPr>
              <a:t>vis-à-vis competitors</a:t>
            </a:r>
          </a:p>
          <a:p>
            <a:r>
              <a:rPr lang="en-US" altLang="en-US">
                <a:ea typeface="ＭＳ Ｐゴシック" charset="-128"/>
              </a:rPr>
              <a:t>The central goal of strategy is to achieve sustainable </a:t>
            </a:r>
            <a:r>
              <a:rPr lang="en-US" altLang="en-US" b="1" i="1">
                <a:ea typeface="ＭＳ Ｐゴシック" charset="-128"/>
              </a:rPr>
              <a:t>competitive advantage </a:t>
            </a:r>
            <a:r>
              <a:rPr lang="en-US" altLang="en-US">
                <a:ea typeface="ＭＳ Ｐゴシック" charset="-128"/>
              </a:rPr>
              <a:t>over rivals and thereby ensure lasting profitability</a:t>
            </a:r>
          </a:p>
          <a:p>
            <a:endParaRPr lang="en-US" altLang="en-US">
              <a:ea typeface="ＭＳ Ｐゴシック" charset="-128"/>
            </a:endParaRPr>
          </a:p>
        </p:txBody>
      </p:sp>
    </p:spTree>
    <p:extLst>
      <p:ext uri="{BB962C8B-B14F-4D97-AF65-F5344CB8AC3E}">
        <p14:creationId xmlns:p14="http://schemas.microsoft.com/office/powerpoint/2010/main" val="12304425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a:xfrm>
            <a:off x="612775" y="228600"/>
            <a:ext cx="8153400" cy="990600"/>
          </a:xfrm>
        </p:spPr>
        <p:txBody>
          <a:bodyPr/>
          <a:lstStyle/>
          <a:p>
            <a:endParaRPr lang="en-US" altLang="en-US">
              <a:ea typeface="ＭＳ Ｐゴシック" charset="-128"/>
            </a:endParaRPr>
          </a:p>
        </p:txBody>
      </p:sp>
      <p:sp>
        <p:nvSpPr>
          <p:cNvPr id="39939" name="Content Placeholder 2"/>
          <p:cNvSpPr>
            <a:spLocks noGrp="1"/>
          </p:cNvSpPr>
          <p:nvPr>
            <p:ph sz="quarter" idx="1"/>
          </p:nvPr>
        </p:nvSpPr>
        <p:spPr>
          <a:xfrm>
            <a:off x="612775" y="1600200"/>
            <a:ext cx="8153400" cy="4495800"/>
          </a:xfrm>
        </p:spPr>
        <p:txBody>
          <a:bodyPr/>
          <a:lstStyle/>
          <a:p>
            <a:r>
              <a:rPr lang="en-US" altLang="en-US">
                <a:ea typeface="ＭＳ Ｐゴシック" charset="-128"/>
              </a:rPr>
              <a:t>Strategy determines the fundamental direction of a company</a:t>
            </a:r>
          </a:p>
        </p:txBody>
      </p:sp>
    </p:spTree>
    <p:extLst>
      <p:ext uri="{BB962C8B-B14F-4D97-AF65-F5344CB8AC3E}">
        <p14:creationId xmlns:p14="http://schemas.microsoft.com/office/powerpoint/2010/main" val="138202660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a:xfrm>
            <a:off x="612775" y="228600"/>
            <a:ext cx="8153400" cy="990600"/>
          </a:xfrm>
        </p:spPr>
        <p:txBody>
          <a:bodyPr/>
          <a:lstStyle/>
          <a:p>
            <a:endParaRPr lang="en-US" altLang="en-US">
              <a:ea typeface="ＭＳ Ｐゴシック" charset="-128"/>
            </a:endParaRPr>
          </a:p>
        </p:txBody>
      </p:sp>
      <p:sp>
        <p:nvSpPr>
          <p:cNvPr id="123906" name="Content Placeholder 2"/>
          <p:cNvSpPr>
            <a:spLocks noGrp="1"/>
          </p:cNvSpPr>
          <p:nvPr>
            <p:ph sz="quarter" idx="1"/>
          </p:nvPr>
        </p:nvSpPr>
        <p:spPr>
          <a:xfrm>
            <a:off x="612775" y="1600200"/>
            <a:ext cx="8153400" cy="4495800"/>
          </a:xfrm>
        </p:spPr>
        <p:txBody>
          <a:bodyPr>
            <a:normAutofit fontScale="92500" lnSpcReduction="20000"/>
          </a:bodyPr>
          <a:lstStyle/>
          <a:p>
            <a:r>
              <a:rPr lang="en-US" altLang="en-US">
                <a:ea typeface="ＭＳ Ｐゴシック" charset="-128"/>
              </a:rPr>
              <a:t>E-business strategy: can be seen as how to use the Internet for competitive advantage</a:t>
            </a:r>
          </a:p>
          <a:p>
            <a:endParaRPr lang="en-US" altLang="en-US">
              <a:ea typeface="ＭＳ Ｐゴシック" charset="-128"/>
            </a:endParaRPr>
          </a:p>
          <a:p>
            <a:endParaRPr lang="en-US" altLang="en-US">
              <a:ea typeface="ＭＳ Ｐゴシック" charset="-128"/>
            </a:endParaRPr>
          </a:p>
          <a:p>
            <a:r>
              <a:rPr lang="en-US" altLang="en-US">
                <a:ea typeface="ＭＳ Ｐゴシック" charset="-128"/>
              </a:rPr>
              <a:t>Competitive advantages can be things such as:</a:t>
            </a:r>
          </a:p>
          <a:p>
            <a:pPr lvl="1"/>
            <a:r>
              <a:rPr lang="en-US" altLang="en-US">
                <a:ea typeface="ＭＳ Ｐゴシック" charset="-128"/>
              </a:rPr>
              <a:t>Strong and unique brand, </a:t>
            </a:r>
          </a:p>
          <a:p>
            <a:pPr lvl="1"/>
            <a:r>
              <a:rPr lang="en-US" altLang="en-US">
                <a:ea typeface="ＭＳ Ｐゴシック" charset="-128"/>
              </a:rPr>
              <a:t>large and loyal customer base, </a:t>
            </a:r>
          </a:p>
          <a:p>
            <a:pPr lvl="1"/>
            <a:r>
              <a:rPr lang="en-US" altLang="en-US">
                <a:ea typeface="ＭＳ Ｐゴシック" charset="-128"/>
              </a:rPr>
              <a:t>innovative products, </a:t>
            </a:r>
          </a:p>
          <a:p>
            <a:pPr lvl="1"/>
            <a:r>
              <a:rPr lang="en-US" altLang="en-US">
                <a:ea typeface="ＭＳ Ｐゴシック" charset="-128"/>
              </a:rPr>
              <a:t>low cost production facilities</a:t>
            </a:r>
          </a:p>
        </p:txBody>
      </p:sp>
    </p:spTree>
    <p:extLst>
      <p:ext uri="{BB962C8B-B14F-4D97-AF65-F5344CB8AC3E}">
        <p14:creationId xmlns:p14="http://schemas.microsoft.com/office/powerpoint/2010/main" val="888140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3906">
                                            <p:txEl>
                                              <p:pRg st="4" end="4"/>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3906">
                                            <p:txEl>
                                              <p:pRg st="5" end="5"/>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23906">
                                            <p:txEl>
                                              <p:pRg st="6" end="6"/>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3906">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13122" name="Rectangle 2"/>
          <p:cNvSpPr>
            <a:spLocks noChangeArrowheads="1"/>
          </p:cNvSpPr>
          <p:nvPr/>
        </p:nvSpPr>
        <p:spPr bwMode="auto">
          <a:xfrm>
            <a:off x="604839" y="3497071"/>
            <a:ext cx="145471" cy="514738"/>
          </a:xfrm>
          <a:prstGeom prst="rect">
            <a:avLst/>
          </a:prstGeom>
          <a:solidFill>
            <a:srgbClr val="215283"/>
          </a:solidFill>
          <a:ln w="19050">
            <a:solidFill>
              <a:schemeClr val="bg1"/>
            </a:solidFill>
            <a:prstDash val="sysDot"/>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1413123" name="Rectangle 3"/>
          <p:cNvSpPr>
            <a:spLocks noChangeArrowheads="1"/>
          </p:cNvSpPr>
          <p:nvPr/>
        </p:nvSpPr>
        <p:spPr bwMode="auto">
          <a:xfrm>
            <a:off x="1006477" y="3474845"/>
            <a:ext cx="3324225" cy="514738"/>
          </a:xfrm>
          <a:prstGeom prst="rect">
            <a:avLst/>
          </a:prstGeom>
          <a:solidFill>
            <a:srgbClr val="C8C8C8"/>
          </a:solidFill>
          <a:ln w="19050">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1413124" name="Rectangle 4"/>
          <p:cNvSpPr>
            <a:spLocks noChangeArrowheads="1"/>
          </p:cNvSpPr>
          <p:nvPr/>
        </p:nvSpPr>
        <p:spPr bwMode="auto">
          <a:xfrm>
            <a:off x="4525965" y="3474845"/>
            <a:ext cx="3324225" cy="514738"/>
          </a:xfrm>
          <a:prstGeom prst="rect">
            <a:avLst/>
          </a:prstGeom>
          <a:solidFill>
            <a:srgbClr val="C8C8C8"/>
          </a:solidFill>
          <a:ln w="19050">
            <a:solidFill>
              <a:schemeClr val="bg1"/>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41989" name="Oval 7"/>
          <p:cNvSpPr>
            <a:spLocks noChangeArrowheads="1"/>
          </p:cNvSpPr>
          <p:nvPr/>
        </p:nvSpPr>
        <p:spPr bwMode="auto">
          <a:xfrm>
            <a:off x="5421313" y="3352800"/>
            <a:ext cx="2286000" cy="1030288"/>
          </a:xfrm>
          <a:prstGeom prst="ellipse">
            <a:avLst/>
          </a:prstGeom>
          <a:solidFill>
            <a:srgbClr val="215283"/>
          </a:solidFill>
          <a:ln w="19050">
            <a:solidFill>
              <a:schemeClr val="bg1"/>
            </a:solidFill>
            <a:round/>
            <a:headEnd/>
            <a:tailEnd/>
          </a:ln>
        </p:spPr>
        <p:txBody>
          <a:bodyPr/>
          <a:lstStyle>
            <a:lvl1pPr>
              <a:defRPr sz="2400">
                <a:solidFill>
                  <a:schemeClr val="tx1"/>
                </a:solidFill>
                <a:latin typeface="Arial" charset="0"/>
                <a:ea typeface="ＭＳ Ｐゴシック" charset="-128"/>
              </a:defRPr>
            </a:lvl1pPr>
            <a:lvl2pPr marL="742950" indent="-285750">
              <a:defRPr sz="2400">
                <a:solidFill>
                  <a:schemeClr val="tx1"/>
                </a:solidFill>
                <a:latin typeface="Arial" charset="0"/>
                <a:ea typeface="ＭＳ Ｐゴシック" charset="-128"/>
              </a:defRPr>
            </a:lvl2pPr>
            <a:lvl3pPr marL="1143000" indent="-228600">
              <a:defRPr sz="2400">
                <a:solidFill>
                  <a:schemeClr val="tx1"/>
                </a:solidFill>
                <a:latin typeface="Arial" charset="0"/>
                <a:ea typeface="ＭＳ Ｐゴシック" charset="-128"/>
              </a:defRPr>
            </a:lvl3pPr>
            <a:lvl4pPr marL="1600200" indent="-228600">
              <a:defRPr sz="2400">
                <a:solidFill>
                  <a:schemeClr val="tx1"/>
                </a:solidFill>
                <a:latin typeface="Arial" charset="0"/>
                <a:ea typeface="ＭＳ Ｐゴシック" charset="-128"/>
              </a:defRPr>
            </a:lvl4pPr>
            <a:lvl5pPr marL="2057400" indent="-228600">
              <a:defRPr sz="2400">
                <a:solidFill>
                  <a:schemeClr val="tx1"/>
                </a:solidFill>
                <a:latin typeface="Arial" charset="0"/>
                <a:ea typeface="ＭＳ Ｐゴシック" charset="-128"/>
              </a:defRPr>
            </a:lvl5pPr>
            <a:lvl6pPr marL="2514600" indent="-228600" eaLnBrk="0" fontAlgn="base" hangingPunct="0">
              <a:spcBef>
                <a:spcPct val="0"/>
              </a:spcBef>
              <a:spcAft>
                <a:spcPct val="0"/>
              </a:spcAft>
              <a:defRPr sz="2400">
                <a:solidFill>
                  <a:schemeClr val="tx1"/>
                </a:solidFill>
                <a:latin typeface="Arial" charset="0"/>
                <a:ea typeface="ＭＳ Ｐゴシック" charset="-128"/>
              </a:defRPr>
            </a:lvl6pPr>
            <a:lvl7pPr marL="2971800" indent="-228600" eaLnBrk="0" fontAlgn="base" hangingPunct="0">
              <a:spcBef>
                <a:spcPct val="0"/>
              </a:spcBef>
              <a:spcAft>
                <a:spcPct val="0"/>
              </a:spcAft>
              <a:defRPr sz="2400">
                <a:solidFill>
                  <a:schemeClr val="tx1"/>
                </a:solidFill>
                <a:latin typeface="Arial" charset="0"/>
                <a:ea typeface="ＭＳ Ｐゴシック" charset="-128"/>
              </a:defRPr>
            </a:lvl7pPr>
            <a:lvl8pPr marL="3429000" indent="-228600" eaLnBrk="0" fontAlgn="base" hangingPunct="0">
              <a:spcBef>
                <a:spcPct val="0"/>
              </a:spcBef>
              <a:spcAft>
                <a:spcPct val="0"/>
              </a:spcAft>
              <a:defRPr sz="2400">
                <a:solidFill>
                  <a:schemeClr val="tx1"/>
                </a:solidFill>
                <a:latin typeface="Arial" charset="0"/>
                <a:ea typeface="ＭＳ Ｐゴシック" charset="-128"/>
              </a:defRPr>
            </a:lvl8pPr>
            <a:lvl9pPr marL="3886200" indent="-228600" eaLnBrk="0" fontAlgn="base" hangingPunct="0">
              <a:spcBef>
                <a:spcPct val="0"/>
              </a:spcBef>
              <a:spcAft>
                <a:spcPct val="0"/>
              </a:spcAft>
              <a:defRPr sz="2400">
                <a:solidFill>
                  <a:schemeClr val="tx1"/>
                </a:solidFill>
                <a:latin typeface="Arial" charset="0"/>
                <a:ea typeface="ＭＳ Ｐゴシック" charset="-128"/>
              </a:defRPr>
            </a:lvl9pPr>
          </a:lstStyle>
          <a:p>
            <a:endParaRPr lang="en-US" altLang="en-US"/>
          </a:p>
        </p:txBody>
      </p:sp>
      <p:sp>
        <p:nvSpPr>
          <p:cNvPr id="41990" name="Freeform 8"/>
          <p:cNvSpPr>
            <a:spLocks/>
          </p:cNvSpPr>
          <p:nvPr/>
        </p:nvSpPr>
        <p:spPr bwMode="auto">
          <a:xfrm>
            <a:off x="1927225" y="2428876"/>
            <a:ext cx="1644651" cy="1243013"/>
          </a:xfrm>
          <a:custGeom>
            <a:avLst/>
            <a:gdLst>
              <a:gd name="T0" fmla="*/ 0 w 1211"/>
              <a:gd name="T1" fmla="*/ 0 h 864"/>
              <a:gd name="T2" fmla="*/ 0 w 1211"/>
              <a:gd name="T3" fmla="*/ 2147483646 h 864"/>
              <a:gd name="T4" fmla="*/ 2147483646 w 1211"/>
              <a:gd name="T5" fmla="*/ 2147483646 h 864"/>
              <a:gd name="T6" fmla="*/ 2147483646 w 1211"/>
              <a:gd name="T7" fmla="*/ 2147483646 h 864"/>
              <a:gd name="T8" fmla="*/ 2147483646 w 1211"/>
              <a:gd name="T9" fmla="*/ 0 h 864"/>
              <a:gd name="T10" fmla="*/ 0 w 1211"/>
              <a:gd name="T11" fmla="*/ 0 h 864"/>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11" h="864">
                <a:moveTo>
                  <a:pt x="0" y="0"/>
                </a:moveTo>
                <a:lnTo>
                  <a:pt x="0" y="864"/>
                </a:lnTo>
                <a:lnTo>
                  <a:pt x="788" y="864"/>
                </a:lnTo>
                <a:lnTo>
                  <a:pt x="1211" y="449"/>
                </a:lnTo>
                <a:lnTo>
                  <a:pt x="788" y="0"/>
                </a:lnTo>
                <a:lnTo>
                  <a:pt x="0" y="0"/>
                </a:lnTo>
                <a:close/>
              </a:path>
            </a:pathLst>
          </a:custGeom>
          <a:solidFill>
            <a:srgbClr val="215283"/>
          </a:solidFill>
          <a:ln w="19050">
            <a:solidFill>
              <a:schemeClr val="bg1"/>
            </a:solidFill>
            <a:round/>
            <a:headEnd/>
            <a:tailEnd/>
          </a:ln>
        </p:spPr>
        <p:txBody>
          <a:bodyPr/>
          <a:lstStyle/>
          <a:p>
            <a:endParaRPr lang="en-US"/>
          </a:p>
        </p:txBody>
      </p:sp>
      <p:sp>
        <p:nvSpPr>
          <p:cNvPr id="41991" name="Freeform 9"/>
          <p:cNvSpPr>
            <a:spLocks/>
          </p:cNvSpPr>
          <p:nvPr/>
        </p:nvSpPr>
        <p:spPr bwMode="auto">
          <a:xfrm>
            <a:off x="1927225" y="3886201"/>
            <a:ext cx="1644651" cy="1246188"/>
          </a:xfrm>
          <a:custGeom>
            <a:avLst/>
            <a:gdLst>
              <a:gd name="T0" fmla="*/ 0 w 1211"/>
              <a:gd name="T1" fmla="*/ 0 h 866"/>
              <a:gd name="T2" fmla="*/ 0 w 1211"/>
              <a:gd name="T3" fmla="*/ 2147483646 h 866"/>
              <a:gd name="T4" fmla="*/ 2147483646 w 1211"/>
              <a:gd name="T5" fmla="*/ 2147483646 h 866"/>
              <a:gd name="T6" fmla="*/ 2147483646 w 1211"/>
              <a:gd name="T7" fmla="*/ 2147483646 h 866"/>
              <a:gd name="T8" fmla="*/ 2147483646 w 1211"/>
              <a:gd name="T9" fmla="*/ 0 h 866"/>
              <a:gd name="T10" fmla="*/ 0 w 1211"/>
              <a:gd name="T11" fmla="*/ 0 h 866"/>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11" h="866">
                <a:moveTo>
                  <a:pt x="0" y="0"/>
                </a:moveTo>
                <a:lnTo>
                  <a:pt x="0" y="866"/>
                </a:lnTo>
                <a:lnTo>
                  <a:pt x="788" y="866"/>
                </a:lnTo>
                <a:lnTo>
                  <a:pt x="1211" y="449"/>
                </a:lnTo>
                <a:lnTo>
                  <a:pt x="788" y="0"/>
                </a:lnTo>
                <a:lnTo>
                  <a:pt x="0" y="0"/>
                </a:lnTo>
                <a:close/>
              </a:path>
            </a:pathLst>
          </a:custGeom>
          <a:solidFill>
            <a:srgbClr val="215283"/>
          </a:solidFill>
          <a:ln w="19050">
            <a:solidFill>
              <a:schemeClr val="bg1"/>
            </a:solidFill>
            <a:round/>
            <a:headEnd/>
            <a:tailEnd/>
          </a:ln>
        </p:spPr>
        <p:txBody>
          <a:bodyPr/>
          <a:lstStyle/>
          <a:p>
            <a:endParaRPr lang="en-US"/>
          </a:p>
        </p:txBody>
      </p:sp>
      <p:sp>
        <p:nvSpPr>
          <p:cNvPr id="41992" name="Freeform 10"/>
          <p:cNvSpPr>
            <a:spLocks/>
          </p:cNvSpPr>
          <p:nvPr/>
        </p:nvSpPr>
        <p:spPr bwMode="auto">
          <a:xfrm>
            <a:off x="3678239" y="2443164"/>
            <a:ext cx="2082800" cy="2687637"/>
          </a:xfrm>
          <a:custGeom>
            <a:avLst/>
            <a:gdLst>
              <a:gd name="T0" fmla="*/ 0 w 1534"/>
              <a:gd name="T1" fmla="*/ 0 h 1867"/>
              <a:gd name="T2" fmla="*/ 0 w 1534"/>
              <a:gd name="T3" fmla="*/ 2147483646 h 1867"/>
              <a:gd name="T4" fmla="*/ 2147483646 w 1534"/>
              <a:gd name="T5" fmla="*/ 2147483646 h 1867"/>
              <a:gd name="T6" fmla="*/ 2147483646 w 1534"/>
              <a:gd name="T7" fmla="*/ 2147483646 h 1867"/>
              <a:gd name="T8" fmla="*/ 2147483646 w 1534"/>
              <a:gd name="T9" fmla="*/ 0 h 1867"/>
              <a:gd name="T10" fmla="*/ 0 w 1534"/>
              <a:gd name="T11" fmla="*/ 0 h 186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534" h="1867">
                <a:moveTo>
                  <a:pt x="0" y="0"/>
                </a:moveTo>
                <a:lnTo>
                  <a:pt x="0" y="1867"/>
                </a:lnTo>
                <a:lnTo>
                  <a:pt x="999" y="1867"/>
                </a:lnTo>
                <a:lnTo>
                  <a:pt x="1534" y="968"/>
                </a:lnTo>
                <a:lnTo>
                  <a:pt x="999" y="0"/>
                </a:lnTo>
                <a:lnTo>
                  <a:pt x="0" y="0"/>
                </a:lnTo>
                <a:close/>
              </a:path>
            </a:pathLst>
          </a:custGeom>
          <a:solidFill>
            <a:srgbClr val="215283"/>
          </a:solidFill>
          <a:ln w="19050">
            <a:solidFill>
              <a:schemeClr val="bg1"/>
            </a:solidFill>
            <a:round/>
            <a:headEnd/>
            <a:tailEnd/>
          </a:ln>
        </p:spPr>
        <p:txBody>
          <a:bodyPr/>
          <a:lstStyle/>
          <a:p>
            <a:endParaRPr lang="en-US"/>
          </a:p>
        </p:txBody>
      </p:sp>
      <p:sp>
        <p:nvSpPr>
          <p:cNvPr id="41993" name="Rectangle 11"/>
          <p:cNvSpPr>
            <a:spLocks noChangeArrowheads="1"/>
          </p:cNvSpPr>
          <p:nvPr/>
        </p:nvSpPr>
        <p:spPr bwMode="auto">
          <a:xfrm>
            <a:off x="2098676" y="2843214"/>
            <a:ext cx="977832"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solidFill>
                  <a:schemeClr val="bg1"/>
                </a:solidFill>
              </a:rPr>
              <a:t>Market</a:t>
            </a:r>
            <a:br>
              <a:rPr lang="de-DE" altLang="en-US" sz="1600">
                <a:solidFill>
                  <a:schemeClr val="bg1"/>
                </a:solidFill>
              </a:rPr>
            </a:br>
            <a:r>
              <a:rPr lang="de-DE" altLang="en-US" sz="1600">
                <a:solidFill>
                  <a:schemeClr val="bg1"/>
                </a:solidFill>
              </a:rPr>
              <a:t>positioning</a:t>
            </a:r>
          </a:p>
        </p:txBody>
      </p:sp>
      <p:sp>
        <p:nvSpPr>
          <p:cNvPr id="41994" name="Rectangle 12"/>
          <p:cNvSpPr>
            <a:spLocks noChangeArrowheads="1"/>
          </p:cNvSpPr>
          <p:nvPr/>
        </p:nvSpPr>
        <p:spPr bwMode="auto">
          <a:xfrm>
            <a:off x="2098676" y="4302126"/>
            <a:ext cx="1035540"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solidFill>
                  <a:schemeClr val="bg1"/>
                </a:solidFill>
              </a:rPr>
              <a:t>Resource</a:t>
            </a:r>
            <a:br>
              <a:rPr lang="de-DE" altLang="en-US" sz="1600">
                <a:solidFill>
                  <a:schemeClr val="bg1"/>
                </a:solidFill>
              </a:rPr>
            </a:br>
            <a:r>
              <a:rPr lang="de-DE" altLang="en-US" sz="1600">
                <a:solidFill>
                  <a:schemeClr val="bg1"/>
                </a:solidFill>
              </a:rPr>
              <a:t>exploitation</a:t>
            </a:r>
          </a:p>
        </p:txBody>
      </p:sp>
      <p:sp>
        <p:nvSpPr>
          <p:cNvPr id="41995" name="Rectangle 13"/>
          <p:cNvSpPr>
            <a:spLocks noChangeArrowheads="1"/>
          </p:cNvSpPr>
          <p:nvPr/>
        </p:nvSpPr>
        <p:spPr bwMode="auto">
          <a:xfrm>
            <a:off x="4086226" y="3579814"/>
            <a:ext cx="1082027"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solidFill>
                  <a:schemeClr val="bg1"/>
                </a:solidFill>
              </a:rPr>
              <a:t>Competitive</a:t>
            </a:r>
            <a:br>
              <a:rPr lang="de-DE" altLang="en-US" sz="1600">
                <a:solidFill>
                  <a:schemeClr val="bg1"/>
                </a:solidFill>
              </a:rPr>
            </a:br>
            <a:r>
              <a:rPr lang="de-DE" altLang="en-US" sz="1600">
                <a:solidFill>
                  <a:schemeClr val="bg1"/>
                </a:solidFill>
              </a:rPr>
              <a:t>advantage</a:t>
            </a:r>
          </a:p>
        </p:txBody>
      </p:sp>
      <p:sp>
        <p:nvSpPr>
          <p:cNvPr id="41996" name="Rectangle 14"/>
          <p:cNvSpPr>
            <a:spLocks noChangeArrowheads="1"/>
          </p:cNvSpPr>
          <p:nvPr/>
        </p:nvSpPr>
        <p:spPr bwMode="auto">
          <a:xfrm>
            <a:off x="6027308" y="3660777"/>
            <a:ext cx="1074012" cy="4103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gn="ctr">
              <a:lnSpc>
                <a:spcPts val="1575"/>
              </a:lnSpc>
            </a:pPr>
            <a:r>
              <a:rPr lang="de-DE" altLang="en-US" sz="1600">
                <a:solidFill>
                  <a:schemeClr val="bg1"/>
                </a:solidFill>
              </a:rPr>
              <a:t>(Long-term)</a:t>
            </a:r>
            <a:br>
              <a:rPr lang="de-DE" altLang="en-US" sz="1600">
                <a:solidFill>
                  <a:schemeClr val="bg1"/>
                </a:solidFill>
              </a:rPr>
            </a:br>
            <a:r>
              <a:rPr lang="de-DE" altLang="en-US" sz="1600">
                <a:solidFill>
                  <a:schemeClr val="bg1"/>
                </a:solidFill>
              </a:rPr>
              <a:t>success</a:t>
            </a:r>
          </a:p>
        </p:txBody>
      </p:sp>
      <p:sp>
        <p:nvSpPr>
          <p:cNvPr id="41997" name="Rectangle 15"/>
          <p:cNvSpPr>
            <a:spLocks noChangeArrowheads="1"/>
          </p:cNvSpPr>
          <p:nvPr/>
        </p:nvSpPr>
        <p:spPr bwMode="auto">
          <a:xfrm>
            <a:off x="1092200" y="2047875"/>
            <a:ext cx="1150956"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t>Environment</a:t>
            </a:r>
          </a:p>
        </p:txBody>
      </p:sp>
      <p:sp>
        <p:nvSpPr>
          <p:cNvPr id="41998" name="Rectangle 16"/>
          <p:cNvSpPr>
            <a:spLocks noChangeArrowheads="1"/>
          </p:cNvSpPr>
          <p:nvPr/>
        </p:nvSpPr>
        <p:spPr bwMode="auto">
          <a:xfrm>
            <a:off x="5891214" y="2047875"/>
            <a:ext cx="535403"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t>Goals</a:t>
            </a:r>
          </a:p>
        </p:txBody>
      </p:sp>
      <p:sp>
        <p:nvSpPr>
          <p:cNvPr id="41999" name="Rectangle 17"/>
          <p:cNvSpPr>
            <a:spLocks noChangeArrowheads="1"/>
          </p:cNvSpPr>
          <p:nvPr/>
        </p:nvSpPr>
        <p:spPr bwMode="auto">
          <a:xfrm>
            <a:off x="1092201" y="5194300"/>
            <a:ext cx="979435"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t>Resources</a:t>
            </a:r>
          </a:p>
        </p:txBody>
      </p:sp>
      <p:sp>
        <p:nvSpPr>
          <p:cNvPr id="42000" name="Rectangle 18"/>
          <p:cNvSpPr>
            <a:spLocks noChangeArrowheads="1"/>
          </p:cNvSpPr>
          <p:nvPr/>
        </p:nvSpPr>
        <p:spPr bwMode="auto">
          <a:xfrm>
            <a:off x="6645275" y="5638800"/>
            <a:ext cx="1402628"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solidFill>
                  <a:schemeClr val="bg1"/>
                </a:solidFill>
              </a:rPr>
              <a:t>Implementation</a:t>
            </a:r>
          </a:p>
        </p:txBody>
      </p:sp>
      <p:sp>
        <p:nvSpPr>
          <p:cNvPr id="42001" name="Rectangle 19"/>
          <p:cNvSpPr>
            <a:spLocks noChangeArrowheads="1"/>
          </p:cNvSpPr>
          <p:nvPr/>
        </p:nvSpPr>
        <p:spPr bwMode="auto">
          <a:xfrm>
            <a:off x="693739" y="1681163"/>
            <a:ext cx="1082027" cy="205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defTabSz="314325">
              <a:defRPr sz="2400">
                <a:solidFill>
                  <a:schemeClr val="tx1"/>
                </a:solidFill>
                <a:latin typeface="Arial" charset="0"/>
                <a:ea typeface="ＭＳ Ｐゴシック" charset="-128"/>
              </a:defRPr>
            </a:lvl1pPr>
            <a:lvl2pPr marL="742950" indent="-285750" defTabSz="314325">
              <a:defRPr sz="2400">
                <a:solidFill>
                  <a:schemeClr val="tx1"/>
                </a:solidFill>
                <a:latin typeface="Arial" charset="0"/>
                <a:ea typeface="ＭＳ Ｐゴシック" charset="-128"/>
              </a:defRPr>
            </a:lvl2pPr>
            <a:lvl3pPr marL="1143000" indent="-228600" defTabSz="314325">
              <a:defRPr sz="2400">
                <a:solidFill>
                  <a:schemeClr val="tx1"/>
                </a:solidFill>
                <a:latin typeface="Arial" charset="0"/>
                <a:ea typeface="ＭＳ Ｐゴシック" charset="-128"/>
              </a:defRPr>
            </a:lvl3pPr>
            <a:lvl4pPr marL="1600200" indent="-228600" defTabSz="314325">
              <a:defRPr sz="2400">
                <a:solidFill>
                  <a:schemeClr val="tx1"/>
                </a:solidFill>
                <a:latin typeface="Arial" charset="0"/>
                <a:ea typeface="ＭＳ Ｐゴシック" charset="-128"/>
              </a:defRPr>
            </a:lvl4pPr>
            <a:lvl5pPr marL="2057400" indent="-228600" defTabSz="314325">
              <a:defRPr sz="2400">
                <a:solidFill>
                  <a:schemeClr val="tx1"/>
                </a:solidFill>
                <a:latin typeface="Arial" charset="0"/>
                <a:ea typeface="ＭＳ Ｐゴシック" charset="-128"/>
              </a:defRPr>
            </a:lvl5pPr>
            <a:lvl6pPr marL="2514600" indent="-228600" defTabSz="31432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1432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1432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1432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575"/>
              </a:lnSpc>
            </a:pPr>
            <a:r>
              <a:rPr lang="de-DE" altLang="en-US" sz="1600">
                <a:solidFill>
                  <a:schemeClr val="bg1"/>
                </a:solidFill>
              </a:rPr>
              <a:t>Formulation</a:t>
            </a:r>
          </a:p>
        </p:txBody>
      </p:sp>
      <p:sp>
        <p:nvSpPr>
          <p:cNvPr id="42002" name="Rectangle 23"/>
          <p:cNvSpPr>
            <a:spLocks noGrp="1" noChangeArrowheads="1"/>
          </p:cNvSpPr>
          <p:nvPr>
            <p:ph type="title"/>
          </p:nvPr>
        </p:nvSpPr>
        <p:spPr>
          <a:xfrm>
            <a:off x="611188" y="549275"/>
            <a:ext cx="8291512" cy="414339"/>
          </a:xfrm>
        </p:spPr>
        <p:txBody>
          <a:bodyPr>
            <a:normAutofit fontScale="90000"/>
          </a:bodyPr>
          <a:lstStyle/>
          <a:p>
            <a:r>
              <a:rPr lang="en-GB" altLang="ja-JP" sz="2400">
                <a:ea typeface="ＭＳ Ｐゴシック" charset="-128"/>
              </a:rPr>
              <a:t>The goal of e-business strategy is to achieve (long-term) success by building up one or more sources of competitive advantage</a:t>
            </a:r>
            <a:r>
              <a:rPr lang="de-DE" altLang="ja-JP" sz="2400">
                <a:ea typeface="ＭＳ Ｐゴシック" charset="-128"/>
              </a:rPr>
              <a:t> </a:t>
            </a:r>
            <a:endParaRPr lang="de-DE" altLang="en-US" sz="2400">
              <a:ea typeface="ＭＳ Ｐゴシック" charset="-128"/>
            </a:endParaRPr>
          </a:p>
        </p:txBody>
      </p:sp>
      <p:sp>
        <p:nvSpPr>
          <p:cNvPr id="1413144" name="Rectangle 24"/>
          <p:cNvSpPr>
            <a:spLocks noChangeArrowheads="1"/>
          </p:cNvSpPr>
          <p:nvPr/>
        </p:nvSpPr>
        <p:spPr bwMode="auto">
          <a:xfrm>
            <a:off x="520702" y="6184236"/>
            <a:ext cx="2767919" cy="283906"/>
          </a:xfrm>
          <a:prstGeom prst="rect">
            <a:avLst/>
          </a:prstGeom>
          <a:noFill/>
          <a:ln>
            <a:noFill/>
          </a:ln>
          <a:effectLst/>
          <a:extLst>
            <a:ext uri="{909E8E84-426E-40DD-AFC4-6F175D3DCCD1}">
              <a14:hiddenFill xmlns:a14="http://schemas.microsoft.com/office/drawing/2010/main">
                <a:gradFill rotWithShape="0">
                  <a:gsLst>
                    <a:gs pos="0">
                      <a:srgbClr val="DDDDDD"/>
                    </a:gs>
                    <a:gs pos="100000">
                      <a:srgbClr val="666666"/>
                    </a:gs>
                  </a:gsLst>
                  <a:lin ang="5400000" scaled="1"/>
                </a:gra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wrap="none"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r>
              <a:rPr lang="en-US" altLang="en-US" sz="900">
                <a:latin typeface="Arial" charset="0"/>
              </a:rPr>
              <a:t>Source: Adapted from H. Hungenberg (2006), p. 83</a:t>
            </a:r>
            <a:endParaRPr lang="de-DE" altLang="en-US" sz="900">
              <a:latin typeface="Arial" charset="0"/>
            </a:endParaRPr>
          </a:p>
        </p:txBody>
      </p:sp>
    </p:spTree>
    <p:extLst>
      <p:ext uri="{BB962C8B-B14F-4D97-AF65-F5344CB8AC3E}">
        <p14:creationId xmlns:p14="http://schemas.microsoft.com/office/powerpoint/2010/main" val="38233517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a:xfrm>
            <a:off x="612775" y="228600"/>
            <a:ext cx="8153400" cy="990600"/>
          </a:xfrm>
        </p:spPr>
        <p:txBody>
          <a:bodyPr/>
          <a:lstStyle/>
          <a:p>
            <a:endParaRPr lang="en-US" altLang="en-US">
              <a:ea typeface="ＭＳ Ｐゴシック" charset="-128"/>
            </a:endParaRPr>
          </a:p>
        </p:txBody>
      </p:sp>
      <p:sp>
        <p:nvSpPr>
          <p:cNvPr id="124930" name="Content Placeholder 2"/>
          <p:cNvSpPr>
            <a:spLocks noGrp="1"/>
          </p:cNvSpPr>
          <p:nvPr>
            <p:ph sz="quarter" idx="1"/>
          </p:nvPr>
        </p:nvSpPr>
        <p:spPr>
          <a:xfrm>
            <a:off x="612775" y="1600200"/>
            <a:ext cx="8153400" cy="4495800"/>
          </a:xfrm>
        </p:spPr>
        <p:txBody>
          <a:bodyPr>
            <a:normAutofit lnSpcReduction="10000"/>
          </a:bodyPr>
          <a:lstStyle/>
          <a:p>
            <a:r>
              <a:rPr lang="en-US" altLang="en-US">
                <a:ea typeface="ＭＳ Ｐゴシック" charset="-128"/>
              </a:rPr>
              <a:t>Some of the choices might not happen until the sometime in the future</a:t>
            </a:r>
          </a:p>
          <a:p>
            <a:r>
              <a:rPr lang="en-US" altLang="en-US">
                <a:ea typeface="ＭＳ Ｐゴシック" charset="-128"/>
              </a:rPr>
              <a:t>What’s the problem with this?...</a:t>
            </a:r>
          </a:p>
          <a:p>
            <a:pPr lvl="1"/>
            <a:r>
              <a:rPr lang="en-US" altLang="en-US">
                <a:ea typeface="ＭＳ Ｐゴシック" charset="-128"/>
              </a:rPr>
              <a:t>Technology changes especially in e-business</a:t>
            </a:r>
          </a:p>
          <a:p>
            <a:endParaRPr lang="en-US" altLang="en-US">
              <a:ea typeface="ＭＳ Ｐゴシック" charset="-128"/>
            </a:endParaRPr>
          </a:p>
          <a:p>
            <a:r>
              <a:rPr lang="en-US" altLang="en-US">
                <a:ea typeface="ＭＳ Ｐゴシック" charset="-128"/>
              </a:rPr>
              <a:t>Also there are frequently contradicting decision criteria that need to be evaluated..i.e. Tesco’s</a:t>
            </a:r>
          </a:p>
          <a:p>
            <a:pPr lvl="1"/>
            <a:r>
              <a:rPr lang="en-US" altLang="en-US">
                <a:ea typeface="ＭＳ Ｐゴシック" charset="-128"/>
              </a:rPr>
              <a:t>In-store fulfilment v warehouse fulfilment</a:t>
            </a:r>
          </a:p>
        </p:txBody>
      </p:sp>
    </p:spTree>
    <p:extLst>
      <p:ext uri="{BB962C8B-B14F-4D97-AF65-F5344CB8AC3E}">
        <p14:creationId xmlns:p14="http://schemas.microsoft.com/office/powerpoint/2010/main" val="370292592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4930">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24930">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24930">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612775" y="228600"/>
            <a:ext cx="8153400" cy="990600"/>
          </a:xfrm>
        </p:spPr>
        <p:txBody>
          <a:bodyPr/>
          <a:lstStyle/>
          <a:p>
            <a:r>
              <a:rPr lang="en-GB" altLang="en-US">
                <a:ea typeface="ＭＳ Ｐゴシック" charset="-128"/>
              </a:rPr>
              <a:t>Strategic Agility</a:t>
            </a:r>
          </a:p>
        </p:txBody>
      </p:sp>
      <p:sp>
        <p:nvSpPr>
          <p:cNvPr id="3" name="Content Placeholder 2"/>
          <p:cNvSpPr>
            <a:spLocks noGrp="1"/>
          </p:cNvSpPr>
          <p:nvPr>
            <p:ph idx="1"/>
          </p:nvPr>
        </p:nvSpPr>
        <p:spPr>
          <a:xfrm>
            <a:off x="612775" y="1600200"/>
            <a:ext cx="8153400" cy="4495800"/>
          </a:xfrm>
        </p:spPr>
        <p:txBody>
          <a:bodyPr>
            <a:normAutofit fontScale="77500" lnSpcReduction="20000"/>
          </a:bodyPr>
          <a:lstStyle/>
          <a:p>
            <a:pPr>
              <a:buFont typeface="Wingdings" panose="05000000000000000000" pitchFamily="2" charset="2"/>
              <a:buChar char=""/>
              <a:defRPr/>
            </a:pPr>
            <a:r>
              <a:rPr lang="en-GB" dirty="0" smtClean="0"/>
              <a:t>In the digital world changes in social culture are particularly rapid. As are changes in technology.</a:t>
            </a:r>
          </a:p>
          <a:p>
            <a:pPr>
              <a:buFont typeface="Wingdings" panose="05000000000000000000" pitchFamily="2" charset="2"/>
              <a:buChar char=""/>
              <a:defRPr/>
            </a:pPr>
            <a:r>
              <a:rPr lang="en-GB" dirty="0" smtClean="0"/>
              <a:t>Government and legal changes tend to happen over longer time scales.</a:t>
            </a:r>
          </a:p>
          <a:p>
            <a:pPr>
              <a:buFont typeface="Wingdings" panose="05000000000000000000" pitchFamily="2" charset="2"/>
              <a:buChar char=""/>
              <a:defRPr/>
            </a:pPr>
            <a:r>
              <a:rPr lang="en-GB" dirty="0" smtClean="0"/>
              <a:t>Digital marketers need to be alert to the forces that are important in the context of their own trading environment.</a:t>
            </a:r>
          </a:p>
          <a:p>
            <a:pPr>
              <a:buFont typeface="Wingdings" panose="05000000000000000000" pitchFamily="2" charset="2"/>
              <a:buChar char=""/>
              <a:defRPr/>
            </a:pPr>
            <a:r>
              <a:rPr lang="en-GB" dirty="0" smtClean="0"/>
              <a:t>The should also develop the capacity to respond to environmental changes and the emerging opportunities and threats by developing strategic agility: a sound process for reviewing marketplace opportunities and threats and then selecting the appropriate strategy options.  </a:t>
            </a:r>
            <a:endParaRPr lang="en-GB" dirty="0"/>
          </a:p>
        </p:txBody>
      </p:sp>
    </p:spTree>
    <p:extLst>
      <p:ext uri="{BB962C8B-B14F-4D97-AF65-F5344CB8AC3E}">
        <p14:creationId xmlns:p14="http://schemas.microsoft.com/office/powerpoint/2010/main" val="128015442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1554" name="AutoShape 2"/>
          <p:cNvSpPr>
            <a:spLocks noChangeArrowheads="1"/>
          </p:cNvSpPr>
          <p:nvPr>
            <p:custDataLst>
              <p:tags r:id="rId2"/>
            </p:custDataLst>
          </p:nvPr>
        </p:nvSpPr>
        <p:spPr bwMode="auto">
          <a:xfrm>
            <a:off x="1025526" y="3572045"/>
            <a:ext cx="7985125" cy="534651"/>
          </a:xfrm>
          <a:prstGeom prst="roundRect">
            <a:avLst>
              <a:gd name="adj" fmla="val 7338"/>
            </a:avLst>
          </a:prstGeom>
          <a:solidFill>
            <a:schemeClr val="bg1"/>
          </a:solidFill>
          <a:ln w="12700">
            <a:solidFill>
              <a:srgbClr val="215283"/>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2071555" name="AutoShape 3"/>
          <p:cNvSpPr>
            <a:spLocks noChangeArrowheads="1"/>
          </p:cNvSpPr>
          <p:nvPr>
            <p:custDataLst>
              <p:tags r:id="rId3"/>
            </p:custDataLst>
          </p:nvPr>
        </p:nvSpPr>
        <p:spPr bwMode="auto">
          <a:xfrm>
            <a:off x="596901" y="3856100"/>
            <a:ext cx="8266113" cy="539629"/>
          </a:xfrm>
          <a:prstGeom prst="roundRect">
            <a:avLst>
              <a:gd name="adj" fmla="val 8361"/>
            </a:avLst>
          </a:prstGeom>
          <a:solidFill>
            <a:schemeClr val="bg1"/>
          </a:solidFill>
          <a:ln w="12700">
            <a:solidFill>
              <a:srgbClr val="215283"/>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46084" name="Freeform 11"/>
          <p:cNvSpPr>
            <a:spLocks/>
          </p:cNvSpPr>
          <p:nvPr>
            <p:custDataLst>
              <p:tags r:id="rId4"/>
            </p:custDataLst>
          </p:nvPr>
        </p:nvSpPr>
        <p:spPr bwMode="auto">
          <a:xfrm>
            <a:off x="919165" y="3716339"/>
            <a:ext cx="1552575" cy="1119187"/>
          </a:xfrm>
          <a:custGeom>
            <a:avLst/>
            <a:gdLst>
              <a:gd name="T0" fmla="*/ 0 w 1202"/>
              <a:gd name="T1" fmla="*/ 2147483646 h 892"/>
              <a:gd name="T2" fmla="*/ 2147483646 w 1202"/>
              <a:gd name="T3" fmla="*/ 2147483646 h 892"/>
              <a:gd name="T4" fmla="*/ 2147483646 w 1202"/>
              <a:gd name="T5" fmla="*/ 2147483646 h 892"/>
              <a:gd name="T6" fmla="*/ 2147483646 w 1202"/>
              <a:gd name="T7" fmla="*/ 0 h 892"/>
              <a:gd name="T8" fmla="*/ 0 w 1202"/>
              <a:gd name="T9" fmla="*/ 2147483646 h 89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2" h="892">
                <a:moveTo>
                  <a:pt x="0" y="9"/>
                </a:moveTo>
                <a:lnTo>
                  <a:pt x="1193" y="892"/>
                </a:lnTo>
                <a:lnTo>
                  <a:pt x="1202" y="884"/>
                </a:lnTo>
                <a:lnTo>
                  <a:pt x="8" y="0"/>
                </a:lnTo>
                <a:lnTo>
                  <a:pt x="0" y="9"/>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71577" name="AutoShape 25"/>
          <p:cNvSpPr>
            <a:spLocks noChangeArrowheads="1"/>
          </p:cNvSpPr>
          <p:nvPr>
            <p:custDataLst>
              <p:tags r:id="rId5"/>
            </p:custDataLst>
          </p:nvPr>
        </p:nvSpPr>
        <p:spPr bwMode="auto">
          <a:xfrm>
            <a:off x="749300" y="2071688"/>
            <a:ext cx="2166939" cy="1644651"/>
          </a:xfrm>
          <a:prstGeom prst="homePlate">
            <a:avLst>
              <a:gd name="adj" fmla="val 24401"/>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182880" anchor="ctr"/>
          <a:lstStyle/>
          <a:p>
            <a:pPr algn="ctr">
              <a:lnSpc>
                <a:spcPts val="1600"/>
              </a:lnSpc>
              <a:defRPr/>
            </a:pPr>
            <a:r>
              <a:rPr lang="de-DE" altLang="en-US" sz="2000" dirty="0"/>
              <a:t>Strategic </a:t>
            </a:r>
          </a:p>
          <a:p>
            <a:pPr algn="ctr">
              <a:lnSpc>
                <a:spcPts val="1600"/>
              </a:lnSpc>
              <a:defRPr/>
            </a:pPr>
            <a:r>
              <a:rPr lang="de-DE" altLang="en-US" sz="2000" dirty="0" err="1"/>
              <a:t>analysis</a:t>
            </a:r>
            <a:endParaRPr lang="de-DE" altLang="en-US" sz="2000" dirty="0"/>
          </a:p>
        </p:txBody>
      </p:sp>
      <p:sp>
        <p:nvSpPr>
          <p:cNvPr id="2071578" name="AutoShape 26"/>
          <p:cNvSpPr>
            <a:spLocks noChangeArrowheads="1"/>
          </p:cNvSpPr>
          <p:nvPr>
            <p:custDataLst>
              <p:tags r:id="rId6"/>
            </p:custDataLst>
          </p:nvPr>
        </p:nvSpPr>
        <p:spPr bwMode="auto">
          <a:xfrm>
            <a:off x="6732589" y="2071688"/>
            <a:ext cx="2033587" cy="1644651"/>
          </a:xfrm>
          <a:prstGeom prst="chevron">
            <a:avLst>
              <a:gd name="adj" fmla="val 21428"/>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270000" anchor="ctr"/>
          <a:lstStyle/>
          <a:p>
            <a:pPr algn="ctr">
              <a:lnSpc>
                <a:spcPts val="1600"/>
              </a:lnSpc>
              <a:defRPr/>
            </a:pPr>
            <a:r>
              <a:rPr lang="de-DE" altLang="en-US" sz="1600" dirty="0" err="1"/>
              <a:t>Strategy</a:t>
            </a:r>
            <a:r>
              <a:rPr lang="de-DE" altLang="en-US" sz="1600" dirty="0"/>
              <a:t> </a:t>
            </a:r>
            <a:r>
              <a:rPr lang="de-DE" altLang="en-US" sz="1600" dirty="0" err="1"/>
              <a:t>implementation</a:t>
            </a:r>
            <a:endParaRPr lang="de-DE" altLang="en-US" sz="1600" dirty="0"/>
          </a:p>
        </p:txBody>
      </p:sp>
      <p:sp>
        <p:nvSpPr>
          <p:cNvPr id="46087" name="Rectangle 46"/>
          <p:cNvSpPr>
            <a:spLocks noChangeArrowheads="1"/>
          </p:cNvSpPr>
          <p:nvPr>
            <p:custDataLst>
              <p:tags r:id="rId7"/>
            </p:custDataLst>
          </p:nvPr>
        </p:nvSpPr>
        <p:spPr bwMode="auto">
          <a:xfrm>
            <a:off x="1147763" y="3817940"/>
            <a:ext cx="12573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358775">
              <a:defRPr sz="2400">
                <a:solidFill>
                  <a:schemeClr val="tx1"/>
                </a:solidFill>
                <a:latin typeface="Arial" charset="0"/>
                <a:ea typeface="ＭＳ Ｐゴシック" charset="-128"/>
              </a:defRPr>
            </a:lvl1pPr>
            <a:lvl2pPr marL="742950" indent="-285750" defTabSz="358775">
              <a:defRPr sz="2400">
                <a:solidFill>
                  <a:schemeClr val="tx1"/>
                </a:solidFill>
                <a:latin typeface="Arial" charset="0"/>
                <a:ea typeface="ＭＳ Ｐゴシック" charset="-128"/>
              </a:defRPr>
            </a:lvl2pPr>
            <a:lvl3pPr marL="1143000" indent="-228600" defTabSz="358775">
              <a:defRPr sz="2400">
                <a:solidFill>
                  <a:schemeClr val="tx1"/>
                </a:solidFill>
                <a:latin typeface="Arial" charset="0"/>
                <a:ea typeface="ＭＳ Ｐゴシック" charset="-128"/>
              </a:defRPr>
            </a:lvl3pPr>
            <a:lvl4pPr marL="1600200" indent="-228600" defTabSz="358775">
              <a:defRPr sz="2400">
                <a:solidFill>
                  <a:schemeClr val="tx1"/>
                </a:solidFill>
                <a:latin typeface="Arial" charset="0"/>
                <a:ea typeface="ＭＳ Ｐゴシック" charset="-128"/>
              </a:defRPr>
            </a:lvl4pPr>
            <a:lvl5pPr marL="2057400" indent="-228600" defTabSz="358775">
              <a:defRPr sz="2400">
                <a:solidFill>
                  <a:schemeClr val="tx1"/>
                </a:solidFill>
                <a:latin typeface="Arial" charset="0"/>
                <a:ea typeface="ＭＳ Ｐゴシック" charset="-128"/>
              </a:defRPr>
            </a:lvl5pPr>
            <a:lvl6pPr marL="2514600" indent="-228600" defTabSz="35877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5877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5877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58775" eaLnBrk="0" fontAlgn="base" hangingPunct="0">
              <a:spcBef>
                <a:spcPct val="0"/>
              </a:spcBef>
              <a:spcAft>
                <a:spcPct val="0"/>
              </a:spcAft>
              <a:defRPr sz="2400">
                <a:solidFill>
                  <a:schemeClr val="tx1"/>
                </a:solidFill>
                <a:latin typeface="Arial" charset="0"/>
                <a:ea typeface="ＭＳ Ｐゴシック" charset="-128"/>
              </a:defRPr>
            </a:lvl9pPr>
          </a:lstStyle>
          <a:p>
            <a:pPr algn="r">
              <a:lnSpc>
                <a:spcPts val="1200"/>
              </a:lnSpc>
              <a:spcBef>
                <a:spcPct val="20000"/>
              </a:spcBef>
            </a:pPr>
            <a:r>
              <a:rPr lang="de-DE" altLang="en-US" sz="1200">
                <a:solidFill>
                  <a:schemeClr val="bg1"/>
                </a:solidFill>
              </a:rPr>
              <a:t>Opportunities/ threats</a:t>
            </a:r>
          </a:p>
        </p:txBody>
      </p:sp>
      <p:sp>
        <p:nvSpPr>
          <p:cNvPr id="46088" name="Rectangle 47"/>
          <p:cNvSpPr>
            <a:spLocks noChangeArrowheads="1"/>
          </p:cNvSpPr>
          <p:nvPr>
            <p:custDataLst>
              <p:tags r:id="rId8"/>
            </p:custDataLst>
          </p:nvPr>
        </p:nvSpPr>
        <p:spPr bwMode="auto">
          <a:xfrm>
            <a:off x="965201" y="4459288"/>
            <a:ext cx="1062039" cy="34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358775">
              <a:defRPr sz="2400">
                <a:solidFill>
                  <a:schemeClr val="tx1"/>
                </a:solidFill>
                <a:latin typeface="Arial" charset="0"/>
                <a:ea typeface="ＭＳ Ｐゴシック" charset="-128"/>
              </a:defRPr>
            </a:lvl1pPr>
            <a:lvl2pPr marL="742950" indent="-285750" defTabSz="358775">
              <a:defRPr sz="2400">
                <a:solidFill>
                  <a:schemeClr val="tx1"/>
                </a:solidFill>
                <a:latin typeface="Arial" charset="0"/>
                <a:ea typeface="ＭＳ Ｐゴシック" charset="-128"/>
              </a:defRPr>
            </a:lvl2pPr>
            <a:lvl3pPr marL="1143000" indent="-228600" defTabSz="358775">
              <a:defRPr sz="2400">
                <a:solidFill>
                  <a:schemeClr val="tx1"/>
                </a:solidFill>
                <a:latin typeface="Arial" charset="0"/>
                <a:ea typeface="ＭＳ Ｐゴシック" charset="-128"/>
              </a:defRPr>
            </a:lvl3pPr>
            <a:lvl4pPr marL="1600200" indent="-228600" defTabSz="358775">
              <a:defRPr sz="2400">
                <a:solidFill>
                  <a:schemeClr val="tx1"/>
                </a:solidFill>
                <a:latin typeface="Arial" charset="0"/>
                <a:ea typeface="ＭＳ Ｐゴシック" charset="-128"/>
              </a:defRPr>
            </a:lvl4pPr>
            <a:lvl5pPr marL="2057400" indent="-228600" defTabSz="358775">
              <a:defRPr sz="2400">
                <a:solidFill>
                  <a:schemeClr val="tx1"/>
                </a:solidFill>
                <a:latin typeface="Arial" charset="0"/>
                <a:ea typeface="ＭＳ Ｐゴシック" charset="-128"/>
              </a:defRPr>
            </a:lvl5pPr>
            <a:lvl6pPr marL="2514600" indent="-228600" defTabSz="35877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5877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5877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5877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200"/>
              </a:lnSpc>
              <a:spcBef>
                <a:spcPct val="20000"/>
              </a:spcBef>
            </a:pPr>
            <a:r>
              <a:rPr lang="de-DE" altLang="en-US" sz="1200">
                <a:solidFill>
                  <a:schemeClr val="bg1"/>
                </a:solidFill>
              </a:rPr>
              <a:t>Strengths/</a:t>
            </a:r>
          </a:p>
          <a:p>
            <a:pPr>
              <a:lnSpc>
                <a:spcPts val="1200"/>
              </a:lnSpc>
              <a:spcBef>
                <a:spcPct val="20000"/>
              </a:spcBef>
            </a:pPr>
            <a:r>
              <a:rPr lang="de-DE" altLang="en-US" sz="1200">
                <a:solidFill>
                  <a:schemeClr val="bg1"/>
                </a:solidFill>
              </a:rPr>
              <a:t>weaknesses</a:t>
            </a:r>
          </a:p>
        </p:txBody>
      </p:sp>
      <p:graphicFrame>
        <p:nvGraphicFramePr>
          <p:cNvPr id="46089" name="Rectangle 48" hidden="1"/>
          <p:cNvGraphicFramePr>
            <a:graphicFrameLocks/>
          </p:cNvGraphicFramePr>
          <p:nvPr>
            <p:custDataLst>
              <p:tags r:id="rId9"/>
            </p:custDataLst>
          </p:nvPr>
        </p:nvGraphicFramePr>
        <p:xfrm>
          <a:off x="1" y="1"/>
          <a:ext cx="158751" cy="158751"/>
        </p:xfrm>
        <a:graphic>
          <a:graphicData uri="http://schemas.openxmlformats.org/presentationml/2006/ole">
            <mc:AlternateContent xmlns:mc="http://schemas.openxmlformats.org/markup-compatibility/2006">
              <mc:Choice xmlns:v="urn:schemas-microsoft-com:vml" Requires="v">
                <p:oleObj spid="_x0000_s1027" r:id="rId13" imgW="0" imgH="0" progId="TCLayout.ActiveDocument.1">
                  <p:embed/>
                </p:oleObj>
              </mc:Choice>
              <mc:Fallback>
                <p:oleObj r:id="rId13" imgW="0" imgH="0" progId="TCLayout.ActiveDocument.1">
                  <p:embed/>
                  <p:pic>
                    <p:nvPicPr>
                      <p:cNvPr id="0" name=""/>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 y="1"/>
                        <a:ext cx="158751" cy="1587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2071601" name="Line 49"/>
          <p:cNvSpPr>
            <a:spLocks noChangeShapeType="1"/>
          </p:cNvSpPr>
          <p:nvPr/>
        </p:nvSpPr>
        <p:spPr bwMode="auto">
          <a:xfrm flipH="1">
            <a:off x="684214" y="1590677"/>
            <a:ext cx="444500" cy="322263"/>
          </a:xfrm>
          <a:prstGeom prst="line">
            <a:avLst/>
          </a:prstGeom>
          <a:noFill/>
          <a:ln w="12700">
            <a:solidFill>
              <a:srgbClr val="215283"/>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spAutoFit/>
          </a:bodyPr>
          <a:lstStyle/>
          <a:p>
            <a:endParaRPr lang="en-US"/>
          </a:p>
        </p:txBody>
      </p:sp>
      <p:sp>
        <p:nvSpPr>
          <p:cNvPr id="2071602" name="Line 50"/>
          <p:cNvSpPr>
            <a:spLocks noChangeShapeType="1"/>
          </p:cNvSpPr>
          <p:nvPr/>
        </p:nvSpPr>
        <p:spPr bwMode="auto">
          <a:xfrm flipH="1">
            <a:off x="8718551" y="1654176"/>
            <a:ext cx="233363" cy="252413"/>
          </a:xfrm>
          <a:prstGeom prst="line">
            <a:avLst/>
          </a:prstGeom>
          <a:noFill/>
          <a:ln w="12700">
            <a:solidFill>
              <a:srgbClr val="215283"/>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spAutoFit/>
          </a:bodyPr>
          <a:lstStyle/>
          <a:p>
            <a:endParaRPr lang="en-US"/>
          </a:p>
        </p:txBody>
      </p:sp>
      <p:sp>
        <p:nvSpPr>
          <p:cNvPr id="46092" name="Rectangle 51"/>
          <p:cNvSpPr>
            <a:spLocks noGrp="1" noChangeArrowheads="1"/>
          </p:cNvSpPr>
          <p:nvPr>
            <p:ph type="title"/>
          </p:nvPr>
        </p:nvSpPr>
        <p:spPr>
          <a:xfrm>
            <a:off x="611189" y="549275"/>
            <a:ext cx="8205787" cy="414339"/>
          </a:xfrm>
        </p:spPr>
        <p:txBody>
          <a:bodyPr>
            <a:normAutofit fontScale="90000"/>
          </a:bodyPr>
          <a:lstStyle/>
          <a:p>
            <a:r>
              <a:rPr lang="en-GB" altLang="ja-JP" sz="2400">
                <a:ea typeface="ＭＳ Ｐゴシック" charset="-128"/>
              </a:rPr>
              <a:t>The e-business strategy framework consists of three main steps</a:t>
            </a:r>
            <a:r>
              <a:rPr lang="de-DE" altLang="ja-JP" sz="2400">
                <a:ea typeface="ＭＳ Ｐゴシック" charset="-128"/>
              </a:rPr>
              <a:t> </a:t>
            </a:r>
            <a:endParaRPr lang="de-DE" altLang="en-US" sz="2400">
              <a:ea typeface="ＭＳ Ｐゴシック" charset="-128"/>
            </a:endParaRPr>
          </a:p>
        </p:txBody>
      </p:sp>
      <p:sp>
        <p:nvSpPr>
          <p:cNvPr id="2071604" name="AutoShape 52"/>
          <p:cNvSpPr>
            <a:spLocks noChangeArrowheads="1"/>
          </p:cNvSpPr>
          <p:nvPr>
            <p:custDataLst>
              <p:tags r:id="rId10"/>
            </p:custDataLst>
          </p:nvPr>
        </p:nvSpPr>
        <p:spPr bwMode="auto">
          <a:xfrm>
            <a:off x="2689226" y="2071688"/>
            <a:ext cx="4462463" cy="1644651"/>
          </a:xfrm>
          <a:prstGeom prst="chevron">
            <a:avLst>
              <a:gd name="adj" fmla="val 30561"/>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270000" anchor="ctr"/>
          <a:lstStyle/>
          <a:p>
            <a:pPr algn="ctr">
              <a:lnSpc>
                <a:spcPts val="1600"/>
              </a:lnSpc>
              <a:defRPr/>
            </a:pPr>
            <a:r>
              <a:rPr lang="de-DE" altLang="en-US"/>
              <a:t>Strategy formulation</a:t>
            </a:r>
          </a:p>
        </p:txBody>
      </p:sp>
    </p:spTree>
    <p:extLst>
      <p:ext uri="{BB962C8B-B14F-4D97-AF65-F5344CB8AC3E}">
        <p14:creationId xmlns:p14="http://schemas.microsoft.com/office/powerpoint/2010/main" val="824679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1554" name="AutoShape 2"/>
          <p:cNvSpPr>
            <a:spLocks noChangeArrowheads="1"/>
          </p:cNvSpPr>
          <p:nvPr>
            <p:custDataLst>
              <p:tags r:id="rId2"/>
            </p:custDataLst>
          </p:nvPr>
        </p:nvSpPr>
        <p:spPr bwMode="auto">
          <a:xfrm>
            <a:off x="1025526" y="3572045"/>
            <a:ext cx="7985125" cy="534651"/>
          </a:xfrm>
          <a:prstGeom prst="roundRect">
            <a:avLst>
              <a:gd name="adj" fmla="val 7338"/>
            </a:avLst>
          </a:prstGeom>
          <a:solidFill>
            <a:schemeClr val="bg1"/>
          </a:solidFill>
          <a:ln w="12700">
            <a:solidFill>
              <a:srgbClr val="215283"/>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2071555" name="AutoShape 3"/>
          <p:cNvSpPr>
            <a:spLocks noChangeArrowheads="1"/>
          </p:cNvSpPr>
          <p:nvPr>
            <p:custDataLst>
              <p:tags r:id="rId3"/>
            </p:custDataLst>
          </p:nvPr>
        </p:nvSpPr>
        <p:spPr bwMode="auto">
          <a:xfrm>
            <a:off x="596901" y="3856100"/>
            <a:ext cx="8266113" cy="539629"/>
          </a:xfrm>
          <a:prstGeom prst="roundRect">
            <a:avLst>
              <a:gd name="adj" fmla="val 8361"/>
            </a:avLst>
          </a:prstGeom>
          <a:solidFill>
            <a:schemeClr val="bg1"/>
          </a:solidFill>
          <a:ln w="12700">
            <a:solidFill>
              <a:srgbClr val="215283"/>
            </a:solidFill>
            <a:miter lim="800000"/>
            <a:headEnd/>
            <a:tailEnd/>
          </a:ln>
          <a:effectLst/>
          <a:extLs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nchor="ctr">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a:spcBef>
                <a:spcPct val="0"/>
              </a:spcBef>
              <a:buClrTx/>
              <a:buSzTx/>
              <a:buFontTx/>
              <a:buNone/>
            </a:pPr>
            <a:endParaRPr lang="en-US" altLang="en-US" sz="2400">
              <a:latin typeface="Arial" charset="0"/>
            </a:endParaRPr>
          </a:p>
        </p:txBody>
      </p:sp>
      <p:sp>
        <p:nvSpPr>
          <p:cNvPr id="48132" name="Freeform 11"/>
          <p:cNvSpPr>
            <a:spLocks/>
          </p:cNvSpPr>
          <p:nvPr>
            <p:custDataLst>
              <p:tags r:id="rId4"/>
            </p:custDataLst>
          </p:nvPr>
        </p:nvSpPr>
        <p:spPr bwMode="auto">
          <a:xfrm>
            <a:off x="919165" y="3716339"/>
            <a:ext cx="1552575" cy="1119187"/>
          </a:xfrm>
          <a:custGeom>
            <a:avLst/>
            <a:gdLst>
              <a:gd name="T0" fmla="*/ 0 w 1202"/>
              <a:gd name="T1" fmla="*/ 2147483646 h 892"/>
              <a:gd name="T2" fmla="*/ 2147483646 w 1202"/>
              <a:gd name="T3" fmla="*/ 2147483646 h 892"/>
              <a:gd name="T4" fmla="*/ 2147483646 w 1202"/>
              <a:gd name="T5" fmla="*/ 2147483646 h 892"/>
              <a:gd name="T6" fmla="*/ 2147483646 w 1202"/>
              <a:gd name="T7" fmla="*/ 0 h 892"/>
              <a:gd name="T8" fmla="*/ 0 w 1202"/>
              <a:gd name="T9" fmla="*/ 2147483646 h 892"/>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1202" h="892">
                <a:moveTo>
                  <a:pt x="0" y="9"/>
                </a:moveTo>
                <a:lnTo>
                  <a:pt x="1193" y="892"/>
                </a:lnTo>
                <a:lnTo>
                  <a:pt x="1202" y="884"/>
                </a:lnTo>
                <a:lnTo>
                  <a:pt x="8" y="0"/>
                </a:lnTo>
                <a:lnTo>
                  <a:pt x="0" y="9"/>
                </a:ln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2071577" name="AutoShape 25"/>
          <p:cNvSpPr>
            <a:spLocks noChangeArrowheads="1"/>
          </p:cNvSpPr>
          <p:nvPr>
            <p:custDataLst>
              <p:tags r:id="rId5"/>
            </p:custDataLst>
          </p:nvPr>
        </p:nvSpPr>
        <p:spPr bwMode="auto">
          <a:xfrm>
            <a:off x="749300" y="2071688"/>
            <a:ext cx="2166939" cy="1644651"/>
          </a:xfrm>
          <a:prstGeom prst="homePlate">
            <a:avLst>
              <a:gd name="adj" fmla="val 24401"/>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182880" anchor="ctr"/>
          <a:lstStyle/>
          <a:p>
            <a:pPr algn="ctr">
              <a:defRPr/>
            </a:pPr>
            <a:r>
              <a:rPr lang="de-DE" altLang="en-US" sz="2000" dirty="0" err="1"/>
              <a:t>Where</a:t>
            </a:r>
            <a:r>
              <a:rPr lang="de-DE" altLang="en-US" sz="2000" dirty="0"/>
              <a:t> </a:t>
            </a:r>
            <a:r>
              <a:rPr lang="de-DE" altLang="en-US" sz="2000" dirty="0" err="1"/>
              <a:t>are</a:t>
            </a:r>
            <a:r>
              <a:rPr lang="de-DE" altLang="en-US" sz="2000" dirty="0"/>
              <a:t> </a:t>
            </a:r>
            <a:r>
              <a:rPr lang="de-DE" altLang="en-US" sz="2000" dirty="0" err="1"/>
              <a:t>we</a:t>
            </a:r>
            <a:r>
              <a:rPr lang="de-DE" altLang="en-US" sz="2000" dirty="0"/>
              <a:t> </a:t>
            </a:r>
            <a:r>
              <a:rPr lang="de-DE" altLang="en-US" sz="2000" dirty="0" err="1"/>
              <a:t>now</a:t>
            </a:r>
            <a:r>
              <a:rPr lang="de-DE" altLang="en-US" sz="2000" dirty="0"/>
              <a:t>?</a:t>
            </a:r>
          </a:p>
        </p:txBody>
      </p:sp>
      <p:sp>
        <p:nvSpPr>
          <p:cNvPr id="2071578" name="AutoShape 26"/>
          <p:cNvSpPr>
            <a:spLocks noChangeArrowheads="1"/>
          </p:cNvSpPr>
          <p:nvPr>
            <p:custDataLst>
              <p:tags r:id="rId6"/>
            </p:custDataLst>
          </p:nvPr>
        </p:nvSpPr>
        <p:spPr bwMode="auto">
          <a:xfrm>
            <a:off x="6732589" y="2071688"/>
            <a:ext cx="2033587" cy="1644651"/>
          </a:xfrm>
          <a:prstGeom prst="chevron">
            <a:avLst>
              <a:gd name="adj" fmla="val 21428"/>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270000" anchor="ctr"/>
          <a:lstStyle/>
          <a:p>
            <a:pPr algn="ctr">
              <a:defRPr/>
            </a:pPr>
            <a:r>
              <a:rPr lang="de-DE" altLang="en-US" sz="1600" dirty="0" err="1"/>
              <a:t>How</a:t>
            </a:r>
            <a:r>
              <a:rPr lang="de-DE" altLang="en-US" sz="1600" dirty="0"/>
              <a:t> do </a:t>
            </a:r>
            <a:r>
              <a:rPr lang="de-DE" altLang="en-US" sz="1600" dirty="0" err="1"/>
              <a:t>we</a:t>
            </a:r>
            <a:r>
              <a:rPr lang="de-DE" altLang="en-US" sz="1600" dirty="0"/>
              <a:t> </a:t>
            </a:r>
            <a:r>
              <a:rPr lang="de-DE" altLang="en-US" sz="1600" dirty="0" err="1"/>
              <a:t>get</a:t>
            </a:r>
            <a:r>
              <a:rPr lang="de-DE" altLang="en-US" sz="1600" dirty="0"/>
              <a:t> </a:t>
            </a:r>
            <a:r>
              <a:rPr lang="de-DE" altLang="en-US" sz="1600" dirty="0" err="1"/>
              <a:t>there</a:t>
            </a:r>
            <a:r>
              <a:rPr lang="de-DE" altLang="en-US" sz="1600" dirty="0"/>
              <a:t>?</a:t>
            </a:r>
          </a:p>
        </p:txBody>
      </p:sp>
      <p:sp>
        <p:nvSpPr>
          <p:cNvPr id="48135" name="Rectangle 46"/>
          <p:cNvSpPr>
            <a:spLocks noChangeArrowheads="1"/>
          </p:cNvSpPr>
          <p:nvPr>
            <p:custDataLst>
              <p:tags r:id="rId7"/>
            </p:custDataLst>
          </p:nvPr>
        </p:nvSpPr>
        <p:spPr bwMode="auto">
          <a:xfrm>
            <a:off x="1147763" y="3817940"/>
            <a:ext cx="1257300"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358775">
              <a:defRPr sz="2400">
                <a:solidFill>
                  <a:schemeClr val="tx1"/>
                </a:solidFill>
                <a:latin typeface="Arial" charset="0"/>
                <a:ea typeface="ＭＳ Ｐゴシック" charset="-128"/>
              </a:defRPr>
            </a:lvl1pPr>
            <a:lvl2pPr marL="742950" indent="-285750" defTabSz="358775">
              <a:defRPr sz="2400">
                <a:solidFill>
                  <a:schemeClr val="tx1"/>
                </a:solidFill>
                <a:latin typeface="Arial" charset="0"/>
                <a:ea typeface="ＭＳ Ｐゴシック" charset="-128"/>
              </a:defRPr>
            </a:lvl2pPr>
            <a:lvl3pPr marL="1143000" indent="-228600" defTabSz="358775">
              <a:defRPr sz="2400">
                <a:solidFill>
                  <a:schemeClr val="tx1"/>
                </a:solidFill>
                <a:latin typeface="Arial" charset="0"/>
                <a:ea typeface="ＭＳ Ｐゴシック" charset="-128"/>
              </a:defRPr>
            </a:lvl3pPr>
            <a:lvl4pPr marL="1600200" indent="-228600" defTabSz="358775">
              <a:defRPr sz="2400">
                <a:solidFill>
                  <a:schemeClr val="tx1"/>
                </a:solidFill>
                <a:latin typeface="Arial" charset="0"/>
                <a:ea typeface="ＭＳ Ｐゴシック" charset="-128"/>
              </a:defRPr>
            </a:lvl4pPr>
            <a:lvl5pPr marL="2057400" indent="-228600" defTabSz="358775">
              <a:defRPr sz="2400">
                <a:solidFill>
                  <a:schemeClr val="tx1"/>
                </a:solidFill>
                <a:latin typeface="Arial" charset="0"/>
                <a:ea typeface="ＭＳ Ｐゴシック" charset="-128"/>
              </a:defRPr>
            </a:lvl5pPr>
            <a:lvl6pPr marL="2514600" indent="-228600" defTabSz="35877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5877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5877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58775" eaLnBrk="0" fontAlgn="base" hangingPunct="0">
              <a:spcBef>
                <a:spcPct val="0"/>
              </a:spcBef>
              <a:spcAft>
                <a:spcPct val="0"/>
              </a:spcAft>
              <a:defRPr sz="2400">
                <a:solidFill>
                  <a:schemeClr val="tx1"/>
                </a:solidFill>
                <a:latin typeface="Arial" charset="0"/>
                <a:ea typeface="ＭＳ Ｐゴシック" charset="-128"/>
              </a:defRPr>
            </a:lvl9pPr>
          </a:lstStyle>
          <a:p>
            <a:pPr algn="r">
              <a:lnSpc>
                <a:spcPts val="1200"/>
              </a:lnSpc>
              <a:spcBef>
                <a:spcPct val="20000"/>
              </a:spcBef>
            </a:pPr>
            <a:r>
              <a:rPr lang="de-DE" altLang="en-US" sz="1200">
                <a:solidFill>
                  <a:schemeClr val="bg1"/>
                </a:solidFill>
              </a:rPr>
              <a:t>Opportunities/ threats</a:t>
            </a:r>
          </a:p>
        </p:txBody>
      </p:sp>
      <p:sp>
        <p:nvSpPr>
          <p:cNvPr id="48136" name="Rectangle 47"/>
          <p:cNvSpPr>
            <a:spLocks noChangeArrowheads="1"/>
          </p:cNvSpPr>
          <p:nvPr>
            <p:custDataLst>
              <p:tags r:id="rId8"/>
            </p:custDataLst>
          </p:nvPr>
        </p:nvSpPr>
        <p:spPr bwMode="auto">
          <a:xfrm>
            <a:off x="965201" y="4459288"/>
            <a:ext cx="1062039" cy="3447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defTabSz="358775">
              <a:defRPr sz="2400">
                <a:solidFill>
                  <a:schemeClr val="tx1"/>
                </a:solidFill>
                <a:latin typeface="Arial" charset="0"/>
                <a:ea typeface="ＭＳ Ｐゴシック" charset="-128"/>
              </a:defRPr>
            </a:lvl1pPr>
            <a:lvl2pPr marL="742950" indent="-285750" defTabSz="358775">
              <a:defRPr sz="2400">
                <a:solidFill>
                  <a:schemeClr val="tx1"/>
                </a:solidFill>
                <a:latin typeface="Arial" charset="0"/>
                <a:ea typeface="ＭＳ Ｐゴシック" charset="-128"/>
              </a:defRPr>
            </a:lvl2pPr>
            <a:lvl3pPr marL="1143000" indent="-228600" defTabSz="358775">
              <a:defRPr sz="2400">
                <a:solidFill>
                  <a:schemeClr val="tx1"/>
                </a:solidFill>
                <a:latin typeface="Arial" charset="0"/>
                <a:ea typeface="ＭＳ Ｐゴシック" charset="-128"/>
              </a:defRPr>
            </a:lvl3pPr>
            <a:lvl4pPr marL="1600200" indent="-228600" defTabSz="358775">
              <a:defRPr sz="2400">
                <a:solidFill>
                  <a:schemeClr val="tx1"/>
                </a:solidFill>
                <a:latin typeface="Arial" charset="0"/>
                <a:ea typeface="ＭＳ Ｐゴシック" charset="-128"/>
              </a:defRPr>
            </a:lvl4pPr>
            <a:lvl5pPr marL="2057400" indent="-228600" defTabSz="358775">
              <a:defRPr sz="2400">
                <a:solidFill>
                  <a:schemeClr val="tx1"/>
                </a:solidFill>
                <a:latin typeface="Arial" charset="0"/>
                <a:ea typeface="ＭＳ Ｐゴシック" charset="-128"/>
              </a:defRPr>
            </a:lvl5pPr>
            <a:lvl6pPr marL="2514600" indent="-228600" defTabSz="358775" eaLnBrk="0" fontAlgn="base" hangingPunct="0">
              <a:spcBef>
                <a:spcPct val="0"/>
              </a:spcBef>
              <a:spcAft>
                <a:spcPct val="0"/>
              </a:spcAft>
              <a:defRPr sz="2400">
                <a:solidFill>
                  <a:schemeClr val="tx1"/>
                </a:solidFill>
                <a:latin typeface="Arial" charset="0"/>
                <a:ea typeface="ＭＳ Ｐゴシック" charset="-128"/>
              </a:defRPr>
            </a:lvl6pPr>
            <a:lvl7pPr marL="2971800" indent="-228600" defTabSz="358775" eaLnBrk="0" fontAlgn="base" hangingPunct="0">
              <a:spcBef>
                <a:spcPct val="0"/>
              </a:spcBef>
              <a:spcAft>
                <a:spcPct val="0"/>
              </a:spcAft>
              <a:defRPr sz="2400">
                <a:solidFill>
                  <a:schemeClr val="tx1"/>
                </a:solidFill>
                <a:latin typeface="Arial" charset="0"/>
                <a:ea typeface="ＭＳ Ｐゴシック" charset="-128"/>
              </a:defRPr>
            </a:lvl7pPr>
            <a:lvl8pPr marL="3429000" indent="-228600" defTabSz="358775" eaLnBrk="0" fontAlgn="base" hangingPunct="0">
              <a:spcBef>
                <a:spcPct val="0"/>
              </a:spcBef>
              <a:spcAft>
                <a:spcPct val="0"/>
              </a:spcAft>
              <a:defRPr sz="2400">
                <a:solidFill>
                  <a:schemeClr val="tx1"/>
                </a:solidFill>
                <a:latin typeface="Arial" charset="0"/>
                <a:ea typeface="ＭＳ Ｐゴシック" charset="-128"/>
              </a:defRPr>
            </a:lvl8pPr>
            <a:lvl9pPr marL="3886200" indent="-228600" defTabSz="358775" eaLnBrk="0" fontAlgn="base" hangingPunct="0">
              <a:spcBef>
                <a:spcPct val="0"/>
              </a:spcBef>
              <a:spcAft>
                <a:spcPct val="0"/>
              </a:spcAft>
              <a:defRPr sz="2400">
                <a:solidFill>
                  <a:schemeClr val="tx1"/>
                </a:solidFill>
                <a:latin typeface="Arial" charset="0"/>
                <a:ea typeface="ＭＳ Ｐゴシック" charset="-128"/>
              </a:defRPr>
            </a:lvl9pPr>
          </a:lstStyle>
          <a:p>
            <a:pPr>
              <a:lnSpc>
                <a:spcPts val="1200"/>
              </a:lnSpc>
              <a:spcBef>
                <a:spcPct val="20000"/>
              </a:spcBef>
            </a:pPr>
            <a:r>
              <a:rPr lang="de-DE" altLang="en-US" sz="1200">
                <a:solidFill>
                  <a:schemeClr val="bg1"/>
                </a:solidFill>
              </a:rPr>
              <a:t>Strengths/</a:t>
            </a:r>
          </a:p>
          <a:p>
            <a:pPr>
              <a:lnSpc>
                <a:spcPts val="1200"/>
              </a:lnSpc>
              <a:spcBef>
                <a:spcPct val="20000"/>
              </a:spcBef>
            </a:pPr>
            <a:r>
              <a:rPr lang="de-DE" altLang="en-US" sz="1200">
                <a:solidFill>
                  <a:schemeClr val="bg1"/>
                </a:solidFill>
              </a:rPr>
              <a:t>weaknesses</a:t>
            </a:r>
          </a:p>
        </p:txBody>
      </p:sp>
      <p:graphicFrame>
        <p:nvGraphicFramePr>
          <p:cNvPr id="48137" name="Rectangle 48" hidden="1"/>
          <p:cNvGraphicFramePr>
            <a:graphicFrameLocks/>
          </p:cNvGraphicFramePr>
          <p:nvPr>
            <p:custDataLst>
              <p:tags r:id="rId9"/>
            </p:custDataLst>
          </p:nvPr>
        </p:nvGraphicFramePr>
        <p:xfrm>
          <a:off x="1" y="1"/>
          <a:ext cx="158751" cy="158751"/>
        </p:xfrm>
        <a:graphic>
          <a:graphicData uri="http://schemas.openxmlformats.org/presentationml/2006/ole">
            <mc:AlternateContent xmlns:mc="http://schemas.openxmlformats.org/markup-compatibility/2006">
              <mc:Choice xmlns:v="urn:schemas-microsoft-com:vml" Requires="v">
                <p:oleObj spid="_x0000_s2051" r:id="rId13" imgW="0" imgH="0" progId="TCLayout.ActiveDocument.1">
                  <p:embed/>
                </p:oleObj>
              </mc:Choice>
              <mc:Fallback>
                <p:oleObj r:id="rId13" imgW="0" imgH="0" progId="TCLayout.ActiveDocument.1">
                  <p:embed/>
                  <p:pic>
                    <p:nvPicPr>
                      <p:cNvPr id="0" name=""/>
                      <p:cNvPicPr>
                        <a:picLocks noChangeArrowheads="1"/>
                      </p:cNvPicPr>
                      <p:nvPr/>
                    </p:nvPicPr>
                    <p:blipFill>
                      <a:blip>
                        <a:extLst>
                          <a:ext uri="{28A0092B-C50C-407E-A947-70E740481C1C}">
                            <a14:useLocalDpi xmlns:a14="http://schemas.microsoft.com/office/drawing/2010/main" val="0"/>
                          </a:ext>
                        </a:extLst>
                      </a:blip>
                      <a:srcRect/>
                      <a:stretch>
                        <a:fillRect/>
                      </a:stretch>
                    </p:blipFill>
                    <p:spPr bwMode="auto">
                      <a:xfrm>
                        <a:off x="1" y="1"/>
                        <a:ext cx="158751" cy="15875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000000">
                                  <a:alpha val="74997"/>
                                </a:srgbClr>
                              </a:outerShdw>
                            </a:effectLst>
                          </a14:hiddenEffects>
                        </a:ext>
                      </a:extLst>
                    </p:spPr>
                  </p:pic>
                </p:oleObj>
              </mc:Fallback>
            </mc:AlternateContent>
          </a:graphicData>
        </a:graphic>
      </p:graphicFrame>
      <p:sp>
        <p:nvSpPr>
          <p:cNvPr id="2071601" name="Line 49"/>
          <p:cNvSpPr>
            <a:spLocks noChangeShapeType="1"/>
          </p:cNvSpPr>
          <p:nvPr/>
        </p:nvSpPr>
        <p:spPr bwMode="auto">
          <a:xfrm flipH="1">
            <a:off x="684214" y="1590677"/>
            <a:ext cx="444500" cy="322263"/>
          </a:xfrm>
          <a:prstGeom prst="line">
            <a:avLst/>
          </a:prstGeom>
          <a:noFill/>
          <a:ln w="12700">
            <a:solidFill>
              <a:srgbClr val="215283"/>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spAutoFit/>
          </a:bodyPr>
          <a:lstStyle/>
          <a:p>
            <a:endParaRPr lang="en-US"/>
          </a:p>
        </p:txBody>
      </p:sp>
      <p:sp>
        <p:nvSpPr>
          <p:cNvPr id="2071602" name="Line 50"/>
          <p:cNvSpPr>
            <a:spLocks noChangeShapeType="1"/>
          </p:cNvSpPr>
          <p:nvPr/>
        </p:nvSpPr>
        <p:spPr bwMode="auto">
          <a:xfrm flipH="1">
            <a:off x="8718551" y="1654176"/>
            <a:ext cx="233363" cy="252413"/>
          </a:xfrm>
          <a:prstGeom prst="line">
            <a:avLst/>
          </a:prstGeom>
          <a:noFill/>
          <a:ln w="12700">
            <a:solidFill>
              <a:srgbClr val="215283"/>
            </a:solidFill>
            <a:prstDash val="dash"/>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blurRad="63500" dist="38099" dir="2700000" algn="ctr" rotWithShape="0">
                    <a:schemeClr val="bg2">
                      <a:alpha val="74997"/>
                    </a:schemeClr>
                  </a:outerShdw>
                </a:effectLst>
              </a14:hiddenEffects>
            </a:ext>
          </a:extLst>
        </p:spPr>
        <p:txBody>
          <a:bodyPr lIns="72000" tIns="72000" rIns="72000" bIns="72000">
            <a:spAutoFit/>
          </a:bodyPr>
          <a:lstStyle/>
          <a:p>
            <a:endParaRPr lang="en-US"/>
          </a:p>
        </p:txBody>
      </p:sp>
      <p:sp>
        <p:nvSpPr>
          <p:cNvPr id="48140" name="Rectangle 51"/>
          <p:cNvSpPr>
            <a:spLocks noGrp="1" noChangeArrowheads="1"/>
          </p:cNvSpPr>
          <p:nvPr>
            <p:ph type="title"/>
          </p:nvPr>
        </p:nvSpPr>
        <p:spPr>
          <a:xfrm>
            <a:off x="611189" y="549275"/>
            <a:ext cx="8205787" cy="414339"/>
          </a:xfrm>
        </p:spPr>
        <p:txBody>
          <a:bodyPr>
            <a:normAutofit fontScale="90000"/>
          </a:bodyPr>
          <a:lstStyle/>
          <a:p>
            <a:r>
              <a:rPr lang="en-GB" altLang="ja-JP" sz="2400">
                <a:ea typeface="ＭＳ Ｐゴシック" charset="-128"/>
              </a:rPr>
              <a:t>The e-business strategy framework consists of three main steps</a:t>
            </a:r>
            <a:r>
              <a:rPr lang="de-DE" altLang="ja-JP" sz="2400">
                <a:ea typeface="ＭＳ Ｐゴシック" charset="-128"/>
              </a:rPr>
              <a:t> </a:t>
            </a:r>
            <a:endParaRPr lang="de-DE" altLang="en-US" sz="2400">
              <a:ea typeface="ＭＳ Ｐゴシック" charset="-128"/>
            </a:endParaRPr>
          </a:p>
        </p:txBody>
      </p:sp>
      <p:sp>
        <p:nvSpPr>
          <p:cNvPr id="2071604" name="AutoShape 52"/>
          <p:cNvSpPr>
            <a:spLocks noChangeArrowheads="1"/>
          </p:cNvSpPr>
          <p:nvPr>
            <p:custDataLst>
              <p:tags r:id="rId10"/>
            </p:custDataLst>
          </p:nvPr>
        </p:nvSpPr>
        <p:spPr bwMode="auto">
          <a:xfrm>
            <a:off x="2689226" y="2071688"/>
            <a:ext cx="4462463" cy="1644651"/>
          </a:xfrm>
          <a:prstGeom prst="chevron">
            <a:avLst>
              <a:gd name="adj" fmla="val 30561"/>
            </a:avLst>
          </a:prstGeom>
          <a:solidFill>
            <a:srgbClr val="C8C8C8"/>
          </a:solidFill>
          <a:ln w="12700">
            <a:solidFill>
              <a:schemeClr val="bg1"/>
            </a:solidFill>
            <a:miter lim="800000"/>
            <a:headEnd/>
            <a:tailEnd/>
          </a:ln>
          <a:effectLst/>
          <a:extLst>
            <a:ext uri="{AF507438-7753-43E0-B8FC-AC1667EBCBE1}">
              <a14:hiddenEffects xmlns:a14="http://schemas.microsoft.com/office/drawing/2010/main">
                <a:effectLst>
                  <a:outerShdw blurRad="63500" dist="71842" dir="2700000" algn="ctr" rotWithShape="0">
                    <a:schemeClr val="bg2">
                      <a:alpha val="74998"/>
                    </a:schemeClr>
                  </a:outerShdw>
                </a:effectLst>
              </a14:hiddenEffects>
            </a:ext>
          </a:extLst>
        </p:spPr>
        <p:txBody>
          <a:bodyPr lIns="270000" anchor="ctr"/>
          <a:lstStyle/>
          <a:p>
            <a:pPr algn="ctr">
              <a:defRPr/>
            </a:pPr>
            <a:r>
              <a:rPr lang="de-DE" altLang="en-US" dirty="0" err="1"/>
              <a:t>Where</a:t>
            </a:r>
            <a:r>
              <a:rPr lang="de-DE" altLang="en-US" dirty="0"/>
              <a:t> do </a:t>
            </a:r>
            <a:r>
              <a:rPr lang="de-DE" altLang="en-US" dirty="0" err="1"/>
              <a:t>we</a:t>
            </a:r>
            <a:r>
              <a:rPr lang="de-DE" altLang="en-US" dirty="0"/>
              <a:t> </a:t>
            </a:r>
            <a:r>
              <a:rPr lang="de-DE" altLang="en-US" dirty="0" err="1"/>
              <a:t>want</a:t>
            </a:r>
            <a:r>
              <a:rPr lang="de-DE" altLang="en-US" dirty="0"/>
              <a:t> </a:t>
            </a:r>
            <a:r>
              <a:rPr lang="de-DE" altLang="en-US" dirty="0" err="1"/>
              <a:t>to</a:t>
            </a:r>
            <a:r>
              <a:rPr lang="de-DE" altLang="en-US" dirty="0"/>
              <a:t> </a:t>
            </a:r>
            <a:r>
              <a:rPr lang="de-DE" altLang="en-US" dirty="0" err="1"/>
              <a:t>be</a:t>
            </a:r>
            <a:r>
              <a:rPr lang="de-DE" altLang="en-US" dirty="0"/>
              <a:t>?</a:t>
            </a:r>
          </a:p>
        </p:txBody>
      </p:sp>
    </p:spTree>
    <p:extLst>
      <p:ext uri="{BB962C8B-B14F-4D97-AF65-F5344CB8AC3E}">
        <p14:creationId xmlns:p14="http://schemas.microsoft.com/office/powerpoint/2010/main" val="415069233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1085850"/>
            <a:ext cx="7594600" cy="4686300"/>
          </a:xfrm>
          <a:prstGeom prst="rect">
            <a:avLst/>
          </a:prstGeom>
        </p:spPr>
      </p:pic>
    </p:spTree>
    <p:extLst>
      <p:ext uri="{BB962C8B-B14F-4D97-AF65-F5344CB8AC3E}">
        <p14:creationId xmlns:p14="http://schemas.microsoft.com/office/powerpoint/2010/main" val="188682486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normAutofit fontScale="90000"/>
          </a:bodyPr>
          <a:lstStyle/>
          <a:p>
            <a:pPr eaLnBrk="1" hangingPunct="1">
              <a:defRPr/>
            </a:pPr>
            <a:r>
              <a:rPr lang="en-GB" altLang="en-US" sz="3600" dirty="0">
                <a:ea typeface="ＭＳ Ｐゴシック" panose="020B0600070205080204" pitchFamily="34" charset="-128"/>
              </a:rPr>
              <a:t>THREE LEVELS OF THE BUSINESS ENVIRONMENT</a:t>
            </a:r>
          </a:p>
        </p:txBody>
      </p:sp>
      <p:sp>
        <p:nvSpPr>
          <p:cNvPr id="54275" name="Rectangle 3"/>
          <p:cNvSpPr>
            <a:spLocks noGrp="1" noChangeArrowheads="1"/>
          </p:cNvSpPr>
          <p:nvPr>
            <p:ph type="body" sz="half" idx="1"/>
          </p:nvPr>
        </p:nvSpPr>
        <p:spPr>
          <a:xfrm>
            <a:off x="250826" y="2781301"/>
            <a:ext cx="3813175" cy="2414588"/>
          </a:xfrm>
        </p:spPr>
        <p:txBody>
          <a:bodyPr/>
          <a:lstStyle/>
          <a:p>
            <a:pPr eaLnBrk="1" hangingPunct="1"/>
            <a:r>
              <a:rPr lang="en-GB" altLang="en-US">
                <a:ea typeface="ＭＳ Ｐゴシック" charset="-128"/>
              </a:rPr>
              <a:t>Macro- Environment</a:t>
            </a:r>
          </a:p>
          <a:p>
            <a:pPr eaLnBrk="1" hangingPunct="1"/>
            <a:r>
              <a:rPr lang="en-GB" altLang="en-US">
                <a:ea typeface="ＭＳ Ｐゴシック" charset="-128"/>
              </a:rPr>
              <a:t>Micro- Environment</a:t>
            </a:r>
          </a:p>
          <a:p>
            <a:pPr eaLnBrk="1" hangingPunct="1"/>
            <a:r>
              <a:rPr lang="en-GB" altLang="en-US">
                <a:ea typeface="ＭＳ Ｐゴシック" charset="-128"/>
              </a:rPr>
              <a:t>Internal environment</a:t>
            </a:r>
          </a:p>
        </p:txBody>
      </p:sp>
      <p:pic>
        <p:nvPicPr>
          <p:cNvPr id="54276" name="Picture 6" descr="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0500" y="1273175"/>
            <a:ext cx="4387851" cy="4387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4277" name="TextBox 5"/>
          <p:cNvSpPr txBox="1">
            <a:spLocks noChangeArrowheads="1"/>
          </p:cNvSpPr>
          <p:nvPr/>
        </p:nvSpPr>
        <p:spPr bwMode="auto">
          <a:xfrm>
            <a:off x="107951" y="5291139"/>
            <a:ext cx="5141151"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ts val="700"/>
              </a:spcBef>
              <a:buClr>
                <a:schemeClr val="accent2"/>
              </a:buClr>
              <a:buSzPct val="60000"/>
              <a:buFont typeface="Wingdings" charset="2"/>
              <a:buChar char=""/>
              <a:defRPr sz="2900">
                <a:solidFill>
                  <a:schemeClr val="tx1"/>
                </a:solidFill>
                <a:latin typeface="Tw Cen MT" charset="0"/>
                <a:ea typeface="ＭＳ Ｐゴシック" charset="-128"/>
              </a:defRPr>
            </a:lvl1pPr>
            <a:lvl2pPr marL="742950" indent="-285750">
              <a:spcBef>
                <a:spcPts val="550"/>
              </a:spcBef>
              <a:buClr>
                <a:schemeClr val="accent1"/>
              </a:buClr>
              <a:buSzPct val="70000"/>
              <a:buFont typeface="Wingdings 2" charset="2"/>
              <a:buChar char=""/>
              <a:defRPr sz="2600">
                <a:solidFill>
                  <a:schemeClr val="tx1"/>
                </a:solidFill>
                <a:latin typeface="Tw Cen MT" charset="0"/>
                <a:ea typeface="ＭＳ Ｐゴシック" charset="-128"/>
              </a:defRPr>
            </a:lvl2pPr>
            <a:lvl3pPr marL="1143000" indent="-228600">
              <a:spcBef>
                <a:spcPts val="500"/>
              </a:spcBef>
              <a:buClr>
                <a:schemeClr val="accent2"/>
              </a:buClr>
              <a:buSzPct val="75000"/>
              <a:buFont typeface="Wingdings" charset="2"/>
              <a:buChar char=""/>
              <a:defRPr sz="2300">
                <a:solidFill>
                  <a:schemeClr val="tx1"/>
                </a:solidFill>
                <a:latin typeface="Tw Cen MT" charset="0"/>
                <a:ea typeface="ＭＳ Ｐゴシック" charset="-128"/>
              </a:defRPr>
            </a:lvl3pPr>
            <a:lvl4pPr marL="1600200" indent="-228600">
              <a:spcBef>
                <a:spcPts val="400"/>
              </a:spcBef>
              <a:buClr>
                <a:srgbClr val="A5AB81"/>
              </a:buClr>
              <a:buSzPct val="75000"/>
              <a:buFont typeface="Wingdings" charset="2"/>
              <a:buChar char=""/>
              <a:defRPr sz="2000">
                <a:solidFill>
                  <a:schemeClr val="tx1"/>
                </a:solidFill>
                <a:latin typeface="Tw Cen MT" charset="0"/>
                <a:ea typeface="ＭＳ Ｐゴシック" charset="-128"/>
              </a:defRPr>
            </a:lvl4pPr>
            <a:lvl5pPr marL="2057400" indent="-228600">
              <a:spcBef>
                <a:spcPts val="400"/>
              </a:spcBef>
              <a:buClr>
                <a:srgbClr val="D8B25C"/>
              </a:buClr>
              <a:buSzPct val="65000"/>
              <a:buFont typeface="Wingdings" charset="2"/>
              <a:buChar char=""/>
              <a:defRPr sz="2000">
                <a:solidFill>
                  <a:schemeClr val="tx1"/>
                </a:solidFill>
                <a:latin typeface="Tw Cen MT" charset="0"/>
                <a:ea typeface="ＭＳ Ｐゴシック" charset="-128"/>
              </a:defRPr>
            </a:lvl5pPr>
            <a:lvl6pPr marL="25146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6pPr>
            <a:lvl7pPr marL="29718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7pPr>
            <a:lvl8pPr marL="34290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8pPr>
            <a:lvl9pPr marL="3886200" indent="-228600" eaLnBrk="0" fontAlgn="base" hangingPunct="0">
              <a:spcBef>
                <a:spcPts val="400"/>
              </a:spcBef>
              <a:spcAft>
                <a:spcPct val="0"/>
              </a:spcAft>
              <a:buClr>
                <a:srgbClr val="D8B25C"/>
              </a:buClr>
              <a:buSzPct val="65000"/>
              <a:buFont typeface="Wingdings" charset="2"/>
              <a:buChar char=""/>
              <a:defRPr sz="2000">
                <a:solidFill>
                  <a:schemeClr val="tx1"/>
                </a:solidFill>
                <a:latin typeface="Tw Cen MT" charset="0"/>
                <a:ea typeface="ＭＳ Ｐゴシック" charset="-128"/>
              </a:defRPr>
            </a:lvl9pPr>
          </a:lstStyle>
          <a:p>
            <a:pPr eaLnBrk="1" hangingPunct="1">
              <a:spcBef>
                <a:spcPct val="0"/>
              </a:spcBef>
              <a:buClrTx/>
              <a:buSzTx/>
              <a:buFontTx/>
              <a:buNone/>
            </a:pPr>
            <a:r>
              <a:rPr lang="en-GB" altLang="en-US" sz="1200">
                <a:latin typeface="Arial" charset="0"/>
              </a:rPr>
              <a:t>(Palmer and Hartley (2009); </a:t>
            </a:r>
            <a:r>
              <a:rPr lang="en-GB" altLang="en-US" sz="1200" i="1">
                <a:latin typeface="Arial" charset="0"/>
              </a:rPr>
              <a:t>The Business Environment </a:t>
            </a:r>
            <a:r>
              <a:rPr lang="en-GB" altLang="en-US" sz="1200">
                <a:latin typeface="Arial" charset="0"/>
              </a:rPr>
              <a:t>6e. McGraw-Hill)</a:t>
            </a:r>
          </a:p>
        </p:txBody>
      </p:sp>
    </p:spTree>
    <p:extLst>
      <p:ext uri="{BB962C8B-B14F-4D97-AF65-F5344CB8AC3E}">
        <p14:creationId xmlns:p14="http://schemas.microsoft.com/office/powerpoint/2010/main" val="278117172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457200" y="449264"/>
            <a:ext cx="8229600" cy="579437"/>
          </a:xfrm>
        </p:spPr>
        <p:txBody>
          <a:bodyPr/>
          <a:lstStyle/>
          <a:p>
            <a:r>
              <a:rPr lang="en-GB" altLang="en-US" sz="3200">
                <a:ea typeface="ＭＳ Ｐゴシック" charset="-128"/>
              </a:rPr>
              <a:t>Questions for marketers</a:t>
            </a:r>
            <a:endParaRPr lang="en-US" altLang="en-US" sz="3200">
              <a:ea typeface="ＭＳ Ｐゴシック" charset="-128"/>
            </a:endParaRPr>
          </a:p>
        </p:txBody>
      </p:sp>
      <p:sp>
        <p:nvSpPr>
          <p:cNvPr id="6147" name="Rectangle 3"/>
          <p:cNvSpPr>
            <a:spLocks noGrp="1" noChangeArrowheads="1"/>
          </p:cNvSpPr>
          <p:nvPr>
            <p:ph type="body" idx="1"/>
          </p:nvPr>
        </p:nvSpPr>
        <p:spPr>
          <a:xfrm>
            <a:off x="457200" y="1565277"/>
            <a:ext cx="8229600" cy="4167980"/>
          </a:xfrm>
        </p:spPr>
        <p:txBody>
          <a:bodyPr>
            <a:normAutofit fontScale="70000" lnSpcReduction="20000"/>
          </a:bodyPr>
          <a:lstStyle/>
          <a:p>
            <a:pPr marL="361942" indent="-361942"/>
            <a:r>
              <a:rPr lang="en-US" altLang="en-US" dirty="0">
                <a:ea typeface="ＭＳ Ｐゴシック" charset="-128"/>
              </a:rPr>
              <a:t>What are our capabilities for understanding our online marketplace? </a:t>
            </a:r>
            <a:endParaRPr lang="en-GB" altLang="en-US" dirty="0">
              <a:ea typeface="ＭＳ Ｐゴシック" charset="-128"/>
            </a:endParaRPr>
          </a:p>
          <a:p>
            <a:pPr marL="361942" indent="-361942"/>
            <a:r>
              <a:rPr lang="en-US" altLang="en-US" dirty="0">
                <a:ea typeface="ＭＳ Ｐゴシック" charset="-128"/>
              </a:rPr>
              <a:t>How relevant is the behaviour of the actors in the micro-environment to the future of our business?</a:t>
            </a:r>
            <a:endParaRPr lang="en-GB" altLang="en-US" dirty="0">
              <a:ea typeface="ＭＳ Ｐゴシック" charset="-128"/>
            </a:endParaRPr>
          </a:p>
          <a:p>
            <a:pPr marL="361942" indent="-361942"/>
            <a:r>
              <a:rPr lang="en-US" altLang="en-US" dirty="0">
                <a:ea typeface="ＭＳ Ｐゴシック" charset="-128"/>
              </a:rPr>
              <a:t>How do I complete a marketplace analysis and how does this inform our digital marketing planning?</a:t>
            </a:r>
            <a:endParaRPr lang="en-GB" altLang="en-US" dirty="0">
              <a:ea typeface="ＭＳ Ｐゴシック" charset="-128"/>
            </a:endParaRPr>
          </a:p>
          <a:p>
            <a:pPr marL="361942" indent="-361942"/>
            <a:r>
              <a:rPr lang="en-US" altLang="en-US" dirty="0">
                <a:ea typeface="ＭＳ Ｐゴシック" charset="-128"/>
              </a:rPr>
              <a:t>How are customers’ needs changing as digital platforms develop and what are the implications of such changes?</a:t>
            </a:r>
            <a:endParaRPr lang="en-GB" altLang="en-US" dirty="0">
              <a:ea typeface="ＭＳ Ｐゴシック" charset="-128"/>
            </a:endParaRPr>
          </a:p>
          <a:p>
            <a:pPr marL="361942" indent="-361942"/>
            <a:r>
              <a:rPr lang="en-US" altLang="en-US" dirty="0">
                <a:ea typeface="ＭＳ Ｐゴシック" charset="-128"/>
              </a:rPr>
              <a:t>How do I compare our online marketing with that of our competitors?</a:t>
            </a:r>
            <a:endParaRPr lang="en-GB" altLang="en-US" dirty="0">
              <a:ea typeface="ＭＳ Ｐゴシック" charset="-128"/>
            </a:endParaRPr>
          </a:p>
          <a:p>
            <a:pPr marL="361942" indent="-361942"/>
            <a:r>
              <a:rPr lang="en-US" altLang="en-US" dirty="0">
                <a:ea typeface="ＭＳ Ｐゴシック" charset="-128"/>
              </a:rPr>
              <a:t>How do we find suitable intermediaries at the planning stage of a digital marketing strategy?</a:t>
            </a:r>
            <a:endParaRPr lang="en-GB" altLang="en-US" dirty="0">
              <a:ea typeface="ＭＳ Ｐゴシック" charset="-128"/>
            </a:endParaRPr>
          </a:p>
        </p:txBody>
      </p:sp>
    </p:spTree>
    <p:extLst>
      <p:ext uri="{BB962C8B-B14F-4D97-AF65-F5344CB8AC3E}">
        <p14:creationId xmlns:p14="http://schemas.microsoft.com/office/powerpoint/2010/main" val="75399339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a:xfrm>
            <a:off x="457200" y="422276"/>
            <a:ext cx="8229600" cy="625475"/>
          </a:xfrm>
        </p:spPr>
        <p:txBody>
          <a:bodyPr/>
          <a:lstStyle/>
          <a:p>
            <a:r>
              <a:rPr lang="en-US" altLang="en-US" sz="3200">
                <a:ea typeface="ＭＳ Ｐゴシック" charset="-128"/>
              </a:rPr>
              <a:t>Scenario for marketplace analysis</a:t>
            </a:r>
          </a:p>
        </p:txBody>
      </p:sp>
      <p:sp>
        <p:nvSpPr>
          <p:cNvPr id="7171" name="Content Placeholder 2"/>
          <p:cNvSpPr>
            <a:spLocks noGrp="1"/>
          </p:cNvSpPr>
          <p:nvPr>
            <p:ph idx="1"/>
          </p:nvPr>
        </p:nvSpPr>
        <p:spPr>
          <a:xfrm>
            <a:off x="457200" y="1557337"/>
            <a:ext cx="8229600" cy="4525963"/>
          </a:xfrm>
        </p:spPr>
        <p:txBody>
          <a:bodyPr/>
          <a:lstStyle/>
          <a:p>
            <a:pPr marL="363530" indent="-363530"/>
            <a:r>
              <a:rPr lang="en-US" altLang="en-US">
                <a:ea typeface="ＭＳ Ｐゴシック" charset="-128"/>
              </a:rPr>
              <a:t>You have been appointed by Blackcircles.com as digital marketing manager.</a:t>
            </a:r>
          </a:p>
          <a:p>
            <a:pPr marL="363530" indent="-363530"/>
            <a:r>
              <a:rPr lang="en-US" altLang="en-US">
                <a:ea typeface="ＭＳ Ｐゴシック" charset="-128"/>
              </a:rPr>
              <a:t>Your task is to create a digital marketing plan for the next year and beyond.</a:t>
            </a:r>
          </a:p>
          <a:p>
            <a:pPr marL="363530" indent="-363530"/>
            <a:r>
              <a:rPr lang="en-US" altLang="en-US">
                <a:ea typeface="ＭＳ Ｐゴシック" charset="-128"/>
              </a:rPr>
              <a:t>What would you need to review about the online marketplace to help create your plan?</a:t>
            </a:r>
          </a:p>
        </p:txBody>
      </p:sp>
    </p:spTree>
    <p:extLst>
      <p:ext uri="{BB962C8B-B14F-4D97-AF65-F5344CB8AC3E}">
        <p14:creationId xmlns:p14="http://schemas.microsoft.com/office/powerpoint/2010/main" val="36239495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3"/>
          <p:cNvSpPr>
            <a:spLocks noChangeArrowheads="1"/>
          </p:cNvSpPr>
          <p:nvPr/>
        </p:nvSpPr>
        <p:spPr bwMode="auto">
          <a:xfrm>
            <a:off x="466725" y="5848351"/>
            <a:ext cx="8229600" cy="33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2.1</a:t>
            </a:r>
            <a:r>
              <a:rPr lang="en-GB" altLang="en-US"/>
              <a:t>  Blackcircles.com</a:t>
            </a:r>
          </a:p>
        </p:txBody>
      </p:sp>
      <p:pic>
        <p:nvPicPr>
          <p:cNvPr id="8195" name="Picture 6" descr="M02NF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76375" y="620714"/>
            <a:ext cx="6191251" cy="4984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3059452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ChangeArrowheads="1"/>
          </p:cNvSpPr>
          <p:nvPr/>
        </p:nvSpPr>
        <p:spPr bwMode="auto">
          <a:xfrm>
            <a:off x="466725" y="5848351"/>
            <a:ext cx="8229600" cy="33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2.2</a:t>
            </a:r>
            <a:r>
              <a:rPr lang="en-GB" altLang="en-US"/>
              <a:t>  The digital marketing environment</a:t>
            </a:r>
          </a:p>
        </p:txBody>
      </p:sp>
      <p:pic>
        <p:nvPicPr>
          <p:cNvPr id="9219" name="Picture 6" descr="M02NF00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1538" y="889002"/>
            <a:ext cx="7372351" cy="4346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4677434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customer</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841650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ChangeArrowheads="1"/>
          </p:cNvSpPr>
          <p:nvPr/>
        </p:nvSpPr>
        <p:spPr bwMode="auto">
          <a:xfrm>
            <a:off x="466725" y="5849939"/>
            <a:ext cx="8229600" cy="33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2.5</a:t>
            </a:r>
            <a:r>
              <a:rPr lang="en-GB" altLang="en-US"/>
              <a:t>  An online marketplace map</a:t>
            </a:r>
          </a:p>
        </p:txBody>
      </p:sp>
      <p:pic>
        <p:nvPicPr>
          <p:cNvPr id="10243" name="Picture 6" descr="M02NF00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241426" y="377826"/>
            <a:ext cx="6651625" cy="5311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95441696"/>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p:cNvSpPr>
            <a:spLocks noChangeArrowheads="1"/>
          </p:cNvSpPr>
          <p:nvPr/>
        </p:nvSpPr>
        <p:spPr bwMode="auto">
          <a:xfrm>
            <a:off x="466725" y="5802313"/>
            <a:ext cx="82296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2.6</a:t>
            </a:r>
            <a:r>
              <a:rPr lang="en-GB" altLang="en-US"/>
              <a:t>  Correlation between search volume in Google Trends and retail</a:t>
            </a:r>
            <a:br>
              <a:rPr lang="en-GB" altLang="en-US"/>
            </a:br>
            <a:r>
              <a:rPr lang="en-GB" altLang="en-US"/>
              <a:t>sales volume</a:t>
            </a:r>
          </a:p>
          <a:p>
            <a:pPr algn="l" eaLnBrk="1" hangingPunct="1">
              <a:lnSpc>
                <a:spcPct val="90000"/>
              </a:lnSpc>
              <a:spcBef>
                <a:spcPct val="20000"/>
              </a:spcBef>
            </a:pPr>
            <a:r>
              <a:rPr lang="en-GB" altLang="en-US" sz="800" i="1"/>
              <a:t>Source</a:t>
            </a:r>
            <a:r>
              <a:rPr lang="en-GB" altLang="en-US" sz="800"/>
              <a:t>:</a:t>
            </a:r>
            <a:r>
              <a:rPr lang="en-GB" altLang="en-US" sz="800" i="1"/>
              <a:t> </a:t>
            </a:r>
            <a:r>
              <a:rPr lang="en-GB" altLang="en-US" sz="800"/>
              <a:t>Chamberlin (2010)</a:t>
            </a:r>
          </a:p>
        </p:txBody>
      </p:sp>
      <p:pic>
        <p:nvPicPr>
          <p:cNvPr id="11267" name="Picture 6" descr="M02NF00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351" y="876301"/>
            <a:ext cx="8089900" cy="4416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18939794"/>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457200" y="311152"/>
            <a:ext cx="8229600" cy="1077913"/>
          </a:xfrm>
        </p:spPr>
        <p:txBody>
          <a:bodyPr/>
          <a:lstStyle/>
          <a:p>
            <a:r>
              <a:rPr lang="en-US" altLang="en-US" sz="3200">
                <a:ea typeface="ＭＳ Ｐゴシック" charset="-128"/>
              </a:rPr>
              <a:t>Examples of top ten Search Terms for all retailing and Apparel</a:t>
            </a:r>
          </a:p>
        </p:txBody>
      </p:sp>
      <p:sp>
        <p:nvSpPr>
          <p:cNvPr id="12291" name="Rectangle 3"/>
          <p:cNvSpPr>
            <a:spLocks noChangeArrowheads="1"/>
          </p:cNvSpPr>
          <p:nvPr/>
        </p:nvSpPr>
        <p:spPr bwMode="auto">
          <a:xfrm>
            <a:off x="463551" y="5843588"/>
            <a:ext cx="8229600" cy="46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Table 2.1</a:t>
            </a:r>
            <a:r>
              <a:rPr lang="en-GB" altLang="en-US"/>
              <a:t>  Top 10 search terms for all retailing and for apparel</a:t>
            </a:r>
          </a:p>
          <a:p>
            <a:pPr algn="l" eaLnBrk="1" hangingPunct="1">
              <a:lnSpc>
                <a:spcPct val="90000"/>
              </a:lnSpc>
              <a:spcBef>
                <a:spcPct val="20000"/>
              </a:spcBef>
            </a:pPr>
            <a:r>
              <a:rPr lang="en-GB" altLang="en-US" sz="800" i="1"/>
              <a:t>Source</a:t>
            </a:r>
            <a:r>
              <a:rPr lang="en-GB" altLang="en-US" sz="800"/>
              <a:t>: Chamberlin (2010)</a:t>
            </a:r>
          </a:p>
        </p:txBody>
      </p:sp>
      <p:pic>
        <p:nvPicPr>
          <p:cNvPr id="12292" name="Picture 8" descr="M02NT00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1264" y="1693863"/>
            <a:ext cx="6721475" cy="3732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598106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457200" y="422276"/>
            <a:ext cx="8229600" cy="625475"/>
          </a:xfrm>
        </p:spPr>
        <p:txBody>
          <a:bodyPr/>
          <a:lstStyle/>
          <a:p>
            <a:r>
              <a:rPr lang="en-US" altLang="en-US" sz="3200" dirty="0">
                <a:ea typeface="ＭＳ Ｐゴシック" charset="-128"/>
              </a:rPr>
              <a:t>Tools for marketplace analysis</a:t>
            </a:r>
          </a:p>
        </p:txBody>
      </p:sp>
      <p:sp>
        <p:nvSpPr>
          <p:cNvPr id="13315" name="Content Placeholder 2"/>
          <p:cNvSpPr>
            <a:spLocks noGrp="1"/>
          </p:cNvSpPr>
          <p:nvPr>
            <p:ph idx="1"/>
          </p:nvPr>
        </p:nvSpPr>
        <p:spPr>
          <a:xfrm>
            <a:off x="431800" y="1557337"/>
            <a:ext cx="8229600" cy="4525963"/>
          </a:xfrm>
        </p:spPr>
        <p:txBody>
          <a:bodyPr>
            <a:normAutofit fontScale="92500" lnSpcReduction="20000"/>
          </a:bodyPr>
          <a:lstStyle/>
          <a:p>
            <a:pPr marL="374641" indent="-352417">
              <a:tabLst>
                <a:tab pos="749281" algn="l"/>
              </a:tabLst>
            </a:pPr>
            <a:r>
              <a:rPr lang="en-US" altLang="en-US" sz="2600" dirty="0">
                <a:ea typeface="ＭＳ Ｐゴシック" charset="-128"/>
              </a:rPr>
              <a:t>See: </a:t>
            </a:r>
            <a:r>
              <a:rPr lang="en-US" altLang="en-US" sz="2600" dirty="0">
                <a:ea typeface="ＭＳ Ｐゴシック" charset="-128"/>
                <a:hlinkClick r:id="rId3"/>
              </a:rPr>
              <a:t>http://www.smartinsights.com/marketplace-analysis</a:t>
            </a:r>
            <a:r>
              <a:rPr lang="en-US" altLang="en-US" sz="2600" dirty="0">
                <a:ea typeface="ＭＳ Ｐゴシック" charset="-128"/>
                <a:hlinkClick r:id="rId3"/>
              </a:rPr>
              <a:t>/</a:t>
            </a:r>
            <a:endParaRPr lang="en-US" altLang="en-US" sz="2600" dirty="0">
              <a:ea typeface="ＭＳ Ｐゴシック" charset="-128"/>
            </a:endParaRPr>
          </a:p>
          <a:p>
            <a:pPr marL="374641" indent="-352417">
              <a:tabLst>
                <a:tab pos="749281" algn="l"/>
              </a:tabLst>
            </a:pPr>
            <a:r>
              <a:rPr lang="en-US" altLang="en-US" sz="2600" dirty="0">
                <a:ea typeface="ＭＳ Ｐゴシック" charset="-128"/>
                <a:hlinkClick r:id="rId4"/>
              </a:rPr>
              <a:t>http://www.smartinsights.com/marketplace-analysis/customer-analysis/10-free-online-marketing-tools-that-every-hands-on-marketer-should-use/?</a:t>
            </a:r>
            <a:r>
              <a:rPr lang="en-US" altLang="en-US" sz="2600" dirty="0">
                <a:ea typeface="ＭＳ Ｐゴシック" charset="-128"/>
                <a:hlinkClick r:id="rId4"/>
              </a:rPr>
              <a:t>new=1</a:t>
            </a:r>
            <a:endParaRPr lang="en-US" altLang="en-US" sz="2600" dirty="0">
              <a:ea typeface="ＭＳ Ｐゴシック" charset="-128"/>
            </a:endParaRPr>
          </a:p>
          <a:p>
            <a:pPr marL="374641" indent="-352417">
              <a:tabLst>
                <a:tab pos="749281" algn="l"/>
              </a:tabLst>
            </a:pPr>
            <a:r>
              <a:rPr lang="en-US" altLang="en-US" sz="2600" dirty="0">
                <a:ea typeface="ＭＳ Ｐゴシック" charset="-128"/>
              </a:rPr>
              <a:t>Google </a:t>
            </a:r>
            <a:r>
              <a:rPr lang="en-US" altLang="en-US" sz="2600" dirty="0">
                <a:ea typeface="ＭＳ Ｐゴシック" charset="-128"/>
              </a:rPr>
              <a:t>Agency </a:t>
            </a:r>
            <a:r>
              <a:rPr lang="en-US" altLang="en-US" sz="2600" dirty="0">
                <a:ea typeface="ＭＳ Ｐゴシック" charset="-128"/>
              </a:rPr>
              <a:t>Toolkit</a:t>
            </a:r>
            <a:endParaRPr lang="en-US" altLang="en-US" sz="2600" dirty="0">
              <a:ea typeface="ＭＳ Ｐゴシック" charset="-128"/>
            </a:endParaRPr>
          </a:p>
          <a:p>
            <a:pPr marL="766743" lvl="1" indent="-379404">
              <a:tabLst>
                <a:tab pos="749281" algn="l"/>
              </a:tabLst>
            </a:pPr>
            <a:r>
              <a:rPr lang="en-US" altLang="en-US" dirty="0">
                <a:ea typeface="ＭＳ Ｐゴシック" charset="-128"/>
                <a:hlinkClick r:id="rId5"/>
              </a:rPr>
              <a:t>https://</a:t>
            </a:r>
            <a:r>
              <a:rPr lang="en-US" altLang="en-US" dirty="0" smtClean="0">
                <a:ea typeface="ＭＳ Ｐゴシック" charset="-128"/>
                <a:hlinkClick r:id="rId5"/>
              </a:rPr>
              <a:t>www.google.co.uk/ads/agency/toolkit.html</a:t>
            </a:r>
            <a:endParaRPr lang="en-US" altLang="en-US" dirty="0" smtClean="0">
              <a:ea typeface="ＭＳ Ｐゴシック" charset="-128"/>
            </a:endParaRPr>
          </a:p>
          <a:p>
            <a:pPr marL="766743" lvl="1" indent="-379404">
              <a:tabLst>
                <a:tab pos="749281" algn="l"/>
              </a:tabLst>
            </a:pPr>
            <a:r>
              <a:rPr lang="en-US" altLang="en-US" dirty="0" smtClean="0">
                <a:ea typeface="ＭＳ Ｐゴシック" charset="-128"/>
              </a:rPr>
              <a:t>Key </a:t>
            </a:r>
            <a:r>
              <a:rPr lang="en-US" altLang="en-US" dirty="0">
                <a:ea typeface="ＭＳ Ｐゴシック" charset="-128"/>
              </a:rPr>
              <a:t>Tools: </a:t>
            </a:r>
            <a:r>
              <a:rPr lang="en-US" altLang="en-US" dirty="0">
                <a:ea typeface="ＭＳ Ｐゴシック" charset="-128"/>
                <a:hlinkClick r:id="rId6"/>
              </a:rPr>
              <a:t>http://www.smartinsights.com/marketplace-analysis/google-tools-you-may-not-know-about</a:t>
            </a:r>
            <a:r>
              <a:rPr lang="en-US" altLang="en-US" dirty="0" smtClean="0">
                <a:ea typeface="ＭＳ Ｐゴシック" charset="-128"/>
                <a:hlinkClick r:id="rId6"/>
              </a:rPr>
              <a:t>/</a:t>
            </a:r>
            <a:endParaRPr lang="en-US" altLang="en-US" dirty="0">
              <a:ea typeface="ＭＳ Ｐゴシック" charset="-128"/>
            </a:endParaRPr>
          </a:p>
          <a:p>
            <a:pPr marL="374641" indent="-352417">
              <a:tabLst>
                <a:tab pos="749281" algn="l"/>
              </a:tabLst>
            </a:pPr>
            <a:r>
              <a:rPr lang="en-US" altLang="en-US" sz="2600" dirty="0">
                <a:ea typeface="ＭＳ Ｐゴシック" charset="-128"/>
              </a:rPr>
              <a:t>Alexa: </a:t>
            </a:r>
            <a:r>
              <a:rPr lang="en-US" altLang="en-US" sz="2600" dirty="0" err="1">
                <a:ea typeface="ＭＳ Ｐゴシック" charset="-128"/>
              </a:rPr>
              <a:t>www.alexa.com</a:t>
            </a:r>
            <a:endParaRPr lang="en-US" altLang="en-US" sz="2600" dirty="0">
              <a:ea typeface="ＭＳ Ｐゴシック" charset="-128"/>
            </a:endParaRPr>
          </a:p>
          <a:p>
            <a:pPr marL="374641" indent="-352417">
              <a:tabLst>
                <a:tab pos="749281" algn="l"/>
              </a:tabLst>
            </a:pPr>
            <a:r>
              <a:rPr lang="en-US" altLang="en-US" sz="2600" dirty="0" err="1">
                <a:ea typeface="ＭＳ Ｐゴシック" charset="-128"/>
              </a:rPr>
              <a:t>Comscore</a:t>
            </a:r>
            <a:r>
              <a:rPr lang="en-US" altLang="en-US" sz="2600" dirty="0">
                <a:ea typeface="ＭＳ Ｐゴシック" charset="-128"/>
              </a:rPr>
              <a:t>: </a:t>
            </a:r>
            <a:r>
              <a:rPr lang="en-US" altLang="en-US" sz="2600" dirty="0" err="1">
                <a:ea typeface="ＭＳ Ｐゴシック" charset="-128"/>
              </a:rPr>
              <a:t>www.comscore.com</a:t>
            </a:r>
            <a:r>
              <a:rPr lang="en-US" altLang="en-US" sz="2600" dirty="0">
                <a:ea typeface="ＭＳ Ｐゴシック" charset="-128"/>
              </a:rPr>
              <a:t> Press </a:t>
            </a:r>
            <a:r>
              <a:rPr lang="en-US" altLang="en-US" sz="2600" dirty="0">
                <a:ea typeface="ＭＳ Ｐゴシック" charset="-128"/>
              </a:rPr>
              <a:t>releases</a:t>
            </a:r>
            <a:endParaRPr lang="en-US" altLang="en-US" sz="2600" dirty="0">
              <a:ea typeface="ＭＳ Ｐゴシック" charset="-128"/>
            </a:endParaRPr>
          </a:p>
        </p:txBody>
      </p:sp>
    </p:spTree>
    <p:extLst>
      <p:ext uri="{BB962C8B-B14F-4D97-AF65-F5344CB8AC3E}">
        <p14:creationId xmlns:p14="http://schemas.microsoft.com/office/powerpoint/2010/main" val="16905451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0" y="447675"/>
            <a:ext cx="9144000" cy="579439"/>
          </a:xfrm>
        </p:spPr>
        <p:txBody>
          <a:bodyPr/>
          <a:lstStyle/>
          <a:p>
            <a:r>
              <a:rPr lang="en-US" altLang="en-US" sz="3200">
                <a:ea typeface="ＭＳ Ｐゴシック" charset="-128"/>
              </a:rPr>
              <a:t>Issues in analysing the online marketplace</a:t>
            </a:r>
          </a:p>
        </p:txBody>
      </p:sp>
      <p:sp>
        <p:nvSpPr>
          <p:cNvPr id="14339" name="Rectangle 3"/>
          <p:cNvSpPr>
            <a:spLocks noChangeArrowheads="1"/>
          </p:cNvSpPr>
          <p:nvPr/>
        </p:nvSpPr>
        <p:spPr bwMode="auto">
          <a:xfrm>
            <a:off x="468313" y="5843589"/>
            <a:ext cx="8229600" cy="331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Table 2.3</a:t>
            </a:r>
            <a:r>
              <a:rPr lang="en-GB" altLang="en-US"/>
              <a:t>  The micro-environment: issues for digital marketers</a:t>
            </a:r>
          </a:p>
        </p:txBody>
      </p:sp>
      <p:pic>
        <p:nvPicPr>
          <p:cNvPr id="14340" name="Picture 5" descr="M02NT0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22375" y="1201737"/>
            <a:ext cx="6699251" cy="4489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81739530"/>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3"/>
          <p:cNvSpPr>
            <a:spLocks noChangeArrowheads="1"/>
          </p:cNvSpPr>
          <p:nvPr/>
        </p:nvSpPr>
        <p:spPr bwMode="auto">
          <a:xfrm>
            <a:off x="468313" y="5737225"/>
            <a:ext cx="8229600" cy="769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2.7</a:t>
            </a:r>
            <a:r>
              <a:rPr lang="en-GB" altLang="en-US"/>
              <a:t>  A model of the Internet marketing conversion process. It shows key traffic or audience measures (</a:t>
            </a:r>
            <a:r>
              <a:rPr lang="en-GB" altLang="en-US" i="1"/>
              <a:t>Q</a:t>
            </a:r>
            <a:r>
              <a:rPr lang="en-GB" altLang="en-US" baseline="-25000"/>
              <a:t>0</a:t>
            </a:r>
            <a:r>
              <a:rPr lang="en-GB" altLang="en-US"/>
              <a:t> to </a:t>
            </a:r>
            <a:r>
              <a:rPr lang="en-GB" altLang="en-US" i="1"/>
              <a:t>Q</a:t>
            </a:r>
            <a:r>
              <a:rPr lang="en-GB" altLang="en-US" baseline="-25000"/>
              <a:t>4</a:t>
            </a:r>
            <a:r>
              <a:rPr lang="en-GB" altLang="en-US"/>
              <a:t>), first-time visitors (</a:t>
            </a:r>
            <a:r>
              <a:rPr lang="en-GB" altLang="en-US" i="1"/>
              <a:t>Q</a:t>
            </a:r>
            <a:r>
              <a:rPr lang="en-GB" altLang="en-US" baseline="-25000"/>
              <a:t>2</a:t>
            </a:r>
            <a:r>
              <a:rPr lang="en-GB" altLang="en-US"/>
              <a:t>) and repeat visitors (</a:t>
            </a:r>
            <a:r>
              <a:rPr lang="en-GB" altLang="en-US" i="1"/>
              <a:t>Q</a:t>
            </a:r>
            <a:r>
              <a:rPr lang="en-GB" altLang="en-US" baseline="-25000"/>
              <a:t>2R</a:t>
            </a:r>
            <a:r>
              <a:rPr lang="en-GB" altLang="en-US"/>
              <a:t>) and key conversion efficiency ratios</a:t>
            </a:r>
          </a:p>
        </p:txBody>
      </p:sp>
      <p:pic>
        <p:nvPicPr>
          <p:cNvPr id="15363" name="Picture 6" descr="M02NF0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3489" y="582614"/>
            <a:ext cx="6651625" cy="4829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79282152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ChangeArrowheads="1"/>
          </p:cNvSpPr>
          <p:nvPr/>
        </p:nvSpPr>
        <p:spPr bwMode="auto">
          <a:xfrm>
            <a:off x="466725" y="5848351"/>
            <a:ext cx="8229600" cy="331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2.8</a:t>
            </a:r>
            <a:r>
              <a:rPr lang="en-GB" altLang="en-US"/>
              <a:t>  An example of a conversion model</a:t>
            </a:r>
          </a:p>
        </p:txBody>
      </p:sp>
      <p:pic>
        <p:nvPicPr>
          <p:cNvPr id="16387" name="Picture 6" descr="M02NF00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4413" y="1317625"/>
            <a:ext cx="7086600" cy="36004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25625254"/>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457200" y="422276"/>
            <a:ext cx="8229600" cy="625475"/>
          </a:xfrm>
        </p:spPr>
        <p:txBody>
          <a:bodyPr/>
          <a:lstStyle/>
          <a:p>
            <a:r>
              <a:rPr lang="en-GB" altLang="en-US" sz="3200">
                <a:ea typeface="ＭＳ Ｐゴシック" charset="-128"/>
              </a:rPr>
              <a:t>Evaluating demand levels</a:t>
            </a:r>
          </a:p>
        </p:txBody>
      </p:sp>
      <p:sp>
        <p:nvSpPr>
          <p:cNvPr id="17411" name="Rectangle 3"/>
          <p:cNvSpPr>
            <a:spLocks noGrp="1" noChangeArrowheads="1"/>
          </p:cNvSpPr>
          <p:nvPr>
            <p:ph type="body" idx="1"/>
          </p:nvPr>
        </p:nvSpPr>
        <p:spPr/>
        <p:txBody>
          <a:bodyPr>
            <a:normAutofit fontScale="92500" lnSpcReduction="10000"/>
          </a:bodyPr>
          <a:lstStyle/>
          <a:p>
            <a:pPr>
              <a:lnSpc>
                <a:spcPct val="90000"/>
              </a:lnSpc>
              <a:defRPr/>
            </a:pPr>
            <a:r>
              <a:rPr lang="en-GB" dirty="0" smtClean="0"/>
              <a:t>Level of Internet access</a:t>
            </a:r>
          </a:p>
          <a:p>
            <a:pPr marL="685783" lvl="1" indent="-307967">
              <a:lnSpc>
                <a:spcPct val="90000"/>
              </a:lnSpc>
              <a:defRPr/>
            </a:pPr>
            <a:r>
              <a:rPr lang="en-GB" sz="2600" dirty="0"/>
              <a:t>Includes type of access – broadband and mobile</a:t>
            </a:r>
          </a:p>
          <a:p>
            <a:pPr>
              <a:lnSpc>
                <a:spcPct val="90000"/>
              </a:lnSpc>
              <a:defRPr/>
            </a:pPr>
            <a:r>
              <a:rPr lang="en-GB" dirty="0" smtClean="0"/>
              <a:t>Consumers influenced by using online channel</a:t>
            </a:r>
          </a:p>
          <a:p>
            <a:pPr marL="685783" lvl="1" indent="-307967">
              <a:lnSpc>
                <a:spcPct val="90000"/>
              </a:lnSpc>
              <a:defRPr/>
            </a:pPr>
            <a:r>
              <a:rPr lang="en-GB" sz="2600" dirty="0"/>
              <a:t>Includes understanding type of sites which have influence</a:t>
            </a:r>
            <a:r>
              <a:rPr lang="en-GB" dirty="0" smtClean="0"/>
              <a:t> </a:t>
            </a:r>
          </a:p>
          <a:p>
            <a:pPr>
              <a:lnSpc>
                <a:spcPct val="90000"/>
              </a:lnSpc>
              <a:defRPr/>
            </a:pPr>
            <a:r>
              <a:rPr lang="en-GB" dirty="0" smtClean="0"/>
              <a:t>Transact online</a:t>
            </a:r>
          </a:p>
          <a:p>
            <a:pPr marL="685783" lvl="1" indent="-307967">
              <a:lnSpc>
                <a:spcPct val="90000"/>
              </a:lnSpc>
              <a:defRPr/>
            </a:pPr>
            <a:r>
              <a:rPr lang="en-GB" sz="2600" dirty="0"/>
              <a:t>Includes different types of transactions, not just sales, e.g. support, forum comments, etc.</a:t>
            </a:r>
          </a:p>
          <a:p>
            <a:pPr marL="727056" lvl="1" indent="-363530">
              <a:lnSpc>
                <a:spcPct val="90000"/>
              </a:lnSpc>
              <a:buNone/>
              <a:defRPr/>
            </a:pPr>
            <a:r>
              <a:rPr lang="en-GB" dirty="0" smtClean="0"/>
              <a:t> </a:t>
            </a:r>
          </a:p>
        </p:txBody>
      </p:sp>
    </p:spTree>
    <p:extLst>
      <p:ext uri="{BB962C8B-B14F-4D97-AF65-F5344CB8AC3E}">
        <p14:creationId xmlns:p14="http://schemas.microsoft.com/office/powerpoint/2010/main" val="988985607"/>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457200" y="422276"/>
            <a:ext cx="8229600" cy="625475"/>
          </a:xfrm>
        </p:spPr>
        <p:txBody>
          <a:bodyPr/>
          <a:lstStyle/>
          <a:p>
            <a:r>
              <a:rPr lang="en-GB" altLang="en-US" sz="3200">
                <a:ea typeface="ＭＳ Ｐゴシック" charset="-128"/>
              </a:rPr>
              <a:t>Consumer characteristics</a:t>
            </a:r>
          </a:p>
        </p:txBody>
      </p:sp>
      <p:sp>
        <p:nvSpPr>
          <p:cNvPr id="20483" name="Rectangle 3"/>
          <p:cNvSpPr>
            <a:spLocks noGrp="1" noChangeArrowheads="1"/>
          </p:cNvSpPr>
          <p:nvPr>
            <p:ph type="body" idx="1"/>
          </p:nvPr>
        </p:nvSpPr>
        <p:spPr>
          <a:xfrm>
            <a:off x="457200" y="1600201"/>
            <a:ext cx="8366125" cy="4525963"/>
          </a:xfrm>
        </p:spPr>
        <p:txBody>
          <a:bodyPr/>
          <a:lstStyle/>
          <a:p>
            <a:pPr marL="352417" indent="-352417">
              <a:lnSpc>
                <a:spcPct val="90000"/>
              </a:lnSpc>
            </a:pPr>
            <a:r>
              <a:rPr lang="en-GB" altLang="en-US" dirty="0" smtClean="0">
                <a:ea typeface="ＭＳ Ｐゴシック" charset="-128"/>
              </a:rPr>
              <a:t>Demographics (who):</a:t>
            </a:r>
            <a:endParaRPr lang="en-GB" altLang="en-US" dirty="0">
              <a:ea typeface="ＭＳ Ｐゴシック" charset="-128"/>
            </a:endParaRPr>
          </a:p>
          <a:p>
            <a:pPr marL="688957" lvl="1" indent="-315905">
              <a:lnSpc>
                <a:spcPct val="90000"/>
              </a:lnSpc>
            </a:pPr>
            <a:r>
              <a:rPr lang="en-GB" altLang="en-US" sz="2600" dirty="0">
                <a:ea typeface="ＭＳ Ｐゴシック" charset="-128"/>
              </a:rPr>
              <a:t>Age, </a:t>
            </a:r>
            <a:r>
              <a:rPr lang="en-GB" altLang="en-US" sz="2600" dirty="0">
                <a:ea typeface="ＭＳ Ｐゴシック" charset="-128"/>
              </a:rPr>
              <a:t>gender, </a:t>
            </a:r>
            <a:r>
              <a:rPr lang="en-GB" altLang="en-US" sz="2600" dirty="0">
                <a:ea typeface="ＭＳ Ｐゴシック" charset="-128"/>
              </a:rPr>
              <a:t>social </a:t>
            </a:r>
            <a:r>
              <a:rPr lang="en-GB" altLang="en-US" sz="2600" dirty="0">
                <a:ea typeface="ＭＳ Ｐゴシック" charset="-128"/>
              </a:rPr>
              <a:t>group</a:t>
            </a:r>
          </a:p>
          <a:p>
            <a:pPr marL="417500" indent="-315905">
              <a:lnSpc>
                <a:spcPct val="90000"/>
              </a:lnSpc>
            </a:pPr>
            <a:r>
              <a:rPr lang="en-GB" altLang="en-US" dirty="0" smtClean="0">
                <a:ea typeface="ＭＳ Ｐゴシック" charset="-128"/>
                <a:hlinkClick r:id="rId3"/>
              </a:rPr>
              <a:t>Pyschographics</a:t>
            </a:r>
            <a:r>
              <a:rPr lang="en-GB" altLang="en-US" dirty="0" smtClean="0">
                <a:ea typeface="ＭＳ Ｐゴシック" charset="-128"/>
              </a:rPr>
              <a:t> (why)</a:t>
            </a:r>
          </a:p>
          <a:p>
            <a:pPr marL="417500" indent="-315905">
              <a:lnSpc>
                <a:spcPct val="90000"/>
              </a:lnSpc>
            </a:pPr>
            <a:endParaRPr lang="en-GB" altLang="en-US" sz="2867" dirty="0">
              <a:ea typeface="ＭＳ Ｐゴシック" charset="-128"/>
            </a:endParaRPr>
          </a:p>
          <a:p>
            <a:pPr marL="352417" indent="-352417">
              <a:lnSpc>
                <a:spcPct val="90000"/>
              </a:lnSpc>
            </a:pPr>
            <a:r>
              <a:rPr lang="en-GB" altLang="en-US" dirty="0">
                <a:ea typeface="ＭＳ Ｐゴシック" charset="-128"/>
                <a:hlinkClick r:id="rId4"/>
              </a:rPr>
              <a:t>Webographics</a:t>
            </a:r>
            <a:endParaRPr lang="en-GB" altLang="en-US" dirty="0">
              <a:ea typeface="ＭＳ Ｐゴシック" charset="-128"/>
            </a:endParaRPr>
          </a:p>
          <a:p>
            <a:pPr marL="688957" lvl="1" indent="-315905">
              <a:lnSpc>
                <a:spcPct val="90000"/>
              </a:lnSpc>
            </a:pPr>
            <a:r>
              <a:rPr lang="en-GB" altLang="en-US" sz="2600" dirty="0">
                <a:ea typeface="ＭＳ Ｐゴシック" charset="-128"/>
              </a:rPr>
              <a:t>Access methods and times</a:t>
            </a:r>
          </a:p>
          <a:p>
            <a:pPr marL="352417" indent="-352417">
              <a:lnSpc>
                <a:spcPct val="90000"/>
              </a:lnSpc>
            </a:pPr>
            <a:r>
              <a:rPr lang="en-GB" altLang="en-US" dirty="0">
                <a:ea typeface="ＭＳ Ｐゴシック" charset="-128"/>
              </a:rPr>
              <a:t>Personas:</a:t>
            </a:r>
          </a:p>
          <a:p>
            <a:pPr marL="688957" lvl="1" indent="-315905">
              <a:lnSpc>
                <a:spcPct val="90000"/>
              </a:lnSpc>
            </a:pPr>
            <a:r>
              <a:rPr lang="en-US" altLang="en-US" sz="2600" dirty="0">
                <a:ea typeface="ＭＳ Ｐゴシック" charset="-128"/>
              </a:rPr>
              <a:t>See Personas with wings mini case study 2.1</a:t>
            </a:r>
            <a:r>
              <a:rPr lang="en-GB" altLang="en-US" sz="2600" dirty="0">
                <a:ea typeface="ＭＳ Ｐゴシック" charset="-128"/>
              </a:rPr>
              <a:t>.</a:t>
            </a:r>
          </a:p>
        </p:txBody>
      </p:sp>
    </p:spTree>
    <p:extLst>
      <p:ext uri="{BB962C8B-B14F-4D97-AF65-F5344CB8AC3E}">
        <p14:creationId xmlns:p14="http://schemas.microsoft.com/office/powerpoint/2010/main" val="646590554"/>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57200" y="422276"/>
            <a:ext cx="8229600" cy="625475"/>
          </a:xfrm>
        </p:spPr>
        <p:txBody>
          <a:bodyPr/>
          <a:lstStyle/>
          <a:p>
            <a:r>
              <a:rPr lang="en-GB" altLang="en-US" sz="3200">
                <a:ea typeface="ＭＳ Ｐゴシック" charset="-128"/>
              </a:rPr>
              <a:t>Dulux persona example</a:t>
            </a:r>
          </a:p>
        </p:txBody>
      </p:sp>
      <p:sp>
        <p:nvSpPr>
          <p:cNvPr id="21507" name="Rectangle 3"/>
          <p:cNvSpPr>
            <a:spLocks noGrp="1" noChangeArrowheads="1"/>
          </p:cNvSpPr>
          <p:nvPr>
            <p:ph type="body" idx="1"/>
          </p:nvPr>
        </p:nvSpPr>
        <p:spPr>
          <a:xfrm>
            <a:off x="457200" y="1598613"/>
            <a:ext cx="8229600" cy="4525963"/>
          </a:xfrm>
        </p:spPr>
        <p:txBody>
          <a:bodyPr>
            <a:normAutofit fontScale="92500"/>
          </a:bodyPr>
          <a:lstStyle/>
          <a:p>
            <a:pPr marL="363530" indent="-363530">
              <a:lnSpc>
                <a:spcPct val="90000"/>
              </a:lnSpc>
            </a:pPr>
            <a:r>
              <a:rPr lang="en-GB" altLang="en-US" dirty="0">
                <a:ea typeface="ＭＳ Ｐゴシック" charset="-128"/>
              </a:rPr>
              <a:t>Aims:</a:t>
            </a:r>
          </a:p>
          <a:p>
            <a:pPr marL="695308" lvl="1" indent="-330192">
              <a:lnSpc>
                <a:spcPct val="90000"/>
              </a:lnSpc>
            </a:pPr>
            <a:r>
              <a:rPr lang="en-US" altLang="en-US" sz="2200" dirty="0">
                <a:ea typeface="ＭＳ Ｐゴシック" charset="-128"/>
              </a:rPr>
              <a:t>The aim was to position </a:t>
            </a:r>
            <a:r>
              <a:rPr lang="en-US" altLang="en-US" sz="2200" dirty="0" err="1">
                <a:ea typeface="ＭＳ Ｐゴシック" charset="-128"/>
              </a:rPr>
              <a:t>Dulux.co.uk</a:t>
            </a:r>
            <a:r>
              <a:rPr lang="en-US" altLang="en-US" sz="2200" dirty="0">
                <a:ea typeface="ＭＳ Ｐゴシック" charset="-128"/>
              </a:rPr>
              <a:t> </a:t>
            </a:r>
            <a:r>
              <a:rPr lang="en-US" altLang="en-US" sz="2200" dirty="0">
                <a:ea typeface="ＭＳ Ｐゴシック" charset="-128"/>
              </a:rPr>
              <a:t> </a:t>
            </a:r>
            <a:r>
              <a:rPr lang="en-US" altLang="en-US" sz="2200" dirty="0">
                <a:ea typeface="ＭＳ Ｐゴシック" charset="-128"/>
              </a:rPr>
              <a:t>as ‘</a:t>
            </a:r>
            <a:r>
              <a:rPr lang="en-US" altLang="ja-JP" sz="2200" i="1" dirty="0">
                <a:ea typeface="ＭＳ Ｐゴシック" charset="-128"/>
              </a:rPr>
              <a:t>the online destination for </a:t>
            </a:r>
            <a:r>
              <a:rPr lang="en-US" altLang="ja-JP" sz="2200" i="1" dirty="0" err="1">
                <a:ea typeface="ＭＳ Ｐゴシック" charset="-128"/>
              </a:rPr>
              <a:t>colour</a:t>
            </a:r>
            <a:r>
              <a:rPr lang="en-US" altLang="ja-JP" sz="2200" i="1" dirty="0">
                <a:ea typeface="ＭＳ Ｐゴシック" charset="-128"/>
              </a:rPr>
              <a:t> scheming and </a:t>
            </a:r>
            <a:r>
              <a:rPr lang="en-US" altLang="ja-JP" sz="2200" i="1" dirty="0" err="1">
                <a:ea typeface="ＭＳ Ｐゴシック" charset="-128"/>
              </a:rPr>
              <a:t>visualisation</a:t>
            </a:r>
            <a:r>
              <a:rPr lang="en-US" altLang="ja-JP" sz="2200" i="1" dirty="0">
                <a:ea typeface="ＭＳ Ｐゴシック" charset="-128"/>
              </a:rPr>
              <a:t> to help you achieve your individual style from the comfort of your home</a:t>
            </a:r>
            <a:r>
              <a:rPr lang="en-US" altLang="ja-JP" sz="2200" dirty="0">
                <a:ea typeface="ＭＳ Ｐゴシック" charset="-128"/>
              </a:rPr>
              <a:t>’. </a:t>
            </a:r>
            <a:endParaRPr lang="en-US" altLang="ja-JP" sz="2200" dirty="0">
              <a:ea typeface="ＭＳ Ｐゴシック" charset="-128"/>
            </a:endParaRPr>
          </a:p>
          <a:p>
            <a:pPr marL="695308" lvl="1" indent="-330192">
              <a:lnSpc>
                <a:spcPct val="90000"/>
              </a:lnSpc>
            </a:pPr>
            <a:r>
              <a:rPr lang="en-US" altLang="ja-JP" sz="2200" dirty="0">
                <a:ea typeface="ＭＳ Ｐゴシック" charset="-128"/>
              </a:rPr>
              <a:t>Specific </a:t>
            </a:r>
            <a:r>
              <a:rPr lang="en-US" altLang="ja-JP" sz="2200" dirty="0">
                <a:ea typeface="ＭＳ Ｐゴシック" charset="-128"/>
              </a:rPr>
              <a:t>outcomes on the site are to browse </a:t>
            </a:r>
            <a:r>
              <a:rPr lang="en-US" altLang="ja-JP" sz="2200" dirty="0" err="1">
                <a:ea typeface="ＭＳ Ｐゴシック" charset="-128"/>
              </a:rPr>
              <a:t>colours</a:t>
            </a:r>
            <a:r>
              <a:rPr lang="en-US" altLang="ja-JP" sz="2200" dirty="0">
                <a:ea typeface="ＭＳ Ｐゴシック" charset="-128"/>
              </a:rPr>
              <a:t>, add </a:t>
            </a:r>
            <a:r>
              <a:rPr lang="en-US" altLang="ja-JP" sz="2200" dirty="0" err="1">
                <a:ea typeface="ＭＳ Ｐゴシック" charset="-128"/>
              </a:rPr>
              <a:t>colours</a:t>
            </a:r>
            <a:r>
              <a:rPr lang="en-US" altLang="ja-JP" sz="2200" dirty="0">
                <a:ea typeface="ＭＳ Ｐゴシック" charset="-128"/>
              </a:rPr>
              <a:t> to a personal scrapbook, use the paint calculator and find a </a:t>
            </a:r>
            <a:r>
              <a:rPr lang="en-US" altLang="ja-JP" sz="2200" dirty="0" err="1">
                <a:ea typeface="ＭＳ Ｐゴシック" charset="-128"/>
              </a:rPr>
              <a:t>stockist</a:t>
            </a:r>
            <a:r>
              <a:rPr lang="en-US" altLang="ja-JP" sz="2200" dirty="0">
                <a:ea typeface="ＭＳ Ｐゴシック" charset="-128"/>
              </a:rPr>
              <a:t>. Further aims were to ‘win the war before the store’, i.e. to provide </a:t>
            </a:r>
            <a:r>
              <a:rPr lang="en-US" altLang="ja-JP" sz="2200" dirty="0" err="1">
                <a:ea typeface="ＭＳ Ｐゴシック" charset="-128"/>
              </a:rPr>
              <a:t>colour</a:t>
            </a:r>
            <a:r>
              <a:rPr lang="en-US" altLang="ja-JP" sz="2200" dirty="0">
                <a:ea typeface="ＭＳ Ｐゴシック" charset="-128"/>
              </a:rPr>
              <a:t> help tools that can help develop a preference for </a:t>
            </a:r>
            <a:r>
              <a:rPr lang="en-US" altLang="ja-JP" sz="2200" dirty="0" err="1">
                <a:ea typeface="ＭＳ Ｐゴシック" charset="-128"/>
              </a:rPr>
              <a:t>Dulux</a:t>
            </a:r>
            <a:r>
              <a:rPr lang="en-US" altLang="ja-JP" sz="2200" dirty="0">
                <a:ea typeface="ＭＳ Ｐゴシック" charset="-128"/>
              </a:rPr>
              <a:t> before consumers are in-store and to prompt other ideas to sell more than one </a:t>
            </a:r>
            <a:r>
              <a:rPr lang="en-US" altLang="ja-JP" sz="2200" dirty="0" err="1">
                <a:ea typeface="ＭＳ Ｐゴシック" charset="-128"/>
              </a:rPr>
              <a:t>colour</a:t>
            </a:r>
            <a:r>
              <a:rPr lang="en-US" altLang="ja-JP" sz="2200" dirty="0">
                <a:ea typeface="ＭＳ Ｐゴシック" charset="-128"/>
              </a:rPr>
              <a:t> at a time.</a:t>
            </a:r>
          </a:p>
          <a:p>
            <a:pPr marL="695308" lvl="1" indent="-330192">
              <a:lnSpc>
                <a:spcPct val="90000"/>
              </a:lnSpc>
            </a:pPr>
            <a:r>
              <a:rPr lang="en-US" altLang="en-US" sz="2200" dirty="0">
                <a:ea typeface="ＭＳ Ｐゴシック" charset="-128"/>
              </a:rPr>
              <a:t>Specific SMART objectives were to increase the number of Unique Visitors from 1M p.a. in 2003 to 3.5M p.a. in 2006 and To drive 12% of visitors to a desired outcome (e.g. ordering swatches).</a:t>
            </a:r>
            <a:endParaRPr lang="en-GB" altLang="en-US" sz="2200" dirty="0">
              <a:ea typeface="ＭＳ Ｐゴシック" charset="-128"/>
            </a:endParaRPr>
          </a:p>
        </p:txBody>
      </p:sp>
    </p:spTree>
    <p:extLst>
      <p:ext uri="{BB962C8B-B14F-4D97-AF65-F5344CB8AC3E}">
        <p14:creationId xmlns:p14="http://schemas.microsoft.com/office/powerpoint/2010/main" val="3288585655"/>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57200" y="422276"/>
            <a:ext cx="8229600" cy="625475"/>
          </a:xfrm>
        </p:spPr>
        <p:txBody>
          <a:bodyPr/>
          <a:lstStyle/>
          <a:p>
            <a:r>
              <a:rPr lang="en-GB" altLang="en-US" sz="3200">
                <a:ea typeface="ＭＳ Ｐゴシック" charset="-128"/>
              </a:rPr>
              <a:t>Target audience variation</a:t>
            </a:r>
          </a:p>
        </p:txBody>
      </p:sp>
      <p:sp>
        <p:nvSpPr>
          <p:cNvPr id="22531" name="Rectangle 3"/>
          <p:cNvSpPr>
            <a:spLocks noGrp="1" noChangeArrowheads="1"/>
          </p:cNvSpPr>
          <p:nvPr>
            <p:ph type="body" idx="1"/>
          </p:nvPr>
        </p:nvSpPr>
        <p:spPr>
          <a:xfrm>
            <a:off x="466725" y="2017714"/>
            <a:ext cx="8229600" cy="4084637"/>
          </a:xfrm>
        </p:spPr>
        <p:txBody>
          <a:bodyPr>
            <a:normAutofit/>
          </a:bodyPr>
          <a:lstStyle/>
          <a:p>
            <a:pPr marL="349242" indent="-349242">
              <a:lnSpc>
                <a:spcPct val="90000"/>
              </a:lnSpc>
            </a:pPr>
            <a:endParaRPr lang="en-US" altLang="en-US" sz="2000" dirty="0">
              <a:ea typeface="ＭＳ Ｐゴシック" charset="-128"/>
            </a:endParaRPr>
          </a:p>
          <a:p>
            <a:pPr marL="349242" indent="-349242">
              <a:lnSpc>
                <a:spcPct val="90000"/>
              </a:lnSpc>
            </a:pPr>
            <a:r>
              <a:rPr lang="en-US" altLang="en-US" sz="2000" dirty="0">
                <a:ea typeface="ＭＳ Ｐゴシック" charset="-128"/>
              </a:rPr>
              <a:t>Would </a:t>
            </a:r>
            <a:r>
              <a:rPr lang="en-US" altLang="en-US" sz="2000" dirty="0">
                <a:ea typeface="ＭＳ Ｐゴシック" charset="-128"/>
              </a:rPr>
              <a:t>be adventurous 25–44 women, online</a:t>
            </a:r>
          </a:p>
          <a:p>
            <a:pPr marL="349242" indent="-349242">
              <a:lnSpc>
                <a:spcPct val="90000"/>
              </a:lnSpc>
            </a:pPr>
            <a:r>
              <a:rPr lang="en-US" altLang="en-US" sz="2000" dirty="0">
                <a:ea typeface="ＭＳ Ｐゴシック" charset="-128"/>
              </a:rPr>
              <a:t>Lack of confidence with previous site:</a:t>
            </a:r>
          </a:p>
          <a:p>
            <a:pPr marL="685783" lvl="1" indent="-325431">
              <a:lnSpc>
                <a:spcPct val="90000"/>
              </a:lnSpc>
            </a:pPr>
            <a:r>
              <a:rPr lang="en-US" altLang="en-US" sz="1800" dirty="0">
                <a:ea typeface="ＭＳ Ｐゴシック" charset="-128"/>
              </a:rPr>
              <a:t>Gap between inspiration (TV, magazines, advertising) and lived experience (Large DIY sheds, nervous discomfort)</a:t>
            </a:r>
          </a:p>
          <a:p>
            <a:pPr marL="685783" lvl="1" indent="-325431">
              <a:lnSpc>
                <a:spcPct val="90000"/>
              </a:lnSpc>
            </a:pPr>
            <a:r>
              <a:rPr lang="en-US" altLang="en-US" sz="1800" dirty="0">
                <a:ea typeface="ＭＳ Ｐゴシック" charset="-128"/>
              </a:rPr>
              <a:t>No guidance or reassurance previously available currently on their journey</a:t>
            </a:r>
          </a:p>
          <a:p>
            <a:pPr marL="349242" indent="-349242">
              <a:lnSpc>
                <a:spcPct val="90000"/>
              </a:lnSpc>
            </a:pPr>
            <a:r>
              <a:rPr lang="en-US" altLang="en-US" sz="2000" dirty="0" err="1">
                <a:ea typeface="ＭＳ Ｐゴシック" charset="-128"/>
              </a:rPr>
              <a:t>Colours</a:t>
            </a:r>
            <a:r>
              <a:rPr lang="en-US" altLang="en-US" sz="2000" dirty="0">
                <a:ea typeface="ＭＳ Ｐゴシック" charset="-128"/>
              </a:rPr>
              <a:t> and </a:t>
            </a:r>
            <a:r>
              <a:rPr lang="en-US" altLang="en-US" sz="2000" dirty="0" err="1">
                <a:ea typeface="ＭＳ Ｐゴシック" charset="-128"/>
              </a:rPr>
              <a:t>colour</a:t>
            </a:r>
            <a:r>
              <a:rPr lang="en-US" altLang="en-US" sz="2000" dirty="0">
                <a:ea typeface="ＭＳ Ｐゴシック" charset="-128"/>
              </a:rPr>
              <a:t> combining is key</a:t>
            </a:r>
          </a:p>
          <a:p>
            <a:pPr marL="349242" indent="-349242">
              <a:lnSpc>
                <a:spcPct val="90000"/>
              </a:lnSpc>
            </a:pPr>
            <a:r>
              <a:rPr lang="en-US" altLang="en-US" sz="2000" dirty="0">
                <a:ea typeface="ＭＳ Ｐゴシック" charset="-128"/>
              </a:rPr>
              <a:t>Online is a well-used channel for help and guidance on other topics</a:t>
            </a:r>
          </a:p>
          <a:p>
            <a:pPr marL="349242" indent="-349242">
              <a:lnSpc>
                <a:spcPct val="90000"/>
              </a:lnSpc>
            </a:pPr>
            <a:r>
              <a:rPr lang="en-US" altLang="en-US" sz="2000" dirty="0">
                <a:ea typeface="ＭＳ Ｐゴシック" charset="-128"/>
              </a:rPr>
              <a:t>12 month decorating cycle</a:t>
            </a:r>
          </a:p>
          <a:p>
            <a:pPr marL="349242" indent="-349242">
              <a:lnSpc>
                <a:spcPct val="90000"/>
              </a:lnSpc>
            </a:pPr>
            <a:r>
              <a:rPr lang="en-US" altLang="en-US" sz="2000" dirty="0">
                <a:ea typeface="ＭＳ Ｐゴシック" charset="-128"/>
              </a:rPr>
              <a:t>Propensity to </a:t>
            </a:r>
            <a:r>
              <a:rPr lang="en-US" altLang="en-US" sz="2000" dirty="0" err="1">
                <a:ea typeface="ＭＳ Ｐゴシック" charset="-128"/>
              </a:rPr>
              <a:t>socialise</a:t>
            </a:r>
            <a:endParaRPr lang="en-US" altLang="en-US" sz="2000" dirty="0">
              <a:ea typeface="ＭＳ Ｐゴシック" charset="-128"/>
            </a:endParaRPr>
          </a:p>
          <a:p>
            <a:pPr marL="349242" indent="-349242">
              <a:lnSpc>
                <a:spcPct val="90000"/>
              </a:lnSpc>
            </a:pPr>
            <a:r>
              <a:rPr lang="en-US" altLang="en-US" sz="2000" dirty="0">
                <a:ea typeface="ＭＳ Ｐゴシック" charset="-128"/>
              </a:rPr>
              <a:t>Quality, technical innovation and scientific proficiency of </a:t>
            </a:r>
            <a:r>
              <a:rPr lang="en-US" altLang="en-US" sz="2000" dirty="0" err="1">
                <a:ea typeface="ＭＳ Ｐゴシック" charset="-128"/>
              </a:rPr>
              <a:t>Dulux</a:t>
            </a:r>
            <a:r>
              <a:rPr lang="en-US" altLang="en-US" sz="2000" dirty="0">
                <a:ea typeface="ＭＳ Ｐゴシック" charset="-128"/>
              </a:rPr>
              <a:t> is a given.</a:t>
            </a:r>
            <a:endParaRPr lang="en-GB" altLang="en-US" sz="2000" dirty="0">
              <a:ea typeface="ＭＳ Ｐゴシック" charset="-128"/>
            </a:endParaRPr>
          </a:p>
        </p:txBody>
      </p:sp>
      <p:sp>
        <p:nvSpPr>
          <p:cNvPr id="22532" name="Rectangle 5"/>
          <p:cNvSpPr>
            <a:spLocks noChangeArrowheads="1"/>
          </p:cNvSpPr>
          <p:nvPr/>
        </p:nvSpPr>
        <p:spPr bwMode="auto">
          <a:xfrm>
            <a:off x="457201" y="1143002"/>
            <a:ext cx="8496300" cy="837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110000"/>
              </a:lnSpc>
            </a:pPr>
            <a:r>
              <a:rPr lang="en-US" altLang="en-US" sz="2200" dirty="0"/>
              <a:t>Based on research, it was found that the main audience for the site was female with these typical demographics and psychographics:</a:t>
            </a:r>
          </a:p>
        </p:txBody>
      </p:sp>
    </p:spTree>
    <p:extLst>
      <p:ext uri="{BB962C8B-B14F-4D97-AF65-F5344CB8AC3E}">
        <p14:creationId xmlns:p14="http://schemas.microsoft.com/office/powerpoint/2010/main" val="834476542"/>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457200" y="422276"/>
            <a:ext cx="8229600" cy="625475"/>
          </a:xfrm>
        </p:spPr>
        <p:txBody>
          <a:bodyPr/>
          <a:lstStyle/>
          <a:p>
            <a:r>
              <a:rPr lang="en-GB" altLang="en-US" sz="3200">
                <a:ea typeface="ＭＳ Ｐゴシック" charset="-128"/>
              </a:rPr>
              <a:t>Business consumer characteristics</a:t>
            </a:r>
          </a:p>
        </p:txBody>
      </p:sp>
      <p:sp>
        <p:nvSpPr>
          <p:cNvPr id="23555" name="Rectangle 3"/>
          <p:cNvSpPr>
            <a:spLocks noGrp="1" noChangeArrowheads="1"/>
          </p:cNvSpPr>
          <p:nvPr>
            <p:ph type="body" idx="1"/>
          </p:nvPr>
        </p:nvSpPr>
        <p:spPr>
          <a:xfrm>
            <a:off x="457200" y="1598614"/>
            <a:ext cx="8229600" cy="4783137"/>
          </a:xfrm>
        </p:spPr>
        <p:txBody>
          <a:bodyPr>
            <a:normAutofit fontScale="92500"/>
          </a:bodyPr>
          <a:lstStyle/>
          <a:p>
            <a:pPr marL="363530" indent="-363530">
              <a:lnSpc>
                <a:spcPct val="90000"/>
              </a:lnSpc>
            </a:pPr>
            <a:r>
              <a:rPr lang="en-US" altLang="en-US" b="1">
                <a:ea typeface="ＭＳ Ｐゴシック" charset="-128"/>
              </a:rPr>
              <a:t>Variation in organisation characteristics</a:t>
            </a:r>
            <a:endParaRPr lang="en-US" altLang="en-US">
              <a:ea typeface="ＭＳ Ｐゴシック" charset="-128"/>
            </a:endParaRPr>
          </a:p>
          <a:p>
            <a:pPr marL="703245" lvl="1" indent="-333366">
              <a:lnSpc>
                <a:spcPct val="90000"/>
              </a:lnSpc>
            </a:pPr>
            <a:r>
              <a:rPr lang="en-US" altLang="en-US" sz="2000">
                <a:ea typeface="ＭＳ Ｐゴシック" charset="-128"/>
              </a:rPr>
              <a:t>Size of company (employees or turnover)</a:t>
            </a:r>
          </a:p>
          <a:p>
            <a:pPr marL="703245" lvl="1" indent="-333366">
              <a:lnSpc>
                <a:spcPct val="90000"/>
              </a:lnSpc>
            </a:pPr>
            <a:r>
              <a:rPr lang="en-US" altLang="en-US" sz="2000">
                <a:ea typeface="ＭＳ Ｐゴシック" charset="-128"/>
              </a:rPr>
              <a:t>Industry sector and products</a:t>
            </a:r>
          </a:p>
          <a:p>
            <a:pPr marL="703245" lvl="1" indent="-333366">
              <a:lnSpc>
                <a:spcPct val="90000"/>
              </a:lnSpc>
            </a:pPr>
            <a:r>
              <a:rPr lang="en-US" altLang="en-US" sz="2000">
                <a:ea typeface="ＭＳ Ｐゴシック" charset="-128"/>
              </a:rPr>
              <a:t>Organisation type (private, public, government, not-for-profit)</a:t>
            </a:r>
          </a:p>
          <a:p>
            <a:pPr marL="703245" lvl="1" indent="-333366">
              <a:lnSpc>
                <a:spcPct val="90000"/>
              </a:lnSpc>
            </a:pPr>
            <a:r>
              <a:rPr lang="en-US" altLang="en-US" sz="2000">
                <a:ea typeface="ＭＳ Ｐゴシック" charset="-128"/>
              </a:rPr>
              <a:t>Application of service (which business activities do purchased products and services support?)</a:t>
            </a:r>
          </a:p>
          <a:p>
            <a:pPr marL="703245" lvl="1" indent="-333366">
              <a:lnSpc>
                <a:spcPct val="90000"/>
              </a:lnSpc>
            </a:pPr>
            <a:r>
              <a:rPr lang="en-US" altLang="en-US" sz="2000">
                <a:ea typeface="ＭＳ Ｐゴシック" charset="-128"/>
              </a:rPr>
              <a:t>Country and region.</a:t>
            </a:r>
            <a:endParaRPr lang="en-US" altLang="en-US" sz="2000" b="1">
              <a:ea typeface="ＭＳ Ｐゴシック" charset="-128"/>
            </a:endParaRPr>
          </a:p>
          <a:p>
            <a:pPr marL="363530" indent="-363530">
              <a:lnSpc>
                <a:spcPct val="90000"/>
              </a:lnSpc>
            </a:pPr>
            <a:r>
              <a:rPr lang="en-US" altLang="en-US" b="1">
                <a:ea typeface="ＭＳ Ｐゴシック" charset="-128"/>
              </a:rPr>
              <a:t>Individual role</a:t>
            </a:r>
            <a:endParaRPr lang="en-US" altLang="en-US">
              <a:ea typeface="ＭＳ Ｐゴシック" charset="-128"/>
            </a:endParaRPr>
          </a:p>
          <a:p>
            <a:pPr marL="703245" lvl="1" indent="-333366">
              <a:lnSpc>
                <a:spcPct val="90000"/>
              </a:lnSpc>
            </a:pPr>
            <a:r>
              <a:rPr lang="en-US" altLang="en-US" sz="2000">
                <a:ea typeface="ＭＳ Ｐゴシック" charset="-128"/>
              </a:rPr>
              <a:t>Role and responsibility from job title, function or number of staff managed</a:t>
            </a:r>
          </a:p>
          <a:p>
            <a:pPr marL="703245" lvl="1" indent="-333366">
              <a:lnSpc>
                <a:spcPct val="90000"/>
              </a:lnSpc>
            </a:pPr>
            <a:r>
              <a:rPr lang="en-US" altLang="en-US" sz="2000">
                <a:ea typeface="ＭＳ Ｐゴシック" charset="-128"/>
              </a:rPr>
              <a:t>Role in buying decision (purchasing influence)</a:t>
            </a:r>
          </a:p>
          <a:p>
            <a:pPr marL="703245" lvl="1" indent="-333366">
              <a:lnSpc>
                <a:spcPct val="90000"/>
              </a:lnSpc>
            </a:pPr>
            <a:r>
              <a:rPr lang="en-US" altLang="en-US" sz="2000">
                <a:ea typeface="ＭＳ Ｐゴシック" charset="-128"/>
              </a:rPr>
              <a:t>Department</a:t>
            </a:r>
          </a:p>
          <a:p>
            <a:pPr marL="703245" lvl="1" indent="-333366">
              <a:lnSpc>
                <a:spcPct val="90000"/>
              </a:lnSpc>
            </a:pPr>
            <a:r>
              <a:rPr lang="en-US" altLang="en-US" sz="2000">
                <a:ea typeface="ＭＳ Ｐゴシック" charset="-128"/>
              </a:rPr>
              <a:t>Product interest</a:t>
            </a:r>
          </a:p>
          <a:p>
            <a:pPr marL="703245" lvl="1" indent="-333366">
              <a:lnSpc>
                <a:spcPct val="90000"/>
              </a:lnSpc>
            </a:pPr>
            <a:r>
              <a:rPr lang="en-US" altLang="en-US" sz="2000">
                <a:ea typeface="ＭＳ Ｐゴシック" charset="-128"/>
              </a:rPr>
              <a:t>Demographics: age, sex and possibly social group.</a:t>
            </a:r>
            <a:endParaRPr lang="en-GB" altLang="en-US" sz="2000">
              <a:ea typeface="ＭＳ Ｐゴシック" charset="-128"/>
            </a:endParaRPr>
          </a:p>
        </p:txBody>
      </p:sp>
    </p:spTree>
    <p:extLst>
      <p:ext uri="{BB962C8B-B14F-4D97-AF65-F5344CB8AC3E}">
        <p14:creationId xmlns:p14="http://schemas.microsoft.com/office/powerpoint/2010/main" val="4004878751"/>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179389" y="255588"/>
            <a:ext cx="8964612" cy="1066800"/>
          </a:xfrm>
        </p:spPr>
        <p:txBody>
          <a:bodyPr/>
          <a:lstStyle/>
          <a:p>
            <a:r>
              <a:rPr lang="en-US" altLang="en-US" sz="3200">
                <a:ea typeface="ＭＳ Ｐゴシック" charset="-128"/>
              </a:rPr>
              <a:t>1. Information/experience seeking behaviour models</a:t>
            </a:r>
            <a:endParaRPr lang="en-GB" altLang="en-US" sz="3200">
              <a:ea typeface="ＭＳ Ｐゴシック" charset="-128"/>
            </a:endParaRPr>
          </a:p>
        </p:txBody>
      </p:sp>
      <p:sp>
        <p:nvSpPr>
          <p:cNvPr id="24579" name="Rectangle 3"/>
          <p:cNvSpPr>
            <a:spLocks noGrp="1" noChangeArrowheads="1"/>
          </p:cNvSpPr>
          <p:nvPr>
            <p:ph type="body" idx="1"/>
          </p:nvPr>
        </p:nvSpPr>
        <p:spPr>
          <a:xfrm>
            <a:off x="465139" y="1641475"/>
            <a:ext cx="8229600" cy="4833939"/>
          </a:xfrm>
        </p:spPr>
        <p:txBody>
          <a:bodyPr>
            <a:normAutofit lnSpcReduction="10000"/>
          </a:bodyPr>
          <a:lstStyle/>
          <a:p>
            <a:pPr>
              <a:lnSpc>
                <a:spcPct val="80000"/>
              </a:lnSpc>
              <a:spcBef>
                <a:spcPts val="2000"/>
              </a:spcBef>
            </a:pPr>
            <a:r>
              <a:rPr lang="en-US" altLang="en-US" sz="1800" i="1">
                <a:ea typeface="ＭＳ Ｐゴシック" charset="-128"/>
              </a:rPr>
              <a:t>Directed information-seekers</a:t>
            </a:r>
            <a:r>
              <a:rPr lang="en-US" altLang="en-US" sz="1800">
                <a:ea typeface="ＭＳ Ｐゴシック" charset="-128"/>
              </a:rPr>
              <a:t>: These users will be looking for product, market or leisure information such as details of their football club’</a:t>
            </a:r>
            <a:r>
              <a:rPr lang="en-US" altLang="ja-JP" sz="1800">
                <a:ea typeface="ＭＳ Ｐゴシック" charset="-128"/>
              </a:rPr>
              <a:t>s fixtures. They are not typically planning to buy online.</a:t>
            </a:r>
            <a:endParaRPr lang="en-US" altLang="ja-JP" sz="1800" i="1">
              <a:ea typeface="ＭＳ Ｐゴシック" charset="-128"/>
            </a:endParaRPr>
          </a:p>
          <a:p>
            <a:pPr>
              <a:lnSpc>
                <a:spcPct val="80000"/>
              </a:lnSpc>
              <a:spcBef>
                <a:spcPts val="2000"/>
              </a:spcBef>
            </a:pPr>
            <a:r>
              <a:rPr lang="en-US" altLang="en-US" sz="1800" i="1">
                <a:ea typeface="ＭＳ Ｐゴシック" charset="-128"/>
              </a:rPr>
              <a:t>Undirected information-seekers</a:t>
            </a:r>
            <a:r>
              <a:rPr lang="en-US" altLang="en-US" sz="1800">
                <a:ea typeface="ＭＳ Ｐゴシック" charset="-128"/>
              </a:rPr>
              <a:t>: These are the users, usually referred to as ‘</a:t>
            </a:r>
            <a:r>
              <a:rPr lang="en-US" altLang="ja-JP" sz="1800">
                <a:ea typeface="ＭＳ Ｐゴシック" charset="-128"/>
              </a:rPr>
              <a:t>surfers’, who like to browse and change sites by following hyperlinks. Members of this group tend to be novice users (but not exclusively so) and they may be more likely to click on banner advertisements.</a:t>
            </a:r>
            <a:endParaRPr lang="en-US" altLang="ja-JP" sz="1800" i="1">
              <a:ea typeface="ＭＳ Ｐゴシック" charset="-128"/>
            </a:endParaRPr>
          </a:p>
          <a:p>
            <a:pPr>
              <a:lnSpc>
                <a:spcPct val="80000"/>
              </a:lnSpc>
              <a:spcBef>
                <a:spcPts val="2000"/>
              </a:spcBef>
            </a:pPr>
            <a:r>
              <a:rPr lang="en-US" altLang="en-US" sz="1800" i="1">
                <a:ea typeface="ＭＳ Ｐゴシック" charset="-128"/>
              </a:rPr>
              <a:t>Directed buyers</a:t>
            </a:r>
            <a:r>
              <a:rPr lang="en-US" altLang="en-US" sz="1800">
                <a:ea typeface="ＭＳ Ｐゴシック" charset="-128"/>
              </a:rPr>
              <a:t>: These buyers are online to purchase specific products online. For such users, brokers or cybermediaries that compare product features and prices will be important locations to visit.</a:t>
            </a:r>
            <a:endParaRPr lang="en-US" altLang="en-US" sz="1800" i="1">
              <a:ea typeface="ＭＳ Ｐゴシック" charset="-128"/>
            </a:endParaRPr>
          </a:p>
          <a:p>
            <a:pPr>
              <a:lnSpc>
                <a:spcPct val="80000"/>
              </a:lnSpc>
              <a:spcBef>
                <a:spcPts val="2000"/>
              </a:spcBef>
            </a:pPr>
            <a:r>
              <a:rPr lang="en-US" altLang="en-US" sz="1800" i="1">
                <a:ea typeface="ＭＳ Ｐゴシック" charset="-128"/>
              </a:rPr>
              <a:t>Bargain hunters</a:t>
            </a:r>
            <a:r>
              <a:rPr lang="en-US" altLang="en-US" sz="1800">
                <a:ea typeface="ＭＳ Ｐゴシック" charset="-128"/>
              </a:rPr>
              <a:t>: These users (sometimes known as ‘</a:t>
            </a:r>
            <a:r>
              <a:rPr lang="en-US" altLang="ja-JP" sz="1800">
                <a:ea typeface="ＭＳ Ｐゴシック" charset="-128"/>
              </a:rPr>
              <a:t>compers’) want to find the offers available from sales promotions such as free samples or competitions. For example, the MyOffers site (</a:t>
            </a:r>
            <a:r>
              <a:rPr lang="en-US" altLang="ja-JP" sz="1800" b="1" u="sng">
                <a:ea typeface="ＭＳ Ｐゴシック" charset="-128"/>
              </a:rPr>
              <a:t>www.myoffers.co.uk</a:t>
            </a:r>
            <a:r>
              <a:rPr lang="en-US" altLang="ja-JP" sz="1800">
                <a:ea typeface="ＭＳ Ｐゴシック" charset="-128"/>
              </a:rPr>
              <a:t>) is used by many brands to generate awareness and interest from consumers.</a:t>
            </a:r>
            <a:endParaRPr lang="en-US" altLang="ja-JP" sz="1800" i="1">
              <a:ea typeface="ＭＳ Ｐゴシック" charset="-128"/>
            </a:endParaRPr>
          </a:p>
          <a:p>
            <a:pPr>
              <a:lnSpc>
                <a:spcPct val="80000"/>
              </a:lnSpc>
              <a:spcBef>
                <a:spcPts val="2000"/>
              </a:spcBef>
            </a:pPr>
            <a:r>
              <a:rPr lang="en-US" altLang="en-US" sz="1800" i="1">
                <a:ea typeface="ＭＳ Ｐゴシック" charset="-128"/>
              </a:rPr>
              <a:t>Entertainment seekers</a:t>
            </a:r>
            <a:r>
              <a:rPr lang="en-US" altLang="en-US" sz="1800">
                <a:ea typeface="ＭＳ Ｐゴシック" charset="-128"/>
              </a:rPr>
              <a:t>: These are users looking to interact with the Web for enjoyment through entering contests such as quizzes, puzzles or interactive multi-player games.</a:t>
            </a:r>
            <a:endParaRPr lang="en-GB" altLang="en-US" sz="1800">
              <a:ea typeface="ＭＳ Ｐゴシック" charset="-128"/>
            </a:endParaRPr>
          </a:p>
        </p:txBody>
      </p:sp>
    </p:spTree>
    <p:extLst>
      <p:ext uri="{BB962C8B-B14F-4D97-AF65-F5344CB8AC3E}">
        <p14:creationId xmlns:p14="http://schemas.microsoft.com/office/powerpoint/2010/main" val="122165548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0" y="444500"/>
            <a:ext cx="9144000" cy="584200"/>
          </a:xfrm>
        </p:spPr>
        <p:txBody>
          <a:bodyPr/>
          <a:lstStyle/>
          <a:p>
            <a:r>
              <a:rPr lang="en-US" altLang="en-US" sz="3200">
                <a:ea typeface="ＭＳ Ｐゴシック" charset="-128"/>
              </a:rPr>
              <a:t>2. Digital media and the buying process</a:t>
            </a:r>
            <a:endParaRPr lang="en-GB" altLang="en-US" sz="3200">
              <a:ea typeface="ＭＳ Ｐゴシック" charset="-128"/>
            </a:endParaRPr>
          </a:p>
        </p:txBody>
      </p:sp>
      <p:sp>
        <p:nvSpPr>
          <p:cNvPr id="25603" name="Rectangle 3"/>
          <p:cNvSpPr>
            <a:spLocks noChangeArrowheads="1"/>
          </p:cNvSpPr>
          <p:nvPr/>
        </p:nvSpPr>
        <p:spPr bwMode="auto">
          <a:xfrm>
            <a:off x="457200" y="5846764"/>
            <a:ext cx="82296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2.14</a:t>
            </a:r>
            <a:r>
              <a:rPr lang="en-GB" altLang="en-US"/>
              <a:t>  A summary of how digital media can impact on the buying process</a:t>
            </a:r>
            <a:br>
              <a:rPr lang="en-GB" altLang="en-US"/>
            </a:br>
            <a:r>
              <a:rPr lang="en-GB" altLang="en-US"/>
              <a:t>for a new purchaser</a:t>
            </a:r>
          </a:p>
        </p:txBody>
      </p:sp>
      <p:pic>
        <p:nvPicPr>
          <p:cNvPr id="25604" name="Picture 6" descr="M02NF01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95501" y="1166814"/>
            <a:ext cx="4924425" cy="4575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4422699"/>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3"/>
          <p:cNvSpPr>
            <a:spLocks noChangeArrowheads="1"/>
          </p:cNvSpPr>
          <p:nvPr/>
        </p:nvSpPr>
        <p:spPr bwMode="auto">
          <a:xfrm>
            <a:off x="460375" y="5843589"/>
            <a:ext cx="8229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2.15</a:t>
            </a:r>
            <a:r>
              <a:rPr lang="en-GB" altLang="en-US"/>
              <a:t>  Initial product search showing e-retailers available</a:t>
            </a:r>
          </a:p>
          <a:p>
            <a:pPr algn="l" eaLnBrk="1" hangingPunct="1">
              <a:lnSpc>
                <a:spcPct val="90000"/>
              </a:lnSpc>
              <a:spcBef>
                <a:spcPct val="20000"/>
              </a:spcBef>
            </a:pPr>
            <a:r>
              <a:rPr lang="en-GB" altLang="en-US" sz="800" i="1"/>
              <a:t>Source</a:t>
            </a:r>
            <a:r>
              <a:rPr lang="en-GB" altLang="en-US" sz="800"/>
              <a:t>:</a:t>
            </a:r>
            <a:r>
              <a:rPr lang="en-GB" altLang="en-US" sz="800" i="1"/>
              <a:t> </a:t>
            </a:r>
            <a:r>
              <a:rPr lang="en-GB" altLang="en-US" sz="800"/>
              <a:t>Google (2015)</a:t>
            </a:r>
          </a:p>
        </p:txBody>
      </p:sp>
      <p:pic>
        <p:nvPicPr>
          <p:cNvPr id="26627" name="Picture 6" descr="M02NF01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6614" y="717550"/>
            <a:ext cx="7470775" cy="48720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9133175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3"/>
          <p:cNvSpPr>
            <a:spLocks noChangeArrowheads="1"/>
          </p:cNvSpPr>
          <p:nvPr/>
        </p:nvSpPr>
        <p:spPr bwMode="auto">
          <a:xfrm>
            <a:off x="458788" y="5846763"/>
            <a:ext cx="8229600" cy="398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2.16</a:t>
            </a:r>
            <a:r>
              <a:rPr lang="en-GB" altLang="en-US"/>
              <a:t>  Currys’ product category page (www.currys.co.uk)</a:t>
            </a:r>
          </a:p>
        </p:txBody>
      </p:sp>
      <p:pic>
        <p:nvPicPr>
          <p:cNvPr id="27651" name="Picture 6" descr="M02NF01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6314" y="655639"/>
            <a:ext cx="7191375" cy="4860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2727916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457200" y="320677"/>
            <a:ext cx="8229600" cy="1077913"/>
          </a:xfrm>
        </p:spPr>
        <p:txBody>
          <a:bodyPr/>
          <a:lstStyle/>
          <a:p>
            <a:r>
              <a:rPr lang="en-US" altLang="en-US" sz="3200">
                <a:ea typeface="ＭＳ Ｐゴシック" charset="-128"/>
              </a:rPr>
              <a:t>3. The impact of channel experience on customer relationship</a:t>
            </a:r>
            <a:endParaRPr lang="en-GB" altLang="en-US" sz="3200">
              <a:ea typeface="ＭＳ Ｐゴシック" charset="-128"/>
            </a:endParaRPr>
          </a:p>
        </p:txBody>
      </p:sp>
      <p:sp>
        <p:nvSpPr>
          <p:cNvPr id="36867" name="Rectangle 3"/>
          <p:cNvSpPr>
            <a:spLocks noChangeArrowheads="1"/>
          </p:cNvSpPr>
          <p:nvPr/>
        </p:nvSpPr>
        <p:spPr bwMode="auto">
          <a:xfrm>
            <a:off x="466725" y="5843589"/>
            <a:ext cx="8229600" cy="666751"/>
          </a:xfrm>
          <a:prstGeom prst="rect">
            <a:avLst/>
          </a:prstGeom>
          <a:noFill/>
          <a:ln w="9525">
            <a:noFill/>
            <a:miter lim="800000"/>
            <a:headEnd/>
            <a:tailEnd/>
          </a:ln>
        </p:spPr>
        <p:txBody>
          <a:bodyPr/>
          <a:lstStyle/>
          <a:p>
            <a:pPr marL="342891" indent="-342891">
              <a:lnSpc>
                <a:spcPct val="90000"/>
              </a:lnSpc>
              <a:spcBef>
                <a:spcPct val="20000"/>
              </a:spcBef>
              <a:defRPr/>
            </a:pPr>
            <a:r>
              <a:rPr lang="en-GB" sz="1200" dirty="0">
                <a:latin typeface="Arial" pitchFamily="34" charset="0"/>
                <a:ea typeface="MS PGothic" pitchFamily="34" charset="-128"/>
              </a:rPr>
              <a:t>Table 2.4</a:t>
            </a:r>
            <a:r>
              <a:rPr lang="en-GB" dirty="0">
                <a:latin typeface="Arial" pitchFamily="34" charset="0"/>
                <a:ea typeface="MS PGothic" pitchFamily="34" charset="-128"/>
              </a:rPr>
              <a:t>  The impact of channel experience on customer relationship</a:t>
            </a:r>
          </a:p>
          <a:p>
            <a:pPr algn="l">
              <a:defRPr/>
            </a:pPr>
            <a:r>
              <a:rPr lang="en-US" sz="800" i="1" dirty="0">
                <a:latin typeface="Arial" pitchFamily="34" charset="0"/>
                <a:ea typeface="MS PGothic" pitchFamily="34" charset="-128"/>
              </a:rPr>
              <a:t>Source</a:t>
            </a:r>
            <a:r>
              <a:rPr lang="en-US" sz="800" dirty="0">
                <a:latin typeface="Arial" pitchFamily="34" charset="0"/>
                <a:ea typeface="MS PGothic" pitchFamily="34" charset="-128"/>
              </a:rPr>
              <a:t>: </a:t>
            </a:r>
            <a:r>
              <a:rPr lang="en-US" sz="800" dirty="0" err="1">
                <a:latin typeface="Arial" pitchFamily="34" charset="0"/>
                <a:ea typeface="MS PGothic" pitchFamily="34" charset="-128"/>
              </a:rPr>
              <a:t>Menteth</a:t>
            </a:r>
            <a:r>
              <a:rPr lang="en-US" sz="800" dirty="0">
                <a:latin typeface="Arial" pitchFamily="34" charset="0"/>
                <a:ea typeface="MS PGothic" pitchFamily="34" charset="-128"/>
              </a:rPr>
              <a:t> et al., 2005. Reprinted by permission of Macmillan Publishers Ltd: </a:t>
            </a:r>
            <a:r>
              <a:rPr lang="en-US" sz="800" i="1" dirty="0">
                <a:latin typeface="Arial" pitchFamily="34" charset="0"/>
                <a:ea typeface="MS PGothic" pitchFamily="34" charset="-128"/>
              </a:rPr>
              <a:t>Interactive Marketing</a:t>
            </a:r>
            <a:r>
              <a:rPr lang="en-US" sz="800" dirty="0">
                <a:latin typeface="Arial" pitchFamily="34" charset="0"/>
                <a:ea typeface="MS PGothic" pitchFamily="34" charset="-128"/>
              </a:rPr>
              <a:t>, 6(4) 317–25, copyright 2005, published by Palgrave Macmillan. </a:t>
            </a:r>
            <a:br>
              <a:rPr lang="en-US" sz="800" dirty="0">
                <a:latin typeface="Arial" pitchFamily="34" charset="0"/>
                <a:ea typeface="MS PGothic" pitchFamily="34" charset="-128"/>
              </a:rPr>
            </a:br>
            <a:r>
              <a:rPr lang="en-US" sz="800" dirty="0">
                <a:latin typeface="Arial" pitchFamily="34" charset="0"/>
                <a:ea typeface="MS PGothic" pitchFamily="34" charset="-128"/>
              </a:rPr>
              <a:t>(The new name of this journal is </a:t>
            </a:r>
            <a:r>
              <a:rPr lang="en-US" sz="800" i="1" dirty="0">
                <a:latin typeface="Arial" pitchFamily="34" charset="0"/>
                <a:ea typeface="MS PGothic" pitchFamily="34" charset="-128"/>
              </a:rPr>
              <a:t>Journal of Direct Data and Digital Marketing Practice</a:t>
            </a:r>
            <a:r>
              <a:rPr lang="en-US" sz="800" dirty="0">
                <a:latin typeface="Arial" pitchFamily="34" charset="0"/>
                <a:ea typeface="MS PGothic" pitchFamily="34" charset="-128"/>
              </a:rPr>
              <a:t>)</a:t>
            </a:r>
            <a:endParaRPr lang="en-GB" sz="800" dirty="0">
              <a:latin typeface="Arial" pitchFamily="34" charset="0"/>
              <a:ea typeface="MS PGothic" pitchFamily="34" charset="-128"/>
            </a:endParaRPr>
          </a:p>
        </p:txBody>
      </p:sp>
      <p:pic>
        <p:nvPicPr>
          <p:cNvPr id="28676" name="Picture 5" descr="M02NT00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4875" y="1338264"/>
            <a:ext cx="7334251" cy="4181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4727155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457200" y="442913"/>
            <a:ext cx="8229600" cy="584200"/>
          </a:xfrm>
        </p:spPr>
        <p:txBody>
          <a:bodyPr/>
          <a:lstStyle/>
          <a:p>
            <a:r>
              <a:rPr lang="en-GB" altLang="en-US" sz="3200">
                <a:ea typeface="ＭＳ Ｐゴシック" charset="-128"/>
              </a:rPr>
              <a:t>4. Trust-based models</a:t>
            </a:r>
          </a:p>
        </p:txBody>
      </p:sp>
      <p:sp>
        <p:nvSpPr>
          <p:cNvPr id="29699" name="Rectangle 3"/>
          <p:cNvSpPr>
            <a:spLocks noChangeArrowheads="1"/>
          </p:cNvSpPr>
          <p:nvPr/>
        </p:nvSpPr>
        <p:spPr bwMode="auto">
          <a:xfrm>
            <a:off x="468313" y="5846763"/>
            <a:ext cx="8229600" cy="46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2.18</a:t>
            </a:r>
            <a:r>
              <a:rPr lang="en-GB" altLang="en-US"/>
              <a:t>  Segmentation based on information need and trust</a:t>
            </a:r>
          </a:p>
          <a:p>
            <a:pPr algn="l" eaLnBrk="1" hangingPunct="1">
              <a:lnSpc>
                <a:spcPct val="90000"/>
              </a:lnSpc>
              <a:spcBef>
                <a:spcPct val="20000"/>
              </a:spcBef>
            </a:pPr>
            <a:r>
              <a:rPr lang="en-GB" altLang="en-US" sz="800" i="1"/>
              <a:t>Source</a:t>
            </a:r>
            <a:r>
              <a:rPr lang="en-GB" altLang="en-US" sz="800"/>
              <a:t>:</a:t>
            </a:r>
            <a:r>
              <a:rPr lang="en-GB" altLang="en-US" sz="800" i="1"/>
              <a:t> </a:t>
            </a:r>
            <a:r>
              <a:rPr lang="en-GB" altLang="en-US" sz="800"/>
              <a:t>Adapted from Forrester (2006) Teleconference driving sales with segmentation analyst: Benjamin Ensor of Forrester Research, 27 February 2006</a:t>
            </a:r>
          </a:p>
        </p:txBody>
      </p:sp>
      <p:pic>
        <p:nvPicPr>
          <p:cNvPr id="29700" name="Picture 6" descr="M02NF01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35176" y="1187451"/>
            <a:ext cx="5045075" cy="4508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28990974"/>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p:cNvSpPr>
            <a:spLocks noGrp="1"/>
          </p:cNvSpPr>
          <p:nvPr>
            <p:ph type="title"/>
          </p:nvPr>
        </p:nvSpPr>
        <p:spPr>
          <a:xfrm>
            <a:off x="612775" y="228600"/>
            <a:ext cx="8153400" cy="990600"/>
          </a:xfrm>
        </p:spPr>
        <p:txBody>
          <a:bodyPr/>
          <a:lstStyle/>
          <a:p>
            <a:r>
              <a:rPr lang="en-GB" altLang="en-US">
                <a:ea typeface="ＭＳ Ｐゴシック" charset="-128"/>
              </a:rPr>
              <a:t>Customers</a:t>
            </a:r>
          </a:p>
        </p:txBody>
      </p:sp>
      <p:sp>
        <p:nvSpPr>
          <p:cNvPr id="76803" name="Content Placeholder 2"/>
          <p:cNvSpPr>
            <a:spLocks noGrp="1"/>
          </p:cNvSpPr>
          <p:nvPr>
            <p:ph idx="1"/>
          </p:nvPr>
        </p:nvSpPr>
        <p:spPr>
          <a:xfrm>
            <a:off x="612775" y="1600200"/>
            <a:ext cx="8153400" cy="4495800"/>
          </a:xfrm>
        </p:spPr>
        <p:txBody>
          <a:bodyPr/>
          <a:lstStyle/>
          <a:p>
            <a:r>
              <a:rPr lang="en-GB" altLang="en-US">
                <a:ea typeface="ＭＳ Ｐゴシック" charset="-128"/>
              </a:rPr>
              <a:t>Consumer behaviour analysis</a:t>
            </a:r>
          </a:p>
          <a:p>
            <a:pPr lvl="1"/>
            <a:r>
              <a:rPr lang="en-GB" altLang="en-US">
                <a:ea typeface="ＭＳ Ｐゴシック" charset="-128"/>
              </a:rPr>
              <a:t>Demand analysis: the potential and actual volume of visitors to a site and the extent to which this achieves strategic objectives.</a:t>
            </a:r>
          </a:p>
          <a:p>
            <a:pPr lvl="1"/>
            <a:r>
              <a:rPr lang="en-GB" altLang="en-US">
                <a:ea typeface="ＭＳ Ｐゴシック" charset="-128"/>
              </a:rPr>
              <a:t>Digital consumer behaviour: the characteristic and digital experiences of target consumers. Customers segments can be created from this.</a:t>
            </a:r>
          </a:p>
        </p:txBody>
      </p:sp>
    </p:spTree>
    <p:extLst>
      <p:ext uri="{BB962C8B-B14F-4D97-AF65-F5344CB8AC3E}">
        <p14:creationId xmlns:p14="http://schemas.microsoft.com/office/powerpoint/2010/main" val="12481227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sp>
        <p:nvSpPr>
          <p:cNvPr id="77827" name="Content Placeholder 2"/>
          <p:cNvSpPr>
            <a:spLocks noGrp="1"/>
          </p:cNvSpPr>
          <p:nvPr>
            <p:ph idx="1"/>
          </p:nvPr>
        </p:nvSpPr>
        <p:spPr>
          <a:xfrm>
            <a:off x="612775" y="1600200"/>
            <a:ext cx="8153400" cy="4495800"/>
          </a:xfrm>
        </p:spPr>
        <p:txBody>
          <a:bodyPr/>
          <a:lstStyle/>
          <a:p>
            <a:r>
              <a:rPr lang="en-GB" altLang="en-US">
                <a:ea typeface="ＭＳ Ｐゴシック" charset="-128"/>
              </a:rPr>
              <a:t>Using tools outlined below along with primary research a digital marketer should be able to develop a sound understanding of the characteristics, needs and wants of their target market and their propensity to engage with digital channels.</a:t>
            </a:r>
          </a:p>
        </p:txBody>
      </p:sp>
    </p:spTree>
    <p:extLst>
      <p:ext uri="{BB962C8B-B14F-4D97-AF65-F5344CB8AC3E}">
        <p14:creationId xmlns:p14="http://schemas.microsoft.com/office/powerpoint/2010/main" val="1332945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pic>
        <p:nvPicPr>
          <p:cNvPr id="7885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835151" y="274639"/>
            <a:ext cx="5184775" cy="5751512"/>
          </a:xfrm>
        </p:spPr>
      </p:pic>
    </p:spTree>
    <p:extLst>
      <p:ext uri="{BB962C8B-B14F-4D97-AF65-F5344CB8AC3E}">
        <p14:creationId xmlns:p14="http://schemas.microsoft.com/office/powerpoint/2010/main" val="151702325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pic>
        <p:nvPicPr>
          <p:cNvPr id="7987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76375" y="1600201"/>
            <a:ext cx="6191251" cy="3916363"/>
          </a:xfrm>
        </p:spPr>
      </p:pic>
    </p:spTree>
    <p:extLst>
      <p:ext uri="{BB962C8B-B14F-4D97-AF65-F5344CB8AC3E}">
        <p14:creationId xmlns:p14="http://schemas.microsoft.com/office/powerpoint/2010/main" val="133827928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p:cNvSpPr>
          <p:nvPr>
            <p:ph type="title"/>
          </p:nvPr>
        </p:nvSpPr>
        <p:spPr>
          <a:xfrm>
            <a:off x="612775" y="228600"/>
            <a:ext cx="8153400" cy="990600"/>
          </a:xfrm>
        </p:spPr>
        <p:txBody>
          <a:bodyPr/>
          <a:lstStyle/>
          <a:p>
            <a:r>
              <a:rPr lang="en-GB" altLang="en-US">
                <a:ea typeface="ＭＳ Ｐゴシック" charset="-128"/>
              </a:rPr>
              <a:t>Online Keyword Research Tools</a:t>
            </a:r>
          </a:p>
        </p:txBody>
      </p:sp>
      <p:sp>
        <p:nvSpPr>
          <p:cNvPr id="80899" name="Content Placeholder 2"/>
          <p:cNvSpPr>
            <a:spLocks noGrp="1"/>
          </p:cNvSpPr>
          <p:nvPr>
            <p:ph idx="1"/>
          </p:nvPr>
        </p:nvSpPr>
        <p:spPr>
          <a:xfrm>
            <a:off x="612775" y="1600200"/>
            <a:ext cx="8153400" cy="4495800"/>
          </a:xfrm>
        </p:spPr>
        <p:txBody>
          <a:bodyPr/>
          <a:lstStyle/>
          <a:p>
            <a:r>
              <a:rPr lang="en-GB" altLang="en-US">
                <a:ea typeface="ＭＳ Ｐゴシック" charset="-128"/>
              </a:rPr>
              <a:t>Google Autocomplete</a:t>
            </a:r>
          </a:p>
          <a:p>
            <a:r>
              <a:rPr lang="en-GB" altLang="en-US">
                <a:ea typeface="ＭＳ Ｐゴシック" charset="-128"/>
              </a:rPr>
              <a:t>Google AdWords Keyword Planner</a:t>
            </a:r>
          </a:p>
          <a:p>
            <a:r>
              <a:rPr lang="en-GB" altLang="en-US">
                <a:ea typeface="ＭＳ Ｐゴシック" charset="-128"/>
              </a:rPr>
              <a:t>Google Trends</a:t>
            </a:r>
          </a:p>
          <a:p>
            <a:r>
              <a:rPr lang="en-GB" altLang="en-US">
                <a:ea typeface="ＭＳ Ｐゴシック" charset="-128"/>
              </a:rPr>
              <a:t>SEMRush – for competitor information</a:t>
            </a:r>
          </a:p>
          <a:p>
            <a:endParaRPr lang="en-GB" altLang="en-US">
              <a:ea typeface="ＭＳ Ｐゴシック" charset="-128"/>
            </a:endParaRPr>
          </a:p>
        </p:txBody>
      </p:sp>
    </p:spTree>
    <p:extLst>
      <p:ext uri="{BB962C8B-B14F-4D97-AF65-F5344CB8AC3E}">
        <p14:creationId xmlns:p14="http://schemas.microsoft.com/office/powerpoint/2010/main" val="3511903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612775" y="228600"/>
            <a:ext cx="8153400" cy="990600"/>
          </a:xfrm>
        </p:spPr>
        <p:txBody>
          <a:bodyPr/>
          <a:lstStyle/>
          <a:p>
            <a:r>
              <a:rPr lang="en-GB" altLang="en-US">
                <a:ea typeface="ＭＳ Ｐゴシック" charset="-128"/>
              </a:rPr>
              <a:t>Discussion</a:t>
            </a:r>
          </a:p>
        </p:txBody>
      </p:sp>
      <p:sp>
        <p:nvSpPr>
          <p:cNvPr id="81923" name="Content Placeholder 2"/>
          <p:cNvSpPr>
            <a:spLocks noGrp="1"/>
          </p:cNvSpPr>
          <p:nvPr>
            <p:ph idx="1"/>
          </p:nvPr>
        </p:nvSpPr>
        <p:spPr>
          <a:xfrm>
            <a:off x="612775" y="1600200"/>
            <a:ext cx="8153400" cy="4495800"/>
          </a:xfrm>
        </p:spPr>
        <p:txBody>
          <a:bodyPr/>
          <a:lstStyle/>
          <a:p>
            <a:r>
              <a:rPr lang="en-GB" altLang="en-US">
                <a:ea typeface="ＭＳ Ｐゴシック" charset="-128"/>
              </a:rPr>
              <a:t>What influences you, to buy from a website or not?</a:t>
            </a:r>
          </a:p>
        </p:txBody>
      </p:sp>
    </p:spTree>
    <p:extLst>
      <p:ext uri="{BB962C8B-B14F-4D97-AF65-F5344CB8AC3E}">
        <p14:creationId xmlns:p14="http://schemas.microsoft.com/office/powerpoint/2010/main" val="327990217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458913" y="274639"/>
            <a:ext cx="6426200" cy="5241925"/>
          </a:xfrm>
        </p:spPr>
      </p:pic>
    </p:spTree>
    <p:extLst>
      <p:ext uri="{BB962C8B-B14F-4D97-AF65-F5344CB8AC3E}">
        <p14:creationId xmlns:p14="http://schemas.microsoft.com/office/powerpoint/2010/main" val="351320236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p:cNvSpPr>
          <p:nvPr>
            <p:ph type="title"/>
          </p:nvPr>
        </p:nvSpPr>
        <p:spPr>
          <a:xfrm>
            <a:off x="612775" y="228600"/>
            <a:ext cx="8153400" cy="990600"/>
          </a:xfrm>
        </p:spPr>
        <p:txBody>
          <a:bodyPr/>
          <a:lstStyle/>
          <a:p>
            <a:r>
              <a:rPr lang="en-GB" altLang="en-US">
                <a:ea typeface="ＭＳ Ｐゴシック" charset="-128"/>
              </a:rPr>
              <a:t>The Buying  Process</a:t>
            </a:r>
          </a:p>
        </p:txBody>
      </p:sp>
      <p:sp>
        <p:nvSpPr>
          <p:cNvPr id="86019" name="Content Placeholder 2"/>
          <p:cNvSpPr>
            <a:spLocks noGrp="1"/>
          </p:cNvSpPr>
          <p:nvPr>
            <p:ph idx="1"/>
          </p:nvPr>
        </p:nvSpPr>
        <p:spPr>
          <a:xfrm>
            <a:off x="612775" y="1600200"/>
            <a:ext cx="8153400" cy="4495800"/>
          </a:xfrm>
        </p:spPr>
        <p:txBody>
          <a:bodyPr/>
          <a:lstStyle/>
          <a:p>
            <a:r>
              <a:rPr lang="en-GB" altLang="en-US">
                <a:ea typeface="ＭＳ Ｐゴシック" charset="-128"/>
              </a:rPr>
              <a:t>Awareness</a:t>
            </a:r>
          </a:p>
          <a:p>
            <a:r>
              <a:rPr lang="en-GB" altLang="en-US">
                <a:ea typeface="ＭＳ Ｐゴシック" charset="-128"/>
              </a:rPr>
              <a:t>Interest</a:t>
            </a:r>
          </a:p>
          <a:p>
            <a:r>
              <a:rPr lang="en-GB" altLang="en-US">
                <a:ea typeface="ＭＳ Ｐゴシック" charset="-128"/>
              </a:rPr>
              <a:t>Evaluation </a:t>
            </a:r>
          </a:p>
          <a:p>
            <a:r>
              <a:rPr lang="en-GB" altLang="en-US">
                <a:ea typeface="ＭＳ Ｐゴシック" charset="-128"/>
              </a:rPr>
              <a:t>Trial</a:t>
            </a:r>
          </a:p>
          <a:p>
            <a:r>
              <a:rPr lang="en-GB" altLang="en-US">
                <a:ea typeface="ＭＳ Ｐゴシック" charset="-128"/>
              </a:rPr>
              <a:t>Adoption</a:t>
            </a:r>
          </a:p>
          <a:p>
            <a:pPr lvl="2" indent="0">
              <a:buNone/>
            </a:pPr>
            <a:r>
              <a:rPr lang="en-GB" altLang="en-US">
                <a:ea typeface="ＭＳ Ｐゴシック" charset="-128"/>
              </a:rPr>
              <a:t>Kotler et al (2001)</a:t>
            </a:r>
          </a:p>
        </p:txBody>
      </p:sp>
    </p:spTree>
    <p:extLst>
      <p:ext uri="{BB962C8B-B14F-4D97-AF65-F5344CB8AC3E}">
        <p14:creationId xmlns:p14="http://schemas.microsoft.com/office/powerpoint/2010/main" val="223636943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a:xfrm>
            <a:off x="612775" y="228600"/>
            <a:ext cx="8153400" cy="990600"/>
          </a:xfrm>
        </p:spPr>
        <p:txBody>
          <a:bodyPr/>
          <a:lstStyle/>
          <a:p>
            <a:r>
              <a:rPr lang="en-GB" altLang="en-US">
                <a:ea typeface="ＭＳ Ｐゴシック" charset="-128"/>
              </a:rPr>
              <a:t>The Digital Buying Process</a:t>
            </a:r>
          </a:p>
        </p:txBody>
      </p:sp>
      <p:sp>
        <p:nvSpPr>
          <p:cNvPr id="87043" name="Content Placeholder 2"/>
          <p:cNvSpPr>
            <a:spLocks noGrp="1"/>
          </p:cNvSpPr>
          <p:nvPr>
            <p:ph idx="1"/>
          </p:nvPr>
        </p:nvSpPr>
        <p:spPr>
          <a:xfrm>
            <a:off x="612775" y="1600200"/>
            <a:ext cx="8153400" cy="4495800"/>
          </a:xfrm>
        </p:spPr>
        <p:txBody>
          <a:bodyPr/>
          <a:lstStyle/>
          <a:p>
            <a:r>
              <a:rPr lang="en-GB" altLang="en-US">
                <a:ea typeface="ＭＳ Ｐゴシック" charset="-128"/>
              </a:rPr>
              <a:t>Problem Recognition </a:t>
            </a:r>
          </a:p>
          <a:p>
            <a:r>
              <a:rPr lang="en-GB" altLang="en-US">
                <a:ea typeface="ＭＳ Ｐゴシック" charset="-128"/>
              </a:rPr>
              <a:t>Information Search</a:t>
            </a:r>
          </a:p>
          <a:p>
            <a:r>
              <a:rPr lang="en-GB" altLang="en-US">
                <a:ea typeface="ＭＳ Ｐゴシック" charset="-128"/>
              </a:rPr>
              <a:t>Evaluation</a:t>
            </a:r>
          </a:p>
          <a:p>
            <a:r>
              <a:rPr lang="en-GB" altLang="en-US">
                <a:ea typeface="ＭＳ Ｐゴシック" charset="-128"/>
              </a:rPr>
              <a:t>Decision</a:t>
            </a:r>
          </a:p>
          <a:p>
            <a:r>
              <a:rPr lang="en-GB" altLang="en-US">
                <a:ea typeface="ＭＳ Ｐゴシック" charset="-128"/>
              </a:rPr>
              <a:t>Action</a:t>
            </a:r>
          </a:p>
          <a:p>
            <a:r>
              <a:rPr lang="en-GB" altLang="en-US">
                <a:ea typeface="ＭＳ Ｐゴシック" charset="-128"/>
              </a:rPr>
              <a:t>Post-purchase</a:t>
            </a:r>
          </a:p>
          <a:p>
            <a:pPr lvl="3" indent="0">
              <a:buNone/>
            </a:pPr>
            <a:r>
              <a:rPr lang="en-GB" altLang="en-US">
                <a:ea typeface="ＭＳ Ｐゴシック" charset="-128"/>
              </a:rPr>
              <a:t>Chaffey and Smith (2012)</a:t>
            </a:r>
          </a:p>
        </p:txBody>
      </p:sp>
    </p:spTree>
    <p:extLst>
      <p:ext uri="{BB962C8B-B14F-4D97-AF65-F5344CB8AC3E}">
        <p14:creationId xmlns:p14="http://schemas.microsoft.com/office/powerpoint/2010/main" val="209386354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a:xfrm>
            <a:off x="612775" y="228600"/>
            <a:ext cx="8153400" cy="990600"/>
          </a:xfrm>
        </p:spPr>
        <p:txBody>
          <a:bodyPr/>
          <a:lstStyle/>
          <a:p>
            <a:r>
              <a:rPr lang="en-GB" altLang="en-US">
                <a:ea typeface="ＭＳ Ｐゴシック" charset="-128"/>
              </a:rPr>
              <a:t>Multichannel Purchase</a:t>
            </a:r>
          </a:p>
        </p:txBody>
      </p:sp>
      <p:pic>
        <p:nvPicPr>
          <p:cNvPr id="8806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32014" y="1600201"/>
            <a:ext cx="4879975" cy="3916363"/>
          </a:xfrm>
        </p:spPr>
      </p:pic>
    </p:spTree>
    <p:extLst>
      <p:ext uri="{BB962C8B-B14F-4D97-AF65-F5344CB8AC3E}">
        <p14:creationId xmlns:p14="http://schemas.microsoft.com/office/powerpoint/2010/main" val="195732605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pic>
        <p:nvPicPr>
          <p:cNvPr id="89091"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68314" y="274639"/>
            <a:ext cx="8140700" cy="5241925"/>
          </a:xfrm>
        </p:spPr>
      </p:pic>
    </p:spTree>
    <p:extLst>
      <p:ext uri="{BB962C8B-B14F-4D97-AF65-F5344CB8AC3E}">
        <p14:creationId xmlns:p14="http://schemas.microsoft.com/office/powerpoint/2010/main" val="37719561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a:xfrm>
            <a:off x="612775" y="228600"/>
            <a:ext cx="8153400" cy="990600"/>
          </a:xfrm>
        </p:spPr>
        <p:txBody>
          <a:bodyPr/>
          <a:lstStyle/>
          <a:p>
            <a:r>
              <a:rPr lang="en-GB" altLang="en-US">
                <a:ea typeface="ＭＳ Ｐゴシック" charset="-128"/>
              </a:rPr>
              <a:t>Customer Journey</a:t>
            </a:r>
          </a:p>
        </p:txBody>
      </p:sp>
      <p:pic>
        <p:nvPicPr>
          <p:cNvPr id="90115"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163764" y="1600201"/>
            <a:ext cx="4816475" cy="3916363"/>
          </a:xfrm>
        </p:spPr>
      </p:pic>
    </p:spTree>
    <p:extLst>
      <p:ext uri="{BB962C8B-B14F-4D97-AF65-F5344CB8AC3E}">
        <p14:creationId xmlns:p14="http://schemas.microsoft.com/office/powerpoint/2010/main" val="136090551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a:xfrm>
            <a:off x="457200" y="422276"/>
            <a:ext cx="8229600" cy="625475"/>
          </a:xfrm>
        </p:spPr>
        <p:txBody>
          <a:bodyPr/>
          <a:lstStyle/>
          <a:p>
            <a:r>
              <a:rPr lang="en-US" altLang="en-US" sz="3200">
                <a:ea typeface="ＭＳ Ｐゴシック" charset="-128"/>
              </a:rPr>
              <a:t>Competitor benchmarking</a:t>
            </a:r>
          </a:p>
        </p:txBody>
      </p:sp>
      <p:sp>
        <p:nvSpPr>
          <p:cNvPr id="30723" name="Content Placeholder 2"/>
          <p:cNvSpPr>
            <a:spLocks noGrp="1"/>
          </p:cNvSpPr>
          <p:nvPr>
            <p:ph idx="1"/>
          </p:nvPr>
        </p:nvSpPr>
        <p:spPr>
          <a:xfrm>
            <a:off x="457200" y="1557337"/>
            <a:ext cx="8229600" cy="4525963"/>
          </a:xfrm>
        </p:spPr>
        <p:txBody>
          <a:bodyPr/>
          <a:lstStyle/>
          <a:p>
            <a:pPr lvl="1" indent="-366704"/>
            <a:r>
              <a:rPr lang="en-US" altLang="en-US" dirty="0">
                <a:ea typeface="ＭＳ Ｐゴシック" charset="-128"/>
                <a:hlinkClick r:id="rId3"/>
              </a:rPr>
              <a:t>http://www.conversion-uplift.co.uk/tools-to-monitor-competitor-website-traffic</a:t>
            </a:r>
            <a:r>
              <a:rPr lang="en-US" altLang="en-US" dirty="0" smtClean="0">
                <a:ea typeface="ＭＳ Ｐゴシック" charset="-128"/>
                <a:hlinkClick r:id="rId3"/>
              </a:rPr>
              <a:t>/</a:t>
            </a:r>
            <a:endParaRPr lang="en-US" altLang="en-US" dirty="0" smtClean="0">
              <a:ea typeface="ＭＳ Ｐゴシック" charset="-128"/>
            </a:endParaRPr>
          </a:p>
          <a:p>
            <a:pPr lvl="1" indent="-366704"/>
            <a:r>
              <a:rPr lang="en-US" altLang="en-US" dirty="0" smtClean="0">
                <a:ea typeface="ＭＳ Ｐゴシック" charset="-128"/>
              </a:rPr>
              <a:t> </a:t>
            </a:r>
            <a:endParaRPr lang="en-US" altLang="en-US" dirty="0">
              <a:ea typeface="ＭＳ Ｐゴシック" charset="-128"/>
            </a:endParaRPr>
          </a:p>
          <a:p>
            <a:pPr lvl="1" indent="-366704"/>
            <a:r>
              <a:rPr lang="en-US" altLang="en-US" dirty="0">
                <a:ea typeface="ＭＳ Ｐゴシック" charset="-128"/>
              </a:rPr>
              <a:t> </a:t>
            </a:r>
          </a:p>
          <a:p>
            <a:pPr lvl="1" indent="-366704"/>
            <a:r>
              <a:rPr lang="en-US" altLang="en-US" dirty="0">
                <a:ea typeface="ＭＳ Ｐゴシック" charset="-128"/>
              </a:rPr>
              <a:t> </a:t>
            </a:r>
          </a:p>
          <a:p>
            <a:pPr lvl="1" indent="-366704"/>
            <a:r>
              <a:rPr lang="en-US" altLang="en-US" dirty="0">
                <a:ea typeface="ＭＳ Ｐゴシック" charset="-128"/>
              </a:rPr>
              <a:t> </a:t>
            </a:r>
          </a:p>
          <a:p>
            <a:pPr lvl="1" indent="-366704"/>
            <a:r>
              <a:rPr lang="en-US" altLang="en-US" dirty="0">
                <a:ea typeface="ＭＳ Ｐゴシック" charset="-128"/>
              </a:rPr>
              <a:t> </a:t>
            </a:r>
          </a:p>
          <a:p>
            <a:pPr lvl="1" indent="-366704"/>
            <a:r>
              <a:rPr lang="en-US" altLang="en-US" dirty="0">
                <a:ea typeface="ＭＳ Ｐゴシック" charset="-128"/>
              </a:rPr>
              <a:t> </a:t>
            </a:r>
          </a:p>
        </p:txBody>
      </p:sp>
    </p:spTree>
    <p:extLst>
      <p:ext uri="{BB962C8B-B14F-4D97-AF65-F5344CB8AC3E}">
        <p14:creationId xmlns:p14="http://schemas.microsoft.com/office/powerpoint/2010/main" val="1004150910"/>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28600"/>
            <a:ext cx="8153400" cy="990600"/>
          </a:xfrm>
        </p:spPr>
        <p:txBody>
          <a:bodyPr>
            <a:normAutofit fontScale="90000"/>
          </a:bodyPr>
          <a:lstStyle/>
          <a:p>
            <a:pPr>
              <a:defRPr/>
            </a:pPr>
            <a:r>
              <a:rPr lang="en-GB" dirty="0" smtClean="0"/>
              <a:t>How do you qualify what is a competitor?</a:t>
            </a:r>
            <a:endParaRPr lang="en-GB" dirty="0"/>
          </a:p>
        </p:txBody>
      </p:sp>
      <p:sp>
        <p:nvSpPr>
          <p:cNvPr id="3" name="Content Placeholder 2"/>
          <p:cNvSpPr>
            <a:spLocks noGrp="1"/>
          </p:cNvSpPr>
          <p:nvPr>
            <p:ph idx="1"/>
          </p:nvPr>
        </p:nvSpPr>
        <p:spPr>
          <a:xfrm>
            <a:off x="612775" y="1600200"/>
            <a:ext cx="8153400" cy="4495800"/>
          </a:xfrm>
        </p:spPr>
        <p:txBody>
          <a:bodyPr/>
          <a:lstStyle/>
          <a:p>
            <a:r>
              <a:rPr lang="en-GB" altLang="en-US">
                <a:ea typeface="ＭＳ Ｐゴシック" charset="-128"/>
              </a:rPr>
              <a:t>Swansea City Football Club</a:t>
            </a:r>
          </a:p>
          <a:p>
            <a:r>
              <a:rPr lang="en-GB" altLang="en-US">
                <a:ea typeface="ＭＳ Ｐゴシック" charset="-128"/>
              </a:rPr>
              <a:t>What business are they in?</a:t>
            </a:r>
          </a:p>
          <a:p>
            <a:pPr lvl="1"/>
            <a:r>
              <a:rPr lang="en-GB" altLang="en-US">
                <a:ea typeface="ＭＳ Ｐゴシック" charset="-128"/>
              </a:rPr>
              <a:t>Football?</a:t>
            </a:r>
          </a:p>
          <a:p>
            <a:pPr lvl="1"/>
            <a:r>
              <a:rPr lang="en-GB" altLang="en-US">
                <a:ea typeface="ＭＳ Ｐゴシック" charset="-128"/>
              </a:rPr>
              <a:t>Sporting Event?</a:t>
            </a:r>
          </a:p>
          <a:p>
            <a:pPr lvl="1"/>
            <a:r>
              <a:rPr lang="en-GB" altLang="en-US">
                <a:ea typeface="ＭＳ Ｐゴシック" charset="-128"/>
              </a:rPr>
              <a:t>Leisure?  </a:t>
            </a:r>
          </a:p>
        </p:txBody>
      </p:sp>
    </p:spTree>
    <p:extLst>
      <p:ext uri="{BB962C8B-B14F-4D97-AF65-F5344CB8AC3E}">
        <p14:creationId xmlns:p14="http://schemas.microsoft.com/office/powerpoint/2010/main" val="197042855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p:cNvSpPr>
            <a:spLocks noGrp="1"/>
          </p:cNvSpPr>
          <p:nvPr>
            <p:ph type="title"/>
          </p:nvPr>
        </p:nvSpPr>
        <p:spPr>
          <a:xfrm>
            <a:off x="612775" y="228600"/>
            <a:ext cx="8153400" cy="990600"/>
          </a:xfrm>
        </p:spPr>
        <p:txBody>
          <a:bodyPr/>
          <a:lstStyle/>
          <a:p>
            <a:r>
              <a:rPr lang="en-GB" altLang="en-US">
                <a:ea typeface="ＭＳ Ｐゴシック" charset="-128"/>
              </a:rPr>
              <a:t>Competitors: Porter’s 5 Forces</a:t>
            </a:r>
          </a:p>
        </p:txBody>
      </p:sp>
      <p:pic>
        <p:nvPicPr>
          <p:cNvPr id="92163"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84414" y="1600201"/>
            <a:ext cx="4575175" cy="3916363"/>
          </a:xfrm>
        </p:spPr>
      </p:pic>
    </p:spTree>
    <p:extLst>
      <p:ext uri="{BB962C8B-B14F-4D97-AF65-F5344CB8AC3E}">
        <p14:creationId xmlns:p14="http://schemas.microsoft.com/office/powerpoint/2010/main" val="227202570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566865" y="274639"/>
            <a:ext cx="5957887" cy="5241925"/>
          </a:xfrm>
        </p:spPr>
      </p:pic>
    </p:spTree>
    <p:extLst>
      <p:ext uri="{BB962C8B-B14F-4D97-AF65-F5344CB8AC3E}">
        <p14:creationId xmlns:p14="http://schemas.microsoft.com/office/powerpoint/2010/main" val="1640275698"/>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a:xfrm>
            <a:off x="612775" y="228600"/>
            <a:ext cx="8153400" cy="990600"/>
          </a:xfrm>
        </p:spPr>
        <p:txBody>
          <a:bodyPr/>
          <a:lstStyle/>
          <a:p>
            <a:r>
              <a:rPr lang="en-GB" altLang="en-US">
                <a:ea typeface="ＭＳ Ｐゴシック" charset="-128"/>
              </a:rPr>
              <a:t>Competitor Benchmarking</a:t>
            </a:r>
          </a:p>
        </p:txBody>
      </p:sp>
      <p:sp>
        <p:nvSpPr>
          <p:cNvPr id="94211" name="Content Placeholder 2"/>
          <p:cNvSpPr>
            <a:spLocks noGrp="1"/>
          </p:cNvSpPr>
          <p:nvPr>
            <p:ph idx="1"/>
          </p:nvPr>
        </p:nvSpPr>
        <p:spPr>
          <a:xfrm>
            <a:off x="612775" y="1600200"/>
            <a:ext cx="8153400" cy="4495800"/>
          </a:xfrm>
        </p:spPr>
        <p:txBody>
          <a:bodyPr/>
          <a:lstStyle/>
          <a:p>
            <a:r>
              <a:rPr lang="en-GB" altLang="en-US">
                <a:ea typeface="ＭＳ Ｐゴシック" charset="-128"/>
              </a:rPr>
              <a:t>A structured analysis of the online services, capabilities and performance of an organisation within the areas of customer acquisition, conversion and growth.</a:t>
            </a:r>
          </a:p>
        </p:txBody>
      </p:sp>
    </p:spTree>
    <p:extLst>
      <p:ext uri="{BB962C8B-B14F-4D97-AF65-F5344CB8AC3E}">
        <p14:creationId xmlns:p14="http://schemas.microsoft.com/office/powerpoint/2010/main" val="72440904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Title 1"/>
          <p:cNvSpPr>
            <a:spLocks noGrp="1"/>
          </p:cNvSpPr>
          <p:nvPr>
            <p:ph type="title"/>
          </p:nvPr>
        </p:nvSpPr>
        <p:spPr>
          <a:xfrm>
            <a:off x="612775" y="228600"/>
            <a:ext cx="8153400" cy="990600"/>
          </a:xfrm>
        </p:spPr>
        <p:txBody>
          <a:bodyPr/>
          <a:lstStyle/>
          <a:p>
            <a:r>
              <a:rPr lang="en-GB" altLang="en-US">
                <a:ea typeface="ＭＳ Ｐゴシック" charset="-128"/>
              </a:rPr>
              <a:t>Competitor monitoring tools</a:t>
            </a:r>
          </a:p>
        </p:txBody>
      </p:sp>
      <p:sp>
        <p:nvSpPr>
          <p:cNvPr id="95235" name="Content Placeholder 2"/>
          <p:cNvSpPr>
            <a:spLocks noGrp="1"/>
          </p:cNvSpPr>
          <p:nvPr>
            <p:ph idx="1"/>
          </p:nvPr>
        </p:nvSpPr>
        <p:spPr>
          <a:xfrm>
            <a:off x="612775" y="1600200"/>
            <a:ext cx="8153400" cy="4495800"/>
          </a:xfrm>
        </p:spPr>
        <p:txBody>
          <a:bodyPr/>
          <a:lstStyle/>
          <a:p>
            <a:r>
              <a:rPr lang="en-GB" altLang="en-US">
                <a:ea typeface="ＭＳ Ｐゴシック" charset="-128"/>
                <a:hlinkClick r:id="rId2"/>
              </a:rPr>
              <a:t>https://blog.kissmetrics.com/25-sneaky-online-tools/</a:t>
            </a:r>
            <a:endParaRPr lang="en-GB" altLang="en-US">
              <a:ea typeface="ＭＳ Ｐゴシック" charset="-128"/>
            </a:endParaRPr>
          </a:p>
          <a:p>
            <a:endParaRPr lang="en-GB" altLang="en-US">
              <a:ea typeface="ＭＳ Ｐゴシック" charset="-128"/>
            </a:endParaRPr>
          </a:p>
        </p:txBody>
      </p:sp>
    </p:spTree>
    <p:extLst>
      <p:ext uri="{BB962C8B-B14F-4D97-AF65-F5344CB8AC3E}">
        <p14:creationId xmlns:p14="http://schemas.microsoft.com/office/powerpoint/2010/main" val="61525033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1"/>
          <p:cNvSpPr>
            <a:spLocks noGrp="1"/>
          </p:cNvSpPr>
          <p:nvPr>
            <p:ph type="title"/>
          </p:nvPr>
        </p:nvSpPr>
        <p:spPr>
          <a:xfrm>
            <a:off x="612775" y="228600"/>
            <a:ext cx="8153400" cy="990600"/>
          </a:xfrm>
        </p:spPr>
        <p:txBody>
          <a:bodyPr/>
          <a:lstStyle/>
          <a:p>
            <a:r>
              <a:rPr lang="en-GB" altLang="en-US">
                <a:ea typeface="ＭＳ Ｐゴシック" charset="-128"/>
              </a:rPr>
              <a:t>Suppliers</a:t>
            </a:r>
          </a:p>
        </p:txBody>
      </p:sp>
      <p:sp>
        <p:nvSpPr>
          <p:cNvPr id="96259" name="Content Placeholder 2"/>
          <p:cNvSpPr>
            <a:spLocks noGrp="1"/>
          </p:cNvSpPr>
          <p:nvPr>
            <p:ph idx="1"/>
          </p:nvPr>
        </p:nvSpPr>
        <p:spPr>
          <a:xfrm>
            <a:off x="612775" y="1600200"/>
            <a:ext cx="8153400" cy="4495800"/>
          </a:xfrm>
        </p:spPr>
        <p:txBody>
          <a:bodyPr/>
          <a:lstStyle/>
          <a:p>
            <a:r>
              <a:rPr lang="en-GB" altLang="en-US">
                <a:ea typeface="ＭＳ Ｐゴシック" charset="-128"/>
              </a:rPr>
              <a:t>Key issues</a:t>
            </a:r>
          </a:p>
          <a:p>
            <a:pPr lvl="1"/>
            <a:r>
              <a:rPr lang="en-GB" altLang="en-US">
                <a:ea typeface="ＭＳ Ｐゴシック" charset="-128"/>
              </a:rPr>
              <a:t>How suppliers affect the price of final product</a:t>
            </a:r>
          </a:p>
          <a:p>
            <a:pPr lvl="1"/>
            <a:r>
              <a:rPr lang="en-GB" altLang="en-US">
                <a:ea typeface="ＭＳ Ｐゴシック" charset="-128"/>
              </a:rPr>
              <a:t>Availability</a:t>
            </a:r>
          </a:p>
          <a:p>
            <a:pPr lvl="1"/>
            <a:r>
              <a:rPr lang="en-GB" altLang="en-US">
                <a:ea typeface="ＭＳ Ｐゴシック" charset="-128"/>
              </a:rPr>
              <a:t>Features</a:t>
            </a:r>
          </a:p>
          <a:p>
            <a:pPr lvl="1"/>
            <a:endParaRPr lang="en-GB" altLang="en-US">
              <a:ea typeface="ＭＳ Ｐゴシック" charset="-128"/>
            </a:endParaRPr>
          </a:p>
          <a:p>
            <a:r>
              <a:rPr lang="en-GB" altLang="en-US">
                <a:ea typeface="ＭＳ Ｐゴシック" charset="-128"/>
              </a:rPr>
              <a:t>Internet has created new structures and channels in the supply chain</a:t>
            </a:r>
          </a:p>
        </p:txBody>
      </p:sp>
    </p:spTree>
    <p:extLst>
      <p:ext uri="{BB962C8B-B14F-4D97-AF65-F5344CB8AC3E}">
        <p14:creationId xmlns:p14="http://schemas.microsoft.com/office/powerpoint/2010/main" val="240569607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Title 1"/>
          <p:cNvSpPr>
            <a:spLocks noGrp="1"/>
          </p:cNvSpPr>
          <p:nvPr>
            <p:ph type="title"/>
          </p:nvPr>
        </p:nvSpPr>
        <p:spPr>
          <a:xfrm>
            <a:off x="612775" y="228600"/>
            <a:ext cx="8153400" cy="990600"/>
          </a:xfrm>
        </p:spPr>
        <p:txBody>
          <a:bodyPr/>
          <a:lstStyle/>
          <a:p>
            <a:r>
              <a:rPr lang="en-GB" altLang="en-US">
                <a:ea typeface="ＭＳ Ｐゴシック" charset="-128"/>
              </a:rPr>
              <a:t>Online marketing intermediaries</a:t>
            </a:r>
          </a:p>
        </p:txBody>
      </p:sp>
      <p:sp>
        <p:nvSpPr>
          <p:cNvPr id="97283" name="Content Placeholder 2"/>
          <p:cNvSpPr>
            <a:spLocks noGrp="1"/>
          </p:cNvSpPr>
          <p:nvPr>
            <p:ph idx="1"/>
          </p:nvPr>
        </p:nvSpPr>
        <p:spPr>
          <a:xfrm>
            <a:off x="612775" y="1600200"/>
            <a:ext cx="8153400" cy="4495800"/>
          </a:xfrm>
        </p:spPr>
        <p:txBody>
          <a:bodyPr/>
          <a:lstStyle/>
          <a:p>
            <a:r>
              <a:rPr lang="en-GB" altLang="en-US">
                <a:ea typeface="ＭＳ Ｐゴシック" charset="-128"/>
              </a:rPr>
              <a:t>Companies that help to promote, sell and distribute its products and services</a:t>
            </a:r>
          </a:p>
          <a:p>
            <a:pPr lvl="1"/>
            <a:r>
              <a:rPr lang="en-GB" altLang="en-US">
                <a:ea typeface="ＭＳ Ｐゴシック" charset="-128"/>
              </a:rPr>
              <a:t>Portals</a:t>
            </a:r>
          </a:p>
          <a:p>
            <a:pPr lvl="1"/>
            <a:r>
              <a:rPr lang="en-GB" altLang="en-US">
                <a:ea typeface="ＭＳ Ｐゴシック" charset="-128"/>
              </a:rPr>
              <a:t>Directories</a:t>
            </a:r>
          </a:p>
          <a:p>
            <a:pPr lvl="1"/>
            <a:r>
              <a:rPr lang="en-GB" altLang="en-US">
                <a:ea typeface="ＭＳ Ｐゴシック" charset="-128"/>
              </a:rPr>
              <a:t>Price comparison sites</a:t>
            </a:r>
          </a:p>
          <a:p>
            <a:pPr lvl="1"/>
            <a:r>
              <a:rPr lang="en-GB" altLang="en-US">
                <a:ea typeface="ＭＳ Ｐゴシック" charset="-128"/>
              </a:rPr>
              <a:t>Affiliate sites</a:t>
            </a:r>
          </a:p>
          <a:p>
            <a:pPr lvl="1"/>
            <a:r>
              <a:rPr lang="en-GB" altLang="en-US">
                <a:ea typeface="ＭＳ Ｐゴシック" charset="-128"/>
              </a:rPr>
              <a:t>Auction sites</a:t>
            </a:r>
          </a:p>
        </p:txBody>
      </p:sp>
    </p:spTree>
    <p:extLst>
      <p:ext uri="{BB962C8B-B14F-4D97-AF65-F5344CB8AC3E}">
        <p14:creationId xmlns:p14="http://schemas.microsoft.com/office/powerpoint/2010/main" val="164874050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Title 1"/>
          <p:cNvSpPr>
            <a:spLocks noGrp="1"/>
          </p:cNvSpPr>
          <p:nvPr>
            <p:ph type="title"/>
          </p:nvPr>
        </p:nvSpPr>
        <p:spPr>
          <a:xfrm>
            <a:off x="612775" y="228600"/>
            <a:ext cx="8153400" cy="990600"/>
          </a:xfrm>
        </p:spPr>
        <p:txBody>
          <a:bodyPr/>
          <a:lstStyle/>
          <a:p>
            <a:r>
              <a:rPr lang="en-GB" altLang="en-US">
                <a:ea typeface="ＭＳ Ｐゴシック" charset="-128"/>
              </a:rPr>
              <a:t>New Channel structures</a:t>
            </a:r>
          </a:p>
        </p:txBody>
      </p:sp>
      <p:pic>
        <p:nvPicPr>
          <p:cNvPr id="98307"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23850" y="1773238"/>
            <a:ext cx="8301039" cy="4665663"/>
          </a:xfrm>
        </p:spPr>
      </p:pic>
    </p:spTree>
    <p:extLst>
      <p:ext uri="{BB962C8B-B14F-4D97-AF65-F5344CB8AC3E}">
        <p14:creationId xmlns:p14="http://schemas.microsoft.com/office/powerpoint/2010/main" val="27805851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3"/>
          <p:cNvSpPr>
            <a:spLocks noChangeArrowheads="1"/>
          </p:cNvSpPr>
          <p:nvPr/>
        </p:nvSpPr>
        <p:spPr bwMode="auto">
          <a:xfrm>
            <a:off x="468313" y="5848351"/>
            <a:ext cx="8229600" cy="54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128"/>
              </a:defRPr>
            </a:lvl1pPr>
            <a:lvl2pPr marL="742950" indent="-285750" eaLnBrk="0" hangingPunct="0">
              <a:defRPr>
                <a:solidFill>
                  <a:schemeClr val="tx1"/>
                </a:solidFill>
                <a:latin typeface="Arial" charset="0"/>
                <a:ea typeface="ＭＳ Ｐゴシック" charset="-128"/>
              </a:defRPr>
            </a:lvl2pPr>
            <a:lvl3pPr marL="1143000" indent="-228600" eaLnBrk="0" hangingPunct="0">
              <a:defRPr>
                <a:solidFill>
                  <a:schemeClr val="tx1"/>
                </a:solidFill>
                <a:latin typeface="Arial" charset="0"/>
                <a:ea typeface="ＭＳ Ｐゴシック" charset="-128"/>
              </a:defRPr>
            </a:lvl3pPr>
            <a:lvl4pPr marL="1600200" indent="-228600" eaLnBrk="0" hangingPunct="0">
              <a:defRPr>
                <a:solidFill>
                  <a:schemeClr val="tx1"/>
                </a:solidFill>
                <a:latin typeface="Arial" charset="0"/>
                <a:ea typeface="ＭＳ Ｐゴシック" charset="-128"/>
              </a:defRPr>
            </a:lvl4pPr>
            <a:lvl5pPr marL="2057400" indent="-228600" eaLnBrk="0" hangingPunct="0">
              <a:defRPr>
                <a:solidFill>
                  <a:schemeClr val="tx1"/>
                </a:solidFill>
                <a:latin typeface="Arial" charset="0"/>
                <a:ea typeface="ＭＳ Ｐゴシック" charset="-128"/>
              </a:defRPr>
            </a:lvl5pPr>
            <a:lvl6pPr marL="2514600" indent="-228600" algn="ctr" eaLnBrk="0" fontAlgn="base" hangingPunct="0">
              <a:spcBef>
                <a:spcPct val="0"/>
              </a:spcBef>
              <a:spcAft>
                <a:spcPct val="0"/>
              </a:spcAft>
              <a:defRPr>
                <a:solidFill>
                  <a:schemeClr val="tx1"/>
                </a:solidFill>
                <a:latin typeface="Arial" charset="0"/>
                <a:ea typeface="ＭＳ Ｐゴシック" charset="-128"/>
              </a:defRPr>
            </a:lvl6pPr>
            <a:lvl7pPr marL="2971800" indent="-228600" algn="ctr" eaLnBrk="0" fontAlgn="base" hangingPunct="0">
              <a:spcBef>
                <a:spcPct val="0"/>
              </a:spcBef>
              <a:spcAft>
                <a:spcPct val="0"/>
              </a:spcAft>
              <a:defRPr>
                <a:solidFill>
                  <a:schemeClr val="tx1"/>
                </a:solidFill>
                <a:latin typeface="Arial" charset="0"/>
                <a:ea typeface="ＭＳ Ｐゴシック" charset="-128"/>
              </a:defRPr>
            </a:lvl7pPr>
            <a:lvl8pPr marL="3429000" indent="-228600" algn="ctr" eaLnBrk="0" fontAlgn="base" hangingPunct="0">
              <a:spcBef>
                <a:spcPct val="0"/>
              </a:spcBef>
              <a:spcAft>
                <a:spcPct val="0"/>
              </a:spcAft>
              <a:defRPr>
                <a:solidFill>
                  <a:schemeClr val="tx1"/>
                </a:solidFill>
                <a:latin typeface="Arial" charset="0"/>
                <a:ea typeface="ＭＳ Ｐゴシック" charset="-128"/>
              </a:defRPr>
            </a:lvl8pPr>
            <a:lvl9pPr marL="3886200" indent="-228600" algn="ctr" eaLnBrk="0" fontAlgn="base" hangingPunct="0">
              <a:spcBef>
                <a:spcPct val="0"/>
              </a:spcBef>
              <a:spcAft>
                <a:spcPct val="0"/>
              </a:spcAft>
              <a:defRPr>
                <a:solidFill>
                  <a:schemeClr val="tx1"/>
                </a:solidFill>
                <a:latin typeface="Arial" charset="0"/>
                <a:ea typeface="ＭＳ Ｐゴシック" charset="-128"/>
              </a:defRPr>
            </a:lvl9pPr>
          </a:lstStyle>
          <a:p>
            <a:pPr algn="l" eaLnBrk="1" hangingPunct="1">
              <a:lnSpc>
                <a:spcPct val="90000"/>
              </a:lnSpc>
              <a:spcBef>
                <a:spcPct val="20000"/>
              </a:spcBef>
            </a:pPr>
            <a:r>
              <a:rPr lang="en-GB" altLang="en-US" sz="1200"/>
              <a:t>Figure 2.22</a:t>
            </a:r>
            <a:r>
              <a:rPr lang="en-GB" altLang="en-US"/>
              <a:t>  From (a) original situation to (b) disintermediation or </a:t>
            </a:r>
            <a:br>
              <a:rPr lang="en-GB" altLang="en-US"/>
            </a:br>
            <a:r>
              <a:rPr lang="en-GB" altLang="en-US"/>
              <a:t>(c) reintermediation or countermediation</a:t>
            </a:r>
          </a:p>
        </p:txBody>
      </p:sp>
      <p:pic>
        <p:nvPicPr>
          <p:cNvPr id="34819" name="Picture 6" descr="M02NF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41488" y="1044575"/>
            <a:ext cx="5638800" cy="3968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41304234"/>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28600"/>
            <a:ext cx="8153400" cy="990600"/>
          </a:xfrm>
        </p:spPr>
        <p:txBody>
          <a:bodyPr>
            <a:normAutofit fontScale="90000"/>
          </a:bodyPr>
          <a:lstStyle/>
          <a:p>
            <a:pPr>
              <a:defRPr/>
            </a:pPr>
            <a:r>
              <a:rPr lang="en-GB" dirty="0" smtClean="0"/>
              <a:t>Monitoring Existing Trends and their impact</a:t>
            </a:r>
            <a:endParaRPr lang="en-GB" dirty="0"/>
          </a:p>
        </p:txBody>
      </p:sp>
      <p:sp>
        <p:nvSpPr>
          <p:cNvPr id="99331" name="Content Placeholder 2"/>
          <p:cNvSpPr>
            <a:spLocks noGrp="1"/>
          </p:cNvSpPr>
          <p:nvPr>
            <p:ph idx="1"/>
          </p:nvPr>
        </p:nvSpPr>
        <p:spPr>
          <a:xfrm>
            <a:off x="612775" y="1600200"/>
            <a:ext cx="8153400" cy="4495800"/>
          </a:xfrm>
        </p:spPr>
        <p:txBody>
          <a:bodyPr>
            <a:normAutofit fontScale="92500" lnSpcReduction="10000"/>
          </a:bodyPr>
          <a:lstStyle/>
          <a:p>
            <a:r>
              <a:rPr lang="en-GB" altLang="en-US">
                <a:ea typeface="ＭＳ Ｐゴシック" charset="-128"/>
              </a:rPr>
              <a:t>The changes to the environment shold be monitored on an ongoing basis,</a:t>
            </a:r>
          </a:p>
          <a:p>
            <a:r>
              <a:rPr lang="en-GB" altLang="en-US">
                <a:ea typeface="ＭＳ Ｐゴシック" charset="-128"/>
              </a:rPr>
              <a:t>Market research can be used to gather primary and secondary data in order to analyse and monitor emerging trends in the market.</a:t>
            </a:r>
          </a:p>
          <a:p>
            <a:r>
              <a:rPr lang="en-GB" altLang="en-US">
                <a:ea typeface="ＭＳ Ｐゴシック" charset="-128"/>
              </a:rPr>
              <a:t>Digital marketing research is carrying out market research through digital technologies. It allows for studies which may not have been possible to conduct offline. </a:t>
            </a:r>
          </a:p>
        </p:txBody>
      </p:sp>
    </p:spTree>
    <p:extLst>
      <p:ext uri="{BB962C8B-B14F-4D97-AF65-F5344CB8AC3E}">
        <p14:creationId xmlns:p14="http://schemas.microsoft.com/office/powerpoint/2010/main" val="133153582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Title 1"/>
          <p:cNvSpPr>
            <a:spLocks noGrp="1"/>
          </p:cNvSpPr>
          <p:nvPr>
            <p:ph type="title"/>
          </p:nvPr>
        </p:nvSpPr>
        <p:spPr>
          <a:xfrm>
            <a:off x="612775" y="228600"/>
            <a:ext cx="8153400" cy="990600"/>
          </a:xfrm>
        </p:spPr>
        <p:txBody>
          <a:bodyPr/>
          <a:lstStyle/>
          <a:p>
            <a:r>
              <a:rPr lang="en-GB" altLang="en-US">
                <a:ea typeface="ＭＳ Ｐゴシック" charset="-128"/>
              </a:rPr>
              <a:t>Google Trends</a:t>
            </a:r>
          </a:p>
        </p:txBody>
      </p:sp>
      <p:sp>
        <p:nvSpPr>
          <p:cNvPr id="100355" name="Content Placeholder 2"/>
          <p:cNvSpPr>
            <a:spLocks noGrp="1"/>
          </p:cNvSpPr>
          <p:nvPr>
            <p:ph idx="1"/>
          </p:nvPr>
        </p:nvSpPr>
        <p:spPr>
          <a:xfrm>
            <a:off x="612775" y="1600200"/>
            <a:ext cx="8153400" cy="4495800"/>
          </a:xfrm>
        </p:spPr>
        <p:txBody>
          <a:bodyPr/>
          <a:lstStyle/>
          <a:p>
            <a:r>
              <a:rPr lang="en-GB" altLang="en-US">
                <a:ea typeface="ＭＳ Ｐゴシック" charset="-128"/>
                <a:hlinkClick r:id="rId2"/>
              </a:rPr>
              <a:t>https://www.koozai.com/tv/search-marketing/seo-resources/google-trends/</a:t>
            </a:r>
            <a:endParaRPr lang="en-GB" altLang="en-US">
              <a:ea typeface="ＭＳ Ｐゴシック" charset="-128"/>
            </a:endParaRPr>
          </a:p>
          <a:p>
            <a:endParaRPr lang="en-GB" altLang="en-US">
              <a:ea typeface="ＭＳ Ｐゴシック" charset="-128"/>
            </a:endParaRPr>
          </a:p>
        </p:txBody>
      </p:sp>
    </p:spTree>
    <p:extLst>
      <p:ext uri="{BB962C8B-B14F-4D97-AF65-F5344CB8AC3E}">
        <p14:creationId xmlns:p14="http://schemas.microsoft.com/office/powerpoint/2010/main" val="403712863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28600"/>
            <a:ext cx="8153400" cy="990600"/>
          </a:xfrm>
        </p:spPr>
        <p:txBody>
          <a:bodyPr>
            <a:normAutofit fontScale="90000"/>
          </a:bodyPr>
          <a:lstStyle/>
          <a:p>
            <a:pPr>
              <a:defRPr/>
            </a:pPr>
            <a:r>
              <a:rPr lang="en-GB" dirty="0" smtClean="0"/>
              <a:t>Primary Data</a:t>
            </a:r>
            <a:br>
              <a:rPr lang="en-GB" dirty="0" smtClean="0"/>
            </a:br>
            <a:endParaRPr lang="en-GB" dirty="0"/>
          </a:p>
        </p:txBody>
      </p:sp>
      <p:sp>
        <p:nvSpPr>
          <p:cNvPr id="101379" name="Content Placeholder 2"/>
          <p:cNvSpPr>
            <a:spLocks noGrp="1"/>
          </p:cNvSpPr>
          <p:nvPr>
            <p:ph idx="1"/>
          </p:nvPr>
        </p:nvSpPr>
        <p:spPr>
          <a:xfrm>
            <a:off x="612775" y="1600200"/>
            <a:ext cx="8153400" cy="4495800"/>
          </a:xfrm>
        </p:spPr>
        <p:txBody>
          <a:bodyPr>
            <a:normAutofit lnSpcReduction="10000"/>
          </a:bodyPr>
          <a:lstStyle/>
          <a:p>
            <a:r>
              <a:rPr lang="en-GB" altLang="en-US">
                <a:ea typeface="ＭＳ Ｐゴシック" charset="-128"/>
              </a:rPr>
              <a:t>Primary data is data gathered for the first time to answer a specific problem. It is original and collected for a specific purpose. This is expensive and time consuming but it is more focused than secondary research.</a:t>
            </a:r>
          </a:p>
          <a:p>
            <a:r>
              <a:rPr lang="en-GB" altLang="en-US">
                <a:ea typeface="ＭＳ Ｐゴシック" charset="-128"/>
              </a:rPr>
              <a:t>Online primary research methods include:</a:t>
            </a:r>
          </a:p>
          <a:p>
            <a:pPr lvl="1"/>
            <a:r>
              <a:rPr lang="en-GB" altLang="en-US">
                <a:ea typeface="ＭＳ Ｐゴシック" charset="-128"/>
              </a:rPr>
              <a:t>Surveys (online, SMS, email)</a:t>
            </a:r>
          </a:p>
          <a:p>
            <a:pPr lvl="1"/>
            <a:r>
              <a:rPr lang="en-GB" altLang="en-US">
                <a:ea typeface="ＭＳ Ｐゴシック" charset="-128"/>
              </a:rPr>
              <a:t>Online focus groups </a:t>
            </a:r>
          </a:p>
        </p:txBody>
      </p:sp>
    </p:spTree>
    <p:extLst>
      <p:ext uri="{BB962C8B-B14F-4D97-AF65-F5344CB8AC3E}">
        <p14:creationId xmlns:p14="http://schemas.microsoft.com/office/powerpoint/2010/main" val="351656982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p:cNvSpPr>
          <p:nvPr>
            <p:ph type="title"/>
          </p:nvPr>
        </p:nvSpPr>
        <p:spPr>
          <a:xfrm>
            <a:off x="612775" y="228600"/>
            <a:ext cx="8153400" cy="990600"/>
          </a:xfrm>
        </p:spPr>
        <p:txBody>
          <a:bodyPr/>
          <a:lstStyle/>
          <a:p>
            <a:r>
              <a:rPr lang="en-GB" altLang="en-US">
                <a:ea typeface="ＭＳ Ｐゴシック" charset="-128"/>
              </a:rPr>
              <a:t>Secondary Data</a:t>
            </a:r>
          </a:p>
        </p:txBody>
      </p:sp>
      <p:sp>
        <p:nvSpPr>
          <p:cNvPr id="102403" name="Content Placeholder 2"/>
          <p:cNvSpPr>
            <a:spLocks noGrp="1"/>
          </p:cNvSpPr>
          <p:nvPr>
            <p:ph idx="1"/>
          </p:nvPr>
        </p:nvSpPr>
        <p:spPr>
          <a:xfrm>
            <a:off x="612775" y="1600200"/>
            <a:ext cx="8153400" cy="4495800"/>
          </a:xfrm>
        </p:spPr>
        <p:txBody>
          <a:bodyPr/>
          <a:lstStyle/>
          <a:p>
            <a:r>
              <a:rPr lang="en-GB" altLang="en-US">
                <a:ea typeface="ＭＳ Ｐゴシック" charset="-128"/>
              </a:rPr>
              <a:t>Information that has previously been gathered for another purpose.</a:t>
            </a:r>
          </a:p>
          <a:p>
            <a:endParaRPr lang="en-GB" altLang="en-US">
              <a:ea typeface="ＭＳ Ｐゴシック" charset="-128"/>
            </a:endParaRPr>
          </a:p>
          <a:p>
            <a:r>
              <a:rPr lang="en-GB" altLang="en-US">
                <a:ea typeface="ＭＳ Ｐゴシック" charset="-128"/>
              </a:rPr>
              <a:t>Secondary data can be gathered though:</a:t>
            </a:r>
          </a:p>
          <a:p>
            <a:pPr lvl="1"/>
            <a:r>
              <a:rPr lang="en-GB" altLang="en-US">
                <a:ea typeface="ＭＳ Ｐゴシック" charset="-128"/>
              </a:rPr>
              <a:t>The opinions of writers/consumers</a:t>
            </a:r>
          </a:p>
          <a:p>
            <a:pPr lvl="1"/>
            <a:r>
              <a:rPr lang="en-GB" altLang="en-US">
                <a:ea typeface="ＭＳ Ｐゴシック" charset="-128"/>
              </a:rPr>
              <a:t>Facts published by experts and professionals. </a:t>
            </a:r>
          </a:p>
        </p:txBody>
      </p:sp>
    </p:spTree>
    <p:extLst>
      <p:ext uri="{BB962C8B-B14F-4D97-AF65-F5344CB8AC3E}">
        <p14:creationId xmlns:p14="http://schemas.microsoft.com/office/powerpoint/2010/main" val="18389402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2775" y="228600"/>
            <a:ext cx="8153400" cy="990600"/>
          </a:xfrm>
        </p:spPr>
        <p:txBody>
          <a:bodyPr>
            <a:normAutofit fontScale="90000"/>
          </a:bodyPr>
          <a:lstStyle/>
          <a:p>
            <a:pPr>
              <a:defRPr/>
            </a:pPr>
            <a:r>
              <a:rPr lang="en-GB" dirty="0" smtClean="0"/>
              <a:t>Data gathering and analysis using industry applications</a:t>
            </a:r>
            <a:endParaRPr lang="en-GB" dirty="0"/>
          </a:p>
        </p:txBody>
      </p:sp>
      <p:sp>
        <p:nvSpPr>
          <p:cNvPr id="103427" name="Content Placeholder 2"/>
          <p:cNvSpPr>
            <a:spLocks noGrp="1"/>
          </p:cNvSpPr>
          <p:nvPr>
            <p:ph idx="1"/>
          </p:nvPr>
        </p:nvSpPr>
        <p:spPr>
          <a:xfrm>
            <a:off x="612775" y="1600200"/>
            <a:ext cx="8153400" cy="4495800"/>
          </a:xfrm>
        </p:spPr>
        <p:txBody>
          <a:bodyPr/>
          <a:lstStyle/>
          <a:p>
            <a:r>
              <a:rPr lang="en-GB" altLang="en-US">
                <a:ea typeface="ＭＳ Ｐゴシック" charset="-128"/>
              </a:rPr>
              <a:t>Google Analytics</a:t>
            </a:r>
          </a:p>
          <a:p>
            <a:pPr lvl="1"/>
            <a:r>
              <a:rPr lang="en-GB" altLang="en-US">
                <a:ea typeface="ＭＳ Ｐゴシック" charset="-128"/>
              </a:rPr>
              <a:t>The most commonly used tool for onsite web analytics</a:t>
            </a:r>
          </a:p>
          <a:p>
            <a:pPr lvl="1"/>
            <a:r>
              <a:rPr lang="en-GB" altLang="en-US">
                <a:ea typeface="ＭＳ Ｐゴシック" charset="-128"/>
              </a:rPr>
              <a:t>Track visitor behaviour</a:t>
            </a:r>
          </a:p>
          <a:p>
            <a:pPr lvl="1"/>
            <a:r>
              <a:rPr lang="en-GB" altLang="en-US">
                <a:ea typeface="ＭＳ Ｐゴシック" charset="-128"/>
              </a:rPr>
              <a:t>Record and analyse a wealth of information including how visitors come to your site, which key word they search for, where they go when they leave…  </a:t>
            </a:r>
          </a:p>
        </p:txBody>
      </p:sp>
    </p:spTree>
    <p:extLst>
      <p:ext uri="{BB962C8B-B14F-4D97-AF65-F5344CB8AC3E}">
        <p14:creationId xmlns:p14="http://schemas.microsoft.com/office/powerpoint/2010/main" val="536359481"/>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Analytics</a:t>
            </a:r>
            <a:endParaRPr lang="en-GB" dirty="0"/>
          </a:p>
        </p:txBody>
      </p:sp>
      <p:sp>
        <p:nvSpPr>
          <p:cNvPr id="3" name="Content Placeholder 2"/>
          <p:cNvSpPr>
            <a:spLocks noGrp="1"/>
          </p:cNvSpPr>
          <p:nvPr>
            <p:ph idx="1"/>
          </p:nvPr>
        </p:nvSpPr>
        <p:spPr/>
        <p:txBody>
          <a:bodyPr/>
          <a:lstStyle/>
          <a:p>
            <a:endParaRPr lang="en-GB" dirty="0" smtClean="0">
              <a:hlinkClick r:id="rId2"/>
            </a:endParaRPr>
          </a:p>
          <a:p>
            <a:endParaRPr lang="en-GB" dirty="0">
              <a:hlinkClick r:id="rId2"/>
            </a:endParaRPr>
          </a:p>
          <a:p>
            <a:endParaRPr lang="en-GB" dirty="0" smtClean="0">
              <a:hlinkClick r:id="rId2"/>
            </a:endParaRPr>
          </a:p>
          <a:p>
            <a:r>
              <a:rPr lang="en-GB" dirty="0" smtClean="0">
                <a:hlinkClick r:id="rId2"/>
              </a:rPr>
              <a:t>Video tutorials</a:t>
            </a:r>
            <a:endParaRPr lang="en-GB" dirty="0">
              <a:hlinkClick r:id="rId2"/>
            </a:endParaRPr>
          </a:p>
          <a:p>
            <a:r>
              <a:rPr lang="en-GB" dirty="0" smtClean="0">
                <a:hlinkClick r:id="rId2"/>
              </a:rPr>
              <a:t>https</a:t>
            </a:r>
            <a:r>
              <a:rPr lang="en-GB" dirty="0">
                <a:hlinkClick r:id="rId2"/>
              </a:rPr>
              <a:t>://</a:t>
            </a:r>
            <a:r>
              <a:rPr lang="en-GB" dirty="0" smtClean="0">
                <a:hlinkClick r:id="rId2"/>
              </a:rPr>
              <a:t>www.youtube.com/playlist?list=PLI5YfMzCfRtZU5Qwzx57HjmZyNE2o5YDN</a:t>
            </a:r>
            <a:endParaRPr lang="en-GB" dirty="0" smtClean="0"/>
          </a:p>
          <a:p>
            <a:endParaRPr lang="en-GB" dirty="0"/>
          </a:p>
        </p:txBody>
      </p:sp>
    </p:spTree>
    <p:extLst>
      <p:ext uri="{BB962C8B-B14F-4D97-AF65-F5344CB8AC3E}">
        <p14:creationId xmlns:p14="http://schemas.microsoft.com/office/powerpoint/2010/main" val="1645289998"/>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p:cNvSpPr>
          <p:nvPr>
            <p:ph type="title"/>
          </p:nvPr>
        </p:nvSpPr>
        <p:spPr>
          <a:xfrm>
            <a:off x="612775" y="228600"/>
            <a:ext cx="8153400" cy="990600"/>
          </a:xfrm>
        </p:spPr>
        <p:txBody>
          <a:bodyPr/>
          <a:lstStyle/>
          <a:p>
            <a:endParaRPr lang="en-GB" altLang="en-US" smtClean="0">
              <a:ea typeface="ＭＳ Ｐゴシック" panose="020B0600070205080204" pitchFamily="34" charset="-128"/>
            </a:endParaRPr>
          </a:p>
        </p:txBody>
      </p:sp>
      <p:sp>
        <p:nvSpPr>
          <p:cNvPr id="104451" name="Content Placeholder 2"/>
          <p:cNvSpPr>
            <a:spLocks noGrp="1"/>
          </p:cNvSpPr>
          <p:nvPr>
            <p:ph idx="1"/>
          </p:nvPr>
        </p:nvSpPr>
        <p:spPr>
          <a:xfrm>
            <a:off x="612775" y="1600200"/>
            <a:ext cx="8153400" cy="4495800"/>
          </a:xfrm>
        </p:spPr>
        <p:txBody>
          <a:bodyPr>
            <a:normAutofit lnSpcReduction="10000"/>
          </a:bodyPr>
          <a:lstStyle/>
          <a:p>
            <a:r>
              <a:rPr lang="en-GB" altLang="en-US" smtClean="0">
                <a:ea typeface="ＭＳ Ｐゴシック" panose="020B0600070205080204" pitchFamily="34" charset="-128"/>
              </a:rPr>
              <a:t>Practice with Google Analytics demo account:</a:t>
            </a:r>
          </a:p>
          <a:p>
            <a:pPr lvl="1"/>
            <a:r>
              <a:rPr lang="en-GB" altLang="en-US" smtClean="0">
                <a:ea typeface="ＭＳ Ｐゴシック" panose="020B0600070205080204" pitchFamily="34" charset="-128"/>
                <a:hlinkClick r:id="rId2"/>
              </a:rPr>
              <a:t>https://support.google.com/analytics/answer/6367342?hl=en</a:t>
            </a:r>
            <a:endParaRPr lang="en-GB" altLang="en-US" smtClean="0">
              <a:ea typeface="ＭＳ Ｐゴシック" panose="020B0600070205080204" pitchFamily="34" charset="-128"/>
            </a:endParaRPr>
          </a:p>
          <a:p>
            <a:pPr lvl="1"/>
            <a:endParaRPr lang="en-GB" altLang="en-US" smtClean="0">
              <a:ea typeface="ＭＳ Ｐゴシック" panose="020B0600070205080204" pitchFamily="34" charset="-128"/>
            </a:endParaRPr>
          </a:p>
          <a:p>
            <a:r>
              <a:rPr lang="en-GB" altLang="en-US" smtClean="0">
                <a:ea typeface="ＭＳ Ｐゴシック" panose="020B0600070205080204" pitchFamily="34" charset="-128"/>
              </a:rPr>
              <a:t>Learn through Analytics Training and Support</a:t>
            </a:r>
          </a:p>
          <a:p>
            <a:pPr lvl="1"/>
            <a:r>
              <a:rPr lang="en-GB" altLang="en-US" smtClean="0">
                <a:ea typeface="ＭＳ Ｐゴシック" panose="020B0600070205080204" pitchFamily="34" charset="-128"/>
                <a:hlinkClick r:id="rId3"/>
              </a:rPr>
              <a:t>https://support.google.com/analytics/answer/4553001?hl=en</a:t>
            </a:r>
            <a:endParaRPr lang="en-GB" altLang="en-US" smtClean="0">
              <a:ea typeface="ＭＳ Ｐゴシック" panose="020B0600070205080204" pitchFamily="34" charset="-128"/>
            </a:endParaRPr>
          </a:p>
          <a:p>
            <a:pPr lvl="1"/>
            <a:endParaRPr lang="en-GB" altLang="en-US" smtClean="0">
              <a:ea typeface="ＭＳ Ｐゴシック" panose="020B0600070205080204" pitchFamily="34" charset="-128"/>
            </a:endParaRPr>
          </a:p>
        </p:txBody>
      </p:sp>
    </p:spTree>
    <p:extLst>
      <p:ext uri="{BB962C8B-B14F-4D97-AF65-F5344CB8AC3E}">
        <p14:creationId xmlns:p14="http://schemas.microsoft.com/office/powerpoint/2010/main" val="7677398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sp>
        <p:nvSpPr>
          <p:cNvPr id="107523" name="Content Placeholder 2"/>
          <p:cNvSpPr>
            <a:spLocks noGrp="1"/>
          </p:cNvSpPr>
          <p:nvPr>
            <p:ph idx="1"/>
          </p:nvPr>
        </p:nvSpPr>
        <p:spPr>
          <a:xfrm>
            <a:off x="612775" y="1600200"/>
            <a:ext cx="8153400" cy="4495800"/>
          </a:xfrm>
        </p:spPr>
        <p:txBody>
          <a:bodyPr>
            <a:normAutofit fontScale="92500" lnSpcReduction="10000"/>
          </a:bodyPr>
          <a:lstStyle/>
          <a:p>
            <a:r>
              <a:rPr lang="en-GB" altLang="en-US">
                <a:ea typeface="ＭＳ Ｐゴシック" charset="-128"/>
              </a:rPr>
              <a:t>By analyzing the </a:t>
            </a:r>
            <a:r>
              <a:rPr lang="en-GB" altLang="en-US" b="1">
                <a:ea typeface="ＭＳ Ｐゴシック" charset="-128"/>
              </a:rPr>
              <a:t>external environment</a:t>
            </a:r>
            <a:r>
              <a:rPr lang="en-GB" altLang="en-US">
                <a:ea typeface="ＭＳ Ｐゴシック" charset="-128"/>
              </a:rPr>
              <a:t> (threats and opportunities), and your </a:t>
            </a:r>
            <a:r>
              <a:rPr lang="en-GB" altLang="en-US" b="1">
                <a:ea typeface="ＭＳ Ｐゴシック" charset="-128"/>
              </a:rPr>
              <a:t>internal environment </a:t>
            </a:r>
            <a:r>
              <a:rPr lang="en-GB" altLang="en-US">
                <a:ea typeface="ＭＳ Ｐゴシック" charset="-128"/>
              </a:rPr>
              <a:t>(weaknesses and strengths) you can use these techniques to think about the strategy of your whole organization, a department or a team. </a:t>
            </a:r>
          </a:p>
          <a:p>
            <a:r>
              <a:rPr lang="en-GB" altLang="en-US">
                <a:ea typeface="ＭＳ Ｐゴシック" charset="-128"/>
              </a:rPr>
              <a:t>You can also use them to think about a process, a marketing campaign, or even your own skills and experience.</a:t>
            </a:r>
          </a:p>
        </p:txBody>
      </p:sp>
    </p:spTree>
    <p:extLst>
      <p:ext uri="{BB962C8B-B14F-4D97-AF65-F5344CB8AC3E}">
        <p14:creationId xmlns:p14="http://schemas.microsoft.com/office/powerpoint/2010/main" val="5114989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Google Analytics in real life</a:t>
            </a:r>
            <a:endParaRPr lang="en-GB" dirty="0"/>
          </a:p>
        </p:txBody>
      </p:sp>
      <p:sp>
        <p:nvSpPr>
          <p:cNvPr id="3" name="Content Placeholder 2"/>
          <p:cNvSpPr>
            <a:spLocks noGrp="1"/>
          </p:cNvSpPr>
          <p:nvPr>
            <p:ph idx="1"/>
          </p:nvPr>
        </p:nvSpPr>
        <p:spPr/>
        <p:txBody>
          <a:bodyPr>
            <a:normAutofit fontScale="92500" lnSpcReduction="10000"/>
          </a:bodyPr>
          <a:lstStyle/>
          <a:p>
            <a:r>
              <a:rPr lang="en-GB" dirty="0">
                <a:hlinkClick r:id="rId2"/>
              </a:rPr>
              <a:t>https://</a:t>
            </a:r>
            <a:r>
              <a:rPr lang="en-GB" dirty="0" smtClean="0">
                <a:hlinkClick r:id="rId2"/>
              </a:rPr>
              <a:t>www.youtube.com/watch?v=3Sk7cOqB9Dk</a:t>
            </a:r>
            <a:endParaRPr lang="en-GB" dirty="0" smtClean="0"/>
          </a:p>
          <a:p>
            <a:endParaRPr lang="en-GB" dirty="0"/>
          </a:p>
          <a:p>
            <a:r>
              <a:rPr lang="en-GB" dirty="0">
                <a:hlinkClick r:id="rId3"/>
              </a:rPr>
              <a:t>https://</a:t>
            </a:r>
            <a:r>
              <a:rPr lang="en-GB" dirty="0" smtClean="0">
                <a:hlinkClick r:id="rId3"/>
              </a:rPr>
              <a:t>www.youtube.com/watch?v=cbtf1oyNg-8</a:t>
            </a:r>
            <a:endParaRPr lang="en-GB" dirty="0" smtClean="0"/>
          </a:p>
          <a:p>
            <a:endParaRPr lang="en-GB" dirty="0"/>
          </a:p>
          <a:p>
            <a:r>
              <a:rPr lang="en-GB">
                <a:hlinkClick r:id="rId4"/>
              </a:rPr>
              <a:t>https://</a:t>
            </a:r>
            <a:r>
              <a:rPr lang="en-GB" smtClean="0">
                <a:hlinkClick r:id="rId4"/>
              </a:rPr>
              <a:t>www.youtube.com/watch?v=N5WurXNec7E</a:t>
            </a:r>
            <a:endParaRPr lang="en-GB" smtClean="0"/>
          </a:p>
          <a:p>
            <a:endParaRPr lang="en-GB" dirty="0" smtClean="0"/>
          </a:p>
          <a:p>
            <a:endParaRPr lang="en-GB" dirty="0"/>
          </a:p>
        </p:txBody>
      </p:sp>
    </p:spTree>
    <p:extLst>
      <p:ext uri="{BB962C8B-B14F-4D97-AF65-F5344CB8AC3E}">
        <p14:creationId xmlns:p14="http://schemas.microsoft.com/office/powerpoint/2010/main" val="2755867743"/>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p:cNvSpPr>
            <a:spLocks noGrp="1"/>
          </p:cNvSpPr>
          <p:nvPr>
            <p:ph type="title"/>
          </p:nvPr>
        </p:nvSpPr>
        <p:spPr>
          <a:xfrm>
            <a:off x="612775" y="228600"/>
            <a:ext cx="8153400" cy="990600"/>
          </a:xfrm>
        </p:spPr>
        <p:txBody>
          <a:bodyPr/>
          <a:lstStyle/>
          <a:p>
            <a:r>
              <a:rPr lang="en-GB" altLang="en-US">
                <a:ea typeface="ＭＳ Ｐゴシック" charset="-128"/>
              </a:rPr>
              <a:t>Two more micro models…</a:t>
            </a:r>
          </a:p>
        </p:txBody>
      </p:sp>
      <p:sp>
        <p:nvSpPr>
          <p:cNvPr id="108547" name="Content Placeholder 2"/>
          <p:cNvSpPr>
            <a:spLocks noGrp="1"/>
          </p:cNvSpPr>
          <p:nvPr>
            <p:ph idx="1"/>
          </p:nvPr>
        </p:nvSpPr>
        <p:spPr>
          <a:xfrm>
            <a:off x="612775" y="1600200"/>
            <a:ext cx="8153400" cy="4495800"/>
          </a:xfrm>
        </p:spPr>
        <p:txBody>
          <a:bodyPr/>
          <a:lstStyle/>
          <a:p>
            <a:endParaRPr lang="en-GB" altLang="en-US">
              <a:ea typeface="ＭＳ Ｐゴシック" charset="-128"/>
            </a:endParaRPr>
          </a:p>
        </p:txBody>
      </p:sp>
    </p:spTree>
    <p:extLst>
      <p:ext uri="{BB962C8B-B14F-4D97-AF65-F5344CB8AC3E}">
        <p14:creationId xmlns:p14="http://schemas.microsoft.com/office/powerpoint/2010/main" val="387104089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itle 1"/>
          <p:cNvSpPr>
            <a:spLocks noGrp="1"/>
          </p:cNvSpPr>
          <p:nvPr>
            <p:ph type="title"/>
          </p:nvPr>
        </p:nvSpPr>
        <p:spPr>
          <a:xfrm>
            <a:off x="612775" y="228600"/>
            <a:ext cx="8153400" cy="990600"/>
          </a:xfrm>
        </p:spPr>
        <p:txBody>
          <a:bodyPr/>
          <a:lstStyle/>
          <a:p>
            <a:r>
              <a:rPr lang="en-GB" altLang="en-US">
                <a:ea typeface="ＭＳ Ｐゴシック" charset="-128"/>
              </a:rPr>
              <a:t>Porter’s Value Chain </a:t>
            </a:r>
          </a:p>
        </p:txBody>
      </p:sp>
      <p:pic>
        <p:nvPicPr>
          <p:cNvPr id="109571"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1714500" y="1754190"/>
            <a:ext cx="5715000" cy="3609975"/>
          </a:xfrm>
        </p:spPr>
      </p:pic>
    </p:spTree>
    <p:extLst>
      <p:ext uri="{BB962C8B-B14F-4D97-AF65-F5344CB8AC3E}">
        <p14:creationId xmlns:p14="http://schemas.microsoft.com/office/powerpoint/2010/main" val="358961061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p:cNvSpPr>
            <a:spLocks noGrp="1"/>
          </p:cNvSpPr>
          <p:nvPr>
            <p:ph type="title"/>
          </p:nvPr>
        </p:nvSpPr>
        <p:spPr>
          <a:xfrm>
            <a:off x="612775" y="228600"/>
            <a:ext cx="8153400" cy="990600"/>
          </a:xfrm>
        </p:spPr>
        <p:txBody>
          <a:bodyPr/>
          <a:lstStyle/>
          <a:p>
            <a:r>
              <a:rPr lang="en-GB" altLang="en-US">
                <a:ea typeface="ＭＳ Ｐゴシック" charset="-128"/>
              </a:rPr>
              <a:t>Business Models</a:t>
            </a:r>
          </a:p>
        </p:txBody>
      </p:sp>
      <p:sp>
        <p:nvSpPr>
          <p:cNvPr id="110595" name="Content Placeholder 2"/>
          <p:cNvSpPr>
            <a:spLocks noGrp="1"/>
          </p:cNvSpPr>
          <p:nvPr>
            <p:ph idx="1"/>
          </p:nvPr>
        </p:nvSpPr>
        <p:spPr>
          <a:xfrm>
            <a:off x="1784351" y="2940050"/>
            <a:ext cx="8229600" cy="3917951"/>
          </a:xfrm>
        </p:spPr>
        <p:txBody>
          <a:bodyPr/>
          <a:lstStyle/>
          <a:p>
            <a:endParaRPr lang="en-GB" altLang="en-US">
              <a:ea typeface="ＭＳ Ｐゴシック" charset="-128"/>
            </a:endParaRPr>
          </a:p>
        </p:txBody>
      </p:sp>
      <p:pic>
        <p:nvPicPr>
          <p:cNvPr id="110596" name="Picture 2" descr="Screen Shot 2015-07-11 at 1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1914" y="1344613"/>
            <a:ext cx="6638925" cy="45148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7312843"/>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itle 1"/>
          <p:cNvSpPr>
            <a:spLocks noGrp="1"/>
          </p:cNvSpPr>
          <p:nvPr>
            <p:ph type="title"/>
          </p:nvPr>
        </p:nvSpPr>
        <p:spPr>
          <a:xfrm>
            <a:off x="612775" y="228600"/>
            <a:ext cx="8153400" cy="990600"/>
          </a:xfrm>
        </p:spPr>
        <p:txBody>
          <a:bodyPr/>
          <a:lstStyle/>
          <a:p>
            <a:endParaRPr lang="en-GB" altLang="en-US">
              <a:ea typeface="ＭＳ Ｐゴシック" charset="-128"/>
            </a:endParaRPr>
          </a:p>
        </p:txBody>
      </p:sp>
      <p:sp>
        <p:nvSpPr>
          <p:cNvPr id="111619" name="Content Placeholder 2"/>
          <p:cNvSpPr>
            <a:spLocks noGrp="1"/>
          </p:cNvSpPr>
          <p:nvPr>
            <p:ph idx="1"/>
          </p:nvPr>
        </p:nvSpPr>
        <p:spPr>
          <a:xfrm>
            <a:off x="612775" y="1600200"/>
            <a:ext cx="8153400" cy="4495800"/>
          </a:xfrm>
        </p:spPr>
        <p:txBody>
          <a:bodyPr/>
          <a:lstStyle/>
          <a:p>
            <a:r>
              <a:rPr lang="en-GB" altLang="en-US">
                <a:ea typeface="ＭＳ Ｐゴシック" charset="-128"/>
                <a:hlinkClick r:id="rId2"/>
              </a:rPr>
              <a:t>Business Model Canvas Explained</a:t>
            </a:r>
            <a:endParaRPr lang="en-GB" altLang="en-US">
              <a:ea typeface="ＭＳ Ｐゴシック" charset="-128"/>
            </a:endParaRPr>
          </a:p>
          <a:p>
            <a:endParaRPr lang="en-GB" altLang="en-US">
              <a:ea typeface="ＭＳ Ｐゴシック" charset="-128"/>
            </a:endParaRPr>
          </a:p>
        </p:txBody>
      </p:sp>
    </p:spTree>
    <p:extLst>
      <p:ext uri="{BB962C8B-B14F-4D97-AF65-F5344CB8AC3E}">
        <p14:creationId xmlns:p14="http://schemas.microsoft.com/office/powerpoint/2010/main" val="374481988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a:spLocks noGrp="1"/>
          </p:cNvSpPr>
          <p:nvPr>
            <p:ph type="title"/>
          </p:nvPr>
        </p:nvSpPr>
        <p:spPr>
          <a:xfrm>
            <a:off x="612775" y="228600"/>
            <a:ext cx="8153400" cy="990600"/>
          </a:xfrm>
        </p:spPr>
        <p:txBody>
          <a:bodyPr/>
          <a:lstStyle/>
          <a:p>
            <a:r>
              <a:rPr lang="en-GB" altLang="en-US">
                <a:ea typeface="ＭＳ Ｐゴシック" charset="-128"/>
              </a:rPr>
              <a:t>Porter Value Chain</a:t>
            </a:r>
          </a:p>
        </p:txBody>
      </p:sp>
      <p:sp>
        <p:nvSpPr>
          <p:cNvPr id="112643" name="Content Placeholder 2"/>
          <p:cNvSpPr>
            <a:spLocks noGrp="1"/>
          </p:cNvSpPr>
          <p:nvPr>
            <p:ph idx="1"/>
          </p:nvPr>
        </p:nvSpPr>
        <p:spPr>
          <a:xfrm>
            <a:off x="612775" y="1600200"/>
            <a:ext cx="8153400" cy="4495800"/>
          </a:xfrm>
        </p:spPr>
        <p:txBody>
          <a:bodyPr/>
          <a:lstStyle/>
          <a:p>
            <a:r>
              <a:rPr lang="en-GB" altLang="en-US">
                <a:ea typeface="ＭＳ Ｐゴシック" charset="-128"/>
                <a:hlinkClick r:id="rId2"/>
              </a:rPr>
              <a:t>https://www.youtube.com/watch?v=9-iaL2KxtsA</a:t>
            </a:r>
            <a:endParaRPr lang="en-GB" altLang="en-US">
              <a:ea typeface="ＭＳ Ｐゴシック" charset="-128"/>
            </a:endParaRPr>
          </a:p>
          <a:p>
            <a:endParaRPr lang="en-GB" altLang="en-US">
              <a:ea typeface="ＭＳ Ｐゴシック" charset="-128"/>
            </a:endParaRPr>
          </a:p>
        </p:txBody>
      </p:sp>
    </p:spTree>
    <p:extLst>
      <p:ext uri="{BB962C8B-B14F-4D97-AF65-F5344CB8AC3E}">
        <p14:creationId xmlns:p14="http://schemas.microsoft.com/office/powerpoint/2010/main" val="398743046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THINKCELLSHAPEDONOTDELETE" val="pP9Jd2uaPvUmludNagTPS4Q"/>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po0_gX_xwTEOcwBq7LO0dxg"/>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pYPUGsgsXfUuoRazxVf4pHw"/>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prj.3CDJDi06850wz1AT02g"/>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p.Whc6trS0EO4HmRjxBn5jw"/>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paSOC376Z4kCQEaYAg72U4w"/>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pqIRCHiqOKUCJ4z3nJYyj1Q"/>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pIoZfROZly0yKZc98MIyZ1w"/>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pP9Jd2uaPvUmludNagTPS4Q"/>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po0_gX_xwTEOcwBq7LO0dxg"/>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pYPUGsgsXfUuoRazxVf4pHw"/>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prj.3CDJDi06850wz1AT02g"/>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p.Whc6trS0EO4HmRjxBn5jw"/>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paSOC376Z4kCQEaYAg72U4w"/>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pqIRCHiqOKUCJ4z3nJYyj1Q"/>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pIoZfROZly0yKZc98MIyZ1w"/>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16129</TotalTime>
  <Words>2255</Words>
  <Application>Microsoft Office PowerPoint</Application>
  <PresentationFormat>On-screen Show (4:3)</PresentationFormat>
  <Paragraphs>321</Paragraphs>
  <Slides>82</Slides>
  <Notes>34</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82</vt:i4>
      </vt:variant>
    </vt:vector>
  </HeadingPairs>
  <TitlesOfParts>
    <vt:vector size="91" baseType="lpstr">
      <vt:lpstr>ＭＳ Ｐゴシック</vt:lpstr>
      <vt:lpstr>ＭＳ Ｐゴシック</vt:lpstr>
      <vt:lpstr>Arial</vt:lpstr>
      <vt:lpstr>Calibri</vt:lpstr>
      <vt:lpstr>Myriad Pro</vt:lpstr>
      <vt:lpstr>Trebuchet MS</vt:lpstr>
      <vt:lpstr>Wingdings</vt:lpstr>
      <vt:lpstr>20140311PresentationUWTSDTemplate</vt:lpstr>
      <vt:lpstr>TCLayout.ActiveDocument.1</vt:lpstr>
      <vt:lpstr> </vt:lpstr>
      <vt:lpstr>PowerPoint Presentation</vt:lpstr>
      <vt:lpstr>Recap on last week…</vt:lpstr>
      <vt:lpstr>What is digital marketing?</vt:lpstr>
      <vt:lpstr>What is digital marketing?</vt:lpstr>
      <vt:lpstr>Applications of digital marketing</vt:lpstr>
      <vt:lpstr>It’s part of overall marketing strategy</vt:lpstr>
      <vt:lpstr>Benefits /differences of digital media</vt:lpstr>
      <vt:lpstr>Lecture 2</vt:lpstr>
      <vt:lpstr>PowerPoint Presentation</vt:lpstr>
      <vt:lpstr>Learning objectives</vt:lpstr>
      <vt:lpstr>What is strategy?</vt:lpstr>
      <vt:lpstr>The Concept of Strategy</vt:lpstr>
      <vt:lpstr>The Concept of Strategy</vt:lpstr>
      <vt:lpstr>PowerPoint Presentation</vt:lpstr>
      <vt:lpstr>PowerPoint Presentation</vt:lpstr>
      <vt:lpstr>The goal of e-business strategy is to achieve (long-term) success by building up one or more sources of competitive advantage </vt:lpstr>
      <vt:lpstr>PowerPoint Presentation</vt:lpstr>
      <vt:lpstr>Strategic Agility</vt:lpstr>
      <vt:lpstr>The e-business strategy framework consists of three main steps </vt:lpstr>
      <vt:lpstr>The e-business strategy framework consists of three main steps </vt:lpstr>
      <vt:lpstr>PowerPoint Presentation</vt:lpstr>
      <vt:lpstr>THREE LEVELS OF THE BUSINESS ENVIRONMENT</vt:lpstr>
      <vt:lpstr>Questions for marketers</vt:lpstr>
      <vt:lpstr>Scenario for marketplace analysis</vt:lpstr>
      <vt:lpstr>PowerPoint Presentation</vt:lpstr>
      <vt:lpstr>PowerPoint Presentation</vt:lpstr>
      <vt:lpstr>The customer</vt:lpstr>
      <vt:lpstr>PowerPoint Presentation</vt:lpstr>
      <vt:lpstr>PowerPoint Presentation</vt:lpstr>
      <vt:lpstr>Examples of top ten Search Terms for all retailing and Apparel</vt:lpstr>
      <vt:lpstr>Tools for marketplace analysis</vt:lpstr>
      <vt:lpstr>Issues in analysing the online marketplace</vt:lpstr>
      <vt:lpstr>PowerPoint Presentation</vt:lpstr>
      <vt:lpstr>PowerPoint Presentation</vt:lpstr>
      <vt:lpstr>Evaluating demand levels</vt:lpstr>
      <vt:lpstr>Consumer characteristics</vt:lpstr>
      <vt:lpstr>Dulux persona example</vt:lpstr>
      <vt:lpstr>Target audience variation</vt:lpstr>
      <vt:lpstr>Business consumer characteristics</vt:lpstr>
      <vt:lpstr>1. Information/experience seeking behaviour models</vt:lpstr>
      <vt:lpstr>2. Digital media and the buying process</vt:lpstr>
      <vt:lpstr>PowerPoint Presentation</vt:lpstr>
      <vt:lpstr>PowerPoint Presentation</vt:lpstr>
      <vt:lpstr>3. The impact of channel experience on customer relationship</vt:lpstr>
      <vt:lpstr>4. Trust-based models</vt:lpstr>
      <vt:lpstr>Customers</vt:lpstr>
      <vt:lpstr>PowerPoint Presentation</vt:lpstr>
      <vt:lpstr>PowerPoint Presentation</vt:lpstr>
      <vt:lpstr>PowerPoint Presentation</vt:lpstr>
      <vt:lpstr>Online Keyword Research Tools</vt:lpstr>
      <vt:lpstr>Discussion</vt:lpstr>
      <vt:lpstr>PowerPoint Presentation</vt:lpstr>
      <vt:lpstr>The Buying  Process</vt:lpstr>
      <vt:lpstr>The Digital Buying Process</vt:lpstr>
      <vt:lpstr>Multichannel Purchase</vt:lpstr>
      <vt:lpstr>PowerPoint Presentation</vt:lpstr>
      <vt:lpstr>Customer Journey</vt:lpstr>
      <vt:lpstr>Competitor benchmarking</vt:lpstr>
      <vt:lpstr>How do you qualify what is a competitor?</vt:lpstr>
      <vt:lpstr>Competitors: Porter’s 5 Forces</vt:lpstr>
      <vt:lpstr>PowerPoint Presentation</vt:lpstr>
      <vt:lpstr>Competitor Benchmarking</vt:lpstr>
      <vt:lpstr>Competitor monitoring tools</vt:lpstr>
      <vt:lpstr>Suppliers</vt:lpstr>
      <vt:lpstr>Online marketing intermediaries</vt:lpstr>
      <vt:lpstr>New Channel structures</vt:lpstr>
      <vt:lpstr>PowerPoint Presentation</vt:lpstr>
      <vt:lpstr>Monitoring Existing Trends and their impact</vt:lpstr>
      <vt:lpstr>Google Trends</vt:lpstr>
      <vt:lpstr>Primary Data </vt:lpstr>
      <vt:lpstr>Secondary Data</vt:lpstr>
      <vt:lpstr>Data gathering and analysis using industry applications</vt:lpstr>
      <vt:lpstr>Google Analytics</vt:lpstr>
      <vt:lpstr>PowerPoint Presentation</vt:lpstr>
      <vt:lpstr>PowerPoint Presentation</vt:lpstr>
      <vt:lpstr>Google Analytics in real life</vt:lpstr>
      <vt:lpstr>Two more micro models…</vt:lpstr>
      <vt:lpstr>Porter’s Value Chain </vt:lpstr>
      <vt:lpstr>Business Models</vt:lpstr>
      <vt:lpstr>PowerPoint Presentation</vt:lpstr>
      <vt:lpstr>Porter Value Chain</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Benyon, Caroline</dc:creator>
  <cp:lastModifiedBy>Christopher Thomas (Business)</cp:lastModifiedBy>
  <cp:revision>423</cp:revision>
  <cp:lastPrinted>2016-02-08T18:19:33Z</cp:lastPrinted>
  <dcterms:created xsi:type="dcterms:W3CDTF">2015-05-19T15:55:27Z</dcterms:created>
  <dcterms:modified xsi:type="dcterms:W3CDTF">2017-11-30T11:23:50Z</dcterms:modified>
</cp:coreProperties>
</file>