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60" r:id="rId5"/>
    <p:sldId id="259" r:id="rId6"/>
    <p:sldId id="261" r:id="rId7"/>
    <p:sldId id="262" r:id="rId8"/>
    <p:sldId id="263" r:id="rId9"/>
    <p:sldId id="264" r:id="rId10"/>
    <p:sldId id="266" r:id="rId11"/>
    <p:sldId id="267" r:id="rId12"/>
    <p:sldId id="269" r:id="rId13"/>
    <p:sldId id="270" r:id="rId14"/>
    <p:sldId id="271" r:id="rId15"/>
    <p:sldId id="273" r:id="rId16"/>
    <p:sldId id="274"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5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image" Target="../media/image10.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44E006-986D-4FA1-B797-C9BE08CBE09F}" type="datetimeFigureOut">
              <a:rPr lang="en-GB" smtClean="0"/>
              <a:t>13/03/2014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AA1598-F51F-4C9B-A5EB-AB3814FBCFEB}" type="slidenum">
              <a:rPr lang="en-GB" smtClean="0"/>
              <a:t>‹#›</a:t>
            </a:fld>
            <a:endParaRPr lang="en-GB"/>
          </a:p>
        </p:txBody>
      </p:sp>
    </p:spTree>
    <p:extLst>
      <p:ext uri="{BB962C8B-B14F-4D97-AF65-F5344CB8AC3E}">
        <p14:creationId xmlns:p14="http://schemas.microsoft.com/office/powerpoint/2010/main" val="221670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minimum level of energy expenditure covers the basal metabolic rate (the cost of processes essential to life), the thermic effects of food, growth if any, plus the cost of "minimal" activity.  According to the FAO/WHO/UNU, the minimum PAL is about 1.4, which effectively means spending less than 4-5 hours a day on one's feet, or 15 hours in bed.  This has been observed in some affluent highly sedentary communities in the West (Prentice, 1988), but is not normal in developing countries where adults need to work and spend more than the minimal level of energy expenditure.  Staying in bed all day, but continuing to eat and digest food, entails a PAL of about 1.2; this indicates very low activity, which is unacceptable as a maintenance requirement.  The levels of energy expenditure required for light, moderate and heavy activities are similarly defined, for men and women, in terms of multiple of BMR.</a:t>
            </a:r>
            <a:endParaRPr lang="en-GB" dirty="0"/>
          </a:p>
        </p:txBody>
      </p:sp>
      <p:sp>
        <p:nvSpPr>
          <p:cNvPr id="4" name="Slide Number Placeholder 3"/>
          <p:cNvSpPr>
            <a:spLocks noGrp="1"/>
          </p:cNvSpPr>
          <p:nvPr>
            <p:ph type="sldNum" sz="quarter" idx="10"/>
          </p:nvPr>
        </p:nvSpPr>
        <p:spPr/>
        <p:txBody>
          <a:bodyPr/>
          <a:lstStyle/>
          <a:p>
            <a:fld id="{B8AA1598-F51F-4C9B-A5EB-AB3814FBCFEB}" type="slidenum">
              <a:rPr lang="en-GB" smtClean="0"/>
              <a:t>3</a:t>
            </a:fld>
            <a:endParaRPr lang="en-GB"/>
          </a:p>
        </p:txBody>
      </p:sp>
    </p:spTree>
    <p:extLst>
      <p:ext uri="{BB962C8B-B14F-4D97-AF65-F5344CB8AC3E}">
        <p14:creationId xmlns:p14="http://schemas.microsoft.com/office/powerpoint/2010/main" val="1902428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C5E1ADF-1848-4FDC-A935-FAD943DE0F1E}" type="datetimeFigureOut">
              <a:rPr lang="en-GB" smtClean="0"/>
              <a:t>13/03/2014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1844144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5E1ADF-1848-4FDC-A935-FAD943DE0F1E}" type="datetimeFigureOut">
              <a:rPr lang="en-GB" smtClean="0"/>
              <a:t>13/03/2014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2847951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5E1ADF-1848-4FDC-A935-FAD943DE0F1E}" type="datetimeFigureOut">
              <a:rPr lang="en-GB" smtClean="0"/>
              <a:t>13/03/2014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24233724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C5E1ADF-1848-4FDC-A935-FAD943DE0F1E}" type="datetimeFigureOut">
              <a:rPr lang="en-GB" smtClean="0"/>
              <a:t>13/03/2014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1008764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C5E1ADF-1848-4FDC-A935-FAD943DE0F1E}" type="datetimeFigureOut">
              <a:rPr lang="en-GB" smtClean="0"/>
              <a:t>13/03/2014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323583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C5E1ADF-1848-4FDC-A935-FAD943DE0F1E}" type="datetimeFigureOut">
              <a:rPr lang="en-GB" smtClean="0"/>
              <a:t>13/03/2014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2533910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5E1ADF-1848-4FDC-A935-FAD943DE0F1E}" type="datetimeFigureOut">
              <a:rPr lang="en-GB" smtClean="0"/>
              <a:t>13/03/2014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3405512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5E1ADF-1848-4FDC-A935-FAD943DE0F1E}" type="datetimeFigureOut">
              <a:rPr lang="en-GB" smtClean="0"/>
              <a:t>13/03/2014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1817500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5E1ADF-1848-4FDC-A935-FAD943DE0F1E}" type="datetimeFigureOut">
              <a:rPr lang="en-GB" smtClean="0"/>
              <a:t>13/03/2014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2154399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5E1ADF-1848-4FDC-A935-FAD943DE0F1E}" type="datetimeFigureOut">
              <a:rPr lang="en-GB" smtClean="0"/>
              <a:t>13/03/2014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797352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5E1ADF-1848-4FDC-A935-FAD943DE0F1E}" type="datetimeFigureOut">
              <a:rPr lang="en-GB" smtClean="0"/>
              <a:t>13/03/2014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4DF53C-8757-4BF0-A2E1-69923F384ED2}" type="slidenum">
              <a:rPr lang="en-GB" smtClean="0"/>
              <a:t>‹#›</a:t>
            </a:fld>
            <a:endParaRPr lang="en-GB"/>
          </a:p>
        </p:txBody>
      </p:sp>
    </p:spTree>
    <p:extLst>
      <p:ext uri="{BB962C8B-B14F-4D97-AF65-F5344CB8AC3E}">
        <p14:creationId xmlns:p14="http://schemas.microsoft.com/office/powerpoint/2010/main" val="16519701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10DF2256-78D2-45C8-A183-B3E85DFC160F}" type="slidenum">
              <a:rPr lang="en-US"/>
              <a:pPr/>
              <a:t>‹#›</a:t>
            </a:fld>
            <a:endParaRPr lang="en-US"/>
          </a:p>
        </p:txBody>
      </p:sp>
    </p:spTree>
    <p:extLst>
      <p:ext uri="{BB962C8B-B14F-4D97-AF65-F5344CB8AC3E}">
        <p14:creationId xmlns:p14="http://schemas.microsoft.com/office/powerpoint/2010/main" val="398944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5E1ADF-1848-4FDC-A935-FAD943DE0F1E}" type="datetimeFigureOut">
              <a:rPr lang="en-GB" smtClean="0"/>
              <a:t>13/03/2014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4DF53C-8757-4BF0-A2E1-69923F384ED2}" type="slidenum">
              <a:rPr lang="en-GB" smtClean="0"/>
              <a:t>‹#›</a:t>
            </a:fld>
            <a:endParaRPr lang="en-GB"/>
          </a:p>
        </p:txBody>
      </p:sp>
    </p:spTree>
    <p:extLst>
      <p:ext uri="{BB962C8B-B14F-4D97-AF65-F5344CB8AC3E}">
        <p14:creationId xmlns:p14="http://schemas.microsoft.com/office/powerpoint/2010/main" val="605866218"/>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1.e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6" Type="http://schemas.openxmlformats.org/officeDocument/2006/relationships/image" Target="../media/image8.png"/><Relationship Id="rId5" Type="http://schemas.openxmlformats.org/officeDocument/2006/relationships/oleObject" Target="../embeddings/oleObject3.bin"/><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2.xml"/><Relationship Id="rId1" Type="http://schemas.openxmlformats.org/officeDocument/2006/relationships/vmlDrawing" Target="../drawings/vmlDrawing3.v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4.xml"/><Relationship Id="rId1" Type="http://schemas.openxmlformats.org/officeDocument/2006/relationships/vmlDrawing" Target="../drawings/vmlDrawing4.vml"/><Relationship Id="rId6" Type="http://schemas.openxmlformats.org/officeDocument/2006/relationships/image" Target="../media/image11.png"/><Relationship Id="rId5" Type="http://schemas.openxmlformats.org/officeDocument/2006/relationships/oleObject" Target="../embeddings/oleObject6.bin"/><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AHAN5007</a:t>
            </a:r>
            <a:br>
              <a:rPr lang="en-GB" dirty="0" smtClean="0"/>
            </a:br>
            <a:r>
              <a:rPr lang="en-GB" dirty="0" smtClean="0"/>
              <a:t>The Body, Culture and Society</a:t>
            </a:r>
            <a:endParaRPr lang="en-GB" dirty="0"/>
          </a:p>
        </p:txBody>
      </p:sp>
      <p:sp>
        <p:nvSpPr>
          <p:cNvPr id="3" name="Subtitle 2"/>
          <p:cNvSpPr>
            <a:spLocks noGrp="1"/>
          </p:cNvSpPr>
          <p:nvPr>
            <p:ph type="subTitle" idx="1"/>
          </p:nvPr>
        </p:nvSpPr>
        <p:spPr/>
        <p:txBody>
          <a:bodyPr/>
          <a:lstStyle/>
          <a:p>
            <a:r>
              <a:rPr lang="en-GB" dirty="0" smtClean="0"/>
              <a:t>The Fat Debates:</a:t>
            </a:r>
          </a:p>
          <a:p>
            <a:r>
              <a:rPr lang="en-GB" dirty="0" smtClean="0"/>
              <a:t>Health Perspectives</a:t>
            </a:r>
          </a:p>
          <a:p>
            <a:r>
              <a:rPr lang="en-GB" dirty="0" smtClean="0"/>
              <a:t>13 March 2014</a:t>
            </a:r>
            <a:endParaRPr lang="en-GB" dirty="0"/>
          </a:p>
        </p:txBody>
      </p:sp>
    </p:spTree>
    <p:extLst>
      <p:ext uri="{BB962C8B-B14F-4D97-AF65-F5344CB8AC3E}">
        <p14:creationId xmlns:p14="http://schemas.microsoft.com/office/powerpoint/2010/main" val="61028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Fat Debates’</a:t>
            </a:r>
            <a:endParaRPr lang="en-GB" dirty="0"/>
          </a:p>
        </p:txBody>
      </p:sp>
      <p:sp>
        <p:nvSpPr>
          <p:cNvPr id="3" name="Content Placeholder 2"/>
          <p:cNvSpPr>
            <a:spLocks noGrp="1"/>
          </p:cNvSpPr>
          <p:nvPr>
            <p:ph idx="1"/>
          </p:nvPr>
        </p:nvSpPr>
        <p:spPr/>
        <p:txBody>
          <a:bodyPr/>
          <a:lstStyle/>
          <a:p>
            <a:r>
              <a:rPr lang="en-GB" dirty="0" smtClean="0"/>
              <a:t>Much of the focus and debate about body ideals has centred around body weight and body composition.</a:t>
            </a:r>
          </a:p>
          <a:p>
            <a:r>
              <a:rPr lang="en-GB" dirty="0" smtClean="0"/>
              <a:t>Today: medical and health perspectives</a:t>
            </a:r>
          </a:p>
          <a:p>
            <a:r>
              <a:rPr lang="en-GB" dirty="0" smtClean="0"/>
              <a:t>Tomorrow: aesthetic, social and moral perspectives</a:t>
            </a:r>
            <a:endParaRPr lang="en-GB" dirty="0"/>
          </a:p>
        </p:txBody>
      </p:sp>
    </p:spTree>
    <p:extLst>
      <p:ext uri="{BB962C8B-B14F-4D97-AF65-F5344CB8AC3E}">
        <p14:creationId xmlns:p14="http://schemas.microsoft.com/office/powerpoint/2010/main" val="2313135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Nutrition </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 much of human history, humans have had to work hard to obtain enough energy for:</a:t>
            </a:r>
          </a:p>
          <a:p>
            <a:pPr lvl="1"/>
            <a:r>
              <a:rPr lang="en-GB" dirty="0" smtClean="0"/>
              <a:t>Baseline metabolic requirements (BMR)</a:t>
            </a:r>
          </a:p>
          <a:p>
            <a:pPr lvl="1"/>
            <a:r>
              <a:rPr lang="en-GB" dirty="0" smtClean="0"/>
              <a:t>Daily activities</a:t>
            </a:r>
          </a:p>
          <a:p>
            <a:pPr lvl="1"/>
            <a:r>
              <a:rPr lang="en-GB" dirty="0" smtClean="0"/>
              <a:t>Reproduction</a:t>
            </a:r>
          </a:p>
          <a:p>
            <a:pPr lvl="1"/>
            <a:r>
              <a:rPr lang="en-GB" dirty="0" smtClean="0"/>
              <a:t>Reserves to cover lean periods</a:t>
            </a:r>
          </a:p>
          <a:p>
            <a:pPr lvl="1"/>
            <a:endParaRPr lang="en-GB" dirty="0"/>
          </a:p>
        </p:txBody>
      </p:sp>
      <p:sp>
        <p:nvSpPr>
          <p:cNvPr id="4" name="Content Placeholder 3"/>
          <p:cNvSpPr>
            <a:spLocks noGrp="1"/>
          </p:cNvSpPr>
          <p:nvPr>
            <p:ph sz="half" idx="2"/>
          </p:nvPr>
        </p:nvSpPr>
        <p:spPr/>
        <p:txBody>
          <a:bodyPr>
            <a:normAutofit lnSpcReduction="10000"/>
          </a:bodyPr>
          <a:lstStyle/>
          <a:p>
            <a:endParaRPr lang="en-GB"/>
          </a:p>
        </p:txBody>
      </p:sp>
      <p:graphicFrame>
        <p:nvGraphicFramePr>
          <p:cNvPr id="5" name="Object 4"/>
          <p:cNvGraphicFramePr>
            <a:graphicFrameLocks noChangeAspect="1"/>
          </p:cNvGraphicFramePr>
          <p:nvPr>
            <p:extLst>
              <p:ext uri="{D42A27DB-BD31-4B8C-83A1-F6EECF244321}">
                <p14:modId xmlns:p14="http://schemas.microsoft.com/office/powerpoint/2010/main" val="1813778452"/>
              </p:ext>
            </p:extLst>
          </p:nvPr>
        </p:nvGraphicFramePr>
        <p:xfrm>
          <a:off x="4283968" y="3068960"/>
          <a:ext cx="4574654" cy="3034800"/>
        </p:xfrm>
        <a:graphic>
          <a:graphicData uri="http://schemas.openxmlformats.org/presentationml/2006/ole">
            <mc:AlternateContent xmlns:mc="http://schemas.openxmlformats.org/markup-compatibility/2006">
              <mc:Choice xmlns:v="urn:schemas-microsoft-com:vml" Requires="v">
                <p:oleObj spid="_x0000_s2055" name="Chart" r:id="rId4" imgW="5505365" imgH="3657600" progId="MSGraph.Chart.8">
                  <p:embed/>
                </p:oleObj>
              </mc:Choice>
              <mc:Fallback>
                <p:oleObj name="Chart" r:id="rId4" imgW="5505365" imgH="3657600" progId="MSGraph.Chart.8">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83968" y="3068960"/>
                        <a:ext cx="4574654" cy="3034800"/>
                      </a:xfrm>
                      <a:prstGeom prst="rect">
                        <a:avLst/>
                      </a:prstGeom>
                      <a:solidFill>
                        <a:schemeClr val="tx1"/>
                      </a:solidFill>
                      <a:ln w="9525">
                        <a:solidFill>
                          <a:schemeClr val="tx1"/>
                        </a:solidFill>
                        <a:miter lim="800000"/>
                        <a:headEnd/>
                        <a:tailEnd/>
                      </a:ln>
                    </p:spPr>
                  </p:pic>
                </p:oleObj>
              </mc:Fallback>
            </mc:AlternateContent>
          </a:graphicData>
        </a:graphic>
      </p:graphicFrame>
    </p:spTree>
    <p:extLst>
      <p:ext uri="{BB962C8B-B14F-4D97-AF65-F5344CB8AC3E}">
        <p14:creationId xmlns:p14="http://schemas.microsoft.com/office/powerpoint/2010/main" val="2874356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20688"/>
            <a:ext cx="8229600" cy="5616624"/>
          </a:xfrm>
        </p:spPr>
        <p:txBody>
          <a:bodyPr>
            <a:normAutofit fontScale="92500"/>
          </a:bodyPr>
          <a:lstStyle/>
          <a:p>
            <a:r>
              <a:rPr lang="en-GB" dirty="0" smtClean="0"/>
              <a:t>But as activity levels have decreased and caloric availability has increased, many people now consume more energy than they need to satisfy these basic requirements.</a:t>
            </a:r>
          </a:p>
          <a:p>
            <a:r>
              <a:rPr lang="en-GB" dirty="0" smtClean="0"/>
              <a:t>This excess energy is stored on the body as fat.</a:t>
            </a:r>
          </a:p>
          <a:p>
            <a:r>
              <a:rPr lang="en-GB" dirty="0" smtClean="0"/>
              <a:t>The storage of body fat is considered an adaptive mechanism to cope with variable availability of food.</a:t>
            </a:r>
          </a:p>
          <a:p>
            <a:r>
              <a:rPr lang="en-GB" dirty="0" smtClean="0"/>
              <a:t>But it is now argued that when food is always in plentiful supply, storing body fat is no longer adaptive and indeed conveys health risks. </a:t>
            </a:r>
          </a:p>
          <a:p>
            <a:endParaRPr lang="en-GB" dirty="0"/>
          </a:p>
        </p:txBody>
      </p:sp>
    </p:spTree>
    <p:extLst>
      <p:ext uri="{BB962C8B-B14F-4D97-AF65-F5344CB8AC3E}">
        <p14:creationId xmlns:p14="http://schemas.microsoft.com/office/powerpoint/2010/main" val="1573305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Mass Index (BMI)</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dirty="0" smtClean="0"/>
                  <a:t>One of the simplest and therefore most widespread measures of nutritional status</a:t>
                </a:r>
              </a:p>
              <a:p>
                <a14:m>
                  <m:oMath xmlns:m="http://schemas.openxmlformats.org/officeDocument/2006/math">
                    <m:r>
                      <a:rPr lang="en-GB" b="0" i="1" smtClean="0">
                        <a:latin typeface="Cambria Math"/>
                      </a:rPr>
                      <m:t>𝐵𝑀𝐼</m:t>
                    </m:r>
                    <m:r>
                      <a:rPr lang="en-GB" b="0" i="1" smtClean="0">
                        <a:latin typeface="Cambria Math"/>
                      </a:rPr>
                      <m:t>=</m:t>
                    </m:r>
                    <m:f>
                      <m:fPr>
                        <m:ctrlPr>
                          <a:rPr lang="en-GB" b="0" i="1" smtClean="0">
                            <a:latin typeface="Cambria Math"/>
                          </a:rPr>
                        </m:ctrlPr>
                      </m:fPr>
                      <m:num>
                        <m:r>
                          <a:rPr lang="en-GB" b="0" i="1" smtClean="0">
                            <a:latin typeface="Cambria Math"/>
                          </a:rPr>
                          <m:t>(</m:t>
                        </m:r>
                        <m:r>
                          <a:rPr lang="en-GB" b="0" i="1" smtClean="0">
                            <a:latin typeface="Cambria Math"/>
                          </a:rPr>
                          <m:t>𝑤𝑒𝑖𝑔h𝑡</m:t>
                        </m:r>
                        <m:r>
                          <a:rPr lang="en-GB" b="0" i="1" smtClean="0">
                            <a:latin typeface="Cambria Math"/>
                          </a:rPr>
                          <m:t> </m:t>
                        </m:r>
                        <m:r>
                          <a:rPr lang="en-GB" b="0" i="1" smtClean="0">
                            <a:latin typeface="Cambria Math"/>
                          </a:rPr>
                          <m:t>𝑖𝑛</m:t>
                        </m:r>
                        <m:r>
                          <a:rPr lang="en-GB" b="0" i="1" smtClean="0">
                            <a:latin typeface="Cambria Math"/>
                          </a:rPr>
                          <m:t> </m:t>
                        </m:r>
                        <m:r>
                          <a:rPr lang="en-GB" b="0" i="1" smtClean="0">
                            <a:latin typeface="Cambria Math"/>
                          </a:rPr>
                          <m:t>𝑘𝑔</m:t>
                        </m:r>
                        <m:r>
                          <a:rPr lang="en-GB" b="0" i="1" smtClean="0">
                            <a:latin typeface="Cambria Math"/>
                          </a:rPr>
                          <m:t>)</m:t>
                        </m:r>
                      </m:num>
                      <m:den>
                        <m:sSup>
                          <m:sSupPr>
                            <m:ctrlPr>
                              <a:rPr lang="en-GB" b="0" i="1" smtClean="0">
                                <a:latin typeface="Cambria Math"/>
                              </a:rPr>
                            </m:ctrlPr>
                          </m:sSupPr>
                          <m:e>
                            <m:r>
                              <a:rPr lang="en-GB" b="0" i="1" smtClean="0">
                                <a:latin typeface="Cambria Math"/>
                              </a:rPr>
                              <m:t>(</m:t>
                            </m:r>
                            <m:r>
                              <a:rPr lang="en-GB" b="0" i="1" smtClean="0">
                                <a:latin typeface="Cambria Math"/>
                              </a:rPr>
                              <m:t>h𝑒𝑖𝑔h𝑡</m:t>
                            </m:r>
                            <m:r>
                              <a:rPr lang="en-GB" b="0" i="1" smtClean="0">
                                <a:latin typeface="Cambria Math"/>
                              </a:rPr>
                              <m:t> </m:t>
                            </m:r>
                            <m:r>
                              <a:rPr lang="en-GB" b="0" i="1" smtClean="0">
                                <a:latin typeface="Cambria Math"/>
                              </a:rPr>
                              <m:t>𝑖𝑛</m:t>
                            </m:r>
                            <m:r>
                              <a:rPr lang="en-GB" b="0" i="1" smtClean="0">
                                <a:latin typeface="Cambria Math"/>
                              </a:rPr>
                              <m:t> </m:t>
                            </m:r>
                            <m:r>
                              <a:rPr lang="en-GB" b="0" i="1" smtClean="0">
                                <a:latin typeface="Cambria Math"/>
                              </a:rPr>
                              <m:t>𝑚</m:t>
                            </m:r>
                            <m:r>
                              <a:rPr lang="en-GB" b="0" i="1" smtClean="0">
                                <a:latin typeface="Cambria Math"/>
                              </a:rPr>
                              <m:t>)</m:t>
                            </m:r>
                          </m:e>
                          <m:sup>
                            <m:r>
                              <a:rPr lang="en-GB" b="0" i="1" smtClean="0">
                                <a:latin typeface="Cambria Math"/>
                              </a:rPr>
                              <m:t>2</m:t>
                            </m:r>
                          </m:sup>
                        </m:sSup>
                      </m:den>
                    </m:f>
                  </m:oMath>
                </a14:m>
                <a:endParaRPr lang="en-GB" dirty="0" smtClean="0"/>
              </a:p>
              <a:p>
                <a:r>
                  <a:rPr lang="en-GB" dirty="0" smtClean="0"/>
                  <a:t>Controls for small stature</a:t>
                </a:r>
              </a:p>
              <a:p>
                <a:r>
                  <a:rPr lang="en-GB" dirty="0" smtClean="0"/>
                  <a:t>Used for comparison </a:t>
                </a:r>
              </a:p>
              <a:p>
                <a:pPr marL="400050" lvl="1" indent="0">
                  <a:buNone/>
                </a:pPr>
                <a:r>
                  <a:rPr lang="en-GB" sz="3200" dirty="0" smtClean="0"/>
                  <a:t>across populations</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en-GB">
                    <a:noFill/>
                  </a:rPr>
                  <a:t> </a:t>
                </a:r>
              </a:p>
            </p:txBody>
          </p:sp>
        </mc:Fallback>
      </mc:AlternateContent>
      <p:sp>
        <p:nvSpPr>
          <p:cNvPr id="4" name="Rectangle 2"/>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6" name="Picture 5" descr="GBmeasuring.jpg"/>
          <p:cNvPicPr>
            <a:picLocks noChangeAspect="1"/>
          </p:cNvPicPr>
          <p:nvPr/>
        </p:nvPicPr>
        <p:blipFill>
          <a:blip r:embed="rId3" cstate="print"/>
          <a:stretch>
            <a:fillRect/>
          </a:stretch>
        </p:blipFill>
        <p:spPr>
          <a:xfrm>
            <a:off x="5220072" y="3303307"/>
            <a:ext cx="3217303" cy="2676897"/>
          </a:xfrm>
          <a:prstGeom prst="rect">
            <a:avLst/>
          </a:prstGeom>
        </p:spPr>
      </p:pic>
    </p:spTree>
    <p:extLst>
      <p:ext uri="{BB962C8B-B14F-4D97-AF65-F5344CB8AC3E}">
        <p14:creationId xmlns:p14="http://schemas.microsoft.com/office/powerpoint/2010/main" val="1337296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557867539"/>
              </p:ext>
            </p:extLst>
          </p:nvPr>
        </p:nvGraphicFramePr>
        <p:xfrm>
          <a:off x="539552" y="332656"/>
          <a:ext cx="8229600" cy="6329452"/>
        </p:xfrm>
        <a:graphic>
          <a:graphicData uri="http://schemas.openxmlformats.org/drawingml/2006/table">
            <a:tbl>
              <a:tblPr firstRow="1" bandRow="1">
                <a:tableStyleId>{5C22544A-7EE6-4342-B048-85BDC9FD1C3A}</a:tableStyleId>
              </a:tblPr>
              <a:tblGrid>
                <a:gridCol w="4114800"/>
                <a:gridCol w="4114800"/>
              </a:tblGrid>
              <a:tr h="711135">
                <a:tc gridSpan="2">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400" dirty="0" smtClean="0"/>
                        <a:t>Indicative BMI Levels</a:t>
                      </a:r>
                    </a:p>
                    <a:p>
                      <a:endParaRPr lang="en-GB" dirty="0"/>
                    </a:p>
                  </a:txBody>
                  <a:tcPr/>
                </a:tc>
                <a:tc hMerge="1">
                  <a:txBody>
                    <a:bodyPr/>
                    <a:lstStyle/>
                    <a:p>
                      <a:endParaRPr lang="en-GB" dirty="0"/>
                    </a:p>
                  </a:txBody>
                  <a:tcPr/>
                </a:tc>
              </a:tr>
              <a:tr h="622243">
                <a:tc>
                  <a:txBody>
                    <a:bodyPr/>
                    <a:lstStyle/>
                    <a:p>
                      <a:r>
                        <a:rPr lang="en-GB" dirty="0" smtClean="0"/>
                        <a:t>Chronic energy deficiency:</a:t>
                      </a:r>
                    </a:p>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BMI ≤ 18.5 kg/m</a:t>
                      </a:r>
                      <a:r>
                        <a:rPr lang="en-GB" baseline="30000" dirty="0" smtClean="0"/>
                        <a:t>2</a:t>
                      </a:r>
                      <a:endParaRPr lang="en-GB" dirty="0" smtClean="0"/>
                    </a:p>
                    <a:p>
                      <a:endParaRPr lang="en-GB" dirty="0"/>
                    </a:p>
                  </a:txBody>
                  <a:tcPr/>
                </a:tc>
              </a:tr>
              <a:tr h="888918">
                <a:tc>
                  <a:txBody>
                    <a:bodyPr/>
                    <a:lstStyle/>
                    <a:p>
                      <a:r>
                        <a:rPr lang="en-GB" dirty="0" smtClean="0"/>
                        <a:t>Obesity</a:t>
                      </a:r>
                      <a:endParaRPr lang="en-GB" dirty="0"/>
                    </a:p>
                  </a:txBody>
                  <a:tcPr/>
                </a:tc>
                <a:tc>
                  <a:txBody>
                    <a:bodyPr/>
                    <a:lstStyle/>
                    <a:p>
                      <a:r>
                        <a:rPr lang="en-GB" dirty="0" smtClean="0"/>
                        <a:t>BMI ≥ 32 kg/m</a:t>
                      </a:r>
                      <a:r>
                        <a:rPr lang="en-GB" baseline="30000" dirty="0" smtClean="0"/>
                        <a:t>2</a:t>
                      </a:r>
                      <a:r>
                        <a:rPr lang="en-GB" dirty="0" smtClean="0"/>
                        <a:t> </a:t>
                      </a:r>
                    </a:p>
                    <a:p>
                      <a:r>
                        <a:rPr lang="en-GB" dirty="0" smtClean="0"/>
                        <a:t>(</a:t>
                      </a:r>
                      <a:r>
                        <a:rPr lang="en-GB" dirty="0" err="1" smtClean="0"/>
                        <a:t>eg</a:t>
                      </a:r>
                      <a:r>
                        <a:rPr lang="en-GB" dirty="0" smtClean="0"/>
                        <a:t> in individuals with average height weighing 190 kg, or 418 </a:t>
                      </a:r>
                      <a:r>
                        <a:rPr lang="en-GB" dirty="0" err="1" smtClean="0"/>
                        <a:t>lbs</a:t>
                      </a:r>
                      <a:r>
                        <a:rPr lang="en-GB" dirty="0" smtClean="0"/>
                        <a:t>)</a:t>
                      </a:r>
                      <a:endParaRPr lang="en-GB" dirty="0"/>
                    </a:p>
                  </a:txBody>
                  <a:tcPr/>
                </a:tc>
              </a:tr>
              <a:tr h="622243">
                <a:tc>
                  <a:txBody>
                    <a:bodyPr/>
                    <a:lstStyle/>
                    <a:p>
                      <a:r>
                        <a:rPr lang="en-GB" dirty="0" smtClean="0"/>
                        <a:t>European average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21-25 </a:t>
                      </a:r>
                      <a:r>
                        <a:rPr lang="en-GB" dirty="0" smtClean="0"/>
                        <a:t>kg/m</a:t>
                      </a:r>
                      <a:r>
                        <a:rPr lang="en-GB" baseline="30000" dirty="0" smtClean="0"/>
                        <a:t>2</a:t>
                      </a:r>
                      <a:r>
                        <a:rPr lang="en-GB" dirty="0" smtClean="0"/>
                        <a:t> </a:t>
                      </a:r>
                    </a:p>
                    <a:p>
                      <a:endParaRPr lang="en-GB" dirty="0"/>
                    </a:p>
                  </a:txBody>
                  <a:tcPr/>
                </a:tc>
              </a:tr>
              <a:tr h="88891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Developing countries average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(Eveleth and Tanner, 1976)</a:t>
                      </a:r>
                    </a:p>
                    <a:p>
                      <a:endParaRPr lang="en-GB" dirty="0"/>
                    </a:p>
                  </a:txBody>
                  <a:tcPr/>
                </a:tc>
                <a:tc>
                  <a:txBody>
                    <a:bodyPr/>
                    <a:lstStyle/>
                    <a:p>
                      <a:r>
                        <a:rPr lang="en-GB" dirty="0" smtClean="0"/>
                        <a:t>19 to 21 kg/m</a:t>
                      </a:r>
                      <a:r>
                        <a:rPr lang="en-GB" baseline="30000" dirty="0" smtClean="0"/>
                        <a:t>2</a:t>
                      </a:r>
                      <a:endParaRPr lang="en-GB" dirty="0"/>
                    </a:p>
                  </a:txBody>
                  <a:tcPr/>
                </a:tc>
              </a:tr>
              <a:tr h="248897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Kenyan </a:t>
                      </a:r>
                      <a:r>
                        <a:rPr lang="en-GB" dirty="0" err="1" smtClean="0"/>
                        <a:t>Samburu</a:t>
                      </a:r>
                      <a:r>
                        <a:rPr lang="en-GB" dirty="0" smtClean="0"/>
                        <a:t> and the Sudanese </a:t>
                      </a:r>
                      <a:r>
                        <a:rPr lang="en-GB" dirty="0" err="1" smtClean="0"/>
                        <a:t>Dinkas</a:t>
                      </a:r>
                      <a:r>
                        <a:rPr lang="en-GB" dirty="0" smtClean="0"/>
                        <a:t> average</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r>
                        <a:rPr lang="en-GB" dirty="0" smtClean="0"/>
                        <a:t>&lt; 18 kg/m</a:t>
                      </a:r>
                      <a:r>
                        <a:rPr lang="en-GB" baseline="30000" dirty="0" smtClean="0"/>
                        <a:t>2</a:t>
                      </a:r>
                      <a:endParaRPr lang="en-GB" dirty="0"/>
                    </a:p>
                  </a:txBody>
                  <a:tcPr/>
                </a:tc>
              </a:tr>
            </a:tbl>
          </a:graphicData>
        </a:graphic>
      </p:graphicFrame>
      <p:pic>
        <p:nvPicPr>
          <p:cNvPr id="3074" name="Picture 2"/>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2051720" y="4869160"/>
            <a:ext cx="2533650"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55872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lstStyle/>
          <a:p>
            <a:r>
              <a:rPr lang="en-GB" dirty="0" smtClean="0"/>
              <a:t>Medical and fitness practitioners often use BMI cut-offs and imagery like this to equate BMI with health or fitness levels.</a:t>
            </a:r>
            <a:endParaRPr lang="en-GB" dirty="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2276872"/>
            <a:ext cx="7488832" cy="4124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8882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‘Healthy’ BMI ranges are based on population percentiles rather than actual health outcomes.</a:t>
            </a:r>
            <a:endParaRPr lang="en-GB" dirty="0"/>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83765" y="1988840"/>
            <a:ext cx="3561375" cy="4488818"/>
          </a:xfrm>
        </p:spPr>
      </p:pic>
      <p:sp>
        <p:nvSpPr>
          <p:cNvPr id="4" name="AutoShape 2" descr="Growch chart example showing range of different BMI percentiles for height and age."/>
          <p:cNvSpPr>
            <a:spLocks noChangeAspect="1" noChangeArrowheads="1"/>
          </p:cNvSpPr>
          <p:nvPr/>
        </p:nvSpPr>
        <p:spPr bwMode="auto">
          <a:xfrm>
            <a:off x="155575" y="-2765425"/>
            <a:ext cx="4572000" cy="5762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Growch chart example showing range of different BMI percentiles for height and age."/>
          <p:cNvSpPr>
            <a:spLocks noChangeAspect="1" noChangeArrowheads="1"/>
          </p:cNvSpPr>
          <p:nvPr/>
        </p:nvSpPr>
        <p:spPr bwMode="auto">
          <a:xfrm>
            <a:off x="307975" y="-2613025"/>
            <a:ext cx="4572000" cy="5762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Growch chart example showing range of different BMI percentiles for height and age."/>
          <p:cNvSpPr>
            <a:spLocks noChangeAspect="1" noChangeArrowheads="1"/>
          </p:cNvSpPr>
          <p:nvPr/>
        </p:nvSpPr>
        <p:spPr bwMode="auto">
          <a:xfrm>
            <a:off x="460375" y="-2460625"/>
            <a:ext cx="4572000" cy="5762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8" descr="Growch chart example showing range of different BMI percentiles for height and age."/>
          <p:cNvSpPr>
            <a:spLocks noChangeAspect="1" noChangeArrowheads="1"/>
          </p:cNvSpPr>
          <p:nvPr/>
        </p:nvSpPr>
        <p:spPr bwMode="auto">
          <a:xfrm>
            <a:off x="612775" y="-2308225"/>
            <a:ext cx="4572000" cy="5762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292141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577483"/>
          </a:xfrm>
        </p:spPr>
        <p:txBody>
          <a:bodyPr>
            <a:normAutofit lnSpcReduction="10000"/>
          </a:bodyPr>
          <a:lstStyle/>
          <a:p>
            <a:r>
              <a:rPr lang="en-GB" dirty="0" smtClean="0"/>
              <a:t>Other studies have </a:t>
            </a:r>
            <a:r>
              <a:rPr lang="en-GB" dirty="0" smtClean="0"/>
              <a:t> sought to determine cut-off BMI values based on statistical examination of increased risk of adverse health effects.</a:t>
            </a:r>
          </a:p>
          <a:p>
            <a:r>
              <a:rPr lang="en-GB" dirty="0" smtClean="0"/>
              <a:t>“Overweight and obesity are the fifth leading risk for global deaths. At least 2.8 million adults die each year as a result of being overweight or obese. In addition, 44% of the diabetes burden, 23% of the ischaemic heart disease burden and between 7% and 41% of certain cancer burdens are attributable to overweight and obesity” (WHO, 2013).</a:t>
            </a:r>
          </a:p>
        </p:txBody>
      </p:sp>
    </p:spTree>
    <p:extLst>
      <p:ext uri="{BB962C8B-B14F-4D97-AF65-F5344CB8AC3E}">
        <p14:creationId xmlns:p14="http://schemas.microsoft.com/office/powerpoint/2010/main" val="2735997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dirty="0" smtClean="0"/>
              <a:t>Example: Coronary </a:t>
            </a:r>
            <a:r>
              <a:rPr lang="en-US" dirty="0"/>
              <a:t>heart disease</a:t>
            </a:r>
          </a:p>
        </p:txBody>
      </p:sp>
      <p:sp>
        <p:nvSpPr>
          <p:cNvPr id="40963" name="Rectangle 3"/>
          <p:cNvSpPr>
            <a:spLocks noGrp="1" noChangeArrowheads="1"/>
          </p:cNvSpPr>
          <p:nvPr>
            <p:ph type="body" sz="half" idx="1"/>
          </p:nvPr>
        </p:nvSpPr>
        <p:spPr>
          <a:xfrm>
            <a:off x="457200" y="1600200"/>
            <a:ext cx="4724400" cy="4648200"/>
          </a:xfrm>
        </p:spPr>
        <p:txBody>
          <a:bodyPr/>
          <a:lstStyle/>
          <a:p>
            <a:r>
              <a:rPr lang="en-GB" sz="2800"/>
              <a:t>Insufficient blood supply to heart due to narrowed and hardened arteries</a:t>
            </a:r>
            <a:r>
              <a:rPr lang="en-US" sz="2800"/>
              <a:t> </a:t>
            </a:r>
            <a:endParaRPr lang="en-GB" sz="2800"/>
          </a:p>
          <a:p>
            <a:r>
              <a:rPr lang="en-GB" sz="2800"/>
              <a:t>Angina pectoris</a:t>
            </a:r>
            <a:r>
              <a:rPr lang="en-US" sz="2800"/>
              <a:t> (2.1 million sufferers in UK)</a:t>
            </a:r>
          </a:p>
          <a:p>
            <a:r>
              <a:rPr lang="en-GB" sz="2800"/>
              <a:t>Acute myocardial infarction (270,000 per year in UK)</a:t>
            </a:r>
          </a:p>
          <a:p>
            <a:r>
              <a:rPr lang="en-GB" sz="2800"/>
              <a:t>Ischemic death</a:t>
            </a:r>
            <a:endParaRPr lang="en-US" sz="2800"/>
          </a:p>
        </p:txBody>
      </p:sp>
      <p:graphicFrame>
        <p:nvGraphicFramePr>
          <p:cNvPr id="40964" name="Object 4" descr="thrombosis"/>
          <p:cNvGraphicFramePr>
            <a:graphicFrameLocks noChangeAspect="1"/>
          </p:cNvGraphicFramePr>
          <p:nvPr>
            <p:ph sz="quarter" idx="2"/>
          </p:nvPr>
        </p:nvGraphicFramePr>
        <p:xfrm>
          <a:off x="5638800" y="3886200"/>
          <a:ext cx="2895600" cy="2303463"/>
        </p:xfrm>
        <a:graphic>
          <a:graphicData uri="http://schemas.openxmlformats.org/presentationml/2006/ole">
            <mc:AlternateContent xmlns:mc="http://schemas.openxmlformats.org/markup-compatibility/2006">
              <mc:Choice xmlns:v="urn:schemas-microsoft-com:vml" Requires="v">
                <p:oleObj spid="_x0000_s6146" name="Bitmap Image" r:id="rId3" imgW="2838846" imgH="2257740" progId="Paint.Picture">
                  <p:embed/>
                </p:oleObj>
              </mc:Choice>
              <mc:Fallback>
                <p:oleObj name="Bitmap Image" r:id="rId3" imgW="2838846" imgH="2257740"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8800" y="3886200"/>
                        <a:ext cx="2895600" cy="2303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40966" name="Object 6" descr="hattack"/>
          <p:cNvGraphicFramePr>
            <a:graphicFrameLocks noChangeAspect="1"/>
          </p:cNvGraphicFramePr>
          <p:nvPr>
            <p:ph sz="quarter" idx="3"/>
          </p:nvPr>
        </p:nvGraphicFramePr>
        <p:xfrm>
          <a:off x="5943600" y="1600200"/>
          <a:ext cx="2292350" cy="2187575"/>
        </p:xfrm>
        <a:graphic>
          <a:graphicData uri="http://schemas.openxmlformats.org/presentationml/2006/ole">
            <mc:AlternateContent xmlns:mc="http://schemas.openxmlformats.org/markup-compatibility/2006">
              <mc:Choice xmlns:v="urn:schemas-microsoft-com:vml" Requires="v">
                <p:oleObj spid="_x0000_s6147" name="Bitmap Image" r:id="rId5" imgW="2285714" imgH="2180952" progId="Paint.Picture">
                  <p:embed/>
                </p:oleObj>
              </mc:Choice>
              <mc:Fallback>
                <p:oleObj name="Bitmap Image" r:id="rId5" imgW="2285714" imgH="2180952" progId="Paint.Picture">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43600" y="1600200"/>
                        <a:ext cx="2292350" cy="21875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2113720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type="body" idx="1"/>
          </p:nvPr>
        </p:nvSpPr>
        <p:spPr/>
        <p:txBody>
          <a:bodyPr/>
          <a:lstStyle/>
          <a:p>
            <a:endParaRPr lang="en-US" dirty="0"/>
          </a:p>
          <a:p>
            <a:r>
              <a:rPr lang="en-US" dirty="0"/>
              <a:t>Risk factors are </a:t>
            </a:r>
            <a:r>
              <a:rPr lang="en-US" u="sng" dirty="0"/>
              <a:t>probabilistic</a:t>
            </a:r>
            <a:r>
              <a:rPr lang="en-US" dirty="0"/>
              <a:t> and </a:t>
            </a:r>
            <a:r>
              <a:rPr lang="en-US" u="sng" dirty="0"/>
              <a:t>multifactorial</a:t>
            </a:r>
            <a:r>
              <a:rPr lang="en-US" dirty="0"/>
              <a:t>.</a:t>
            </a:r>
          </a:p>
          <a:p>
            <a:r>
              <a:rPr lang="en-US" dirty="0"/>
              <a:t>Cannot specify </a:t>
            </a:r>
            <a:r>
              <a:rPr lang="en-US" u="sng" dirty="0"/>
              <a:t>to whom</a:t>
            </a:r>
            <a:r>
              <a:rPr lang="en-US" dirty="0"/>
              <a:t> and </a:t>
            </a:r>
            <a:r>
              <a:rPr lang="en-US" u="sng" dirty="0"/>
              <a:t>when</a:t>
            </a:r>
            <a:r>
              <a:rPr lang="en-US" dirty="0"/>
              <a:t> heart attacks will occur.</a:t>
            </a:r>
          </a:p>
        </p:txBody>
      </p:sp>
      <p:sp>
        <p:nvSpPr>
          <p:cNvPr id="52228" name="Rectangle 4"/>
          <p:cNvSpPr>
            <a:spLocks noGrp="1" noChangeArrowheads="1"/>
          </p:cNvSpPr>
          <p:nvPr>
            <p:ph type="title"/>
          </p:nvPr>
        </p:nvSpPr>
        <p:spPr>
          <a:noFill/>
          <a:ln/>
        </p:spPr>
        <p:txBody>
          <a:bodyPr/>
          <a:lstStyle/>
          <a:p>
            <a:r>
              <a:rPr lang="en-US"/>
              <a:t>Risk factors for CHD</a:t>
            </a:r>
          </a:p>
        </p:txBody>
      </p:sp>
    </p:spTree>
    <p:extLst>
      <p:ext uri="{BB962C8B-B14F-4D97-AF65-F5344CB8AC3E}">
        <p14:creationId xmlns:p14="http://schemas.microsoft.com/office/powerpoint/2010/main" val="32315256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GB" sz="4000" b="1"/>
              <a:t>Distribution of risk factors in the population</a:t>
            </a:r>
            <a:endParaRPr lang="en-US" sz="4000"/>
          </a:p>
        </p:txBody>
      </p:sp>
      <p:sp>
        <p:nvSpPr>
          <p:cNvPr id="54275" name="Rectangle 3"/>
          <p:cNvSpPr>
            <a:spLocks noGrp="1" noChangeArrowheads="1"/>
          </p:cNvSpPr>
          <p:nvPr>
            <p:ph type="body" sz="half" idx="1"/>
          </p:nvPr>
        </p:nvSpPr>
        <p:spPr/>
        <p:txBody>
          <a:bodyPr/>
          <a:lstStyle/>
          <a:p>
            <a:r>
              <a:rPr lang="en-US"/>
              <a:t>Often treated as dichotomous (high or low risk, no other alternative)</a:t>
            </a:r>
          </a:p>
          <a:p>
            <a:r>
              <a:rPr lang="en-US"/>
              <a:t>In reality, continuous distribution of most risk factors in population.</a:t>
            </a:r>
          </a:p>
        </p:txBody>
      </p:sp>
      <p:graphicFrame>
        <p:nvGraphicFramePr>
          <p:cNvPr id="54284" name="Object 12"/>
          <p:cNvGraphicFramePr>
            <a:graphicFrameLocks noChangeAspect="1"/>
          </p:cNvGraphicFramePr>
          <p:nvPr>
            <p:ph sz="quarter" idx="3"/>
          </p:nvPr>
        </p:nvGraphicFramePr>
        <p:xfrm>
          <a:off x="4572000" y="1981200"/>
          <a:ext cx="4341813" cy="3924300"/>
        </p:xfrm>
        <a:graphic>
          <a:graphicData uri="http://schemas.openxmlformats.org/presentationml/2006/ole">
            <mc:AlternateContent xmlns:mc="http://schemas.openxmlformats.org/markup-compatibility/2006">
              <mc:Choice xmlns:v="urn:schemas-microsoft-com:vml" Requires="v">
                <p:oleObj spid="_x0000_s7170" name="Bitmap Image" r:id="rId3" imgW="2762636" imgH="2495238" progId="Paint.Picture">
                  <p:embed/>
                </p:oleObj>
              </mc:Choice>
              <mc:Fallback>
                <p:oleObj name="Bitmap Image" r:id="rId3" imgW="2762636" imgH="2495238"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981200"/>
                        <a:ext cx="4341813" cy="3924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7576004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US" b="1"/>
              <a:t>Prevention Paradox</a:t>
            </a:r>
          </a:p>
        </p:txBody>
      </p:sp>
      <p:sp>
        <p:nvSpPr>
          <p:cNvPr id="56324" name="Rectangle 4"/>
          <p:cNvSpPr>
            <a:spLocks noGrp="1" noChangeArrowheads="1"/>
          </p:cNvSpPr>
          <p:nvPr>
            <p:ph type="body" idx="1"/>
          </p:nvPr>
        </p:nvSpPr>
        <p:spPr/>
        <p:txBody>
          <a:bodyPr/>
          <a:lstStyle/>
          <a:p>
            <a:r>
              <a:rPr lang="en-GB"/>
              <a:t> </a:t>
            </a:r>
            <a:r>
              <a:rPr lang="en-GB" sz="3600"/>
              <a:t>“A preventive measure that brings large benefits to the community offers little to each participating individual.” (Rose, 1992:12).</a:t>
            </a:r>
            <a:endParaRPr lang="en-US" sz="3600"/>
          </a:p>
        </p:txBody>
      </p:sp>
    </p:spTree>
    <p:extLst>
      <p:ext uri="{BB962C8B-B14F-4D97-AF65-F5344CB8AC3E}">
        <p14:creationId xmlns:p14="http://schemas.microsoft.com/office/powerpoint/2010/main" val="39065584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5786" name="Object 10"/>
          <p:cNvGraphicFramePr>
            <a:graphicFrameLocks noChangeAspect="1"/>
          </p:cNvGraphicFramePr>
          <p:nvPr>
            <p:ph sz="half" idx="2"/>
          </p:nvPr>
        </p:nvGraphicFramePr>
        <p:xfrm>
          <a:off x="6248400" y="1411288"/>
          <a:ext cx="2895600" cy="2017712"/>
        </p:xfrm>
        <a:graphic>
          <a:graphicData uri="http://schemas.openxmlformats.org/presentationml/2006/ole">
            <mc:AlternateContent xmlns:mc="http://schemas.openxmlformats.org/markup-compatibility/2006">
              <mc:Choice xmlns:v="urn:schemas-microsoft-com:vml" Requires="v">
                <p:oleObj spid="_x0000_s8194" name="Bitmap Image" r:id="rId3" imgW="1704762" imgH="1066667" progId="Paint.Picture">
                  <p:embed/>
                </p:oleObj>
              </mc:Choice>
              <mc:Fallback>
                <p:oleObj name="Bitmap Image" r:id="rId3" imgW="1704762" imgH="1066667"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8400" y="1411288"/>
                        <a:ext cx="2895600" cy="2017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5780" name="Rectangle 4"/>
          <p:cNvSpPr>
            <a:spLocks noGrp="1" noChangeArrowheads="1"/>
          </p:cNvSpPr>
          <p:nvPr>
            <p:ph type="title"/>
          </p:nvPr>
        </p:nvSpPr>
        <p:spPr/>
        <p:txBody>
          <a:bodyPr/>
          <a:lstStyle/>
          <a:p>
            <a:r>
              <a:rPr lang="en-US" sz="4000"/>
              <a:t>Example: The Cholesterol Problem</a:t>
            </a:r>
          </a:p>
        </p:txBody>
      </p:sp>
      <p:graphicFrame>
        <p:nvGraphicFramePr>
          <p:cNvPr id="75783" name="Object 7"/>
          <p:cNvGraphicFramePr>
            <a:graphicFrameLocks noChangeAspect="1"/>
          </p:cNvGraphicFramePr>
          <p:nvPr>
            <p:ph sz="half" idx="1"/>
          </p:nvPr>
        </p:nvGraphicFramePr>
        <p:xfrm>
          <a:off x="327025" y="1425575"/>
          <a:ext cx="5703888" cy="4943475"/>
        </p:xfrm>
        <a:graphic>
          <a:graphicData uri="http://schemas.openxmlformats.org/presentationml/2006/ole">
            <mc:AlternateContent xmlns:mc="http://schemas.openxmlformats.org/markup-compatibility/2006">
              <mc:Choice xmlns:v="urn:schemas-microsoft-com:vml" Requires="v">
                <p:oleObj spid="_x0000_s8195" name="Bitmap Image" r:id="rId5" imgW="4866667" imgH="4923810" progId="Paint.Picture">
                  <p:embed/>
                </p:oleObj>
              </mc:Choice>
              <mc:Fallback>
                <p:oleObj name="Bitmap Image" r:id="rId5" imgW="4866667" imgH="4923810" progId="Paint.Picture">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025" y="1425575"/>
                        <a:ext cx="5703888" cy="4943475"/>
                      </a:xfrm>
                      <a:prstGeom prst="rect">
                        <a:avLst/>
                      </a:prstGeom>
                      <a:noFill/>
                      <a:extLst>
                        <a:ext uri="{909E8E84-426E-40DD-AFC4-6F175D3DCCD1}">
                          <a14:hiddenFill xmlns:a14="http://schemas.microsoft.com/office/drawing/2010/main">
                            <a:solidFill>
                              <a:schemeClr val="accent1"/>
                            </a:solidFill>
                          </a14:hiddenFill>
                        </a:ext>
                      </a:extLst>
                    </p:spPr>
                  </p:pic>
                </p:oleObj>
              </mc:Fallback>
            </mc:AlternateContent>
          </a:graphicData>
        </a:graphic>
      </p:graphicFrame>
      <p:sp>
        <p:nvSpPr>
          <p:cNvPr id="75784" name="Text Box 8"/>
          <p:cNvSpPr txBox="1">
            <a:spLocks noChangeArrowheads="1"/>
          </p:cNvSpPr>
          <p:nvPr/>
        </p:nvSpPr>
        <p:spPr bwMode="auto">
          <a:xfrm>
            <a:off x="5927725" y="1636713"/>
            <a:ext cx="24542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p>
        </p:txBody>
      </p:sp>
      <p:sp>
        <p:nvSpPr>
          <p:cNvPr id="75788" name="Text Box 12"/>
          <p:cNvSpPr txBox="1">
            <a:spLocks noChangeArrowheads="1"/>
          </p:cNvSpPr>
          <p:nvPr/>
        </p:nvSpPr>
        <p:spPr bwMode="auto">
          <a:xfrm>
            <a:off x="6181725" y="3786188"/>
            <a:ext cx="2606675" cy="2563812"/>
          </a:xfrm>
          <a:prstGeom prst="rect">
            <a:avLst/>
          </a:prstGeom>
          <a:solidFill>
            <a:schemeClr val="tx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solidFill>
                  <a:srgbClr val="000000"/>
                </a:solidFill>
              </a:rPr>
              <a:t>NB: Number above each bar refers to the percentage of deaths “attributable” to the cholesterol effect and arising at that level.</a:t>
            </a:r>
          </a:p>
          <a:p>
            <a:r>
              <a:rPr lang="en-US">
                <a:solidFill>
                  <a:srgbClr val="000000"/>
                </a:solidFill>
              </a:rPr>
              <a:t>From Rose (1992:23), using data from Martin et al. (1986).</a:t>
            </a:r>
          </a:p>
        </p:txBody>
      </p:sp>
    </p:spTree>
    <p:extLst>
      <p:ext uri="{BB962C8B-B14F-4D97-AF65-F5344CB8AC3E}">
        <p14:creationId xmlns:p14="http://schemas.microsoft.com/office/powerpoint/2010/main" val="39055355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8" name="Rectangle 6"/>
          <p:cNvSpPr>
            <a:spLocks noGrp="1" noChangeArrowheads="1"/>
          </p:cNvSpPr>
          <p:nvPr>
            <p:ph type="title"/>
          </p:nvPr>
        </p:nvSpPr>
        <p:spPr>
          <a:xfrm>
            <a:off x="457200" y="0"/>
            <a:ext cx="8229600" cy="1143000"/>
          </a:xfrm>
        </p:spPr>
        <p:txBody>
          <a:bodyPr/>
          <a:lstStyle/>
          <a:p>
            <a:r>
              <a:rPr lang="en-US" sz="3500"/>
              <a:t>Health promoters try to personalise risk.</a:t>
            </a:r>
          </a:p>
        </p:txBody>
      </p:sp>
      <p:pic>
        <p:nvPicPr>
          <p:cNvPr id="79877" name="Picture 5"/>
          <p:cNvPicPr>
            <a:picLocks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17563" y="1160463"/>
            <a:ext cx="7507287" cy="5418137"/>
          </a:xfrm>
          <a:noFill/>
          <a:ln/>
        </p:spPr>
      </p:pic>
    </p:spTree>
    <p:extLst>
      <p:ext uri="{BB962C8B-B14F-4D97-AF65-F5344CB8AC3E}">
        <p14:creationId xmlns:p14="http://schemas.microsoft.com/office/powerpoint/2010/main" val="125577623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4"/>
          <p:cNvSpPr>
            <a:spLocks noGrp="1" noChangeArrowheads="1"/>
          </p:cNvSpPr>
          <p:nvPr>
            <p:ph type="title"/>
          </p:nvPr>
        </p:nvSpPr>
        <p:spPr/>
        <p:txBody>
          <a:bodyPr>
            <a:normAutofit fontScale="90000"/>
          </a:bodyPr>
          <a:lstStyle/>
          <a:p>
            <a:r>
              <a:rPr lang="en-US" sz="4000"/>
              <a:t>‘My uncle Norman’ vs. </a:t>
            </a:r>
            <a:br>
              <a:rPr lang="en-US" sz="4000"/>
            </a:br>
            <a:r>
              <a:rPr lang="en-US" sz="4000"/>
              <a:t>‘the last person I knew’</a:t>
            </a:r>
          </a:p>
        </p:txBody>
      </p:sp>
      <p:sp>
        <p:nvSpPr>
          <p:cNvPr id="77829" name="Rectangle 5"/>
          <p:cNvSpPr>
            <a:spLocks noGrp="1" noChangeArrowheads="1"/>
          </p:cNvSpPr>
          <p:nvPr>
            <p:ph sz="half" idx="1"/>
          </p:nvPr>
        </p:nvSpPr>
        <p:spPr/>
        <p:txBody>
          <a:bodyPr/>
          <a:lstStyle/>
          <a:p>
            <a:endParaRPr lang="en-US"/>
          </a:p>
        </p:txBody>
      </p:sp>
      <p:sp>
        <p:nvSpPr>
          <p:cNvPr id="77830" name="Rectangle 6"/>
          <p:cNvSpPr>
            <a:spLocks noGrp="1" noChangeArrowheads="1"/>
          </p:cNvSpPr>
          <p:nvPr>
            <p:ph sz="half" idx="2"/>
          </p:nvPr>
        </p:nvSpPr>
        <p:spPr>
          <a:xfrm>
            <a:off x="4648200" y="1639888"/>
            <a:ext cx="4038600" cy="4525962"/>
          </a:xfrm>
        </p:spPr>
        <p:txBody>
          <a:bodyPr/>
          <a:lstStyle/>
          <a:p>
            <a:endParaRPr lang="en-US"/>
          </a:p>
        </p:txBody>
      </p:sp>
      <p:pic>
        <p:nvPicPr>
          <p:cNvPr id="77831" name="Picture 7" descr="fat m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2492375"/>
            <a:ext cx="4176712" cy="2665413"/>
          </a:xfrm>
          <a:prstGeom prst="rect">
            <a:avLst/>
          </a:prstGeom>
          <a:noFill/>
          <a:extLst>
            <a:ext uri="{909E8E84-426E-40DD-AFC4-6F175D3DCCD1}">
              <a14:hiddenFill xmlns:a14="http://schemas.microsoft.com/office/drawing/2010/main">
                <a:solidFill>
                  <a:srgbClr val="FFFFFF"/>
                </a:solidFill>
              </a14:hiddenFill>
            </a:ext>
          </a:extLst>
        </p:spPr>
      </p:pic>
      <p:pic>
        <p:nvPicPr>
          <p:cNvPr id="77832" name="Picture 8" descr="man-larg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492375"/>
            <a:ext cx="4103688" cy="2643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2286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b="1"/>
              <a:t>Lay concepts of risk</a:t>
            </a:r>
            <a:r>
              <a:rPr lang="en-US"/>
              <a:t> </a:t>
            </a:r>
          </a:p>
        </p:txBody>
      </p:sp>
      <p:sp>
        <p:nvSpPr>
          <p:cNvPr id="58372" name="Rectangle 4"/>
          <p:cNvSpPr>
            <a:spLocks noGrp="1" noChangeArrowheads="1"/>
          </p:cNvSpPr>
          <p:nvPr>
            <p:ph type="body" sz="half" idx="1"/>
          </p:nvPr>
        </p:nvSpPr>
        <p:spPr/>
        <p:txBody>
          <a:bodyPr/>
          <a:lstStyle/>
          <a:p>
            <a:r>
              <a:rPr lang="en-US" sz="3200" b="1" dirty="0">
                <a:solidFill>
                  <a:srgbClr val="FFFF00"/>
                </a:solidFill>
              </a:rPr>
              <a:t>Epidemiology</a:t>
            </a:r>
          </a:p>
          <a:p>
            <a:r>
              <a:rPr lang="en-US" dirty="0"/>
              <a:t>Population is unit of analysis.</a:t>
            </a:r>
          </a:p>
          <a:p>
            <a:r>
              <a:rPr lang="en-US" dirty="0"/>
              <a:t>Uses concept of relative risks to explain why disease occurs and to whom.</a:t>
            </a:r>
          </a:p>
        </p:txBody>
      </p:sp>
      <p:sp>
        <p:nvSpPr>
          <p:cNvPr id="58373" name="Rectangle 5"/>
          <p:cNvSpPr>
            <a:spLocks noGrp="1" noChangeArrowheads="1"/>
          </p:cNvSpPr>
          <p:nvPr>
            <p:ph type="body" sz="half" idx="2"/>
          </p:nvPr>
        </p:nvSpPr>
        <p:spPr/>
        <p:txBody>
          <a:bodyPr/>
          <a:lstStyle/>
          <a:p>
            <a:r>
              <a:rPr lang="en-US" sz="3200" b="1" dirty="0">
                <a:solidFill>
                  <a:srgbClr val="FFFF00"/>
                </a:solidFill>
              </a:rPr>
              <a:t>Lay public</a:t>
            </a:r>
          </a:p>
          <a:p>
            <a:r>
              <a:rPr lang="en-US" dirty="0"/>
              <a:t>Individual person is the unit of analysis.</a:t>
            </a:r>
          </a:p>
          <a:p>
            <a:r>
              <a:rPr lang="en-US" dirty="0"/>
              <a:t>May draw on fatalistic concepts to explain why certain person gets disease at certain time.</a:t>
            </a:r>
          </a:p>
        </p:txBody>
      </p:sp>
    </p:spTree>
    <p:extLst>
      <p:ext uri="{BB962C8B-B14F-4D97-AF65-F5344CB8AC3E}">
        <p14:creationId xmlns:p14="http://schemas.microsoft.com/office/powerpoint/2010/main" val="5646189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415</TotalTime>
  <Words>801</Words>
  <Application>Microsoft Office PowerPoint</Application>
  <PresentationFormat>On-screen Show (4:3)</PresentationFormat>
  <Paragraphs>73</Paragraphs>
  <Slides>17</Slides>
  <Notes>1</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17</vt:i4>
      </vt:variant>
    </vt:vector>
  </HeadingPairs>
  <TitlesOfParts>
    <vt:vector size="20" baseType="lpstr">
      <vt:lpstr>Office Theme</vt:lpstr>
      <vt:lpstr>Microsoft Graph Chart</vt:lpstr>
      <vt:lpstr>Bitmap Image</vt:lpstr>
      <vt:lpstr>AHAN5007 The Body, Culture and Society</vt:lpstr>
      <vt:lpstr>‘The Fat Debates’</vt:lpstr>
      <vt:lpstr>Human Nutrition </vt:lpstr>
      <vt:lpstr>PowerPoint Presentation</vt:lpstr>
      <vt:lpstr>Body Mass Index (BMI)</vt:lpstr>
      <vt:lpstr>PowerPoint Presentation</vt:lpstr>
      <vt:lpstr>PowerPoint Presentation</vt:lpstr>
      <vt:lpstr>‘Healthy’ BMI ranges are based on population percentiles rather than actual health outcomes.</vt:lpstr>
      <vt:lpstr>PowerPoint Presentation</vt:lpstr>
      <vt:lpstr>Example: Coronary heart disease</vt:lpstr>
      <vt:lpstr>Risk factors for CHD</vt:lpstr>
      <vt:lpstr>Distribution of risk factors in the population</vt:lpstr>
      <vt:lpstr>Prevention Paradox</vt:lpstr>
      <vt:lpstr>Example: The Cholesterol Problem</vt:lpstr>
      <vt:lpstr>Health promoters try to personalise risk.</vt:lpstr>
      <vt:lpstr>‘My uncle Norman’ vs.  ‘the last person I knew’</vt:lpstr>
      <vt:lpstr>Lay concepts of risk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AHAN5007 The Body, Culture and Society</dc:title>
  <dc:creator>Rachel Casiday</dc:creator>
  <cp:lastModifiedBy>Rachel Casiday</cp:lastModifiedBy>
  <cp:revision>7</cp:revision>
  <dcterms:created xsi:type="dcterms:W3CDTF">2014-03-13T08:16:43Z</dcterms:created>
  <dcterms:modified xsi:type="dcterms:W3CDTF">2014-03-13T15:12:35Z</dcterms:modified>
</cp:coreProperties>
</file>