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4"/>
  </p:sldMasterIdLst>
  <p:notesMasterIdLst>
    <p:notesMasterId r:id="rId48"/>
  </p:notesMasterIdLst>
  <p:handoutMasterIdLst>
    <p:handoutMasterId r:id="rId49"/>
  </p:handoutMasterIdLst>
  <p:sldIdLst>
    <p:sldId id="1540" r:id="rId5"/>
    <p:sldId id="1519" r:id="rId6"/>
    <p:sldId id="1520" r:id="rId7"/>
    <p:sldId id="1499" r:id="rId8"/>
    <p:sldId id="1521" r:id="rId9"/>
    <p:sldId id="1534" r:id="rId10"/>
    <p:sldId id="1515" r:id="rId11"/>
    <p:sldId id="1541" r:id="rId12"/>
    <p:sldId id="1530" r:id="rId13"/>
    <p:sldId id="1542" r:id="rId14"/>
    <p:sldId id="1543" r:id="rId15"/>
    <p:sldId id="1531" r:id="rId16"/>
    <p:sldId id="1532" r:id="rId17"/>
    <p:sldId id="1544" r:id="rId18"/>
    <p:sldId id="1533" r:id="rId19"/>
    <p:sldId id="1545" r:id="rId20"/>
    <p:sldId id="1535" r:id="rId21"/>
    <p:sldId id="1536" r:id="rId22"/>
    <p:sldId id="1547" r:id="rId23"/>
    <p:sldId id="1549" r:id="rId24"/>
    <p:sldId id="1539" r:id="rId25"/>
    <p:sldId id="1546" r:id="rId26"/>
    <p:sldId id="1537" r:id="rId27"/>
    <p:sldId id="1550" r:id="rId28"/>
    <p:sldId id="1551" r:id="rId29"/>
    <p:sldId id="1552" r:id="rId30"/>
    <p:sldId id="1553" r:id="rId31"/>
    <p:sldId id="1554" r:id="rId32"/>
    <p:sldId id="1555" r:id="rId33"/>
    <p:sldId id="1556" r:id="rId34"/>
    <p:sldId id="1557" r:id="rId35"/>
    <p:sldId id="1558" r:id="rId36"/>
    <p:sldId id="1559" r:id="rId37"/>
    <p:sldId id="1560" r:id="rId38"/>
    <p:sldId id="1561" r:id="rId39"/>
    <p:sldId id="1562" r:id="rId40"/>
    <p:sldId id="1563" r:id="rId41"/>
    <p:sldId id="1564" r:id="rId42"/>
    <p:sldId id="1565" r:id="rId43"/>
    <p:sldId id="1569" r:id="rId44"/>
    <p:sldId id="1566" r:id="rId45"/>
    <p:sldId id="1567" r:id="rId46"/>
    <p:sldId id="1568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41" autoAdjust="0"/>
    <p:restoredTop sz="94715"/>
  </p:normalViewPr>
  <p:slideViewPr>
    <p:cSldViewPr snapToGrid="0">
      <p:cViewPr varScale="1">
        <p:scale>
          <a:sx n="94" d="100"/>
          <a:sy n="94" d="100"/>
        </p:scale>
        <p:origin x="114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P60052903\Documents\FINANCE%20MGMT%20UNI%2015.1.26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noProof="0" dirty="0"/>
              <a:t>Profitability</a:t>
            </a:r>
            <a:r>
              <a:rPr lang="en-GB" baseline="0" noProof="0" dirty="0"/>
              <a:t> Ratios Comparison(2022-2024)</a:t>
            </a:r>
            <a:endParaRPr lang="en-GB" noProof="0" dirty="0"/>
          </a:p>
        </c:rich>
      </c:tx>
      <c:layout>
        <c:manualLayout>
          <c:xMode val="edge"/>
          <c:yMode val="edge"/>
          <c:x val="8.9767967756941862E-4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'S-Consolidated '!$B$1</c:f>
              <c:strCache>
                <c:ptCount val="1"/>
                <c:pt idx="0">
                  <c:v>2022</c:v>
                </c:pt>
              </c:strCache>
            </c:strRef>
          </c:tx>
          <c:spPr>
            <a:solidFill>
              <a:schemeClr val="tx2">
                <a:lumMod val="10000"/>
                <a:lumOff val="9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'!$A$2:$A$6</c:f>
              <c:strCache>
                <c:ptCount val="5"/>
                <c:pt idx="0">
                  <c:v>Gross Profit margin</c:v>
                </c:pt>
                <c:pt idx="1">
                  <c:v>Net Profit margin</c:v>
                </c:pt>
                <c:pt idx="2">
                  <c:v>Return On Capital employed</c:v>
                </c:pt>
                <c:pt idx="3">
                  <c:v>Return on equity</c:v>
                </c:pt>
                <c:pt idx="4">
                  <c:v>Return on assets</c:v>
                </c:pt>
              </c:strCache>
            </c:strRef>
          </c:cat>
          <c:val>
            <c:numRef>
              <c:f>'S-Consolidated '!$B$2:$B$6</c:f>
              <c:numCache>
                <c:formatCode>0%</c:formatCode>
                <c:ptCount val="5"/>
                <c:pt idx="0">
                  <c:v>0.36674691389642983</c:v>
                </c:pt>
                <c:pt idx="1">
                  <c:v>-0.12462224043435947</c:v>
                </c:pt>
                <c:pt idx="2">
                  <c:v>0.10530385031699396</c:v>
                </c:pt>
                <c:pt idx="3">
                  <c:v>-0.20160755717600265</c:v>
                </c:pt>
                <c:pt idx="4">
                  <c:v>-5.1956094644229948E-2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188-4A78-A73A-352429C94AD5}"/>
            </c:ext>
          </c:extLst>
        </c:ser>
        <c:ser>
          <c:idx val="1"/>
          <c:order val="1"/>
          <c:tx>
            <c:strRef>
              <c:f>'S-Consolidated '!$C$1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tx2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'!$A$2:$A$6</c:f>
              <c:strCache>
                <c:ptCount val="5"/>
                <c:pt idx="0">
                  <c:v>Gross Profit margin</c:v>
                </c:pt>
                <c:pt idx="1">
                  <c:v>Net Profit margin</c:v>
                </c:pt>
                <c:pt idx="2">
                  <c:v>Return On Capital employed</c:v>
                </c:pt>
                <c:pt idx="3">
                  <c:v>Return on equity</c:v>
                </c:pt>
                <c:pt idx="4">
                  <c:v>Return on assets</c:v>
                </c:pt>
              </c:strCache>
            </c:strRef>
          </c:cat>
          <c:val>
            <c:numRef>
              <c:f>'S-Consolidated '!$C$2:$C$6</c:f>
              <c:numCache>
                <c:formatCode>0%</c:formatCode>
                <c:ptCount val="5"/>
                <c:pt idx="0">
                  <c:v>0.40501458712105198</c:v>
                </c:pt>
                <c:pt idx="1">
                  <c:v>0.1488309162403281</c:v>
                </c:pt>
                <c:pt idx="2">
                  <c:v>0.14216757278593567</c:v>
                </c:pt>
                <c:pt idx="3">
                  <c:v>0.30007841770497518</c:v>
                </c:pt>
                <c:pt idx="4">
                  <c:v>6.8241261789648885E-2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188-4A78-A73A-352429C94AD5}"/>
            </c:ext>
          </c:extLst>
        </c:ser>
        <c:ser>
          <c:idx val="2"/>
          <c:order val="2"/>
          <c:tx>
            <c:strRef>
              <c:f>'S-Consolidated '!$D$1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tx2">
                <a:lumMod val="90000"/>
                <a:lumOff val="1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'!$A$2:$A$6</c:f>
              <c:strCache>
                <c:ptCount val="5"/>
                <c:pt idx="0">
                  <c:v>Gross Profit margin</c:v>
                </c:pt>
                <c:pt idx="1">
                  <c:v>Net Profit margin</c:v>
                </c:pt>
                <c:pt idx="2">
                  <c:v>Return On Capital employed</c:v>
                </c:pt>
                <c:pt idx="3">
                  <c:v>Return on equity</c:v>
                </c:pt>
                <c:pt idx="4">
                  <c:v>Return on assets</c:v>
                </c:pt>
              </c:strCache>
            </c:strRef>
          </c:cat>
          <c:val>
            <c:numRef>
              <c:f>'S-Consolidated '!$D$2:$D$6</c:f>
              <c:numCache>
                <c:formatCode>0%</c:formatCode>
                <c:ptCount val="5"/>
                <c:pt idx="0">
                  <c:v>0.42415933035069997</c:v>
                </c:pt>
                <c:pt idx="1">
                  <c:v>-2.0746139414056862E-2</c:v>
                </c:pt>
                <c:pt idx="2">
                  <c:v>0.23856134759845207</c:v>
                </c:pt>
                <c:pt idx="3">
                  <c:v>-5.6505503144654086E-2</c:v>
                </c:pt>
                <c:pt idx="4">
                  <c:v>-1.0452264960372283E-2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188-4A78-A73A-352429C94A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77067519"/>
        <c:axId val="77069919"/>
      </c:barChart>
      <c:catAx>
        <c:axId val="77067519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254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069919"/>
        <c:crosses val="autoZero"/>
        <c:auto val="1"/>
        <c:lblAlgn val="ctr"/>
        <c:lblOffset val="100"/>
        <c:noMultiLvlLbl val="0"/>
      </c:catAx>
      <c:valAx>
        <c:axId val="77069919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7067519"/>
        <c:crossesAt val="0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noProof="0" dirty="0"/>
              <a:t>Activity</a:t>
            </a:r>
            <a:r>
              <a:rPr lang="en-GB" baseline="0" noProof="0" dirty="0"/>
              <a:t> Ratios: Inventory vs Total Asset Turnover</a:t>
            </a:r>
            <a:endParaRPr lang="en-GB" noProof="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'S-Consolidated '!$A$9</c:f>
              <c:strCache>
                <c:ptCount val="1"/>
                <c:pt idx="0">
                  <c:v>Inventory Turnover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'!$B$8:$D$8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'!$B$9:$D$9</c:f>
              <c:numCache>
                <c:formatCode>0.00</c:formatCode>
                <c:ptCount val="3"/>
                <c:pt idx="0">
                  <c:v>1.8295880149812733</c:v>
                </c:pt>
                <c:pt idx="1">
                  <c:v>1.9665991195583816</c:v>
                </c:pt>
                <c:pt idx="2">
                  <c:v>1.84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F8F-43B1-BEAF-CC37C52C0D98}"/>
            </c:ext>
          </c:extLst>
        </c:ser>
        <c:ser>
          <c:idx val="1"/>
          <c:order val="1"/>
          <c:tx>
            <c:strRef>
              <c:f>'S-Consolidated '!$A$10</c:f>
              <c:strCache>
                <c:ptCount val="1"/>
                <c:pt idx="0">
                  <c:v>Total asset turnover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dLbls>
            <c:dLbl>
              <c:idx val="2"/>
              <c:layout>
                <c:manualLayout>
                  <c:x val="-7.3619802530941553E-2"/>
                  <c:y val="3.0190119763213313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CF8F-43B1-BEAF-CC37C52C0D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'!$B$8:$D$8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'!$B$10:$D$10</c:f>
              <c:numCache>
                <c:formatCode>0.00</c:formatCode>
                <c:ptCount val="3"/>
                <c:pt idx="0">
                  <c:v>0.53422027466570288</c:v>
                </c:pt>
                <c:pt idx="1">
                  <c:v>0.48616592665679986</c:v>
                </c:pt>
                <c:pt idx="2">
                  <c:v>0.52552142586272277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F8F-43B1-BEAF-CC37C52C0D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71001359"/>
        <c:axId val="171001839"/>
      </c:lineChart>
      <c:catAx>
        <c:axId val="171001359"/>
        <c:scaling>
          <c:orientation val="minMax"/>
        </c:scaling>
        <c:delete val="0"/>
        <c:axPos val="b"/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001839"/>
        <c:crosses val="autoZero"/>
        <c:auto val="1"/>
        <c:lblAlgn val="ctr"/>
        <c:lblOffset val="100"/>
        <c:noMultiLvlLbl val="0"/>
      </c:catAx>
      <c:valAx>
        <c:axId val="17100183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noProof="0" dirty="0"/>
                  <a:t>Turnover</a:t>
                </a:r>
                <a:r>
                  <a:rPr lang="en-GB" baseline="0" noProof="0" dirty="0"/>
                  <a:t> Ratio (times)</a:t>
                </a:r>
                <a:endParaRPr lang="en-GB" noProof="0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10013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noProof="0" dirty="0"/>
              <a:t>Inventory</a:t>
            </a:r>
            <a:r>
              <a:rPr lang="en-GB" baseline="0" noProof="0" dirty="0"/>
              <a:t> and Trade Payables Period Analysis (days)</a:t>
            </a:r>
            <a:endParaRPr lang="en-GB" noProof="0" dirty="0"/>
          </a:p>
        </c:rich>
      </c:tx>
      <c:layout>
        <c:manualLayout>
          <c:xMode val="edge"/>
          <c:yMode val="edge"/>
          <c:x val="0.17245857409250628"/>
          <c:y val="1.391788448155880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'S-Consolidated '!$B$12</c:f>
              <c:strCache>
                <c:ptCount val="1"/>
                <c:pt idx="0">
                  <c:v>2022.00</c:v>
                </c:pt>
              </c:strCache>
            </c:strRef>
          </c:tx>
          <c:spPr>
            <a:solidFill>
              <a:schemeClr val="tx2">
                <a:lumMod val="10000"/>
                <a:lumOff val="90000"/>
              </a:schemeClr>
            </a:solidFill>
            <a:ln>
              <a:solidFill>
                <a:schemeClr val="tx2">
                  <a:lumMod val="10000"/>
                  <a:lumOff val="90000"/>
                </a:schemeClr>
              </a:solidFill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'!$A$13:$A$15</c:f>
              <c:strCache>
                <c:ptCount val="3"/>
                <c:pt idx="0">
                  <c:v>Inventory Holding period(days)</c:v>
                </c:pt>
                <c:pt idx="1">
                  <c:v>Trade Payables collection period(days)</c:v>
                </c:pt>
                <c:pt idx="2">
                  <c:v>Trade payables payment period(days)</c:v>
                </c:pt>
              </c:strCache>
            </c:strRef>
          </c:cat>
          <c:val>
            <c:numRef>
              <c:f>'S-Consolidated '!$B$13:$B$15</c:f>
              <c:numCache>
                <c:formatCode>0.00</c:formatCode>
                <c:ptCount val="3"/>
                <c:pt idx="0">
                  <c:v>178.62</c:v>
                </c:pt>
                <c:pt idx="1">
                  <c:v>196.07386557488911</c:v>
                </c:pt>
                <c:pt idx="2">
                  <c:v>196.07386557488911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99-42BA-8D22-FC58F2AC868F}"/>
            </c:ext>
          </c:extLst>
        </c:ser>
        <c:ser>
          <c:idx val="1"/>
          <c:order val="1"/>
          <c:tx>
            <c:strRef>
              <c:f>'S-Consolidated '!$C$12</c:f>
              <c:strCache>
                <c:ptCount val="1"/>
                <c:pt idx="0">
                  <c:v>2023.00</c:v>
                </c:pt>
              </c:strCache>
            </c:strRef>
          </c:tx>
          <c:spPr>
            <a:solidFill>
              <a:schemeClr val="tx2">
                <a:lumMod val="50000"/>
                <a:lumOff val="5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'!$A$13:$A$15</c:f>
              <c:strCache>
                <c:ptCount val="3"/>
                <c:pt idx="0">
                  <c:v>Inventory Holding period(days)</c:v>
                </c:pt>
                <c:pt idx="1">
                  <c:v>Trade Payables collection period(days)</c:v>
                </c:pt>
                <c:pt idx="2">
                  <c:v>Trade payables payment period(days)</c:v>
                </c:pt>
              </c:strCache>
            </c:strRef>
          </c:cat>
          <c:val>
            <c:numRef>
              <c:f>'S-Consolidated '!$C$13:$C$15</c:f>
              <c:numCache>
                <c:formatCode>0.00</c:formatCode>
                <c:ptCount val="3"/>
                <c:pt idx="0">
                  <c:v>185.27918781725887</c:v>
                </c:pt>
                <c:pt idx="1">
                  <c:v>186.68899232518478</c:v>
                </c:pt>
                <c:pt idx="2">
                  <c:v>186.68235921122758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299-42BA-8D22-FC58F2AC868F}"/>
            </c:ext>
          </c:extLst>
        </c:ser>
        <c:ser>
          <c:idx val="2"/>
          <c:order val="2"/>
          <c:tx>
            <c:strRef>
              <c:f>'S-Consolidated '!$D$12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tx2">
                <a:lumMod val="90000"/>
                <a:lumOff val="1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'S-Consolidated '!$A$13:$A$15</c:f>
              <c:strCache>
                <c:ptCount val="3"/>
                <c:pt idx="0">
                  <c:v>Inventory Holding period(days)</c:v>
                </c:pt>
                <c:pt idx="1">
                  <c:v>Trade Payables collection period(days)</c:v>
                </c:pt>
                <c:pt idx="2">
                  <c:v>Trade payables payment period(days)</c:v>
                </c:pt>
              </c:strCache>
            </c:strRef>
          </c:cat>
          <c:val>
            <c:numRef>
              <c:f>'S-Consolidated '!$D$13:$D$15</c:f>
              <c:numCache>
                <c:formatCode>0.00</c:formatCode>
                <c:ptCount val="3"/>
                <c:pt idx="0">
                  <c:v>198.9</c:v>
                </c:pt>
                <c:pt idx="1">
                  <c:v>117.85854740943859</c:v>
                </c:pt>
                <c:pt idx="2">
                  <c:v>184.91749221624684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299-42BA-8D22-FC58F2AC86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526340591"/>
        <c:axId val="1526347791"/>
      </c:barChart>
      <c:catAx>
        <c:axId val="1526340591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26347791"/>
        <c:crosses val="autoZero"/>
        <c:auto val="1"/>
        <c:lblAlgn val="ctr"/>
        <c:lblOffset val="100"/>
        <c:noMultiLvlLbl val="0"/>
      </c:catAx>
      <c:valAx>
        <c:axId val="1526347791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263405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u="none" strike="noStrike" baseline="0" noProof="0" dirty="0"/>
              <a:t>Current Assets vs Current Liabilities (2022–2024)</a:t>
            </a:r>
            <a:endParaRPr lang="en-GB" noProof="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>
        <c:manualLayout>
          <c:layoutTarget val="inner"/>
          <c:xMode val="edge"/>
          <c:yMode val="edge"/>
          <c:x val="0.13044518473652331"/>
          <c:y val="0.2272973709736254"/>
          <c:w val="0.84177703748569888"/>
          <c:h val="0.5426761905051753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'S-Consolidated '!$A$18</c:f>
              <c:strCache>
                <c:ptCount val="1"/>
                <c:pt idx="0">
                  <c:v>Total current assets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3906271728549576E-2"/>
                  <c:y val="-4.2526377980860102E-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A3AE-447D-98A8-09E4EA6D7987}"/>
                </c:ext>
              </c:extLst>
            </c:dLbl>
            <c:dLbl>
              <c:idx val="2"/>
              <c:layout>
                <c:manualLayout>
                  <c:x val="-1.3906271728549576E-2"/>
                  <c:y val="0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A3AE-447D-98A8-09E4EA6D79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'!$B$17:$D$17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'!$B$18:$D$18</c:f>
              <c:numCache>
                <c:formatCode>_-[$£-809]* #,##0.00_-;\-[$£-809]* #,##0.00_-;_-[$£-809]* "-"??_-;_-@_-</c:formatCode>
                <c:ptCount val="3"/>
                <c:pt idx="0">
                  <c:v>24785</c:v>
                </c:pt>
                <c:pt idx="1">
                  <c:v>29375</c:v>
                </c:pt>
                <c:pt idx="2">
                  <c:v>31523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3AE-447D-98A8-09E4EA6D7987}"/>
            </c:ext>
          </c:extLst>
        </c:ser>
        <c:ser>
          <c:idx val="1"/>
          <c:order val="1"/>
          <c:tx>
            <c:strRef>
              <c:f>'S-Consolidated '!$A$19</c:f>
              <c:strCache>
                <c:ptCount val="1"/>
                <c:pt idx="0">
                  <c:v>Current Liabilities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0"/>
                  <c:y val="-1.8557179308745071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A3AE-447D-98A8-09E4EA6D7987}"/>
                </c:ext>
              </c:extLst>
            </c:dLbl>
            <c:dLbl>
              <c:idx val="1"/>
              <c:layout>
                <c:manualLayout>
                  <c:x val="-2.781254345710017E-3"/>
                  <c:y val="-3.2475063790303876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A3AE-447D-98A8-09E4EA6D7987}"/>
                </c:ext>
              </c:extLst>
            </c:dLbl>
            <c:dLbl>
              <c:idx val="2"/>
              <c:layout>
                <c:manualLayout>
                  <c:x val="-2.7812543457099151E-3"/>
                  <c:y val="9.2785896543725356E-3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A3AE-447D-98A8-09E4EA6D798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'!$B$17:$D$17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'!$B$19:$D$19</c:f>
              <c:numCache>
                <c:formatCode>_-[$£-809]* #,##0.00_-;\-[$£-809]* #,##0.00_-;_-[$£-809]* "-"??_-;_-@_-</c:formatCode>
                <c:ptCount val="3"/>
                <c:pt idx="0">
                  <c:v>27427</c:v>
                </c:pt>
                <c:pt idx="1">
                  <c:v>30787</c:v>
                </c:pt>
                <c:pt idx="2">
                  <c:v>37440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3AE-447D-98A8-09E4EA6D79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75842303"/>
        <c:axId val="175842783"/>
      </c:barChart>
      <c:catAx>
        <c:axId val="17584230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5842783"/>
        <c:crosses val="autoZero"/>
        <c:auto val="1"/>
        <c:lblAlgn val="ctr"/>
        <c:lblOffset val="100"/>
        <c:noMultiLvlLbl val="0"/>
      </c:catAx>
      <c:valAx>
        <c:axId val="17584278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GBP]\ #,##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58423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latin typeface="+mn-lt"/>
                <a:ea typeface="+mn-ea"/>
                <a:cs typeface="+mn-cs"/>
              </a:defRPr>
            </a:pPr>
            <a:r>
              <a:rPr lang="en-GB" b="0" i="0" noProof="0" dirty="0">
                <a:effectLst/>
              </a:rPr>
              <a:t>Liquidity Ratios (2022–2024)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ysClr val="windowText" lastClr="000000">
                    <a:lumMod val="65000"/>
                    <a:lumOff val="35000"/>
                  </a:sysClr>
                </a:solidFill>
              </a:defRPr>
            </a:pPr>
            <a:endParaRPr lang="en-GB" noProof="0" dirty="0"/>
          </a:p>
        </c:rich>
      </c:tx>
      <c:layout>
        <c:manualLayout>
          <c:xMode val="edge"/>
          <c:yMode val="edge"/>
          <c:x val="0.26009610696539581"/>
          <c:y val="4.96945070396203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 sz="1400" b="0" i="0" u="none" strike="noStrike" kern="1200" spc="0" baseline="0">
              <a:solidFill>
                <a:sysClr val="windowText" lastClr="000000">
                  <a:lumMod val="65000"/>
                  <a:lumOff val="35000"/>
                </a:sys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'S-Consolidated '!$A$22</c:f>
              <c:strCache>
                <c:ptCount val="1"/>
                <c:pt idx="0">
                  <c:v>Current Ratio</c:v>
                </c:pt>
              </c:strCache>
            </c:strRef>
          </c:tx>
          <c:spPr>
            <a:ln w="28575" cap="rnd">
              <a:solidFill>
                <a:schemeClr val="tx2">
                  <a:lumMod val="90000"/>
                  <a:lumOff val="1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2">
                  <a:lumMod val="90000"/>
                  <a:lumOff val="10000"/>
                </a:schemeClr>
              </a:solidFill>
              <a:ln w="9525">
                <a:solidFill>
                  <a:schemeClr val="accent1"/>
                </a:solidFill>
              </a:ln>
              <a:effectLst/>
            </c:spPr>
          </c:marker>
          <c:dLbls>
            <c:numFmt formatCode="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'!$B$21:$D$21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'!$B$22:$D$22</c:f>
              <c:numCache>
                <c:formatCode>General</c:formatCode>
                <c:ptCount val="3"/>
                <c:pt idx="0">
                  <c:v>0.90367156451671715</c:v>
                </c:pt>
                <c:pt idx="1">
                  <c:v>0.95413648617923152</c:v>
                </c:pt>
                <c:pt idx="2">
                  <c:v>0.84196047008547004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66C-4228-A40D-2932E0E0443C}"/>
            </c:ext>
          </c:extLst>
        </c:ser>
        <c:ser>
          <c:idx val="1"/>
          <c:order val="1"/>
          <c:tx>
            <c:strRef>
              <c:f>'S-Consolidated '!$A$23</c:f>
              <c:strCache>
                <c:ptCount val="1"/>
                <c:pt idx="0">
                  <c:v>Quick Ratio</c:v>
                </c:pt>
              </c:strCache>
            </c:strRef>
          </c:tx>
          <c:spPr>
            <a:ln w="28575" cap="rnd">
              <a:solidFill>
                <a:schemeClr val="tx2">
                  <a:lumMod val="50000"/>
                  <a:lumOff val="50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2">
                  <a:lumMod val="50000"/>
                  <a:lumOff val="50000"/>
                </a:schemeClr>
              </a:solidFill>
              <a:ln w="9525">
                <a:solidFill>
                  <a:schemeClr val="accent2"/>
                </a:solidFill>
              </a:ln>
              <a:effectLst/>
            </c:spPr>
          </c:marker>
          <c:dLbls>
            <c:dLbl>
              <c:idx val="0"/>
              <c:layout>
                <c:manualLayout>
                  <c:x val="-4.59185092476707E-2"/>
                  <c:y val="-4.8677892298953238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866C-4228-A40D-2932E0E0443C}"/>
                </c:ext>
              </c:extLst>
            </c:dLbl>
            <c:dLbl>
              <c:idx val="1"/>
              <c:layout>
                <c:manualLayout>
                  <c:x val="-4.59185092476707E-2"/>
                  <c:y val="-4.4038597471766971E-2"/>
                </c:manualLayout>
              </c:layout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866C-4228-A40D-2932E0E0443C}"/>
                </c:ext>
              </c:extLst>
            </c:dLbl>
            <c:numFmt formatCode="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'!$B$21:$D$21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'!$B$23:$D$23</c:f>
              <c:numCache>
                <c:formatCode>General</c:formatCode>
                <c:ptCount val="3"/>
                <c:pt idx="0">
                  <c:v>0.67003317898421266</c:v>
                </c:pt>
                <c:pt idx="1">
                  <c:v>0.69094098158313577</c:v>
                </c:pt>
                <c:pt idx="2">
                  <c:v>0.58846153846153848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866C-4228-A40D-2932E0E0443C}"/>
            </c:ext>
          </c:extLst>
        </c:ser>
        <c:ser>
          <c:idx val="2"/>
          <c:order val="2"/>
          <c:tx>
            <c:strRef>
              <c:f>'S-Consolidated '!$A$24</c:f>
              <c:strCache>
                <c:ptCount val="1"/>
                <c:pt idx="0">
                  <c:v>Cash Ratio</c:v>
                </c:pt>
              </c:strCache>
            </c:strRef>
          </c:tx>
          <c:spPr>
            <a:ln w="28575" cap="rnd">
              <a:solidFill>
                <a:schemeClr val="tx2">
                  <a:lumMod val="75000"/>
                  <a:lumOff val="25000"/>
                </a:schemeClr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tx2">
                  <a:lumMod val="10000"/>
                  <a:lumOff val="90000"/>
                </a:schemeClr>
              </a:solidFill>
              <a:ln w="9525">
                <a:solidFill>
                  <a:schemeClr val="accent3"/>
                </a:solidFill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tx2">
                    <a:lumMod val="10000"/>
                    <a:lumOff val="90000"/>
                  </a:schemeClr>
                </a:solidFill>
                <a:ln w="9525">
                  <a:solidFill>
                    <a:schemeClr val="accent3"/>
                  </a:solidFill>
                </a:ln>
                <a:effectLst/>
              </c:spPr>
            </c:marker>
            <c:bubble3D val="0"/>
            <c:spPr>
              <a:ln w="28575" cap="rnd">
                <a:solidFill>
                  <a:schemeClr val="tx2">
                    <a:lumMod val="75000"/>
                    <a:lumOff val="2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866C-4228-A40D-2932E0E0443C}"/>
              </c:ext>
            </c:extLst>
          </c:dPt>
          <c:dPt>
            <c:idx val="2"/>
            <c:marker>
              <c:symbol val="circle"/>
              <c:size val="5"/>
              <c:spPr>
                <a:solidFill>
                  <a:schemeClr val="tx2">
                    <a:lumMod val="10000"/>
                    <a:lumOff val="90000"/>
                  </a:schemeClr>
                </a:solidFill>
                <a:ln w="9525">
                  <a:solidFill>
                    <a:schemeClr val="accent3"/>
                  </a:solidFill>
                </a:ln>
                <a:effectLst/>
              </c:spPr>
            </c:marker>
            <c:bubble3D val="0"/>
            <c:spPr>
              <a:ln w="28575" cap="rnd">
                <a:solidFill>
                  <a:schemeClr val="tx2">
                    <a:lumMod val="75000"/>
                    <a:lumOff val="2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866C-4228-A40D-2932E0E0443C}"/>
              </c:ext>
            </c:extLst>
          </c:dPt>
          <c:dLbls>
            <c:numFmt formatCode="#,##0.0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'!$B$21:$D$21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'!$B$24:$D$24</c:f>
              <c:numCache>
                <c:formatCode>General</c:formatCode>
                <c:ptCount val="3"/>
                <c:pt idx="0">
                  <c:v>0.24381084332956576</c:v>
                </c:pt>
                <c:pt idx="1">
                  <c:v>0.21684477214408679</c:v>
                </c:pt>
                <c:pt idx="2">
                  <c:v>0.17398504273504273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866C-4228-A40D-2932E0E04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90285199"/>
        <c:axId val="390280399"/>
      </c:lineChart>
      <c:catAx>
        <c:axId val="3902851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0280399"/>
        <c:crosses val="autoZero"/>
        <c:auto val="1"/>
        <c:lblAlgn val="ctr"/>
        <c:lblOffset val="100"/>
        <c:noMultiLvlLbl val="0"/>
      </c:catAx>
      <c:valAx>
        <c:axId val="3902803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02851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noProof="0" dirty="0"/>
              <a:t>Gearing</a:t>
            </a:r>
            <a:r>
              <a:rPr lang="en-GB" baseline="0" noProof="0" dirty="0"/>
              <a:t> Ratio Trend 2022- 2024</a:t>
            </a:r>
            <a:endParaRPr lang="en-GB" noProof="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'S-Consolidated '!$A$27</c:f>
              <c:strCache>
                <c:ptCount val="1"/>
                <c:pt idx="0">
                  <c:v>Current Gearing Ratio</c:v>
                </c:pt>
              </c:strCache>
            </c:strRef>
          </c:tx>
          <c:spPr>
            <a:solidFill>
              <a:schemeClr val="bg2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tx2">
                  <a:lumMod val="90000"/>
                  <a:lumOff val="1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63D2-4348-8305-CB1B443B1E95}"/>
              </c:ext>
            </c:extLst>
          </c:dPt>
          <c:dPt>
            <c:idx val="1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63D2-4348-8305-CB1B443B1E95}"/>
              </c:ext>
            </c:extLst>
          </c:dPt>
          <c:dPt>
            <c:idx val="2"/>
            <c:invertIfNegative val="0"/>
            <c:bubble3D val="0"/>
            <c:spPr>
              <a:solidFill>
                <a:schemeClr val="tx2">
                  <a:lumMod val="10000"/>
                  <a:lumOff val="9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63D2-4348-8305-CB1B443B1E95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3D2-4348-8305-CB1B443B1E95}"/>
                </c:ext>
              </c:extLst>
            </c:dLbl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3D2-4348-8305-CB1B443B1E95}"/>
                </c:ext>
              </c:extLst>
            </c:dLbl>
            <c:dLbl>
              <c:idx val="2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3D2-4348-8305-CB1B443B1E95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'!$B$26:$D$26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'!$B$27:$D$27</c:f>
              <c:numCache>
                <c:formatCode>0%</c:formatCode>
                <c:ptCount val="3"/>
                <c:pt idx="0">
                  <c:v>0.38</c:v>
                </c:pt>
                <c:pt idx="1">
                  <c:v>0.34</c:v>
                </c:pt>
                <c:pt idx="2">
                  <c:v>0.31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63D2-4348-8305-CB1B443B1E9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34250063"/>
        <c:axId val="434251023"/>
      </c:barChart>
      <c:catAx>
        <c:axId val="43425006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4251023"/>
        <c:crosses val="autoZero"/>
        <c:auto val="1"/>
        <c:lblAlgn val="ctr"/>
        <c:lblOffset val="100"/>
        <c:noMultiLvlLbl val="0"/>
      </c:catAx>
      <c:valAx>
        <c:axId val="43425102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34250063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noProof="0" dirty="0"/>
              <a:t>Debt-to-Equity</a:t>
            </a:r>
            <a:r>
              <a:rPr lang="en-GB" baseline="0" noProof="0" dirty="0"/>
              <a:t> Ratio</a:t>
            </a:r>
            <a:r>
              <a:rPr lang="en-GB" noProof="0" dirty="0"/>
              <a:t> 2022</a:t>
            </a:r>
            <a:r>
              <a:rPr lang="en-GB" baseline="0" noProof="0" dirty="0"/>
              <a:t> - 2024</a:t>
            </a:r>
            <a:endParaRPr lang="en-GB" noProof="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'S-Consolidated '!$A$29</c:f>
              <c:strCache>
                <c:ptCount val="1"/>
                <c:pt idx="0">
                  <c:v>Debt to equity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tx2">
                  <a:lumMod val="10000"/>
                  <a:lumOff val="9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B306-4CC5-87BC-0CCDF90A9DD2}"/>
              </c:ext>
            </c:extLst>
          </c:dPt>
          <c:dPt>
            <c:idx val="1"/>
            <c:invertIfNegative val="0"/>
            <c:bubble3D val="0"/>
            <c:spPr>
              <a:solidFill>
                <a:schemeClr val="tx2">
                  <a:lumMod val="50000"/>
                  <a:lumOff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B306-4CC5-87BC-0CCDF90A9DD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'!$B$28:$D$28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'!$B$29:$D$29</c:f>
              <c:numCache>
                <c:formatCode>General</c:formatCode>
                <c:ptCount val="3"/>
                <c:pt idx="0">
                  <c:v>0.45</c:v>
                </c:pt>
                <c:pt idx="1">
                  <c:v>0.52</c:v>
                </c:pt>
                <c:pt idx="2">
                  <c:v>0.61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306-4CC5-87BC-0CCDF90A9DD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79448927"/>
        <c:axId val="379449887"/>
      </c:barChart>
      <c:catAx>
        <c:axId val="37944892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9449887"/>
        <c:crosses val="autoZero"/>
        <c:auto val="1"/>
        <c:lblAlgn val="ctr"/>
        <c:lblOffset val="100"/>
        <c:noMultiLvlLbl val="0"/>
      </c:catAx>
      <c:valAx>
        <c:axId val="3794498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944892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u="none" strike="noStrike" baseline="0" noProof="0" dirty="0"/>
              <a:t>Earnings per Share (EPS), 2022–2024</a:t>
            </a:r>
            <a:endParaRPr lang="en-GB" noProof="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'S-Consolidated '!$A$31</c:f>
              <c:strCache>
                <c:ptCount val="1"/>
                <c:pt idx="0">
                  <c:v>EPS</c:v>
                </c:pt>
              </c:strCache>
            </c:strRef>
          </c:tx>
          <c:spPr>
            <a:solidFill>
              <a:schemeClr val="bg2">
                <a:lumMod val="90000"/>
              </a:schemeClr>
            </a:solidFill>
            <a:ln>
              <a:solidFill>
                <a:schemeClr val="tx2"/>
              </a:solidFill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tx2"/>
              </a:solidFill>
              <a:ln>
                <a:solidFill>
                  <a:schemeClr val="tx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9C3-4755-90AF-F44AB32A9FB7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'!$B$30:$D$30</c:f>
              <c:numCache>
                <c:formatCode>General</c:formatCode>
                <c:ptCount val="3"/>
                <c:pt idx="0">
                  <c:v>2022</c:v>
                </c:pt>
                <c:pt idx="1">
                  <c:v>2023</c:v>
                </c:pt>
                <c:pt idx="2">
                  <c:v>2024</c:v>
                </c:pt>
              </c:numCache>
            </c:numRef>
          </c:cat>
          <c:val>
            <c:numRef>
              <c:f>'S-Consolidated '!$B$31:$D$31</c:f>
              <c:numCache>
                <c:formatCode>_-[$£-809]* #,##0.00_-;\-[$£-809]* #,##0.00_-;_-[$£-809]* "-"??_-;_-@_-</c:formatCode>
                <c:ptCount val="3"/>
                <c:pt idx="0">
                  <c:v>-5.76</c:v>
                </c:pt>
                <c:pt idx="1">
                  <c:v>8.24</c:v>
                </c:pt>
                <c:pt idx="2">
                  <c:v>-1.6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9C3-4755-90AF-F44AB32A9F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973574207"/>
        <c:axId val="1973573247"/>
      </c:barChart>
      <c:catAx>
        <c:axId val="197357420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3573247"/>
        <c:crosses val="autoZero"/>
        <c:auto val="1"/>
        <c:lblAlgn val="ctr"/>
        <c:lblOffset val="100"/>
        <c:noMultiLvlLbl val="0"/>
      </c:catAx>
      <c:valAx>
        <c:axId val="197357324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GBP]\ #,##0.00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357420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400" b="0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</a:rPr>
              <a:t>Book Value per Share (BVPS), 2022–2024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'S-Consolidated '!$A$35</c:f>
              <c:strCache>
                <c:ptCount val="1"/>
                <c:pt idx="0">
                  <c:v>BVPS</c:v>
                </c:pt>
              </c:strCache>
            </c:strRef>
          </c:tx>
          <c:spPr>
            <a:solidFill>
              <a:schemeClr val="accent1"/>
            </a:solidFill>
            <a:ln>
              <a:solidFill>
                <a:schemeClr val="tx2"/>
              </a:solidFill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chemeClr val="tx2"/>
              </a:solidFill>
              <a:ln>
                <a:solidFill>
                  <a:schemeClr val="tx2">
                    <a:lumMod val="90000"/>
                    <a:lumOff val="10000"/>
                  </a:schemeClr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79B6-4F7A-AF3C-2FE497847453}"/>
              </c:ext>
            </c:extLst>
          </c:dPt>
          <c:dPt>
            <c:idx val="1"/>
            <c:invertIfNegative val="0"/>
            <c:bubble3D val="0"/>
            <c:spPr>
              <a:solidFill>
                <a:schemeClr val="tx2"/>
              </a:solidFill>
              <a:ln>
                <a:solidFill>
                  <a:schemeClr val="tx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9B6-4F7A-AF3C-2FE497847453}"/>
              </c:ext>
            </c:extLst>
          </c:dPt>
          <c:dPt>
            <c:idx val="2"/>
            <c:invertIfNegative val="0"/>
            <c:bubble3D val="0"/>
            <c:spPr>
              <a:solidFill>
                <a:schemeClr val="bg2">
                  <a:lumMod val="90000"/>
                </a:schemeClr>
              </a:solidFill>
              <a:ln>
                <a:solidFill>
                  <a:schemeClr val="tx2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9B6-4F7A-AF3C-2FE497847453}"/>
              </c:ext>
            </c:extLst>
          </c:dPt>
          <c:dLbls>
            <c:dLbl>
              <c:idx val="0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79B6-4F7A-AF3C-2FE497847453}"/>
                </c:ext>
              </c:extLst>
            </c:dLbl>
            <c:dLbl>
              <c:idx val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9B6-4F7A-AF3C-2FE497847453}"/>
                </c:ext>
              </c:extLst>
            </c:dLbl>
            <c:dLbl>
              <c:idx val="2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9B6-4F7A-AF3C-2FE497847453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'S-Consolidated '!$B$34:$D$34</c:f>
              <c:numCache>
                <c:formatCode>0</c:formatCode>
                <c:ptCount val="3"/>
                <c:pt idx="0">
                  <c:v>2022</c:v>
                </c:pt>
                <c:pt idx="1">
                  <c:v>2023</c:v>
                </c:pt>
                <c:pt idx="2" formatCode="General">
                  <c:v>2024</c:v>
                </c:pt>
              </c:numCache>
            </c:numRef>
          </c:cat>
          <c:val>
            <c:numRef>
              <c:f>'S-Consolidated '!$B$35:$D$35</c:f>
              <c:numCache>
                <c:formatCode>[$GBP]\ #,##0.00</c:formatCode>
                <c:ptCount val="3"/>
                <c:pt idx="0">
                  <c:v>24.367696200855914</c:v>
                </c:pt>
                <c:pt idx="1">
                  <c:v>27.829995913363302</c:v>
                </c:pt>
                <c:pt idx="2">
                  <c:v>24.462126493425323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9B6-4F7A-AF3C-2FE49784745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581482240"/>
        <c:axId val="517925808"/>
      </c:barChart>
      <c:catAx>
        <c:axId val="1581482240"/>
        <c:scaling>
          <c:orientation val="minMax"/>
        </c:scaling>
        <c:delete val="0"/>
        <c:axPos val="b"/>
        <c:numFmt formatCode="0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17925808"/>
        <c:crosses val="autoZero"/>
        <c:auto val="1"/>
        <c:lblAlgn val="ctr"/>
        <c:lblOffset val="100"/>
        <c:noMultiLvlLbl val="0"/>
      </c:catAx>
      <c:valAx>
        <c:axId val="5179258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GBP]\ 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814822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UP60052903\Downloads\SAFR_PDF_MEL_UK_DEU_2022%20(10).pdf" TargetMode="External"/><Relationship Id="rId2" Type="http://schemas.openxmlformats.org/officeDocument/2006/relationships/hyperlink" Target="file:///C:\Users\UP60052903\Downloads\2023-safran-universal-registration-document%20(4).pdf" TargetMode="External"/><Relationship Id="rId1" Type="http://schemas.openxmlformats.org/officeDocument/2006/relationships/hyperlink" Target="file:///C:\Users\UP60052903\Downloads\2024-safran-universal-registration-document%20(6)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UP60052903\Downloads\SAFR_PDF_MEL_UK_DEU_2022%20(10).pdf" TargetMode="External"/><Relationship Id="rId2" Type="http://schemas.openxmlformats.org/officeDocument/2006/relationships/hyperlink" Target="file:///C:\Users\UP60052903\Downloads\2023-safran-universal-registration-document%20(4).pdf" TargetMode="External"/><Relationship Id="rId1" Type="http://schemas.openxmlformats.org/officeDocument/2006/relationships/hyperlink" Target="file:///C:\Users\UP60052903\Downloads\2024-safran-universal-registration-document%20(6)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3FDD59-C3E1-41B9-9F39-B7DB9D71238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0A3B0B-36A0-47E5-A597-53F78ADF6580}">
      <dgm:prSet/>
      <dgm:spPr/>
      <dgm:t>
        <a:bodyPr/>
        <a:lstStyle/>
        <a:p>
          <a:r>
            <a:rPr lang="en-GB" dirty="0"/>
            <a:t>Gross profit improved whereas earnings remained volatile.</a:t>
          </a:r>
          <a:endParaRPr lang="en-US" dirty="0"/>
        </a:p>
      </dgm:t>
    </dgm:pt>
    <dgm:pt modelId="{CE8983B4-D355-4621-BA01-4EC82B9F931A}" type="parTrans" cxnId="{7D73AF5C-8943-457E-87A8-5648FAAA1CDE}">
      <dgm:prSet/>
      <dgm:spPr/>
      <dgm:t>
        <a:bodyPr/>
        <a:lstStyle/>
        <a:p>
          <a:endParaRPr lang="en-US"/>
        </a:p>
      </dgm:t>
    </dgm:pt>
    <dgm:pt modelId="{D807DC66-9BA8-4128-B6D9-A1088AAF4777}" type="sibTrans" cxnId="{7D73AF5C-8943-457E-87A8-5648FAAA1CDE}">
      <dgm:prSet/>
      <dgm:spPr/>
      <dgm:t>
        <a:bodyPr/>
        <a:lstStyle/>
        <a:p>
          <a:endParaRPr lang="en-US"/>
        </a:p>
      </dgm:t>
    </dgm:pt>
    <dgm:pt modelId="{CCD73488-991C-4E5C-AECB-8D6672AC82A5}">
      <dgm:prSet/>
      <dgm:spPr/>
      <dgm:t>
        <a:bodyPr/>
        <a:lstStyle/>
        <a:p>
          <a:r>
            <a:rPr lang="en-GB" dirty="0"/>
            <a:t>Increased holding period caused by strong receivables but weak inventory management.</a:t>
          </a:r>
          <a:endParaRPr lang="en-US" dirty="0"/>
        </a:p>
      </dgm:t>
    </dgm:pt>
    <dgm:pt modelId="{E42E27E7-B0CF-419B-B9C9-3E2C09830273}" type="parTrans" cxnId="{41627C5C-4C41-454C-AC6A-8BCE19658F43}">
      <dgm:prSet/>
      <dgm:spPr/>
      <dgm:t>
        <a:bodyPr/>
        <a:lstStyle/>
        <a:p>
          <a:endParaRPr lang="en-US"/>
        </a:p>
      </dgm:t>
    </dgm:pt>
    <dgm:pt modelId="{484E2A85-650E-4791-B53E-C3B89E58002B}" type="sibTrans" cxnId="{41627C5C-4C41-454C-AC6A-8BCE19658F43}">
      <dgm:prSet/>
      <dgm:spPr/>
      <dgm:t>
        <a:bodyPr/>
        <a:lstStyle/>
        <a:p>
          <a:endParaRPr lang="en-US"/>
        </a:p>
      </dgm:t>
    </dgm:pt>
    <dgm:pt modelId="{67A037B7-F452-46EC-895C-772B48C141DF}">
      <dgm:prSet/>
      <dgm:spPr/>
      <dgm:t>
        <a:bodyPr/>
        <a:lstStyle/>
        <a:p>
          <a:r>
            <a:rPr lang="en-GB" dirty="0"/>
            <a:t>Overall Safran should focus on improving liquidity and inventory efficiency  to give company enough stability and capacity to grow sustainability.</a:t>
          </a:r>
          <a:endParaRPr lang="en-US" dirty="0"/>
        </a:p>
      </dgm:t>
    </dgm:pt>
    <dgm:pt modelId="{1DEA722B-6CB9-46B0-AA04-8F10DFADFC9E}" type="parTrans" cxnId="{8D14292E-6B61-4815-B766-BCA0204C880B}">
      <dgm:prSet/>
      <dgm:spPr/>
      <dgm:t>
        <a:bodyPr/>
        <a:lstStyle/>
        <a:p>
          <a:endParaRPr lang="en-US"/>
        </a:p>
      </dgm:t>
    </dgm:pt>
    <dgm:pt modelId="{32769818-3C9E-4BE6-A351-7EC2FC17BF11}" type="sibTrans" cxnId="{8D14292E-6B61-4815-B766-BCA0204C880B}">
      <dgm:prSet/>
      <dgm:spPr/>
      <dgm:t>
        <a:bodyPr/>
        <a:lstStyle/>
        <a:p>
          <a:endParaRPr lang="en-US"/>
        </a:p>
      </dgm:t>
    </dgm:pt>
    <dgm:pt modelId="{46158F26-FDE4-41CB-A732-04E76356950B}" type="pres">
      <dgm:prSet presAssocID="{993FDD59-C3E1-41B9-9F39-B7DB9D71238F}" presName="root" presStyleCnt="0">
        <dgm:presLayoutVars>
          <dgm:dir/>
          <dgm:resizeHandles val="exact"/>
        </dgm:presLayoutVars>
      </dgm:prSet>
      <dgm:spPr/>
    </dgm:pt>
    <dgm:pt modelId="{C44ECD5A-CAF3-4D0F-BD53-B499A377820C}" type="pres">
      <dgm:prSet presAssocID="{820A3B0B-36A0-47E5-A597-53F78ADF6580}" presName="compNode" presStyleCnt="0"/>
      <dgm:spPr/>
    </dgm:pt>
    <dgm:pt modelId="{E3285F29-609A-48EF-8219-CD5642ABB616}" type="pres">
      <dgm:prSet presAssocID="{820A3B0B-36A0-47E5-A597-53F78ADF6580}" presName="bgRect" presStyleLbl="bgShp" presStyleIdx="0" presStyleCnt="3"/>
      <dgm:spPr/>
    </dgm:pt>
    <dgm:pt modelId="{1DD36380-9C15-49D6-B404-05AFC66748D3}" type="pres">
      <dgm:prSet presAssocID="{820A3B0B-36A0-47E5-A597-53F78ADF65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C6FE50D-F03C-4645-A264-F4C1735BCDDD}" type="pres">
      <dgm:prSet presAssocID="{820A3B0B-36A0-47E5-A597-53F78ADF6580}" presName="spaceRect" presStyleCnt="0"/>
      <dgm:spPr/>
    </dgm:pt>
    <dgm:pt modelId="{F4EDDF1E-0B73-4AE7-B3E4-A29222D231F3}" type="pres">
      <dgm:prSet presAssocID="{820A3B0B-36A0-47E5-A597-53F78ADF6580}" presName="parTx" presStyleLbl="revTx" presStyleIdx="0" presStyleCnt="3">
        <dgm:presLayoutVars>
          <dgm:chMax val="0"/>
          <dgm:chPref val="0"/>
        </dgm:presLayoutVars>
      </dgm:prSet>
      <dgm:spPr/>
    </dgm:pt>
    <dgm:pt modelId="{4346A5DD-F490-4D65-888F-07C3711E583C}" type="pres">
      <dgm:prSet presAssocID="{D807DC66-9BA8-4128-B6D9-A1088AAF4777}" presName="sibTrans" presStyleCnt="0"/>
      <dgm:spPr/>
    </dgm:pt>
    <dgm:pt modelId="{961D7194-3586-44ED-B636-9F84823ACF64}" type="pres">
      <dgm:prSet presAssocID="{CCD73488-991C-4E5C-AECB-8D6672AC82A5}" presName="compNode" presStyleCnt="0"/>
      <dgm:spPr/>
    </dgm:pt>
    <dgm:pt modelId="{15AD7EA5-24AF-44A1-A926-221456D233BC}" type="pres">
      <dgm:prSet presAssocID="{CCD73488-991C-4E5C-AECB-8D6672AC82A5}" presName="bgRect" presStyleLbl="bgShp" presStyleIdx="1" presStyleCnt="3"/>
      <dgm:spPr/>
    </dgm:pt>
    <dgm:pt modelId="{355A7B97-E328-4978-ABEC-74ED105D7BD4}" type="pres">
      <dgm:prSet presAssocID="{CCD73488-991C-4E5C-AECB-8D6672AC82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0444CFA6-D0C1-4009-ABFE-55839F027FD7}" type="pres">
      <dgm:prSet presAssocID="{CCD73488-991C-4E5C-AECB-8D6672AC82A5}" presName="spaceRect" presStyleCnt="0"/>
      <dgm:spPr/>
    </dgm:pt>
    <dgm:pt modelId="{9455D668-6829-473C-BCE6-AF6D11C186C9}" type="pres">
      <dgm:prSet presAssocID="{CCD73488-991C-4E5C-AECB-8D6672AC82A5}" presName="parTx" presStyleLbl="revTx" presStyleIdx="1" presStyleCnt="3">
        <dgm:presLayoutVars>
          <dgm:chMax val="0"/>
          <dgm:chPref val="0"/>
        </dgm:presLayoutVars>
      </dgm:prSet>
      <dgm:spPr/>
    </dgm:pt>
    <dgm:pt modelId="{A3715FC8-37E3-4D0A-91BD-47197694BB66}" type="pres">
      <dgm:prSet presAssocID="{484E2A85-650E-4791-B53E-C3B89E58002B}" presName="sibTrans" presStyleCnt="0"/>
      <dgm:spPr/>
    </dgm:pt>
    <dgm:pt modelId="{8FE21688-ADD9-4335-9E00-3BF18F8EC0FC}" type="pres">
      <dgm:prSet presAssocID="{67A037B7-F452-46EC-895C-772B48C141DF}" presName="compNode" presStyleCnt="0"/>
      <dgm:spPr/>
    </dgm:pt>
    <dgm:pt modelId="{F9EFE499-CC2E-49AE-9755-57FAF0722EC6}" type="pres">
      <dgm:prSet presAssocID="{67A037B7-F452-46EC-895C-772B48C141DF}" presName="bgRect" presStyleLbl="bgShp" presStyleIdx="2" presStyleCnt="3"/>
      <dgm:spPr/>
    </dgm:pt>
    <dgm:pt modelId="{5E14221B-9288-440F-8631-2F42F4E9680C}" type="pres">
      <dgm:prSet presAssocID="{67A037B7-F452-46EC-895C-772B48C141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CBD8E10C-2103-4600-BF42-51B4E3E2DB2E}" type="pres">
      <dgm:prSet presAssocID="{67A037B7-F452-46EC-895C-772B48C141DF}" presName="spaceRect" presStyleCnt="0"/>
      <dgm:spPr/>
    </dgm:pt>
    <dgm:pt modelId="{A715088F-FD78-487F-BF7B-0C127AEEE481}" type="pres">
      <dgm:prSet presAssocID="{67A037B7-F452-46EC-895C-772B48C141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D14292E-6B61-4815-B766-BCA0204C880B}" srcId="{993FDD59-C3E1-41B9-9F39-B7DB9D71238F}" destId="{67A037B7-F452-46EC-895C-772B48C141DF}" srcOrd="2" destOrd="0" parTransId="{1DEA722B-6CB9-46B0-AA04-8F10DFADFC9E}" sibTransId="{32769818-3C9E-4BE6-A351-7EC2FC17BF11}"/>
    <dgm:cxn modelId="{4EC90830-0A4A-440D-A602-DE037D1EF5B6}" type="presOf" srcId="{CCD73488-991C-4E5C-AECB-8D6672AC82A5}" destId="{9455D668-6829-473C-BCE6-AF6D11C186C9}" srcOrd="0" destOrd="0" presId="urn:microsoft.com/office/officeart/2018/2/layout/IconVerticalSolidList"/>
    <dgm:cxn modelId="{CAB54F3E-9B10-4BFE-AD25-6017F101B8FB}" type="presOf" srcId="{993FDD59-C3E1-41B9-9F39-B7DB9D71238F}" destId="{46158F26-FDE4-41CB-A732-04E76356950B}" srcOrd="0" destOrd="0" presId="urn:microsoft.com/office/officeart/2018/2/layout/IconVerticalSolidList"/>
    <dgm:cxn modelId="{41627C5C-4C41-454C-AC6A-8BCE19658F43}" srcId="{993FDD59-C3E1-41B9-9F39-B7DB9D71238F}" destId="{CCD73488-991C-4E5C-AECB-8D6672AC82A5}" srcOrd="1" destOrd="0" parTransId="{E42E27E7-B0CF-419B-B9C9-3E2C09830273}" sibTransId="{484E2A85-650E-4791-B53E-C3B89E58002B}"/>
    <dgm:cxn modelId="{7D73AF5C-8943-457E-87A8-5648FAAA1CDE}" srcId="{993FDD59-C3E1-41B9-9F39-B7DB9D71238F}" destId="{820A3B0B-36A0-47E5-A597-53F78ADF6580}" srcOrd="0" destOrd="0" parTransId="{CE8983B4-D355-4621-BA01-4EC82B9F931A}" sibTransId="{D807DC66-9BA8-4128-B6D9-A1088AAF4777}"/>
    <dgm:cxn modelId="{561291A5-F157-4792-ABAA-3FDE96CCD409}" type="presOf" srcId="{67A037B7-F452-46EC-895C-772B48C141DF}" destId="{A715088F-FD78-487F-BF7B-0C127AEEE481}" srcOrd="0" destOrd="0" presId="urn:microsoft.com/office/officeart/2018/2/layout/IconVerticalSolidList"/>
    <dgm:cxn modelId="{D9E5C3CA-3DDA-4450-8736-767ECB5F33F5}" type="presOf" srcId="{820A3B0B-36A0-47E5-A597-53F78ADF6580}" destId="{F4EDDF1E-0B73-4AE7-B3E4-A29222D231F3}" srcOrd="0" destOrd="0" presId="urn:microsoft.com/office/officeart/2018/2/layout/IconVerticalSolidList"/>
    <dgm:cxn modelId="{F32AA6D6-25A2-4842-A29D-21625EECA080}" type="presParOf" srcId="{46158F26-FDE4-41CB-A732-04E76356950B}" destId="{C44ECD5A-CAF3-4D0F-BD53-B499A377820C}" srcOrd="0" destOrd="0" presId="urn:microsoft.com/office/officeart/2018/2/layout/IconVerticalSolidList"/>
    <dgm:cxn modelId="{61D197DA-6D8D-4743-AA19-6926CF46A173}" type="presParOf" srcId="{C44ECD5A-CAF3-4D0F-BD53-B499A377820C}" destId="{E3285F29-609A-48EF-8219-CD5642ABB616}" srcOrd="0" destOrd="0" presId="urn:microsoft.com/office/officeart/2018/2/layout/IconVerticalSolidList"/>
    <dgm:cxn modelId="{E62E3A14-53FA-4AF7-889B-5806CF04F43B}" type="presParOf" srcId="{C44ECD5A-CAF3-4D0F-BD53-B499A377820C}" destId="{1DD36380-9C15-49D6-B404-05AFC66748D3}" srcOrd="1" destOrd="0" presId="urn:microsoft.com/office/officeart/2018/2/layout/IconVerticalSolidList"/>
    <dgm:cxn modelId="{97C8C34D-B8C0-41EE-9B35-EFD7D7BA4108}" type="presParOf" srcId="{C44ECD5A-CAF3-4D0F-BD53-B499A377820C}" destId="{CC6FE50D-F03C-4645-A264-F4C1735BCDDD}" srcOrd="2" destOrd="0" presId="urn:microsoft.com/office/officeart/2018/2/layout/IconVerticalSolidList"/>
    <dgm:cxn modelId="{82257280-6E55-4022-9097-69B663D7FF8B}" type="presParOf" srcId="{C44ECD5A-CAF3-4D0F-BD53-B499A377820C}" destId="{F4EDDF1E-0B73-4AE7-B3E4-A29222D231F3}" srcOrd="3" destOrd="0" presId="urn:microsoft.com/office/officeart/2018/2/layout/IconVerticalSolidList"/>
    <dgm:cxn modelId="{B43B8089-4E8E-42AD-9C87-6520F23C566C}" type="presParOf" srcId="{46158F26-FDE4-41CB-A732-04E76356950B}" destId="{4346A5DD-F490-4D65-888F-07C3711E583C}" srcOrd="1" destOrd="0" presId="urn:microsoft.com/office/officeart/2018/2/layout/IconVerticalSolidList"/>
    <dgm:cxn modelId="{3EEC4FB2-1A70-4C18-B64A-47A0A97725BE}" type="presParOf" srcId="{46158F26-FDE4-41CB-A732-04E76356950B}" destId="{961D7194-3586-44ED-B636-9F84823ACF64}" srcOrd="2" destOrd="0" presId="urn:microsoft.com/office/officeart/2018/2/layout/IconVerticalSolidList"/>
    <dgm:cxn modelId="{CB2217EC-6060-4745-9565-2D318FC76552}" type="presParOf" srcId="{961D7194-3586-44ED-B636-9F84823ACF64}" destId="{15AD7EA5-24AF-44A1-A926-221456D233BC}" srcOrd="0" destOrd="0" presId="urn:microsoft.com/office/officeart/2018/2/layout/IconVerticalSolidList"/>
    <dgm:cxn modelId="{9DD9E486-635C-4BE5-B093-D2C671F527ED}" type="presParOf" srcId="{961D7194-3586-44ED-B636-9F84823ACF64}" destId="{355A7B97-E328-4978-ABEC-74ED105D7BD4}" srcOrd="1" destOrd="0" presId="urn:microsoft.com/office/officeart/2018/2/layout/IconVerticalSolidList"/>
    <dgm:cxn modelId="{1A766666-6369-4C72-B4EE-163B10F74F28}" type="presParOf" srcId="{961D7194-3586-44ED-B636-9F84823ACF64}" destId="{0444CFA6-D0C1-4009-ABFE-55839F027FD7}" srcOrd="2" destOrd="0" presId="urn:microsoft.com/office/officeart/2018/2/layout/IconVerticalSolidList"/>
    <dgm:cxn modelId="{41DC2B9E-B082-4586-9DAC-28E098FE3607}" type="presParOf" srcId="{961D7194-3586-44ED-B636-9F84823ACF64}" destId="{9455D668-6829-473C-BCE6-AF6D11C186C9}" srcOrd="3" destOrd="0" presId="urn:microsoft.com/office/officeart/2018/2/layout/IconVerticalSolidList"/>
    <dgm:cxn modelId="{0DD62DF2-D2B4-4BE9-B999-4BF047FE221A}" type="presParOf" srcId="{46158F26-FDE4-41CB-A732-04E76356950B}" destId="{A3715FC8-37E3-4D0A-91BD-47197694BB66}" srcOrd="3" destOrd="0" presId="urn:microsoft.com/office/officeart/2018/2/layout/IconVerticalSolidList"/>
    <dgm:cxn modelId="{E536B201-C356-4C29-9AC8-CA0B1D3FF33B}" type="presParOf" srcId="{46158F26-FDE4-41CB-A732-04E76356950B}" destId="{8FE21688-ADD9-4335-9E00-3BF18F8EC0FC}" srcOrd="4" destOrd="0" presId="urn:microsoft.com/office/officeart/2018/2/layout/IconVerticalSolidList"/>
    <dgm:cxn modelId="{C96929C2-19EF-4AE7-ADA3-A16FA64FBB47}" type="presParOf" srcId="{8FE21688-ADD9-4335-9E00-3BF18F8EC0FC}" destId="{F9EFE499-CC2E-49AE-9755-57FAF0722EC6}" srcOrd="0" destOrd="0" presId="urn:microsoft.com/office/officeart/2018/2/layout/IconVerticalSolidList"/>
    <dgm:cxn modelId="{A4571DF1-8406-4CAB-B56D-2C596FA76485}" type="presParOf" srcId="{8FE21688-ADD9-4335-9E00-3BF18F8EC0FC}" destId="{5E14221B-9288-440F-8631-2F42F4E9680C}" srcOrd="1" destOrd="0" presId="urn:microsoft.com/office/officeart/2018/2/layout/IconVerticalSolidList"/>
    <dgm:cxn modelId="{63F322FD-67D1-4173-94FC-E285ECC3426B}" type="presParOf" srcId="{8FE21688-ADD9-4335-9E00-3BF18F8EC0FC}" destId="{CBD8E10C-2103-4600-BF42-51B4E3E2DB2E}" srcOrd="2" destOrd="0" presId="urn:microsoft.com/office/officeart/2018/2/layout/IconVerticalSolidList"/>
    <dgm:cxn modelId="{A4FD0BF5-FF91-4FBA-9902-07AD04D2B0EC}" type="presParOf" srcId="{8FE21688-ADD9-4335-9E00-3BF18F8EC0FC}" destId="{A715088F-FD78-487F-BF7B-0C127AEEE4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77D555-07AE-4247-AB77-A2B7A675ADFA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E6AE69A-D2DA-47B5-9CBB-FF767BF3E03C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1"/>
            </a:rPr>
            <a:t>2024-safran-universal-registration-document (6).pdf</a:t>
          </a:r>
          <a:endParaRPr lang="en-US" dirty="0"/>
        </a:p>
      </dgm:t>
    </dgm:pt>
    <dgm:pt modelId="{49A758EC-FA28-4833-BF8E-E9B65A7F60EA}" type="parTrans" cxnId="{CAD8FBFC-8661-4EF6-A441-23FF947941D8}">
      <dgm:prSet/>
      <dgm:spPr/>
      <dgm:t>
        <a:bodyPr/>
        <a:lstStyle/>
        <a:p>
          <a:endParaRPr lang="en-US"/>
        </a:p>
      </dgm:t>
    </dgm:pt>
    <dgm:pt modelId="{D1D3065C-4FB0-4FE4-8447-A6E7F580F7DF}" type="sibTrans" cxnId="{CAD8FBFC-8661-4EF6-A441-23FF947941D8}">
      <dgm:prSet/>
      <dgm:spPr/>
      <dgm:t>
        <a:bodyPr/>
        <a:lstStyle/>
        <a:p>
          <a:endParaRPr lang="en-US"/>
        </a:p>
      </dgm:t>
    </dgm:pt>
    <dgm:pt modelId="{633BAE22-D02D-48FC-A86C-27D10C4331CC}">
      <dgm:prSet/>
      <dgm:spPr/>
      <dgm:t>
        <a:bodyPr/>
        <a:lstStyle/>
        <a:p>
          <a:r>
            <a:rPr lang="en-US">
              <a:hlinkClick xmlns:r="http://schemas.openxmlformats.org/officeDocument/2006/relationships" r:id="rId2"/>
            </a:rPr>
            <a:t>2023-safran-universal-registration-document (4).pdf</a:t>
          </a:r>
          <a:endParaRPr lang="en-US"/>
        </a:p>
      </dgm:t>
    </dgm:pt>
    <dgm:pt modelId="{96683523-19B3-4257-87A7-5F2857C917B2}" type="parTrans" cxnId="{0DDDD0E2-D665-46B1-B6DE-3442C8BFB6A5}">
      <dgm:prSet/>
      <dgm:spPr/>
      <dgm:t>
        <a:bodyPr/>
        <a:lstStyle/>
        <a:p>
          <a:endParaRPr lang="en-US"/>
        </a:p>
      </dgm:t>
    </dgm:pt>
    <dgm:pt modelId="{317F72FE-58B8-48B1-8C8F-84852FE5DDAA}" type="sibTrans" cxnId="{0DDDD0E2-D665-46B1-B6DE-3442C8BFB6A5}">
      <dgm:prSet/>
      <dgm:spPr/>
      <dgm:t>
        <a:bodyPr/>
        <a:lstStyle/>
        <a:p>
          <a:endParaRPr lang="en-US"/>
        </a:p>
      </dgm:t>
    </dgm:pt>
    <dgm:pt modelId="{ADB75C99-D578-4D5A-9577-6EB600830EB8}">
      <dgm:prSet/>
      <dgm:spPr/>
      <dgm:t>
        <a:bodyPr/>
        <a:lstStyle/>
        <a:p>
          <a:r>
            <a:rPr lang="nl-NL">
              <a:hlinkClick xmlns:r="http://schemas.openxmlformats.org/officeDocument/2006/relationships" r:id="rId3"/>
            </a:rPr>
            <a:t>SAFR_PDF_MEL_UK_DEU_2022 (10).pdf</a:t>
          </a:r>
          <a:endParaRPr lang="en-US"/>
        </a:p>
      </dgm:t>
    </dgm:pt>
    <dgm:pt modelId="{8F5C9D8F-99EF-4E11-98E8-2D9A01FBD291}" type="parTrans" cxnId="{DCB569F0-9785-4FD8-83CD-8205A811ED65}">
      <dgm:prSet/>
      <dgm:spPr/>
      <dgm:t>
        <a:bodyPr/>
        <a:lstStyle/>
        <a:p>
          <a:endParaRPr lang="en-US"/>
        </a:p>
      </dgm:t>
    </dgm:pt>
    <dgm:pt modelId="{59924CBD-B3AD-4138-9660-CB3344D9B469}" type="sibTrans" cxnId="{DCB569F0-9785-4FD8-83CD-8205A811ED65}">
      <dgm:prSet/>
      <dgm:spPr/>
      <dgm:t>
        <a:bodyPr/>
        <a:lstStyle/>
        <a:p>
          <a:endParaRPr lang="en-US"/>
        </a:p>
      </dgm:t>
    </dgm:pt>
    <dgm:pt modelId="{53A7F8B8-7AB0-4CE2-B25E-C7CE84E15D24}" type="pres">
      <dgm:prSet presAssocID="{8477D555-07AE-4247-AB77-A2B7A675ADFA}" presName="linear" presStyleCnt="0">
        <dgm:presLayoutVars>
          <dgm:animLvl val="lvl"/>
          <dgm:resizeHandles val="exact"/>
        </dgm:presLayoutVars>
      </dgm:prSet>
      <dgm:spPr/>
    </dgm:pt>
    <dgm:pt modelId="{98A18622-5FD3-4CE3-B2DD-0FA4D7B6411C}" type="pres">
      <dgm:prSet presAssocID="{4E6AE69A-D2DA-47B5-9CBB-FF767BF3E0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82742C2-4815-44A6-B6DE-61DD9885D9A2}" type="pres">
      <dgm:prSet presAssocID="{D1D3065C-4FB0-4FE4-8447-A6E7F580F7DF}" presName="spacer" presStyleCnt="0"/>
      <dgm:spPr/>
    </dgm:pt>
    <dgm:pt modelId="{D69D838E-192D-4FE8-9AC4-F7BE4814FCAC}" type="pres">
      <dgm:prSet presAssocID="{633BAE22-D02D-48FC-A86C-27D10C4331C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FA4A27F-3868-43B9-A3B1-61F13316188D}" type="pres">
      <dgm:prSet presAssocID="{317F72FE-58B8-48B1-8C8F-84852FE5DDAA}" presName="spacer" presStyleCnt="0"/>
      <dgm:spPr/>
    </dgm:pt>
    <dgm:pt modelId="{40CCE403-C1F7-4C9A-9C1D-550AC378BBE1}" type="pres">
      <dgm:prSet presAssocID="{ADB75C99-D578-4D5A-9577-6EB600830EB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E54F830-4C71-46CA-B8BB-F7E731F406DA}" type="presOf" srcId="{8477D555-07AE-4247-AB77-A2B7A675ADFA}" destId="{53A7F8B8-7AB0-4CE2-B25E-C7CE84E15D24}" srcOrd="0" destOrd="0" presId="urn:microsoft.com/office/officeart/2005/8/layout/vList2"/>
    <dgm:cxn modelId="{E0D52965-16E8-4213-8091-50DE7615A262}" type="presOf" srcId="{ADB75C99-D578-4D5A-9577-6EB600830EB8}" destId="{40CCE403-C1F7-4C9A-9C1D-550AC378BBE1}" srcOrd="0" destOrd="0" presId="urn:microsoft.com/office/officeart/2005/8/layout/vList2"/>
    <dgm:cxn modelId="{58215D93-174C-40B4-8BED-DF9C3DAF1F65}" type="presOf" srcId="{4E6AE69A-D2DA-47B5-9CBB-FF767BF3E03C}" destId="{98A18622-5FD3-4CE3-B2DD-0FA4D7B6411C}" srcOrd="0" destOrd="0" presId="urn:microsoft.com/office/officeart/2005/8/layout/vList2"/>
    <dgm:cxn modelId="{FC274FAA-8583-48E7-B124-BA6882DA2892}" type="presOf" srcId="{633BAE22-D02D-48FC-A86C-27D10C4331CC}" destId="{D69D838E-192D-4FE8-9AC4-F7BE4814FCAC}" srcOrd="0" destOrd="0" presId="urn:microsoft.com/office/officeart/2005/8/layout/vList2"/>
    <dgm:cxn modelId="{0DDDD0E2-D665-46B1-B6DE-3442C8BFB6A5}" srcId="{8477D555-07AE-4247-AB77-A2B7A675ADFA}" destId="{633BAE22-D02D-48FC-A86C-27D10C4331CC}" srcOrd="1" destOrd="0" parTransId="{96683523-19B3-4257-87A7-5F2857C917B2}" sibTransId="{317F72FE-58B8-48B1-8C8F-84852FE5DDAA}"/>
    <dgm:cxn modelId="{DCB569F0-9785-4FD8-83CD-8205A811ED65}" srcId="{8477D555-07AE-4247-AB77-A2B7A675ADFA}" destId="{ADB75C99-D578-4D5A-9577-6EB600830EB8}" srcOrd="2" destOrd="0" parTransId="{8F5C9D8F-99EF-4E11-98E8-2D9A01FBD291}" sibTransId="{59924CBD-B3AD-4138-9660-CB3344D9B469}"/>
    <dgm:cxn modelId="{CAD8FBFC-8661-4EF6-A441-23FF947941D8}" srcId="{8477D555-07AE-4247-AB77-A2B7A675ADFA}" destId="{4E6AE69A-D2DA-47B5-9CBB-FF767BF3E03C}" srcOrd="0" destOrd="0" parTransId="{49A758EC-FA28-4833-BF8E-E9B65A7F60EA}" sibTransId="{D1D3065C-4FB0-4FE4-8447-A6E7F580F7DF}"/>
    <dgm:cxn modelId="{EE935AAF-E9B2-4309-A121-E459F276FB4B}" type="presParOf" srcId="{53A7F8B8-7AB0-4CE2-B25E-C7CE84E15D24}" destId="{98A18622-5FD3-4CE3-B2DD-0FA4D7B6411C}" srcOrd="0" destOrd="0" presId="urn:microsoft.com/office/officeart/2005/8/layout/vList2"/>
    <dgm:cxn modelId="{1F6DB55A-8DFE-436F-884A-82722FA30F07}" type="presParOf" srcId="{53A7F8B8-7AB0-4CE2-B25E-C7CE84E15D24}" destId="{C82742C2-4815-44A6-B6DE-61DD9885D9A2}" srcOrd="1" destOrd="0" presId="urn:microsoft.com/office/officeart/2005/8/layout/vList2"/>
    <dgm:cxn modelId="{D33C690E-CA31-41E5-99DA-C5806DCE0BF2}" type="presParOf" srcId="{53A7F8B8-7AB0-4CE2-B25E-C7CE84E15D24}" destId="{D69D838E-192D-4FE8-9AC4-F7BE4814FCAC}" srcOrd="2" destOrd="0" presId="urn:microsoft.com/office/officeart/2005/8/layout/vList2"/>
    <dgm:cxn modelId="{2A5BE488-1CA7-48B2-8E87-B45926DCDCC2}" type="presParOf" srcId="{53A7F8B8-7AB0-4CE2-B25E-C7CE84E15D24}" destId="{FFA4A27F-3868-43B9-A3B1-61F13316188D}" srcOrd="3" destOrd="0" presId="urn:microsoft.com/office/officeart/2005/8/layout/vList2"/>
    <dgm:cxn modelId="{6D56E8E6-6252-40B7-A941-725A730113FF}" type="presParOf" srcId="{53A7F8B8-7AB0-4CE2-B25E-C7CE84E15D24}" destId="{40CCE403-C1F7-4C9A-9C1D-550AC378BBE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85F29-609A-48EF-8219-CD5642ABB616}">
      <dsp:nvSpPr>
        <dsp:cNvPr id="0" name=""/>
        <dsp:cNvSpPr/>
      </dsp:nvSpPr>
      <dsp:spPr>
        <a:xfrm>
          <a:off x="0" y="450"/>
          <a:ext cx="8467558" cy="105400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36380-9C15-49D6-B404-05AFC66748D3}">
      <dsp:nvSpPr>
        <dsp:cNvPr id="0" name=""/>
        <dsp:cNvSpPr/>
      </dsp:nvSpPr>
      <dsp:spPr>
        <a:xfrm>
          <a:off x="318835" y="237600"/>
          <a:ext cx="579701" cy="5797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DDF1E-0B73-4AE7-B3E4-A29222D231F3}">
      <dsp:nvSpPr>
        <dsp:cNvPr id="0" name=""/>
        <dsp:cNvSpPr/>
      </dsp:nvSpPr>
      <dsp:spPr>
        <a:xfrm>
          <a:off x="1217372" y="450"/>
          <a:ext cx="7250185" cy="105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49" tIns="111549" rIns="111549" bIns="1115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Gross profit improved whereas earnings remained volatile.</a:t>
          </a:r>
          <a:endParaRPr lang="en-US" sz="1900" kern="1200" dirty="0"/>
        </a:p>
      </dsp:txBody>
      <dsp:txXfrm>
        <a:off x="1217372" y="450"/>
        <a:ext cx="7250185" cy="1054002"/>
      </dsp:txXfrm>
    </dsp:sp>
    <dsp:sp modelId="{15AD7EA5-24AF-44A1-A926-221456D233BC}">
      <dsp:nvSpPr>
        <dsp:cNvPr id="0" name=""/>
        <dsp:cNvSpPr/>
      </dsp:nvSpPr>
      <dsp:spPr>
        <a:xfrm>
          <a:off x="0" y="1317953"/>
          <a:ext cx="8467558" cy="105400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A7B97-E328-4978-ABEC-74ED105D7BD4}">
      <dsp:nvSpPr>
        <dsp:cNvPr id="0" name=""/>
        <dsp:cNvSpPr/>
      </dsp:nvSpPr>
      <dsp:spPr>
        <a:xfrm>
          <a:off x="318835" y="1555103"/>
          <a:ext cx="579701" cy="5797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5D668-6829-473C-BCE6-AF6D11C186C9}">
      <dsp:nvSpPr>
        <dsp:cNvPr id="0" name=""/>
        <dsp:cNvSpPr/>
      </dsp:nvSpPr>
      <dsp:spPr>
        <a:xfrm>
          <a:off x="1217372" y="1317953"/>
          <a:ext cx="7250185" cy="105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49" tIns="111549" rIns="111549" bIns="1115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Increased holding period caused by strong receivables but weak inventory management.</a:t>
          </a:r>
          <a:endParaRPr lang="en-US" sz="1900" kern="1200" dirty="0"/>
        </a:p>
      </dsp:txBody>
      <dsp:txXfrm>
        <a:off x="1217372" y="1317953"/>
        <a:ext cx="7250185" cy="1054002"/>
      </dsp:txXfrm>
    </dsp:sp>
    <dsp:sp modelId="{F9EFE499-CC2E-49AE-9755-57FAF0722EC6}">
      <dsp:nvSpPr>
        <dsp:cNvPr id="0" name=""/>
        <dsp:cNvSpPr/>
      </dsp:nvSpPr>
      <dsp:spPr>
        <a:xfrm>
          <a:off x="0" y="2635456"/>
          <a:ext cx="8467558" cy="105400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4221B-9288-440F-8631-2F42F4E9680C}">
      <dsp:nvSpPr>
        <dsp:cNvPr id="0" name=""/>
        <dsp:cNvSpPr/>
      </dsp:nvSpPr>
      <dsp:spPr>
        <a:xfrm>
          <a:off x="318835" y="2872606"/>
          <a:ext cx="579701" cy="5797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5088F-FD78-487F-BF7B-0C127AEEE481}">
      <dsp:nvSpPr>
        <dsp:cNvPr id="0" name=""/>
        <dsp:cNvSpPr/>
      </dsp:nvSpPr>
      <dsp:spPr>
        <a:xfrm>
          <a:off x="1217372" y="2635456"/>
          <a:ext cx="7250185" cy="1054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49" tIns="111549" rIns="111549" bIns="1115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Overall Safran should focus on improving liquidity and inventory efficiency  to give company enough stability and capacity to grow sustainability.</a:t>
          </a:r>
          <a:endParaRPr lang="en-US" sz="1900" kern="1200" dirty="0"/>
        </a:p>
      </dsp:txBody>
      <dsp:txXfrm>
        <a:off x="1217372" y="2635456"/>
        <a:ext cx="7250185" cy="1054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A18622-5FD3-4CE3-B2DD-0FA4D7B6411C}">
      <dsp:nvSpPr>
        <dsp:cNvPr id="0" name=""/>
        <dsp:cNvSpPr/>
      </dsp:nvSpPr>
      <dsp:spPr>
        <a:xfrm>
          <a:off x="0" y="595081"/>
          <a:ext cx="5681662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hlinkClick xmlns:r="http://schemas.openxmlformats.org/officeDocument/2006/relationships" r:id="rId1"/>
            </a:rPr>
            <a:t>2024-safran-universal-registration-document (6).pdf</a:t>
          </a:r>
          <a:endParaRPr lang="en-US" sz="2900" kern="1200" dirty="0"/>
        </a:p>
      </dsp:txBody>
      <dsp:txXfrm>
        <a:off x="56315" y="651396"/>
        <a:ext cx="5569032" cy="1040990"/>
      </dsp:txXfrm>
    </dsp:sp>
    <dsp:sp modelId="{D69D838E-192D-4FE8-9AC4-F7BE4814FCAC}">
      <dsp:nvSpPr>
        <dsp:cNvPr id="0" name=""/>
        <dsp:cNvSpPr/>
      </dsp:nvSpPr>
      <dsp:spPr>
        <a:xfrm>
          <a:off x="0" y="1832221"/>
          <a:ext cx="5681662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hlinkClick xmlns:r="http://schemas.openxmlformats.org/officeDocument/2006/relationships" r:id="rId2"/>
            </a:rPr>
            <a:t>2023-safran-universal-registration-document (4).pdf</a:t>
          </a:r>
          <a:endParaRPr lang="en-US" sz="2900" kern="1200"/>
        </a:p>
      </dsp:txBody>
      <dsp:txXfrm>
        <a:off x="56315" y="1888536"/>
        <a:ext cx="5569032" cy="1040990"/>
      </dsp:txXfrm>
    </dsp:sp>
    <dsp:sp modelId="{40CCE403-C1F7-4C9A-9C1D-550AC378BBE1}">
      <dsp:nvSpPr>
        <dsp:cNvPr id="0" name=""/>
        <dsp:cNvSpPr/>
      </dsp:nvSpPr>
      <dsp:spPr>
        <a:xfrm>
          <a:off x="0" y="3069360"/>
          <a:ext cx="5681662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2900" kern="1200">
              <a:hlinkClick xmlns:r="http://schemas.openxmlformats.org/officeDocument/2006/relationships" r:id="rId3"/>
            </a:rPr>
            <a:t>SAFR_PDF_MEL_UK_DEU_2022 (10).pdf</a:t>
          </a:r>
          <a:endParaRPr lang="en-US" sz="2900" kern="1200"/>
        </a:p>
      </dsp:txBody>
      <dsp:txXfrm>
        <a:off x="56315" y="3125675"/>
        <a:ext cx="5569032" cy="1040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2/24/2026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900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Good Afternoon, My name is … and today I will be presenting a financial and strategic analysis of Safran Group covering key financial ratios , capital budgeting techniques and working capital </a:t>
            </a:r>
            <a:r>
              <a:rPr lang="en-GB" dirty="0" err="1"/>
              <a:t>mgmt</a:t>
            </a:r>
            <a:r>
              <a:rPr lang="en-GB" dirty="0"/>
              <a:t> between 2022 and 2024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1236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objective of this presentation can be spit into 3</a:t>
            </a:r>
          </a:p>
          <a:p>
            <a:r>
              <a:rPr lang="en-GB" dirty="0"/>
              <a:t> Firstly…. </a:t>
            </a:r>
            <a:r>
              <a:rPr lang="en-GB" dirty="0" err="1"/>
              <a:t>Secndly</a:t>
            </a:r>
            <a:r>
              <a:rPr lang="en-GB" dirty="0"/>
              <a:t>… and lastly …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structure will follow a clear sequence  beginning with , following with… and ending with..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767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Safran is a global aerospace and defence organisation working across many aspects of the airspace industry.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386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section I will be going through 5 categories of ratios …..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This will help me identify trends in </a:t>
            </a:r>
            <a:r>
              <a:rPr lang="en-GB" dirty="0" err="1"/>
              <a:t>safrans</a:t>
            </a:r>
            <a:r>
              <a:rPr lang="en-GB" dirty="0"/>
              <a:t> operational efficiency, </a:t>
            </a:r>
            <a:r>
              <a:rPr lang="en-GB" dirty="0" err="1"/>
              <a:t>financia</a:t>
            </a:r>
            <a:r>
              <a:rPr lang="en-GB" dirty="0"/>
              <a:t> stability and performance.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1392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Starting with  activity ratios, financial metrics used to….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 visuals on the left hand side of the screen highlight….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58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133810"/>
            <a:ext cx="11460480" cy="786384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5888407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3FD76F-A613-5199-3B43-F4D09950F87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33E2CF8-F9ED-49BB-7C96-2E9AAC05673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450" y="586298"/>
            <a:ext cx="11353549" cy="4222152"/>
          </a:xfrm>
          <a:custGeom>
            <a:avLst/>
            <a:gdLst>
              <a:gd name="connsiteX0" fmla="*/ 1782161 w 11002360"/>
              <a:gd name="connsiteY0" fmla="*/ 0 h 4091552"/>
              <a:gd name="connsiteX1" fmla="*/ 11002360 w 11002360"/>
              <a:gd name="connsiteY1" fmla="*/ 0 h 4091552"/>
              <a:gd name="connsiteX2" fmla="*/ 11002360 w 11002360"/>
              <a:gd name="connsiteY2" fmla="*/ 4091552 h 4091552"/>
              <a:gd name="connsiteX3" fmla="*/ 3300114 w 11002360"/>
              <a:gd name="connsiteY3" fmla="*/ 4091552 h 4091552"/>
              <a:gd name="connsiteX4" fmla="*/ 1782161 w 11002360"/>
              <a:gd name="connsiteY4" fmla="*/ 4091552 h 4091552"/>
              <a:gd name="connsiteX5" fmla="*/ 306686 w 11002360"/>
              <a:gd name="connsiteY5" fmla="*/ 4091552 h 4091552"/>
              <a:gd name="connsiteX6" fmla="*/ 0 w 11002360"/>
              <a:gd name="connsiteY6" fmla="*/ 3784866 h 4091552"/>
              <a:gd name="connsiteX7" fmla="*/ 0 w 11002360"/>
              <a:gd name="connsiteY7" fmla="*/ 306687 h 4091552"/>
              <a:gd name="connsiteX8" fmla="*/ 306686 w 11002360"/>
              <a:gd name="connsiteY8" fmla="*/ 1 h 4091552"/>
              <a:gd name="connsiteX9" fmla="*/ 1782161 w 11002360"/>
              <a:gd name="connsiteY9" fmla="*/ 1 h 4091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2360" h="4091552">
                <a:moveTo>
                  <a:pt x="1782161" y="0"/>
                </a:moveTo>
                <a:lnTo>
                  <a:pt x="11002360" y="0"/>
                </a:lnTo>
                <a:lnTo>
                  <a:pt x="11002360" y="4091552"/>
                </a:lnTo>
                <a:lnTo>
                  <a:pt x="3300114" y="4091552"/>
                </a:lnTo>
                <a:lnTo>
                  <a:pt x="1782161" y="4091552"/>
                </a:lnTo>
                <a:lnTo>
                  <a:pt x="306686" y="4091552"/>
                </a:lnTo>
                <a:cubicBezTo>
                  <a:pt x="137308" y="4091552"/>
                  <a:pt x="0" y="3954244"/>
                  <a:pt x="0" y="3784866"/>
                </a:cubicBezTo>
                <a:lnTo>
                  <a:pt x="0" y="306687"/>
                </a:lnTo>
                <a:cubicBezTo>
                  <a:pt x="0" y="137309"/>
                  <a:pt x="137308" y="1"/>
                  <a:pt x="306686" y="1"/>
                </a:cubicBezTo>
                <a:lnTo>
                  <a:pt x="1782161" y="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DADC2-C124-24F8-970E-9BEF54A14312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5548879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653578" cy="1132258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715532"/>
            <a:ext cx="10653579" cy="459382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838433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4" y="5319551"/>
            <a:ext cx="9916932" cy="786384"/>
          </a:xfrm>
        </p:spPr>
        <p:txBody>
          <a:bodyPr anchor="b">
            <a:normAutofit/>
          </a:bodyPr>
          <a:lstStyle>
            <a:lvl1pPr algn="r">
              <a:defRPr sz="5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C64AFBD-23FD-6C5F-2B5B-EFF6936E419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599361"/>
            <a:ext cx="11001375" cy="4114800"/>
          </a:xfrm>
          <a:custGeom>
            <a:avLst/>
            <a:gdLst>
              <a:gd name="connsiteX0" fmla="*/ 0 w 11001375"/>
              <a:gd name="connsiteY0" fmla="*/ 0 h 4114800"/>
              <a:gd name="connsiteX1" fmla="*/ 7194001 w 11001375"/>
              <a:gd name="connsiteY1" fmla="*/ 0 h 4114800"/>
              <a:gd name="connsiteX2" fmla="*/ 7733211 w 11001375"/>
              <a:gd name="connsiteY2" fmla="*/ 0 h 4114800"/>
              <a:gd name="connsiteX3" fmla="*/ 10593937 w 11001375"/>
              <a:gd name="connsiteY3" fmla="*/ 0 h 4114800"/>
              <a:gd name="connsiteX4" fmla="*/ 11001375 w 11001375"/>
              <a:gd name="connsiteY4" fmla="*/ 407438 h 4114800"/>
              <a:gd name="connsiteX5" fmla="*/ 11001375 w 11001375"/>
              <a:gd name="connsiteY5" fmla="*/ 3706852 h 4114800"/>
              <a:gd name="connsiteX6" fmla="*/ 10593937 w 11001375"/>
              <a:gd name="connsiteY6" fmla="*/ 4114290 h 4114800"/>
              <a:gd name="connsiteX7" fmla="*/ 7733211 w 11001375"/>
              <a:gd name="connsiteY7" fmla="*/ 4114290 h 4114800"/>
              <a:gd name="connsiteX8" fmla="*/ 7733211 w 11001375"/>
              <a:gd name="connsiteY8" fmla="*/ 4114800 h 4114800"/>
              <a:gd name="connsiteX9" fmla="*/ 0 w 11001375"/>
              <a:gd name="connsiteY9" fmla="*/ 411480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1375" h="4114800">
                <a:moveTo>
                  <a:pt x="0" y="0"/>
                </a:moveTo>
                <a:lnTo>
                  <a:pt x="7194001" y="0"/>
                </a:lnTo>
                <a:lnTo>
                  <a:pt x="7733211" y="0"/>
                </a:lnTo>
                <a:lnTo>
                  <a:pt x="10593937" y="0"/>
                </a:lnTo>
                <a:cubicBezTo>
                  <a:pt x="10818959" y="0"/>
                  <a:pt x="11001375" y="182416"/>
                  <a:pt x="11001375" y="407438"/>
                </a:cubicBezTo>
                <a:lnTo>
                  <a:pt x="11001375" y="3706852"/>
                </a:lnTo>
                <a:cubicBezTo>
                  <a:pt x="11001375" y="3931874"/>
                  <a:pt x="10818959" y="4114290"/>
                  <a:pt x="10593937" y="4114290"/>
                </a:cubicBezTo>
                <a:lnTo>
                  <a:pt x="7733211" y="4114290"/>
                </a:lnTo>
                <a:lnTo>
                  <a:pt x="7733211" y="4114800"/>
                </a:lnTo>
                <a:lnTo>
                  <a:pt x="0" y="41148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3FD76F-A613-5199-3B43-F4D09950F87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DADC2-C124-24F8-970E-9BEF54A14312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4453648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1826" y="4957555"/>
            <a:ext cx="6858000" cy="1737360"/>
          </a:xfrm>
        </p:spPr>
        <p:txBody>
          <a:bodyPr anchor="t" anchorCtr="0">
            <a:noAutofit/>
          </a:bodyPr>
          <a:lstStyle>
            <a:lvl1pPr algn="l">
              <a:defRPr sz="5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328" y="4957555"/>
            <a:ext cx="3496092" cy="1322653"/>
          </a:xfrm>
        </p:spPr>
        <p:txBody>
          <a:bodyPr anchor="b" anchorCtr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33E2CF8-F9ED-49BB-7C96-2E9AAC056736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230139" y="629340"/>
            <a:ext cx="10976149" cy="4081805"/>
          </a:xfrm>
          <a:custGeom>
            <a:avLst/>
            <a:gdLst>
              <a:gd name="connsiteX0" fmla="*/ 1782161 w 11002360"/>
              <a:gd name="connsiteY0" fmla="*/ 0 h 4091552"/>
              <a:gd name="connsiteX1" fmla="*/ 11002360 w 11002360"/>
              <a:gd name="connsiteY1" fmla="*/ 0 h 4091552"/>
              <a:gd name="connsiteX2" fmla="*/ 11002360 w 11002360"/>
              <a:gd name="connsiteY2" fmla="*/ 4091552 h 4091552"/>
              <a:gd name="connsiteX3" fmla="*/ 3300114 w 11002360"/>
              <a:gd name="connsiteY3" fmla="*/ 4091552 h 4091552"/>
              <a:gd name="connsiteX4" fmla="*/ 1782161 w 11002360"/>
              <a:gd name="connsiteY4" fmla="*/ 4091552 h 4091552"/>
              <a:gd name="connsiteX5" fmla="*/ 306686 w 11002360"/>
              <a:gd name="connsiteY5" fmla="*/ 4091552 h 4091552"/>
              <a:gd name="connsiteX6" fmla="*/ 0 w 11002360"/>
              <a:gd name="connsiteY6" fmla="*/ 3784866 h 4091552"/>
              <a:gd name="connsiteX7" fmla="*/ 0 w 11002360"/>
              <a:gd name="connsiteY7" fmla="*/ 306687 h 4091552"/>
              <a:gd name="connsiteX8" fmla="*/ 306686 w 11002360"/>
              <a:gd name="connsiteY8" fmla="*/ 1 h 4091552"/>
              <a:gd name="connsiteX9" fmla="*/ 1782161 w 11002360"/>
              <a:gd name="connsiteY9" fmla="*/ 1 h 4091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2360" h="4091552">
                <a:moveTo>
                  <a:pt x="1782161" y="0"/>
                </a:moveTo>
                <a:lnTo>
                  <a:pt x="11002360" y="0"/>
                </a:lnTo>
                <a:lnTo>
                  <a:pt x="11002360" y="4091552"/>
                </a:lnTo>
                <a:lnTo>
                  <a:pt x="3300114" y="4091552"/>
                </a:lnTo>
                <a:lnTo>
                  <a:pt x="1782161" y="4091552"/>
                </a:lnTo>
                <a:lnTo>
                  <a:pt x="306686" y="4091552"/>
                </a:lnTo>
                <a:cubicBezTo>
                  <a:pt x="137308" y="4091552"/>
                  <a:pt x="0" y="3954244"/>
                  <a:pt x="0" y="3784866"/>
                </a:cubicBezTo>
                <a:lnTo>
                  <a:pt x="0" y="306687"/>
                </a:lnTo>
                <a:cubicBezTo>
                  <a:pt x="0" y="137309"/>
                  <a:pt x="137308" y="1"/>
                  <a:pt x="306686" y="1"/>
                </a:cubicBezTo>
                <a:lnTo>
                  <a:pt x="1782161" y="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A644EE-5664-C5E5-F2EA-78570A0BEBC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57805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A4B7A6E-A3B8-3D87-4AFC-BB6613DA99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42815"/>
            <a:ext cx="6584942" cy="5972373"/>
          </a:xfrm>
          <a:custGeom>
            <a:avLst/>
            <a:gdLst>
              <a:gd name="connsiteX0" fmla="*/ 0 w 6584942"/>
              <a:gd name="connsiteY0" fmla="*/ 0 h 5972373"/>
              <a:gd name="connsiteX1" fmla="*/ 1717192 w 6584942"/>
              <a:gd name="connsiteY1" fmla="*/ 0 h 5972373"/>
              <a:gd name="connsiteX2" fmla="*/ 3939301 w 6584942"/>
              <a:gd name="connsiteY2" fmla="*/ 0 h 5972373"/>
              <a:gd name="connsiteX3" fmla="*/ 6193330 w 6584942"/>
              <a:gd name="connsiteY3" fmla="*/ 0 h 5972373"/>
              <a:gd name="connsiteX4" fmla="*/ 6584942 w 6584942"/>
              <a:gd name="connsiteY4" fmla="*/ 391612 h 5972373"/>
              <a:gd name="connsiteX5" fmla="*/ 6584942 w 6584942"/>
              <a:gd name="connsiteY5" fmla="*/ 5574602 h 5972373"/>
              <a:gd name="connsiteX6" fmla="*/ 6193330 w 6584942"/>
              <a:gd name="connsiteY6" fmla="*/ 5966214 h 5972373"/>
              <a:gd name="connsiteX7" fmla="*/ 3939301 w 6584942"/>
              <a:gd name="connsiteY7" fmla="*/ 5966214 h 5972373"/>
              <a:gd name="connsiteX8" fmla="*/ 3939301 w 6584942"/>
              <a:gd name="connsiteY8" fmla="*/ 5972373 h 5972373"/>
              <a:gd name="connsiteX9" fmla="*/ 0 w 6584942"/>
              <a:gd name="connsiteY9" fmla="*/ 5972373 h 5972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84942" h="5972373">
                <a:moveTo>
                  <a:pt x="0" y="0"/>
                </a:moveTo>
                <a:lnTo>
                  <a:pt x="1717192" y="0"/>
                </a:lnTo>
                <a:lnTo>
                  <a:pt x="3939301" y="0"/>
                </a:lnTo>
                <a:lnTo>
                  <a:pt x="6193330" y="0"/>
                </a:lnTo>
                <a:cubicBezTo>
                  <a:pt x="6409612" y="0"/>
                  <a:pt x="6584942" y="175331"/>
                  <a:pt x="6584942" y="391612"/>
                </a:cubicBezTo>
                <a:lnTo>
                  <a:pt x="6584942" y="5574602"/>
                </a:lnTo>
                <a:cubicBezTo>
                  <a:pt x="6584942" y="5790883"/>
                  <a:pt x="6409612" y="5966214"/>
                  <a:pt x="6193330" y="5966214"/>
                </a:cubicBezTo>
                <a:lnTo>
                  <a:pt x="3939301" y="5966214"/>
                </a:lnTo>
                <a:lnTo>
                  <a:pt x="3939301" y="5972373"/>
                </a:lnTo>
                <a:lnTo>
                  <a:pt x="0" y="597237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9509487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CECE93-F2F0-9BF0-BC06-17F4FCB720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997845" y="13796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39B692-E2F6-F6FD-1494-9FB37EAB322F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2621647" y="6368780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C0B933-AE26-DF32-E480-926E7D262A0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07052" y="442815"/>
            <a:ext cx="6584949" cy="5972373"/>
          </a:xfrm>
          <a:custGeom>
            <a:avLst/>
            <a:gdLst>
              <a:gd name="connsiteX0" fmla="*/ 391612 w 6584949"/>
              <a:gd name="connsiteY0" fmla="*/ 0 h 5972373"/>
              <a:gd name="connsiteX1" fmla="*/ 2645641 w 6584949"/>
              <a:gd name="connsiteY1" fmla="*/ 0 h 5972373"/>
              <a:gd name="connsiteX2" fmla="*/ 4867750 w 6584949"/>
              <a:gd name="connsiteY2" fmla="*/ 0 h 5972373"/>
              <a:gd name="connsiteX3" fmla="*/ 6584949 w 6584949"/>
              <a:gd name="connsiteY3" fmla="*/ 0 h 5972373"/>
              <a:gd name="connsiteX4" fmla="*/ 6584949 w 6584949"/>
              <a:gd name="connsiteY4" fmla="*/ 5972373 h 5972373"/>
              <a:gd name="connsiteX5" fmla="*/ 2645641 w 6584949"/>
              <a:gd name="connsiteY5" fmla="*/ 5972373 h 5972373"/>
              <a:gd name="connsiteX6" fmla="*/ 2645641 w 6584949"/>
              <a:gd name="connsiteY6" fmla="*/ 5966214 h 5972373"/>
              <a:gd name="connsiteX7" fmla="*/ 391612 w 6584949"/>
              <a:gd name="connsiteY7" fmla="*/ 5966214 h 5972373"/>
              <a:gd name="connsiteX8" fmla="*/ 0 w 6584949"/>
              <a:gd name="connsiteY8" fmla="*/ 5574602 h 5972373"/>
              <a:gd name="connsiteX9" fmla="*/ 0 w 6584949"/>
              <a:gd name="connsiteY9" fmla="*/ 391612 h 5972373"/>
              <a:gd name="connsiteX10" fmla="*/ 391612 w 6584949"/>
              <a:gd name="connsiteY10" fmla="*/ 0 h 59723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84949" h="5972373">
                <a:moveTo>
                  <a:pt x="391612" y="0"/>
                </a:moveTo>
                <a:lnTo>
                  <a:pt x="2645641" y="0"/>
                </a:lnTo>
                <a:lnTo>
                  <a:pt x="4867750" y="0"/>
                </a:lnTo>
                <a:lnTo>
                  <a:pt x="6584949" y="0"/>
                </a:lnTo>
                <a:lnTo>
                  <a:pt x="6584949" y="5972373"/>
                </a:lnTo>
                <a:lnTo>
                  <a:pt x="2645641" y="5972373"/>
                </a:lnTo>
                <a:lnTo>
                  <a:pt x="2645641" y="5966214"/>
                </a:lnTo>
                <a:lnTo>
                  <a:pt x="391612" y="5966214"/>
                </a:lnTo>
                <a:cubicBezTo>
                  <a:pt x="175331" y="5966214"/>
                  <a:pt x="0" y="5790883"/>
                  <a:pt x="0" y="5574602"/>
                </a:cubicBezTo>
                <a:lnTo>
                  <a:pt x="0" y="391612"/>
                </a:lnTo>
                <a:cubicBezTo>
                  <a:pt x="0" y="175331"/>
                  <a:pt x="175331" y="0"/>
                  <a:pt x="39161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005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7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9298177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" y="461713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0562607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Autofit/>
          </a:bodyPr>
          <a:lstStyle>
            <a:lvl1pPr algn="ctr">
              <a:defRPr sz="7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781037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1017594"/>
            <a:ext cx="9424848" cy="4572000"/>
          </a:xfrm>
        </p:spPr>
        <p:txBody>
          <a:bodyPr anchor="b">
            <a:normAutofit/>
          </a:bodyPr>
          <a:lstStyle>
            <a:lvl1pPr algn="l">
              <a:defRPr sz="7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2253909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333860"/>
            <a:ext cx="8467558" cy="3689909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20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556599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0" y="916491"/>
            <a:ext cx="4663440" cy="1554480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E076F7-0A56-00B7-5636-53BCD84F3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8475" y="1"/>
            <a:ext cx="3776472" cy="6220147"/>
          </a:xfrm>
          <a:custGeom>
            <a:avLst/>
            <a:gdLst>
              <a:gd name="connsiteX0" fmla="*/ 0 w 3776472"/>
              <a:gd name="connsiteY0" fmla="*/ 0 h 6220147"/>
              <a:gd name="connsiteX1" fmla="*/ 3776472 w 3776472"/>
              <a:gd name="connsiteY1" fmla="*/ 0 h 6220147"/>
              <a:gd name="connsiteX2" fmla="*/ 3776472 w 3776472"/>
              <a:gd name="connsiteY2" fmla="*/ 4143022 h 6220147"/>
              <a:gd name="connsiteX3" fmla="*/ 3774316 w 3776472"/>
              <a:gd name="connsiteY3" fmla="*/ 4143022 h 6220147"/>
              <a:gd name="connsiteX4" fmla="*/ 3774316 w 3776472"/>
              <a:gd name="connsiteY4" fmla="*/ 5899400 h 6220147"/>
              <a:gd name="connsiteX5" fmla="*/ 3453569 w 3776472"/>
              <a:gd name="connsiteY5" fmla="*/ 6220147 h 6220147"/>
              <a:gd name="connsiteX6" fmla="*/ 322904 w 3776472"/>
              <a:gd name="connsiteY6" fmla="*/ 6220147 h 6220147"/>
              <a:gd name="connsiteX7" fmla="*/ 2157 w 3776472"/>
              <a:gd name="connsiteY7" fmla="*/ 5899400 h 6220147"/>
              <a:gd name="connsiteX8" fmla="*/ 2157 w 3776472"/>
              <a:gd name="connsiteY8" fmla="*/ 4143022 h 6220147"/>
              <a:gd name="connsiteX9" fmla="*/ 0 w 3776472"/>
              <a:gd name="connsiteY9" fmla="*/ 4143022 h 6220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776472" h="6220147">
                <a:moveTo>
                  <a:pt x="0" y="0"/>
                </a:moveTo>
                <a:lnTo>
                  <a:pt x="3776472" y="0"/>
                </a:lnTo>
                <a:lnTo>
                  <a:pt x="3776472" y="4143022"/>
                </a:lnTo>
                <a:lnTo>
                  <a:pt x="3774316" y="4143022"/>
                </a:lnTo>
                <a:lnTo>
                  <a:pt x="3774316" y="5899400"/>
                </a:lnTo>
                <a:cubicBezTo>
                  <a:pt x="3774316" y="6076544"/>
                  <a:pt x="3630713" y="6220147"/>
                  <a:pt x="3453569" y="6220147"/>
                </a:cubicBezTo>
                <a:lnTo>
                  <a:pt x="322904" y="6220147"/>
                </a:lnTo>
                <a:cubicBezTo>
                  <a:pt x="145760" y="6220147"/>
                  <a:pt x="2157" y="6076544"/>
                  <a:pt x="2157" y="5899400"/>
                </a:cubicBezTo>
                <a:lnTo>
                  <a:pt x="2157" y="4143022"/>
                </a:lnTo>
                <a:lnTo>
                  <a:pt x="0" y="414302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20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400"/>
            </a:lvl4pPr>
            <a:lvl5pPr marL="914400" indent="0">
              <a:buFont typeface="+mj-lt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726511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3120" y="820882"/>
            <a:ext cx="6813300" cy="2103254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415547F-4F84-3067-76DF-196AFC6115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8475" y="1"/>
            <a:ext cx="3776472" cy="6220147"/>
          </a:xfrm>
          <a:custGeom>
            <a:avLst/>
            <a:gdLst>
              <a:gd name="connsiteX0" fmla="*/ 0 w 3776472"/>
              <a:gd name="connsiteY0" fmla="*/ 0 h 6220147"/>
              <a:gd name="connsiteX1" fmla="*/ 3776472 w 3776472"/>
              <a:gd name="connsiteY1" fmla="*/ 0 h 6220147"/>
              <a:gd name="connsiteX2" fmla="*/ 3776472 w 3776472"/>
              <a:gd name="connsiteY2" fmla="*/ 4143022 h 6220147"/>
              <a:gd name="connsiteX3" fmla="*/ 3774316 w 3776472"/>
              <a:gd name="connsiteY3" fmla="*/ 4143022 h 6220147"/>
              <a:gd name="connsiteX4" fmla="*/ 3774316 w 3776472"/>
              <a:gd name="connsiteY4" fmla="*/ 5899400 h 6220147"/>
              <a:gd name="connsiteX5" fmla="*/ 3453569 w 3776472"/>
              <a:gd name="connsiteY5" fmla="*/ 6220147 h 6220147"/>
              <a:gd name="connsiteX6" fmla="*/ 322904 w 3776472"/>
              <a:gd name="connsiteY6" fmla="*/ 6220147 h 6220147"/>
              <a:gd name="connsiteX7" fmla="*/ 2157 w 3776472"/>
              <a:gd name="connsiteY7" fmla="*/ 5899400 h 6220147"/>
              <a:gd name="connsiteX8" fmla="*/ 2157 w 3776472"/>
              <a:gd name="connsiteY8" fmla="*/ 4143022 h 6220147"/>
              <a:gd name="connsiteX9" fmla="*/ 0 w 3776472"/>
              <a:gd name="connsiteY9" fmla="*/ 4143022 h 6220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776472" h="6220147">
                <a:moveTo>
                  <a:pt x="0" y="0"/>
                </a:moveTo>
                <a:lnTo>
                  <a:pt x="3776472" y="0"/>
                </a:lnTo>
                <a:lnTo>
                  <a:pt x="3776472" y="4143022"/>
                </a:lnTo>
                <a:lnTo>
                  <a:pt x="3774316" y="4143022"/>
                </a:lnTo>
                <a:lnTo>
                  <a:pt x="3774316" y="5899400"/>
                </a:lnTo>
                <a:cubicBezTo>
                  <a:pt x="3774316" y="6076544"/>
                  <a:pt x="3630713" y="6220147"/>
                  <a:pt x="3453569" y="6220147"/>
                </a:cubicBezTo>
                <a:lnTo>
                  <a:pt x="322904" y="6220147"/>
                </a:lnTo>
                <a:cubicBezTo>
                  <a:pt x="145760" y="6220147"/>
                  <a:pt x="2157" y="6076544"/>
                  <a:pt x="2157" y="5899400"/>
                </a:cubicBezTo>
                <a:lnTo>
                  <a:pt x="2157" y="4143022"/>
                </a:lnTo>
                <a:lnTo>
                  <a:pt x="0" y="414302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3121" y="3273552"/>
            <a:ext cx="6813300" cy="2947091"/>
          </a:xfrm>
        </p:spPr>
        <p:txBody>
          <a:bodyPr>
            <a:normAutofit/>
          </a:bodyPr>
          <a:lstStyle>
            <a:lvl1pPr marL="0" indent="0">
              <a:lnSpc>
                <a:spcPct val="140000"/>
              </a:lnSpc>
              <a:buFont typeface="+mj-lt"/>
              <a:buNone/>
              <a:defRPr sz="2000"/>
            </a:lvl1pPr>
            <a:lvl2pPr marL="228600" indent="0">
              <a:lnSpc>
                <a:spcPct val="140000"/>
              </a:lnSpc>
              <a:buFont typeface="+mj-lt"/>
              <a:buNone/>
              <a:defRPr sz="1800"/>
            </a:lvl2pPr>
            <a:lvl3pPr marL="457200" indent="0">
              <a:lnSpc>
                <a:spcPct val="140000"/>
              </a:lnSpc>
              <a:buFont typeface="+mj-lt"/>
              <a:buNone/>
              <a:defRPr sz="1600"/>
            </a:lvl3pPr>
            <a:lvl4pPr marL="685800" indent="0">
              <a:lnSpc>
                <a:spcPct val="140000"/>
              </a:lnSpc>
              <a:buFont typeface="+mj-lt"/>
              <a:buNone/>
              <a:defRPr sz="1400"/>
            </a:lvl4pPr>
            <a:lvl5pPr marL="914400" indent="0">
              <a:lnSpc>
                <a:spcPct val="140000"/>
              </a:lnSpc>
              <a:buFont typeface="+mj-lt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103080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907023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581105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782591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568931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3790595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E08F2FE-F5E8-682E-4959-E4BD55372E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40" y="2"/>
            <a:ext cx="4169664" cy="6210485"/>
          </a:xfrm>
          <a:custGeom>
            <a:avLst/>
            <a:gdLst>
              <a:gd name="connsiteX0" fmla="*/ 0 w 4169664"/>
              <a:gd name="connsiteY0" fmla="*/ 0 h 6210485"/>
              <a:gd name="connsiteX1" fmla="*/ 4169664 w 4169664"/>
              <a:gd name="connsiteY1" fmla="*/ 0 h 6210485"/>
              <a:gd name="connsiteX2" fmla="*/ 4169664 w 4169664"/>
              <a:gd name="connsiteY2" fmla="*/ 4923691 h 6210485"/>
              <a:gd name="connsiteX3" fmla="*/ 4168046 w 4169664"/>
              <a:gd name="connsiteY3" fmla="*/ 4923691 h 6210485"/>
              <a:gd name="connsiteX4" fmla="*/ 4168046 w 4169664"/>
              <a:gd name="connsiteY4" fmla="*/ 5856214 h 6210485"/>
              <a:gd name="connsiteX5" fmla="*/ 3813775 w 4169664"/>
              <a:gd name="connsiteY5" fmla="*/ 6210485 h 6210485"/>
              <a:gd name="connsiteX6" fmla="*/ 355889 w 4169664"/>
              <a:gd name="connsiteY6" fmla="*/ 6210485 h 6210485"/>
              <a:gd name="connsiteX7" fmla="*/ 1618 w 4169664"/>
              <a:gd name="connsiteY7" fmla="*/ 5856214 h 6210485"/>
              <a:gd name="connsiteX8" fmla="*/ 1618 w 4169664"/>
              <a:gd name="connsiteY8" fmla="*/ 4923691 h 6210485"/>
              <a:gd name="connsiteX9" fmla="*/ 0 w 4169664"/>
              <a:gd name="connsiteY9" fmla="*/ 4923691 h 6210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169664" h="6210485">
                <a:moveTo>
                  <a:pt x="0" y="0"/>
                </a:moveTo>
                <a:lnTo>
                  <a:pt x="4169664" y="0"/>
                </a:lnTo>
                <a:lnTo>
                  <a:pt x="4169664" y="4923691"/>
                </a:lnTo>
                <a:lnTo>
                  <a:pt x="4168046" y="4923691"/>
                </a:lnTo>
                <a:lnTo>
                  <a:pt x="4168046" y="5856214"/>
                </a:lnTo>
                <a:cubicBezTo>
                  <a:pt x="4168046" y="6051872"/>
                  <a:pt x="4009433" y="6210485"/>
                  <a:pt x="3813775" y="6210485"/>
                </a:cubicBezTo>
                <a:lnTo>
                  <a:pt x="355889" y="6210485"/>
                </a:lnTo>
                <a:cubicBezTo>
                  <a:pt x="160231" y="6210485"/>
                  <a:pt x="1618" y="6051872"/>
                  <a:pt x="1618" y="5856214"/>
                </a:cubicBezTo>
                <a:lnTo>
                  <a:pt x="1618" y="4923691"/>
                </a:lnTo>
                <a:lnTo>
                  <a:pt x="0" y="492369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1008177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1828800"/>
            <a:ext cx="6135624" cy="4489704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28905F0-5F49-679C-FEE0-AFCB409086F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59078" y="1"/>
            <a:ext cx="4178772" cy="6210487"/>
          </a:xfrm>
          <a:custGeom>
            <a:avLst/>
            <a:gdLst>
              <a:gd name="connsiteX0" fmla="*/ 9108 w 4178772"/>
              <a:gd name="connsiteY0" fmla="*/ 0 h 6210487"/>
              <a:gd name="connsiteX1" fmla="*/ 4178772 w 4178772"/>
              <a:gd name="connsiteY1" fmla="*/ 0 h 6210487"/>
              <a:gd name="connsiteX2" fmla="*/ 4178772 w 4178772"/>
              <a:gd name="connsiteY2" fmla="*/ 3429000 h 6210487"/>
              <a:gd name="connsiteX3" fmla="*/ 4166428 w 4178772"/>
              <a:gd name="connsiteY3" fmla="*/ 3429000 h 6210487"/>
              <a:gd name="connsiteX4" fmla="*/ 4166428 w 4178772"/>
              <a:gd name="connsiteY4" fmla="*/ 5856216 h 6210487"/>
              <a:gd name="connsiteX5" fmla="*/ 3812157 w 4178772"/>
              <a:gd name="connsiteY5" fmla="*/ 6210487 h 6210487"/>
              <a:gd name="connsiteX6" fmla="*/ 354271 w 4178772"/>
              <a:gd name="connsiteY6" fmla="*/ 6210487 h 6210487"/>
              <a:gd name="connsiteX7" fmla="*/ 0 w 4178772"/>
              <a:gd name="connsiteY7" fmla="*/ 5856216 h 6210487"/>
              <a:gd name="connsiteX8" fmla="*/ 0 w 4178772"/>
              <a:gd name="connsiteY8" fmla="*/ 1838365 h 6210487"/>
              <a:gd name="connsiteX9" fmla="*/ 7198 w 4178772"/>
              <a:gd name="connsiteY9" fmla="*/ 1766967 h 6210487"/>
              <a:gd name="connsiteX10" fmla="*/ 9108 w 4178772"/>
              <a:gd name="connsiteY10" fmla="*/ 1760813 h 6210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178772" h="6210487">
                <a:moveTo>
                  <a:pt x="9108" y="0"/>
                </a:moveTo>
                <a:lnTo>
                  <a:pt x="4178772" y="0"/>
                </a:lnTo>
                <a:lnTo>
                  <a:pt x="4178772" y="3429000"/>
                </a:lnTo>
                <a:lnTo>
                  <a:pt x="4166428" y="3429000"/>
                </a:lnTo>
                <a:lnTo>
                  <a:pt x="4166428" y="5856216"/>
                </a:lnTo>
                <a:cubicBezTo>
                  <a:pt x="4166428" y="6051874"/>
                  <a:pt x="4007815" y="6210487"/>
                  <a:pt x="3812157" y="6210487"/>
                </a:cubicBezTo>
                <a:lnTo>
                  <a:pt x="354271" y="6210487"/>
                </a:lnTo>
                <a:cubicBezTo>
                  <a:pt x="158613" y="6210487"/>
                  <a:pt x="0" y="6051874"/>
                  <a:pt x="0" y="5856216"/>
                </a:cubicBezTo>
                <a:lnTo>
                  <a:pt x="0" y="1838365"/>
                </a:lnTo>
                <a:cubicBezTo>
                  <a:pt x="0" y="1813908"/>
                  <a:pt x="2478" y="1790029"/>
                  <a:pt x="7198" y="1766967"/>
                </a:cubicBezTo>
                <a:lnTo>
                  <a:pt x="9108" y="176081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D9A45-1B72-756B-7137-E9617E56D9C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253532" y="137965"/>
            <a:ext cx="429207" cy="365125"/>
          </a:xfrm>
        </p:spPr>
        <p:txBody>
          <a:bodyPr/>
          <a:lstStyle>
            <a:lvl1pPr algn="r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0FB5F2-FE27-6AC5-6D6E-BC32C64746D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877334" y="6368780"/>
            <a:ext cx="2805405" cy="365125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2332195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0049159F-9012-DB0A-4C8B-E8072AB0E2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1"/>
            <a:ext cx="4023360" cy="6210486"/>
          </a:xfrm>
          <a:custGeom>
            <a:avLst/>
            <a:gdLst>
              <a:gd name="connsiteX0" fmla="*/ 8769 w 4023360"/>
              <a:gd name="connsiteY0" fmla="*/ 0 h 6210486"/>
              <a:gd name="connsiteX1" fmla="*/ 4023360 w 4023360"/>
              <a:gd name="connsiteY1" fmla="*/ 0 h 6210486"/>
              <a:gd name="connsiteX2" fmla="*/ 4023360 w 4023360"/>
              <a:gd name="connsiteY2" fmla="*/ 3428999 h 6210486"/>
              <a:gd name="connsiteX3" fmla="*/ 4011475 w 4023360"/>
              <a:gd name="connsiteY3" fmla="*/ 3428999 h 6210486"/>
              <a:gd name="connsiteX4" fmla="*/ 4011475 w 4023360"/>
              <a:gd name="connsiteY4" fmla="*/ 5856215 h 6210486"/>
              <a:gd name="connsiteX5" fmla="*/ 3670380 w 4023360"/>
              <a:gd name="connsiteY5" fmla="*/ 6210486 h 6210486"/>
              <a:gd name="connsiteX6" fmla="*/ 341095 w 4023360"/>
              <a:gd name="connsiteY6" fmla="*/ 6210486 h 6210486"/>
              <a:gd name="connsiteX7" fmla="*/ 0 w 4023360"/>
              <a:gd name="connsiteY7" fmla="*/ 5856215 h 6210486"/>
              <a:gd name="connsiteX8" fmla="*/ 0 w 4023360"/>
              <a:gd name="connsiteY8" fmla="*/ 1838364 h 6210486"/>
              <a:gd name="connsiteX9" fmla="*/ 6930 w 4023360"/>
              <a:gd name="connsiteY9" fmla="*/ 1766966 h 6210486"/>
              <a:gd name="connsiteX10" fmla="*/ 8769 w 4023360"/>
              <a:gd name="connsiteY10" fmla="*/ 1760812 h 6210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23360" h="6210486">
                <a:moveTo>
                  <a:pt x="8769" y="0"/>
                </a:moveTo>
                <a:lnTo>
                  <a:pt x="4023360" y="0"/>
                </a:lnTo>
                <a:lnTo>
                  <a:pt x="4023360" y="3428999"/>
                </a:lnTo>
                <a:lnTo>
                  <a:pt x="4011475" y="3428999"/>
                </a:lnTo>
                <a:lnTo>
                  <a:pt x="4011475" y="5856215"/>
                </a:lnTo>
                <a:cubicBezTo>
                  <a:pt x="4011475" y="6051873"/>
                  <a:pt x="3858761" y="6210486"/>
                  <a:pt x="3670380" y="6210486"/>
                </a:cubicBezTo>
                <a:lnTo>
                  <a:pt x="341095" y="6210486"/>
                </a:lnTo>
                <a:cubicBezTo>
                  <a:pt x="152714" y="6210486"/>
                  <a:pt x="0" y="6051873"/>
                  <a:pt x="0" y="5856215"/>
                </a:cubicBezTo>
                <a:lnTo>
                  <a:pt x="0" y="1838364"/>
                </a:lnTo>
                <a:cubicBezTo>
                  <a:pt x="0" y="1813907"/>
                  <a:pt x="2386" y="1790028"/>
                  <a:pt x="6930" y="1766966"/>
                </a:cubicBezTo>
                <a:lnTo>
                  <a:pt x="8769" y="176081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0" y="1380744"/>
            <a:ext cx="6858000" cy="498348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9940228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9866" y="647513"/>
            <a:ext cx="6796553" cy="1468815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22C7FA0-DB8C-0637-DDE8-BFD794CE7D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580" y="647514"/>
            <a:ext cx="3749041" cy="6210487"/>
          </a:xfrm>
          <a:custGeom>
            <a:avLst/>
            <a:gdLst>
              <a:gd name="connsiteX0" fmla="*/ 350566 w 3749041"/>
              <a:gd name="connsiteY0" fmla="*/ 0 h 6210487"/>
              <a:gd name="connsiteX1" fmla="*/ 3398475 w 3749041"/>
              <a:gd name="connsiteY1" fmla="*/ 0 h 6210487"/>
              <a:gd name="connsiteX2" fmla="*/ 3749041 w 3749041"/>
              <a:gd name="connsiteY2" fmla="*/ 350566 h 6210487"/>
              <a:gd name="connsiteX3" fmla="*/ 3749041 w 3749041"/>
              <a:gd name="connsiteY3" fmla="*/ 1468815 h 6210487"/>
              <a:gd name="connsiteX4" fmla="*/ 3749041 w 3749041"/>
              <a:gd name="connsiteY4" fmla="*/ 2676774 h 6210487"/>
              <a:gd name="connsiteX5" fmla="*/ 3749041 w 3749041"/>
              <a:gd name="connsiteY5" fmla="*/ 6210487 h 6210487"/>
              <a:gd name="connsiteX6" fmla="*/ 2320499 w 3749041"/>
              <a:gd name="connsiteY6" fmla="*/ 6210487 h 6210487"/>
              <a:gd name="connsiteX7" fmla="*/ 2320499 w 3749041"/>
              <a:gd name="connsiteY7" fmla="*/ 6203839 h 6210487"/>
              <a:gd name="connsiteX8" fmla="*/ 0 w 3749041"/>
              <a:gd name="connsiteY8" fmla="*/ 6203839 h 6210487"/>
              <a:gd name="connsiteX9" fmla="*/ 0 w 3749041"/>
              <a:gd name="connsiteY9" fmla="*/ 2676774 h 6210487"/>
              <a:gd name="connsiteX10" fmla="*/ 0 w 3749041"/>
              <a:gd name="connsiteY10" fmla="*/ 1468815 h 6210487"/>
              <a:gd name="connsiteX11" fmla="*/ 0 w 3749041"/>
              <a:gd name="connsiteY11" fmla="*/ 350566 h 6210487"/>
              <a:gd name="connsiteX12" fmla="*/ 350566 w 3749041"/>
              <a:gd name="connsiteY12" fmla="*/ 0 h 6210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749041" h="6210487">
                <a:moveTo>
                  <a:pt x="350566" y="0"/>
                </a:moveTo>
                <a:lnTo>
                  <a:pt x="3398475" y="0"/>
                </a:lnTo>
                <a:cubicBezTo>
                  <a:pt x="3592087" y="0"/>
                  <a:pt x="3749041" y="156954"/>
                  <a:pt x="3749041" y="350566"/>
                </a:cubicBezTo>
                <a:lnTo>
                  <a:pt x="3749041" y="1468815"/>
                </a:lnTo>
                <a:lnTo>
                  <a:pt x="3749041" y="2676774"/>
                </a:lnTo>
                <a:lnTo>
                  <a:pt x="3749041" y="6210487"/>
                </a:lnTo>
                <a:lnTo>
                  <a:pt x="2320499" y="6210487"/>
                </a:lnTo>
                <a:lnTo>
                  <a:pt x="2320499" y="6203839"/>
                </a:lnTo>
                <a:lnTo>
                  <a:pt x="0" y="6203839"/>
                </a:lnTo>
                <a:lnTo>
                  <a:pt x="0" y="2676774"/>
                </a:lnTo>
                <a:lnTo>
                  <a:pt x="0" y="1468815"/>
                </a:lnTo>
                <a:lnTo>
                  <a:pt x="0" y="350566"/>
                </a:lnTo>
                <a:cubicBezTo>
                  <a:pt x="0" y="156954"/>
                  <a:pt x="156954" y="0"/>
                  <a:pt x="35056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59866" y="2472266"/>
            <a:ext cx="6796553" cy="38919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5938795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1380744"/>
            <a:ext cx="6858000" cy="498348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9BDD84-33CF-CB5D-E189-57F1AFC16A9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818120" y="1"/>
            <a:ext cx="4023360" cy="6210486"/>
          </a:xfrm>
          <a:custGeom>
            <a:avLst/>
            <a:gdLst>
              <a:gd name="connsiteX0" fmla="*/ 8769 w 4023360"/>
              <a:gd name="connsiteY0" fmla="*/ 0 h 6210486"/>
              <a:gd name="connsiteX1" fmla="*/ 4023360 w 4023360"/>
              <a:gd name="connsiteY1" fmla="*/ 0 h 6210486"/>
              <a:gd name="connsiteX2" fmla="*/ 4023360 w 4023360"/>
              <a:gd name="connsiteY2" fmla="*/ 3428999 h 6210486"/>
              <a:gd name="connsiteX3" fmla="*/ 4011475 w 4023360"/>
              <a:gd name="connsiteY3" fmla="*/ 3428999 h 6210486"/>
              <a:gd name="connsiteX4" fmla="*/ 4011475 w 4023360"/>
              <a:gd name="connsiteY4" fmla="*/ 5856215 h 6210486"/>
              <a:gd name="connsiteX5" fmla="*/ 3670380 w 4023360"/>
              <a:gd name="connsiteY5" fmla="*/ 6210486 h 6210486"/>
              <a:gd name="connsiteX6" fmla="*/ 341095 w 4023360"/>
              <a:gd name="connsiteY6" fmla="*/ 6210486 h 6210486"/>
              <a:gd name="connsiteX7" fmla="*/ 0 w 4023360"/>
              <a:gd name="connsiteY7" fmla="*/ 5856215 h 6210486"/>
              <a:gd name="connsiteX8" fmla="*/ 0 w 4023360"/>
              <a:gd name="connsiteY8" fmla="*/ 1838364 h 6210486"/>
              <a:gd name="connsiteX9" fmla="*/ 6930 w 4023360"/>
              <a:gd name="connsiteY9" fmla="*/ 1766966 h 6210486"/>
              <a:gd name="connsiteX10" fmla="*/ 8769 w 4023360"/>
              <a:gd name="connsiteY10" fmla="*/ 1760812 h 6210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23360" h="6210486">
                <a:moveTo>
                  <a:pt x="8769" y="0"/>
                </a:moveTo>
                <a:lnTo>
                  <a:pt x="4023360" y="0"/>
                </a:lnTo>
                <a:lnTo>
                  <a:pt x="4023360" y="3428999"/>
                </a:lnTo>
                <a:lnTo>
                  <a:pt x="4011475" y="3428999"/>
                </a:lnTo>
                <a:lnTo>
                  <a:pt x="4011475" y="5856215"/>
                </a:lnTo>
                <a:cubicBezTo>
                  <a:pt x="4011475" y="6051873"/>
                  <a:pt x="3858761" y="6210486"/>
                  <a:pt x="3670380" y="6210486"/>
                </a:cubicBezTo>
                <a:lnTo>
                  <a:pt x="341095" y="6210486"/>
                </a:lnTo>
                <a:cubicBezTo>
                  <a:pt x="152714" y="6210486"/>
                  <a:pt x="0" y="6051873"/>
                  <a:pt x="0" y="5856215"/>
                </a:cubicBezTo>
                <a:lnTo>
                  <a:pt x="0" y="1838364"/>
                </a:lnTo>
                <a:cubicBezTo>
                  <a:pt x="0" y="1813907"/>
                  <a:pt x="2386" y="1790028"/>
                  <a:pt x="6930" y="1766966"/>
                </a:cubicBezTo>
                <a:lnTo>
                  <a:pt x="8769" y="176081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0264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F74ED1-55A2-A3E2-BC4A-6AD0936F24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44978"/>
            <a:ext cx="6611508" cy="5968047"/>
          </a:xfrm>
          <a:custGeom>
            <a:avLst/>
            <a:gdLst>
              <a:gd name="connsiteX0" fmla="*/ 0 w 6611508"/>
              <a:gd name="connsiteY0" fmla="*/ 0 h 5968047"/>
              <a:gd name="connsiteX1" fmla="*/ 1579959 w 6611508"/>
              <a:gd name="connsiteY1" fmla="*/ 0 h 5968047"/>
              <a:gd name="connsiteX2" fmla="*/ 4390752 w 6611508"/>
              <a:gd name="connsiteY2" fmla="*/ 0 h 5968047"/>
              <a:gd name="connsiteX3" fmla="*/ 6293021 w 6611508"/>
              <a:gd name="connsiteY3" fmla="*/ 0 h 5968047"/>
              <a:gd name="connsiteX4" fmla="*/ 6611508 w 6611508"/>
              <a:gd name="connsiteY4" fmla="*/ 318488 h 5968047"/>
              <a:gd name="connsiteX5" fmla="*/ 6611508 w 6611508"/>
              <a:gd name="connsiteY5" fmla="*/ 5649560 h 5968047"/>
              <a:gd name="connsiteX6" fmla="*/ 6293021 w 6611508"/>
              <a:gd name="connsiteY6" fmla="*/ 5968047 h 5968047"/>
              <a:gd name="connsiteX7" fmla="*/ 4390752 w 6611508"/>
              <a:gd name="connsiteY7" fmla="*/ 5968047 h 5968047"/>
              <a:gd name="connsiteX8" fmla="*/ 1579959 w 6611508"/>
              <a:gd name="connsiteY8" fmla="*/ 5968047 h 5968047"/>
              <a:gd name="connsiteX9" fmla="*/ 0 w 6611508"/>
              <a:gd name="connsiteY9" fmla="*/ 5968047 h 5968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11508" h="5968047">
                <a:moveTo>
                  <a:pt x="0" y="0"/>
                </a:moveTo>
                <a:lnTo>
                  <a:pt x="1579959" y="0"/>
                </a:lnTo>
                <a:lnTo>
                  <a:pt x="4390752" y="0"/>
                </a:lnTo>
                <a:lnTo>
                  <a:pt x="6293021" y="0"/>
                </a:lnTo>
                <a:cubicBezTo>
                  <a:pt x="6468916" y="0"/>
                  <a:pt x="6611508" y="142592"/>
                  <a:pt x="6611508" y="318488"/>
                </a:cubicBezTo>
                <a:lnTo>
                  <a:pt x="6611508" y="5649560"/>
                </a:lnTo>
                <a:cubicBezTo>
                  <a:pt x="6611508" y="5825455"/>
                  <a:pt x="6468916" y="5968047"/>
                  <a:pt x="6293021" y="5968047"/>
                </a:cubicBezTo>
                <a:lnTo>
                  <a:pt x="4390752" y="5968047"/>
                </a:lnTo>
                <a:lnTo>
                  <a:pt x="1579959" y="5968047"/>
                </a:lnTo>
                <a:lnTo>
                  <a:pt x="0" y="596804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2424649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4361688" cy="1527048"/>
          </a:xfrm>
        </p:spPr>
        <p:txBody>
          <a:bodyPr anchor="b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2194560"/>
            <a:ext cx="4360863" cy="409575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10D416-51D0-8D73-051A-85B7B2B2863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28440" y="996696"/>
            <a:ext cx="5363561" cy="4864608"/>
          </a:xfrm>
          <a:custGeom>
            <a:avLst/>
            <a:gdLst>
              <a:gd name="connsiteX0" fmla="*/ 318975 w 5363561"/>
              <a:gd name="connsiteY0" fmla="*/ 0 h 4864608"/>
              <a:gd name="connsiteX1" fmla="*/ 2154923 w 5363561"/>
              <a:gd name="connsiteY1" fmla="*/ 0 h 4864608"/>
              <a:gd name="connsiteX2" fmla="*/ 3964871 w 5363561"/>
              <a:gd name="connsiteY2" fmla="*/ 0 h 4864608"/>
              <a:gd name="connsiteX3" fmla="*/ 5363561 w 5363561"/>
              <a:gd name="connsiteY3" fmla="*/ 0 h 4864608"/>
              <a:gd name="connsiteX4" fmla="*/ 5363561 w 5363561"/>
              <a:gd name="connsiteY4" fmla="*/ 4864608 h 4864608"/>
              <a:gd name="connsiteX5" fmla="*/ 2154923 w 5363561"/>
              <a:gd name="connsiteY5" fmla="*/ 4864608 h 4864608"/>
              <a:gd name="connsiteX6" fmla="*/ 2154923 w 5363561"/>
              <a:gd name="connsiteY6" fmla="*/ 4859591 h 4864608"/>
              <a:gd name="connsiteX7" fmla="*/ 318975 w 5363561"/>
              <a:gd name="connsiteY7" fmla="*/ 4859591 h 4864608"/>
              <a:gd name="connsiteX8" fmla="*/ 0 w 5363561"/>
              <a:gd name="connsiteY8" fmla="*/ 4540616 h 4864608"/>
              <a:gd name="connsiteX9" fmla="*/ 0 w 5363561"/>
              <a:gd name="connsiteY9" fmla="*/ 318975 h 4864608"/>
              <a:gd name="connsiteX10" fmla="*/ 318975 w 5363561"/>
              <a:gd name="connsiteY10" fmla="*/ 0 h 4864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363561" h="4864608">
                <a:moveTo>
                  <a:pt x="318975" y="0"/>
                </a:moveTo>
                <a:lnTo>
                  <a:pt x="2154923" y="0"/>
                </a:lnTo>
                <a:lnTo>
                  <a:pt x="3964871" y="0"/>
                </a:lnTo>
                <a:lnTo>
                  <a:pt x="5363561" y="0"/>
                </a:lnTo>
                <a:lnTo>
                  <a:pt x="5363561" y="4864608"/>
                </a:lnTo>
                <a:lnTo>
                  <a:pt x="2154923" y="4864608"/>
                </a:lnTo>
                <a:lnTo>
                  <a:pt x="2154923" y="4859591"/>
                </a:lnTo>
                <a:lnTo>
                  <a:pt x="318975" y="4859591"/>
                </a:lnTo>
                <a:cubicBezTo>
                  <a:pt x="142810" y="4859591"/>
                  <a:pt x="0" y="4716781"/>
                  <a:pt x="0" y="4540616"/>
                </a:cubicBezTo>
                <a:lnTo>
                  <a:pt x="0" y="318975"/>
                </a:lnTo>
                <a:cubicBezTo>
                  <a:pt x="0" y="142810"/>
                  <a:pt x="142810" y="0"/>
                  <a:pt x="31897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C2950FE-5880-69E0-6E51-5FEE346A49B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9A96CF5-E431-076C-2AB1-270F11C74DF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18305373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6697"/>
            <a:ext cx="5779081" cy="2264652"/>
          </a:xfrm>
        </p:spPr>
        <p:txBody>
          <a:bodyPr anchor="b" anchorCtr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3538728"/>
            <a:ext cx="5777953" cy="232257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10D416-51D0-8D73-051A-85B7B2B2863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28440" y="996696"/>
            <a:ext cx="5363561" cy="4864608"/>
          </a:xfrm>
          <a:custGeom>
            <a:avLst/>
            <a:gdLst>
              <a:gd name="connsiteX0" fmla="*/ 318975 w 5363561"/>
              <a:gd name="connsiteY0" fmla="*/ 0 h 4864608"/>
              <a:gd name="connsiteX1" fmla="*/ 2154923 w 5363561"/>
              <a:gd name="connsiteY1" fmla="*/ 0 h 4864608"/>
              <a:gd name="connsiteX2" fmla="*/ 3964871 w 5363561"/>
              <a:gd name="connsiteY2" fmla="*/ 0 h 4864608"/>
              <a:gd name="connsiteX3" fmla="*/ 5363561 w 5363561"/>
              <a:gd name="connsiteY3" fmla="*/ 0 h 4864608"/>
              <a:gd name="connsiteX4" fmla="*/ 5363561 w 5363561"/>
              <a:gd name="connsiteY4" fmla="*/ 4864608 h 4864608"/>
              <a:gd name="connsiteX5" fmla="*/ 2154923 w 5363561"/>
              <a:gd name="connsiteY5" fmla="*/ 4864608 h 4864608"/>
              <a:gd name="connsiteX6" fmla="*/ 2154923 w 5363561"/>
              <a:gd name="connsiteY6" fmla="*/ 4859591 h 4864608"/>
              <a:gd name="connsiteX7" fmla="*/ 318975 w 5363561"/>
              <a:gd name="connsiteY7" fmla="*/ 4859591 h 4864608"/>
              <a:gd name="connsiteX8" fmla="*/ 0 w 5363561"/>
              <a:gd name="connsiteY8" fmla="*/ 4540616 h 4864608"/>
              <a:gd name="connsiteX9" fmla="*/ 0 w 5363561"/>
              <a:gd name="connsiteY9" fmla="*/ 318975 h 4864608"/>
              <a:gd name="connsiteX10" fmla="*/ 318975 w 5363561"/>
              <a:gd name="connsiteY10" fmla="*/ 0 h 4864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363561" h="4864608">
                <a:moveTo>
                  <a:pt x="318975" y="0"/>
                </a:moveTo>
                <a:lnTo>
                  <a:pt x="2154923" y="0"/>
                </a:lnTo>
                <a:lnTo>
                  <a:pt x="3964871" y="0"/>
                </a:lnTo>
                <a:lnTo>
                  <a:pt x="5363561" y="0"/>
                </a:lnTo>
                <a:lnTo>
                  <a:pt x="5363561" y="4864608"/>
                </a:lnTo>
                <a:lnTo>
                  <a:pt x="2154923" y="4864608"/>
                </a:lnTo>
                <a:lnTo>
                  <a:pt x="2154923" y="4859591"/>
                </a:lnTo>
                <a:lnTo>
                  <a:pt x="318975" y="4859591"/>
                </a:lnTo>
                <a:cubicBezTo>
                  <a:pt x="142810" y="4859591"/>
                  <a:pt x="0" y="4716781"/>
                  <a:pt x="0" y="4540616"/>
                </a:cubicBezTo>
                <a:lnTo>
                  <a:pt x="0" y="318975"/>
                </a:lnTo>
                <a:cubicBezTo>
                  <a:pt x="0" y="142810"/>
                  <a:pt x="142810" y="0"/>
                  <a:pt x="31897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F766A3-B508-7646-C366-0A8B2B74F04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39C096-E57C-1958-6BE2-29A089B74A0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1998086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8842B10-A221-5366-C461-425DDE7EE0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498809"/>
            <a:ext cx="6492236" cy="5860385"/>
          </a:xfrm>
          <a:custGeom>
            <a:avLst/>
            <a:gdLst>
              <a:gd name="connsiteX0" fmla="*/ 0 w 6492236"/>
              <a:gd name="connsiteY0" fmla="*/ 0 h 5860385"/>
              <a:gd name="connsiteX1" fmla="*/ 1551455 w 6492236"/>
              <a:gd name="connsiteY1" fmla="*/ 0 h 5860385"/>
              <a:gd name="connsiteX2" fmla="*/ 4311542 w 6492236"/>
              <a:gd name="connsiteY2" fmla="*/ 0 h 5860385"/>
              <a:gd name="connsiteX3" fmla="*/ 6179494 w 6492236"/>
              <a:gd name="connsiteY3" fmla="*/ 0 h 5860385"/>
              <a:gd name="connsiteX4" fmla="*/ 6492236 w 6492236"/>
              <a:gd name="connsiteY4" fmla="*/ 312742 h 5860385"/>
              <a:gd name="connsiteX5" fmla="*/ 6492236 w 6492236"/>
              <a:gd name="connsiteY5" fmla="*/ 5547643 h 5860385"/>
              <a:gd name="connsiteX6" fmla="*/ 6179494 w 6492236"/>
              <a:gd name="connsiteY6" fmla="*/ 5860385 h 5860385"/>
              <a:gd name="connsiteX7" fmla="*/ 4311542 w 6492236"/>
              <a:gd name="connsiteY7" fmla="*/ 5860385 h 5860385"/>
              <a:gd name="connsiteX8" fmla="*/ 1551455 w 6492236"/>
              <a:gd name="connsiteY8" fmla="*/ 5860385 h 5860385"/>
              <a:gd name="connsiteX9" fmla="*/ 0 w 6492236"/>
              <a:gd name="connsiteY9" fmla="*/ 5860385 h 586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92236" h="5860385">
                <a:moveTo>
                  <a:pt x="0" y="0"/>
                </a:moveTo>
                <a:lnTo>
                  <a:pt x="1551455" y="0"/>
                </a:lnTo>
                <a:lnTo>
                  <a:pt x="4311542" y="0"/>
                </a:lnTo>
                <a:lnTo>
                  <a:pt x="6179494" y="0"/>
                </a:lnTo>
                <a:cubicBezTo>
                  <a:pt x="6352217" y="0"/>
                  <a:pt x="6492236" y="140020"/>
                  <a:pt x="6492236" y="312742"/>
                </a:cubicBezTo>
                <a:lnTo>
                  <a:pt x="6492236" y="5547643"/>
                </a:lnTo>
                <a:cubicBezTo>
                  <a:pt x="6492236" y="5720366"/>
                  <a:pt x="6352217" y="5860385"/>
                  <a:pt x="6179494" y="5860385"/>
                </a:cubicBezTo>
                <a:lnTo>
                  <a:pt x="4311542" y="5860385"/>
                </a:lnTo>
                <a:lnTo>
                  <a:pt x="1551455" y="5860385"/>
                </a:lnTo>
                <a:lnTo>
                  <a:pt x="0" y="5860385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8577662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378358-FF6F-B176-7099-1A13C4AD294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202933" y="13796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75D03-F042-C852-E855-C802ABBBA94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826735" y="6368780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A07F02F-15D0-1F8B-17EF-68EDD953059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597182"/>
            <a:ext cx="6274279" cy="5663639"/>
          </a:xfrm>
          <a:custGeom>
            <a:avLst/>
            <a:gdLst>
              <a:gd name="connsiteX0" fmla="*/ 302243 w 6274279"/>
              <a:gd name="connsiteY0" fmla="*/ 0 h 5663639"/>
              <a:gd name="connsiteX1" fmla="*/ 2107483 w 6274279"/>
              <a:gd name="connsiteY1" fmla="*/ 0 h 5663639"/>
              <a:gd name="connsiteX2" fmla="*/ 4774908 w 6274279"/>
              <a:gd name="connsiteY2" fmla="*/ 0 h 5663639"/>
              <a:gd name="connsiteX3" fmla="*/ 6274279 w 6274279"/>
              <a:gd name="connsiteY3" fmla="*/ 0 h 5663639"/>
              <a:gd name="connsiteX4" fmla="*/ 6274279 w 6274279"/>
              <a:gd name="connsiteY4" fmla="*/ 5663639 h 5663639"/>
              <a:gd name="connsiteX5" fmla="*/ 4774908 w 6274279"/>
              <a:gd name="connsiteY5" fmla="*/ 5663639 h 5663639"/>
              <a:gd name="connsiteX6" fmla="*/ 2107483 w 6274279"/>
              <a:gd name="connsiteY6" fmla="*/ 5663639 h 5663639"/>
              <a:gd name="connsiteX7" fmla="*/ 302243 w 6274279"/>
              <a:gd name="connsiteY7" fmla="*/ 5663639 h 5663639"/>
              <a:gd name="connsiteX8" fmla="*/ 0 w 6274279"/>
              <a:gd name="connsiteY8" fmla="*/ 5361397 h 5663639"/>
              <a:gd name="connsiteX9" fmla="*/ 0 w 6274279"/>
              <a:gd name="connsiteY9" fmla="*/ 302243 h 5663639"/>
              <a:gd name="connsiteX10" fmla="*/ 302243 w 6274279"/>
              <a:gd name="connsiteY10" fmla="*/ 0 h 5663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74279" h="5663639">
                <a:moveTo>
                  <a:pt x="302243" y="0"/>
                </a:moveTo>
                <a:lnTo>
                  <a:pt x="2107483" y="0"/>
                </a:lnTo>
                <a:lnTo>
                  <a:pt x="4774908" y="0"/>
                </a:lnTo>
                <a:lnTo>
                  <a:pt x="6274279" y="0"/>
                </a:lnTo>
                <a:lnTo>
                  <a:pt x="6274279" y="5663639"/>
                </a:lnTo>
                <a:lnTo>
                  <a:pt x="4774908" y="5663639"/>
                </a:lnTo>
                <a:lnTo>
                  <a:pt x="2107483" y="5663639"/>
                </a:lnTo>
                <a:lnTo>
                  <a:pt x="302243" y="5663639"/>
                </a:lnTo>
                <a:cubicBezTo>
                  <a:pt x="135319" y="5663639"/>
                  <a:pt x="0" y="5528320"/>
                  <a:pt x="0" y="5361397"/>
                </a:cubicBezTo>
                <a:lnTo>
                  <a:pt x="0" y="302243"/>
                </a:lnTo>
                <a:cubicBezTo>
                  <a:pt x="0" y="135319"/>
                  <a:pt x="135319" y="0"/>
                  <a:pt x="30224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1103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2ADF55C-2EE8-1FD6-AB77-FE6A1AB0EE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500949"/>
            <a:ext cx="7584143" cy="5861304"/>
          </a:xfrm>
          <a:custGeom>
            <a:avLst/>
            <a:gdLst>
              <a:gd name="connsiteX0" fmla="*/ 0 w 7584143"/>
              <a:gd name="connsiteY0" fmla="*/ 0 h 5861304"/>
              <a:gd name="connsiteX1" fmla="*/ 2330244 w 7584143"/>
              <a:gd name="connsiteY1" fmla="*/ 0 h 5861304"/>
              <a:gd name="connsiteX2" fmla="*/ 2330244 w 7584143"/>
              <a:gd name="connsiteY2" fmla="*/ 460 h 5861304"/>
              <a:gd name="connsiteX3" fmla="*/ 2643362 w 7584143"/>
              <a:gd name="connsiteY3" fmla="*/ 460 h 5861304"/>
              <a:gd name="connsiteX4" fmla="*/ 5403449 w 7584143"/>
              <a:gd name="connsiteY4" fmla="*/ 460 h 5861304"/>
              <a:gd name="connsiteX5" fmla="*/ 7271401 w 7584143"/>
              <a:gd name="connsiteY5" fmla="*/ 460 h 5861304"/>
              <a:gd name="connsiteX6" fmla="*/ 7584143 w 7584143"/>
              <a:gd name="connsiteY6" fmla="*/ 313202 h 5861304"/>
              <a:gd name="connsiteX7" fmla="*/ 7584143 w 7584143"/>
              <a:gd name="connsiteY7" fmla="*/ 5548103 h 5861304"/>
              <a:gd name="connsiteX8" fmla="*/ 7271401 w 7584143"/>
              <a:gd name="connsiteY8" fmla="*/ 5860845 h 5861304"/>
              <a:gd name="connsiteX9" fmla="*/ 5403449 w 7584143"/>
              <a:gd name="connsiteY9" fmla="*/ 5860845 h 5861304"/>
              <a:gd name="connsiteX10" fmla="*/ 2643362 w 7584143"/>
              <a:gd name="connsiteY10" fmla="*/ 5860845 h 5861304"/>
              <a:gd name="connsiteX11" fmla="*/ 2330244 w 7584143"/>
              <a:gd name="connsiteY11" fmla="*/ 5860845 h 5861304"/>
              <a:gd name="connsiteX12" fmla="*/ 2330244 w 7584143"/>
              <a:gd name="connsiteY12" fmla="*/ 5861304 h 5861304"/>
              <a:gd name="connsiteX13" fmla="*/ 0 w 7584143"/>
              <a:gd name="connsiteY13" fmla="*/ 5861304 h 586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584143" h="5861304">
                <a:moveTo>
                  <a:pt x="0" y="0"/>
                </a:moveTo>
                <a:lnTo>
                  <a:pt x="2330244" y="0"/>
                </a:lnTo>
                <a:lnTo>
                  <a:pt x="2330244" y="460"/>
                </a:lnTo>
                <a:lnTo>
                  <a:pt x="2643362" y="460"/>
                </a:lnTo>
                <a:lnTo>
                  <a:pt x="5403449" y="460"/>
                </a:lnTo>
                <a:lnTo>
                  <a:pt x="7271401" y="460"/>
                </a:lnTo>
                <a:cubicBezTo>
                  <a:pt x="7444124" y="460"/>
                  <a:pt x="7584143" y="140480"/>
                  <a:pt x="7584143" y="313202"/>
                </a:cubicBezTo>
                <a:lnTo>
                  <a:pt x="7584143" y="5548103"/>
                </a:lnTo>
                <a:cubicBezTo>
                  <a:pt x="7584143" y="5720826"/>
                  <a:pt x="7444124" y="5860845"/>
                  <a:pt x="7271401" y="5860845"/>
                </a:cubicBezTo>
                <a:lnTo>
                  <a:pt x="5403449" y="5860845"/>
                </a:lnTo>
                <a:lnTo>
                  <a:pt x="2643362" y="5860845"/>
                </a:lnTo>
                <a:lnTo>
                  <a:pt x="2330244" y="5860845"/>
                </a:lnTo>
                <a:lnTo>
                  <a:pt x="2330244" y="5861304"/>
                </a:lnTo>
                <a:lnTo>
                  <a:pt x="0" y="5861304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1E025-4B4E-790A-70F2-EBDF57CDBF1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8DB5AF-1AC5-9914-BD02-F8CDB14481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2162775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8591CF2-44E9-18CF-D92F-1FD0FA0301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557829"/>
            <a:ext cx="7430219" cy="5742345"/>
          </a:xfrm>
          <a:custGeom>
            <a:avLst/>
            <a:gdLst>
              <a:gd name="connsiteX0" fmla="*/ 5147268 w 7430219"/>
              <a:gd name="connsiteY0" fmla="*/ 0 h 5742345"/>
              <a:gd name="connsiteX1" fmla="*/ 7430219 w 7430219"/>
              <a:gd name="connsiteY1" fmla="*/ 0 h 5742345"/>
              <a:gd name="connsiteX2" fmla="*/ 7430219 w 7430219"/>
              <a:gd name="connsiteY2" fmla="*/ 5742345 h 5742345"/>
              <a:gd name="connsiteX3" fmla="*/ 5147268 w 7430219"/>
              <a:gd name="connsiteY3" fmla="*/ 5742345 h 5742345"/>
              <a:gd name="connsiteX4" fmla="*/ 5147268 w 7430219"/>
              <a:gd name="connsiteY4" fmla="*/ 5741896 h 5742345"/>
              <a:gd name="connsiteX5" fmla="*/ 4840505 w 7430219"/>
              <a:gd name="connsiteY5" fmla="*/ 5741896 h 5742345"/>
              <a:gd name="connsiteX6" fmla="*/ 2136436 w 7430219"/>
              <a:gd name="connsiteY6" fmla="*/ 5741896 h 5742345"/>
              <a:gd name="connsiteX7" fmla="*/ 306395 w 7430219"/>
              <a:gd name="connsiteY7" fmla="*/ 5741896 h 5742345"/>
              <a:gd name="connsiteX8" fmla="*/ 0 w 7430219"/>
              <a:gd name="connsiteY8" fmla="*/ 5435501 h 5742345"/>
              <a:gd name="connsiteX9" fmla="*/ 0 w 7430219"/>
              <a:gd name="connsiteY9" fmla="*/ 306845 h 5742345"/>
              <a:gd name="connsiteX10" fmla="*/ 306395 w 7430219"/>
              <a:gd name="connsiteY10" fmla="*/ 451 h 5742345"/>
              <a:gd name="connsiteX11" fmla="*/ 2136436 w 7430219"/>
              <a:gd name="connsiteY11" fmla="*/ 451 h 5742345"/>
              <a:gd name="connsiteX12" fmla="*/ 4840505 w 7430219"/>
              <a:gd name="connsiteY12" fmla="*/ 451 h 5742345"/>
              <a:gd name="connsiteX13" fmla="*/ 5147268 w 7430219"/>
              <a:gd name="connsiteY13" fmla="*/ 451 h 5742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430219" h="5742345">
                <a:moveTo>
                  <a:pt x="5147268" y="0"/>
                </a:moveTo>
                <a:lnTo>
                  <a:pt x="7430219" y="0"/>
                </a:lnTo>
                <a:lnTo>
                  <a:pt x="7430219" y="5742345"/>
                </a:lnTo>
                <a:lnTo>
                  <a:pt x="5147268" y="5742345"/>
                </a:lnTo>
                <a:lnTo>
                  <a:pt x="5147268" y="5741896"/>
                </a:lnTo>
                <a:lnTo>
                  <a:pt x="4840505" y="5741896"/>
                </a:lnTo>
                <a:lnTo>
                  <a:pt x="2136436" y="5741896"/>
                </a:lnTo>
                <a:lnTo>
                  <a:pt x="306395" y="5741896"/>
                </a:lnTo>
                <a:cubicBezTo>
                  <a:pt x="137177" y="5741896"/>
                  <a:pt x="0" y="5604718"/>
                  <a:pt x="0" y="5435501"/>
                </a:cubicBezTo>
                <a:lnTo>
                  <a:pt x="0" y="306845"/>
                </a:lnTo>
                <a:cubicBezTo>
                  <a:pt x="0" y="137629"/>
                  <a:pt x="137177" y="451"/>
                  <a:pt x="306395" y="451"/>
                </a:cubicBezTo>
                <a:lnTo>
                  <a:pt x="2136436" y="451"/>
                </a:lnTo>
                <a:lnTo>
                  <a:pt x="4840505" y="451"/>
                </a:lnTo>
                <a:lnTo>
                  <a:pt x="5147268" y="45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0E272-9668-C850-34DC-A513583C75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7A0F1F-73F3-2520-20AE-D12609A0BFC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0221780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CFBFA6-C829-7A77-B370-475C5143C7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500719"/>
            <a:ext cx="7781365" cy="5861304"/>
          </a:xfrm>
          <a:custGeom>
            <a:avLst/>
            <a:gdLst>
              <a:gd name="connsiteX0" fmla="*/ 0 w 7781365"/>
              <a:gd name="connsiteY0" fmla="*/ 0 h 5861304"/>
              <a:gd name="connsiteX1" fmla="*/ 197221 w 7781365"/>
              <a:gd name="connsiteY1" fmla="*/ 0 h 5861304"/>
              <a:gd name="connsiteX2" fmla="*/ 2005781 w 7781365"/>
              <a:gd name="connsiteY2" fmla="*/ 0 h 5861304"/>
              <a:gd name="connsiteX3" fmla="*/ 2527466 w 7781365"/>
              <a:gd name="connsiteY3" fmla="*/ 0 h 5861304"/>
              <a:gd name="connsiteX4" fmla="*/ 2527466 w 7781365"/>
              <a:gd name="connsiteY4" fmla="*/ 460 h 5861304"/>
              <a:gd name="connsiteX5" fmla="*/ 2840584 w 7781365"/>
              <a:gd name="connsiteY5" fmla="*/ 460 h 5861304"/>
              <a:gd name="connsiteX6" fmla="*/ 5600671 w 7781365"/>
              <a:gd name="connsiteY6" fmla="*/ 460 h 5861304"/>
              <a:gd name="connsiteX7" fmla="*/ 7468623 w 7781365"/>
              <a:gd name="connsiteY7" fmla="*/ 460 h 5861304"/>
              <a:gd name="connsiteX8" fmla="*/ 7781365 w 7781365"/>
              <a:gd name="connsiteY8" fmla="*/ 313202 h 5861304"/>
              <a:gd name="connsiteX9" fmla="*/ 7781365 w 7781365"/>
              <a:gd name="connsiteY9" fmla="*/ 5548103 h 5861304"/>
              <a:gd name="connsiteX10" fmla="*/ 7468623 w 7781365"/>
              <a:gd name="connsiteY10" fmla="*/ 5860845 h 5861304"/>
              <a:gd name="connsiteX11" fmla="*/ 5600671 w 7781365"/>
              <a:gd name="connsiteY11" fmla="*/ 5860845 h 5861304"/>
              <a:gd name="connsiteX12" fmla="*/ 2840584 w 7781365"/>
              <a:gd name="connsiteY12" fmla="*/ 5860845 h 5861304"/>
              <a:gd name="connsiteX13" fmla="*/ 2527466 w 7781365"/>
              <a:gd name="connsiteY13" fmla="*/ 5860845 h 5861304"/>
              <a:gd name="connsiteX14" fmla="*/ 2527466 w 7781365"/>
              <a:gd name="connsiteY14" fmla="*/ 5861304 h 5861304"/>
              <a:gd name="connsiteX15" fmla="*/ 2005781 w 7781365"/>
              <a:gd name="connsiteY15" fmla="*/ 5861304 h 5861304"/>
              <a:gd name="connsiteX16" fmla="*/ 197221 w 7781365"/>
              <a:gd name="connsiteY16" fmla="*/ 5861304 h 5861304"/>
              <a:gd name="connsiteX17" fmla="*/ 0 w 7781365"/>
              <a:gd name="connsiteY17" fmla="*/ 5861304 h 586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781365" h="5861304">
                <a:moveTo>
                  <a:pt x="0" y="0"/>
                </a:moveTo>
                <a:lnTo>
                  <a:pt x="197221" y="0"/>
                </a:lnTo>
                <a:lnTo>
                  <a:pt x="2005781" y="0"/>
                </a:lnTo>
                <a:lnTo>
                  <a:pt x="2527466" y="0"/>
                </a:lnTo>
                <a:lnTo>
                  <a:pt x="2527466" y="460"/>
                </a:lnTo>
                <a:lnTo>
                  <a:pt x="2840584" y="460"/>
                </a:lnTo>
                <a:lnTo>
                  <a:pt x="5600671" y="460"/>
                </a:lnTo>
                <a:lnTo>
                  <a:pt x="7468623" y="460"/>
                </a:lnTo>
                <a:cubicBezTo>
                  <a:pt x="7641346" y="460"/>
                  <a:pt x="7781365" y="140480"/>
                  <a:pt x="7781365" y="313202"/>
                </a:cubicBezTo>
                <a:lnTo>
                  <a:pt x="7781365" y="5548103"/>
                </a:lnTo>
                <a:cubicBezTo>
                  <a:pt x="7781365" y="5720826"/>
                  <a:pt x="7641346" y="5860845"/>
                  <a:pt x="7468623" y="5860845"/>
                </a:cubicBezTo>
                <a:lnTo>
                  <a:pt x="5600671" y="5860845"/>
                </a:lnTo>
                <a:lnTo>
                  <a:pt x="2840584" y="5860845"/>
                </a:lnTo>
                <a:lnTo>
                  <a:pt x="2527466" y="5860845"/>
                </a:lnTo>
                <a:lnTo>
                  <a:pt x="2527466" y="5861304"/>
                </a:lnTo>
                <a:lnTo>
                  <a:pt x="2005781" y="5861304"/>
                </a:lnTo>
                <a:lnTo>
                  <a:pt x="197221" y="5861304"/>
                </a:lnTo>
                <a:lnTo>
                  <a:pt x="0" y="5861304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162612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012268"/>
            <a:ext cx="3739896" cy="1390330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9D96E9E-DFC6-985A-1AB3-900A281D1A0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563826"/>
            <a:ext cx="11002361" cy="4071307"/>
          </a:xfrm>
          <a:custGeom>
            <a:avLst/>
            <a:gdLst>
              <a:gd name="connsiteX0" fmla="*/ 0 w 11002361"/>
              <a:gd name="connsiteY0" fmla="*/ 0 h 4071307"/>
              <a:gd name="connsiteX1" fmla="*/ 9220200 w 11002361"/>
              <a:gd name="connsiteY1" fmla="*/ 0 h 4071307"/>
              <a:gd name="connsiteX2" fmla="*/ 9220200 w 11002361"/>
              <a:gd name="connsiteY2" fmla="*/ 1 h 4071307"/>
              <a:gd name="connsiteX3" fmla="*/ 10695675 w 11002361"/>
              <a:gd name="connsiteY3" fmla="*/ 1 h 4071307"/>
              <a:gd name="connsiteX4" fmla="*/ 11002361 w 11002361"/>
              <a:gd name="connsiteY4" fmla="*/ 306687 h 4071307"/>
              <a:gd name="connsiteX5" fmla="*/ 11002361 w 11002361"/>
              <a:gd name="connsiteY5" fmla="*/ 3784866 h 4071307"/>
              <a:gd name="connsiteX6" fmla="*/ 10815051 w 11002361"/>
              <a:gd name="connsiteY6" fmla="*/ 4067451 h 4071307"/>
              <a:gd name="connsiteX7" fmla="*/ 10802629 w 11002361"/>
              <a:gd name="connsiteY7" fmla="*/ 4071307 h 4071307"/>
              <a:gd name="connsiteX8" fmla="*/ 0 w 11002361"/>
              <a:gd name="connsiteY8" fmla="*/ 4071307 h 4071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002361" h="4071307">
                <a:moveTo>
                  <a:pt x="0" y="0"/>
                </a:moveTo>
                <a:lnTo>
                  <a:pt x="9220200" y="0"/>
                </a:lnTo>
                <a:lnTo>
                  <a:pt x="9220200" y="1"/>
                </a:lnTo>
                <a:lnTo>
                  <a:pt x="10695675" y="1"/>
                </a:lnTo>
                <a:cubicBezTo>
                  <a:pt x="10865053" y="1"/>
                  <a:pt x="11002361" y="137309"/>
                  <a:pt x="11002361" y="306687"/>
                </a:cubicBezTo>
                <a:lnTo>
                  <a:pt x="11002361" y="3784866"/>
                </a:lnTo>
                <a:cubicBezTo>
                  <a:pt x="11002361" y="3911900"/>
                  <a:pt x="10925125" y="4020894"/>
                  <a:pt x="10815051" y="4067451"/>
                </a:cubicBezTo>
                <a:lnTo>
                  <a:pt x="10802629" y="4071307"/>
                </a:lnTo>
                <a:lnTo>
                  <a:pt x="0" y="40713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7786418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4162318"/>
            <a:ext cx="2953618" cy="1892808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A66EB8D-4883-CF33-FB2A-FA4B7CE045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10869559" cy="3778270"/>
          </a:xfrm>
          <a:custGeom>
            <a:avLst/>
            <a:gdLst>
              <a:gd name="connsiteX0" fmla="*/ 0 w 10869559"/>
              <a:gd name="connsiteY0" fmla="*/ 0 h 3778270"/>
              <a:gd name="connsiteX1" fmla="*/ 663675 w 10869559"/>
              <a:gd name="connsiteY1" fmla="*/ 0 h 3778270"/>
              <a:gd name="connsiteX2" fmla="*/ 1592826 w 10869559"/>
              <a:gd name="connsiteY2" fmla="*/ 0 h 3778270"/>
              <a:gd name="connsiteX3" fmla="*/ 9216411 w 10869559"/>
              <a:gd name="connsiteY3" fmla="*/ 0 h 3778270"/>
              <a:gd name="connsiteX4" fmla="*/ 9216411 w 10869559"/>
              <a:gd name="connsiteY4" fmla="*/ 1 h 3778270"/>
              <a:gd name="connsiteX5" fmla="*/ 10585074 w 10869559"/>
              <a:gd name="connsiteY5" fmla="*/ 1 h 3778270"/>
              <a:gd name="connsiteX6" fmla="*/ 10869559 w 10869559"/>
              <a:gd name="connsiteY6" fmla="*/ 284486 h 3778270"/>
              <a:gd name="connsiteX7" fmla="*/ 10869559 w 10869559"/>
              <a:gd name="connsiteY7" fmla="*/ 3510875 h 3778270"/>
              <a:gd name="connsiteX8" fmla="*/ 10695808 w 10869559"/>
              <a:gd name="connsiteY8" fmla="*/ 3773003 h 3778270"/>
              <a:gd name="connsiteX9" fmla="*/ 10678840 w 10869559"/>
              <a:gd name="connsiteY9" fmla="*/ 3778270 h 3778270"/>
              <a:gd name="connsiteX10" fmla="*/ 0 w 10869559"/>
              <a:gd name="connsiteY10" fmla="*/ 3778270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869559" h="3778270">
                <a:moveTo>
                  <a:pt x="0" y="0"/>
                </a:moveTo>
                <a:lnTo>
                  <a:pt x="663675" y="0"/>
                </a:lnTo>
                <a:lnTo>
                  <a:pt x="1592826" y="0"/>
                </a:lnTo>
                <a:lnTo>
                  <a:pt x="9216411" y="0"/>
                </a:lnTo>
                <a:lnTo>
                  <a:pt x="9216411" y="1"/>
                </a:lnTo>
                <a:lnTo>
                  <a:pt x="10585074" y="1"/>
                </a:lnTo>
                <a:cubicBezTo>
                  <a:pt x="10742191" y="1"/>
                  <a:pt x="10869559" y="127369"/>
                  <a:pt x="10869559" y="284486"/>
                </a:cubicBezTo>
                <a:lnTo>
                  <a:pt x="10869559" y="3510875"/>
                </a:lnTo>
                <a:cubicBezTo>
                  <a:pt x="10869559" y="3628712"/>
                  <a:pt x="10797914" y="3729816"/>
                  <a:pt x="10695808" y="3773003"/>
                </a:cubicBezTo>
                <a:lnTo>
                  <a:pt x="10678840" y="3778270"/>
                </a:lnTo>
                <a:lnTo>
                  <a:pt x="0" y="377827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1927249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2953618" cy="1892808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48640"/>
            <a:ext cx="7772400" cy="224028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12E0B2E-508E-234D-B0A0-9E5ED494E5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079730"/>
            <a:ext cx="10869559" cy="3778270"/>
          </a:xfrm>
          <a:custGeom>
            <a:avLst/>
            <a:gdLst>
              <a:gd name="connsiteX0" fmla="*/ 0 w 10869559"/>
              <a:gd name="connsiteY0" fmla="*/ 0 h 3778270"/>
              <a:gd name="connsiteX1" fmla="*/ 10678837 w 10869559"/>
              <a:gd name="connsiteY1" fmla="*/ 0 h 3778270"/>
              <a:gd name="connsiteX2" fmla="*/ 10695808 w 10869559"/>
              <a:gd name="connsiteY2" fmla="*/ 5268 h 3778270"/>
              <a:gd name="connsiteX3" fmla="*/ 10869559 w 10869559"/>
              <a:gd name="connsiteY3" fmla="*/ 267397 h 3778270"/>
              <a:gd name="connsiteX4" fmla="*/ 10869559 w 10869559"/>
              <a:gd name="connsiteY4" fmla="*/ 3493786 h 3778270"/>
              <a:gd name="connsiteX5" fmla="*/ 10585074 w 10869559"/>
              <a:gd name="connsiteY5" fmla="*/ 3778270 h 3778270"/>
              <a:gd name="connsiteX6" fmla="*/ 9216411 w 10869559"/>
              <a:gd name="connsiteY6" fmla="*/ 3778270 h 3778270"/>
              <a:gd name="connsiteX7" fmla="*/ 7808345 w 10869559"/>
              <a:gd name="connsiteY7" fmla="*/ 3778270 h 3778270"/>
              <a:gd name="connsiteX8" fmla="*/ 1592826 w 10869559"/>
              <a:gd name="connsiteY8" fmla="*/ 3778270 h 3778270"/>
              <a:gd name="connsiteX9" fmla="*/ 663675 w 10869559"/>
              <a:gd name="connsiteY9" fmla="*/ 3778270 h 3778270"/>
              <a:gd name="connsiteX10" fmla="*/ 0 w 10869559"/>
              <a:gd name="connsiteY10" fmla="*/ 3778270 h 3778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869559" h="3778270">
                <a:moveTo>
                  <a:pt x="0" y="0"/>
                </a:moveTo>
                <a:lnTo>
                  <a:pt x="10678837" y="0"/>
                </a:lnTo>
                <a:lnTo>
                  <a:pt x="10695808" y="5268"/>
                </a:lnTo>
                <a:cubicBezTo>
                  <a:pt x="10797914" y="48455"/>
                  <a:pt x="10869559" y="149559"/>
                  <a:pt x="10869559" y="267397"/>
                </a:cubicBezTo>
                <a:lnTo>
                  <a:pt x="10869559" y="3493786"/>
                </a:lnTo>
                <a:cubicBezTo>
                  <a:pt x="10869559" y="3650902"/>
                  <a:pt x="10742191" y="3778270"/>
                  <a:pt x="10585074" y="3778270"/>
                </a:cubicBezTo>
                <a:lnTo>
                  <a:pt x="9216411" y="3778270"/>
                </a:lnTo>
                <a:lnTo>
                  <a:pt x="7808345" y="3778270"/>
                </a:lnTo>
                <a:lnTo>
                  <a:pt x="1592826" y="3778270"/>
                </a:lnTo>
                <a:lnTo>
                  <a:pt x="663675" y="3778270"/>
                </a:lnTo>
                <a:lnTo>
                  <a:pt x="0" y="377827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172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972802" cy="96926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75E0554-AFC0-6021-9659-FB67DE75B1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1828800"/>
            <a:ext cx="6172200" cy="4425696"/>
          </a:xfrm>
          <a:custGeom>
            <a:avLst/>
            <a:gdLst>
              <a:gd name="connsiteX0" fmla="*/ 1528012 w 6172200"/>
              <a:gd name="connsiteY0" fmla="*/ 0 h 4425696"/>
              <a:gd name="connsiteX1" fmla="*/ 5795884 w 6172200"/>
              <a:gd name="connsiteY1" fmla="*/ 0 h 4425696"/>
              <a:gd name="connsiteX2" fmla="*/ 6164556 w 6172200"/>
              <a:gd name="connsiteY2" fmla="*/ 300476 h 4425696"/>
              <a:gd name="connsiteX3" fmla="*/ 6172200 w 6172200"/>
              <a:gd name="connsiteY3" fmla="*/ 376308 h 4425696"/>
              <a:gd name="connsiteX4" fmla="*/ 6172200 w 6172200"/>
              <a:gd name="connsiteY4" fmla="*/ 4049388 h 4425696"/>
              <a:gd name="connsiteX5" fmla="*/ 6164556 w 6172200"/>
              <a:gd name="connsiteY5" fmla="*/ 4125220 h 4425696"/>
              <a:gd name="connsiteX6" fmla="*/ 5795884 w 6172200"/>
              <a:gd name="connsiteY6" fmla="*/ 4425696 h 4425696"/>
              <a:gd name="connsiteX7" fmla="*/ 4644199 w 6172200"/>
              <a:gd name="connsiteY7" fmla="*/ 4425696 h 4425696"/>
              <a:gd name="connsiteX8" fmla="*/ 376307 w 6172200"/>
              <a:gd name="connsiteY8" fmla="*/ 4425696 h 4425696"/>
              <a:gd name="connsiteX9" fmla="*/ 300476 w 6172200"/>
              <a:gd name="connsiteY9" fmla="*/ 4418052 h 4425696"/>
              <a:gd name="connsiteX10" fmla="*/ 0 w 6172200"/>
              <a:gd name="connsiteY10" fmla="*/ 4049380 h 4425696"/>
              <a:gd name="connsiteX11" fmla="*/ 0 w 6172200"/>
              <a:gd name="connsiteY11" fmla="*/ 376318 h 4425696"/>
              <a:gd name="connsiteX12" fmla="*/ 376317 w 6172200"/>
              <a:gd name="connsiteY12" fmla="*/ 1 h 4425696"/>
              <a:gd name="connsiteX13" fmla="*/ 1528002 w 6172200"/>
              <a:gd name="connsiteY13" fmla="*/ 1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172200" h="4425696">
                <a:moveTo>
                  <a:pt x="1528012" y="0"/>
                </a:moveTo>
                <a:lnTo>
                  <a:pt x="5795884" y="0"/>
                </a:lnTo>
                <a:cubicBezTo>
                  <a:pt x="5977739" y="0"/>
                  <a:pt x="6129466" y="128995"/>
                  <a:pt x="6164556" y="300476"/>
                </a:cubicBezTo>
                <a:lnTo>
                  <a:pt x="6172200" y="376308"/>
                </a:lnTo>
                <a:lnTo>
                  <a:pt x="6172200" y="4049388"/>
                </a:lnTo>
                <a:lnTo>
                  <a:pt x="6164556" y="4125220"/>
                </a:lnTo>
                <a:cubicBezTo>
                  <a:pt x="6129466" y="4296701"/>
                  <a:pt x="5977739" y="4425696"/>
                  <a:pt x="5795884" y="4425696"/>
                </a:cubicBezTo>
                <a:lnTo>
                  <a:pt x="4644199" y="4425696"/>
                </a:lnTo>
                <a:lnTo>
                  <a:pt x="376307" y="4425696"/>
                </a:lnTo>
                <a:lnTo>
                  <a:pt x="300476" y="4418052"/>
                </a:lnTo>
                <a:cubicBezTo>
                  <a:pt x="128995" y="4382962"/>
                  <a:pt x="0" y="4231235"/>
                  <a:pt x="0" y="4049380"/>
                </a:cubicBezTo>
                <a:lnTo>
                  <a:pt x="0" y="376318"/>
                </a:lnTo>
                <a:cubicBezTo>
                  <a:pt x="0" y="168484"/>
                  <a:pt x="168483" y="1"/>
                  <a:pt x="376317" y="1"/>
                </a:cubicBezTo>
                <a:lnTo>
                  <a:pt x="1528002" y="1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10769362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A87B29A-8A7E-03FA-CAE4-603D4A7507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0644" y="2290890"/>
            <a:ext cx="4672584" cy="4041648"/>
          </a:xfrm>
          <a:custGeom>
            <a:avLst/>
            <a:gdLst>
              <a:gd name="connsiteX0" fmla="*/ 343661 w 4672584"/>
              <a:gd name="connsiteY0" fmla="*/ 0 h 4041648"/>
              <a:gd name="connsiteX1" fmla="*/ 4328923 w 4672584"/>
              <a:gd name="connsiteY1" fmla="*/ 0 h 4041648"/>
              <a:gd name="connsiteX2" fmla="*/ 4672584 w 4672584"/>
              <a:gd name="connsiteY2" fmla="*/ 343661 h 4041648"/>
              <a:gd name="connsiteX3" fmla="*/ 4672584 w 4672584"/>
              <a:gd name="connsiteY3" fmla="*/ 3697987 h 4041648"/>
              <a:gd name="connsiteX4" fmla="*/ 4328923 w 4672584"/>
              <a:gd name="connsiteY4" fmla="*/ 4041648 h 4041648"/>
              <a:gd name="connsiteX5" fmla="*/ 343661 w 4672584"/>
              <a:gd name="connsiteY5" fmla="*/ 4041648 h 4041648"/>
              <a:gd name="connsiteX6" fmla="*/ 0 w 4672584"/>
              <a:gd name="connsiteY6" fmla="*/ 3697987 h 4041648"/>
              <a:gd name="connsiteX7" fmla="*/ 0 w 4672584"/>
              <a:gd name="connsiteY7" fmla="*/ 343661 h 4041648"/>
              <a:gd name="connsiteX8" fmla="*/ 343661 w 4672584"/>
              <a:gd name="connsiteY8" fmla="*/ 0 h 4041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72584" h="4041648">
                <a:moveTo>
                  <a:pt x="343661" y="0"/>
                </a:moveTo>
                <a:lnTo>
                  <a:pt x="4328923" y="0"/>
                </a:lnTo>
                <a:cubicBezTo>
                  <a:pt x="4518722" y="0"/>
                  <a:pt x="4672584" y="153862"/>
                  <a:pt x="4672584" y="343661"/>
                </a:cubicBezTo>
                <a:lnTo>
                  <a:pt x="4672584" y="3697987"/>
                </a:lnTo>
                <a:cubicBezTo>
                  <a:pt x="4672584" y="3887786"/>
                  <a:pt x="4518722" y="4041648"/>
                  <a:pt x="4328923" y="4041648"/>
                </a:cubicBezTo>
                <a:lnTo>
                  <a:pt x="343661" y="4041648"/>
                </a:lnTo>
                <a:cubicBezTo>
                  <a:pt x="153862" y="4041648"/>
                  <a:pt x="0" y="3887786"/>
                  <a:pt x="0" y="3697987"/>
                </a:cubicBezTo>
                <a:lnTo>
                  <a:pt x="0" y="343661"/>
                </a:lnTo>
                <a:cubicBezTo>
                  <a:pt x="0" y="153862"/>
                  <a:pt x="153862" y="0"/>
                  <a:pt x="34366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82490546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9836912-DF32-220D-916F-C27FCC1F8E8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2353" y="2295144"/>
            <a:ext cx="3490176" cy="4041648"/>
          </a:xfrm>
          <a:custGeom>
            <a:avLst/>
            <a:gdLst>
              <a:gd name="connsiteX0" fmla="*/ 297009 w 3490176"/>
              <a:gd name="connsiteY0" fmla="*/ 0 h 4041648"/>
              <a:gd name="connsiteX1" fmla="*/ 3195997 w 3490176"/>
              <a:gd name="connsiteY1" fmla="*/ 0 h 4041648"/>
              <a:gd name="connsiteX2" fmla="*/ 3486973 w 3490176"/>
              <a:gd name="connsiteY2" fmla="*/ 237152 h 4041648"/>
              <a:gd name="connsiteX3" fmla="*/ 3490176 w 3490176"/>
              <a:gd name="connsiteY3" fmla="*/ 268927 h 4041648"/>
              <a:gd name="connsiteX4" fmla="*/ 3490176 w 3490176"/>
              <a:gd name="connsiteY4" fmla="*/ 3772721 h 4041648"/>
              <a:gd name="connsiteX5" fmla="*/ 3486973 w 3490176"/>
              <a:gd name="connsiteY5" fmla="*/ 3804496 h 4041648"/>
              <a:gd name="connsiteX6" fmla="*/ 3195997 w 3490176"/>
              <a:gd name="connsiteY6" fmla="*/ 4041648 h 4041648"/>
              <a:gd name="connsiteX7" fmla="*/ 297009 w 3490176"/>
              <a:gd name="connsiteY7" fmla="*/ 4041648 h 4041648"/>
              <a:gd name="connsiteX8" fmla="*/ 6033 w 3490176"/>
              <a:gd name="connsiteY8" fmla="*/ 3804496 h 4041648"/>
              <a:gd name="connsiteX9" fmla="*/ 0 w 3490176"/>
              <a:gd name="connsiteY9" fmla="*/ 3744648 h 4041648"/>
              <a:gd name="connsiteX10" fmla="*/ 0 w 3490176"/>
              <a:gd name="connsiteY10" fmla="*/ 297000 h 4041648"/>
              <a:gd name="connsiteX11" fmla="*/ 6033 w 3490176"/>
              <a:gd name="connsiteY11" fmla="*/ 237152 h 4041648"/>
              <a:gd name="connsiteX12" fmla="*/ 297009 w 3490176"/>
              <a:gd name="connsiteY12" fmla="*/ 0 h 4041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90176" h="4041648">
                <a:moveTo>
                  <a:pt x="297009" y="0"/>
                </a:moveTo>
                <a:lnTo>
                  <a:pt x="3195997" y="0"/>
                </a:lnTo>
                <a:cubicBezTo>
                  <a:pt x="3339527" y="0"/>
                  <a:pt x="3459278" y="101810"/>
                  <a:pt x="3486973" y="237152"/>
                </a:cubicBezTo>
                <a:lnTo>
                  <a:pt x="3490176" y="268927"/>
                </a:lnTo>
                <a:lnTo>
                  <a:pt x="3490176" y="3772721"/>
                </a:lnTo>
                <a:lnTo>
                  <a:pt x="3486973" y="3804496"/>
                </a:lnTo>
                <a:cubicBezTo>
                  <a:pt x="3459278" y="3939839"/>
                  <a:pt x="3339527" y="4041648"/>
                  <a:pt x="3195997" y="4041648"/>
                </a:cubicBezTo>
                <a:lnTo>
                  <a:pt x="297009" y="4041648"/>
                </a:lnTo>
                <a:cubicBezTo>
                  <a:pt x="153479" y="4041648"/>
                  <a:pt x="33728" y="3939839"/>
                  <a:pt x="6033" y="3804496"/>
                </a:cubicBezTo>
                <a:lnTo>
                  <a:pt x="0" y="3744648"/>
                </a:lnTo>
                <a:lnTo>
                  <a:pt x="0" y="297000"/>
                </a:lnTo>
                <a:lnTo>
                  <a:pt x="6033" y="237152"/>
                </a:lnTo>
                <a:cubicBezTo>
                  <a:pt x="33728" y="101810"/>
                  <a:pt x="153479" y="0"/>
                  <a:pt x="2970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56187838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4718304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8640" y="603503"/>
            <a:ext cx="10826496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1" i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0303414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120640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809412"/>
            <a:ext cx="10543032" cy="4206240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0000" b="1" i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7346784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922403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8640" y="548640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0" i="0">
                <a:solidFill>
                  <a:schemeClr val="bg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800" b="0" i="0">
                <a:solidFill>
                  <a:schemeClr val="bg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400" b="0" i="0">
                <a:solidFill>
                  <a:schemeClr val="bg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4000" b="0" i="0">
                <a:solidFill>
                  <a:schemeClr val="bg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600" b="0" i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8480675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8640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0" i="0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0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0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0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0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53324265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8640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0" i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0" i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0" i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0" i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0" i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469718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0868" y="5196402"/>
            <a:ext cx="8970264" cy="466344"/>
          </a:xfrm>
        </p:spPr>
        <p:txBody>
          <a:bodyPr anchor="ctr">
            <a:no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6568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87813677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Autofit/>
          </a:bodyPr>
          <a:lstStyle>
            <a:lvl1pPr>
              <a:lnSpc>
                <a:spcPct val="120000"/>
              </a:lnSpc>
              <a:defRPr sz="2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989545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669280"/>
            <a:ext cx="8805672" cy="466344"/>
          </a:xfrm>
        </p:spPr>
        <p:txBody>
          <a:bodyPr anchor="ctr">
            <a:noAutofit/>
          </a:bodyPr>
          <a:lstStyle>
            <a:lvl1pPr>
              <a:lnSpc>
                <a:spcPct val="120000"/>
              </a:lnSpc>
              <a:defRPr sz="2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7129832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669280"/>
            <a:ext cx="8805672" cy="466344"/>
          </a:xfrm>
        </p:spPr>
        <p:txBody>
          <a:bodyPr anchor="ctr">
            <a:noAutofit/>
          </a:bodyPr>
          <a:lstStyle>
            <a:lvl1pPr>
              <a:lnSpc>
                <a:spcPct val="120000"/>
              </a:lnSpc>
              <a:defRPr sz="2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53635936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741152" cy="118872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0" y="2011680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011680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74925583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741152" cy="118872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0" y="2486025"/>
            <a:ext cx="518160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486025"/>
            <a:ext cx="518160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69474320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745788" cy="118872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0" y="1872001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none" baseline="0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72001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none" baseline="0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0" y="2573866"/>
            <a:ext cx="5157788" cy="3763963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573866"/>
            <a:ext cx="5183188" cy="3763963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7612960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745788" cy="118872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0" y="2363064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none" baseline="0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63064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none" baseline="0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0" y="3149594"/>
            <a:ext cx="5157788" cy="310896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3149594"/>
            <a:ext cx="5183188" cy="310896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417662474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653578" cy="118872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942250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383067787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0">
              <a:buNone/>
              <a:defRPr sz="1800"/>
            </a:lvl2pPr>
            <a:lvl3pPr marL="457200" indent="0">
              <a:buNone/>
              <a:defRPr sz="1600"/>
            </a:lvl3pPr>
            <a:lvl4pPr marL="685800" indent="0">
              <a:buNone/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07881835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0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22A121F-E5F6-5A23-9964-F85D3A0008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58294" y="552552"/>
            <a:ext cx="6519080" cy="5752896"/>
          </a:xfrm>
          <a:custGeom>
            <a:avLst/>
            <a:gdLst>
              <a:gd name="connsiteX0" fmla="*/ 485669 w 6519080"/>
              <a:gd name="connsiteY0" fmla="*/ 0 h 5752896"/>
              <a:gd name="connsiteX1" fmla="*/ 6033412 w 6519080"/>
              <a:gd name="connsiteY1" fmla="*/ 0 h 5752896"/>
              <a:gd name="connsiteX2" fmla="*/ 6512642 w 6519080"/>
              <a:gd name="connsiteY2" fmla="*/ 390584 h 5752896"/>
              <a:gd name="connsiteX3" fmla="*/ 6519080 w 6519080"/>
              <a:gd name="connsiteY3" fmla="*/ 454449 h 5752896"/>
              <a:gd name="connsiteX4" fmla="*/ 6519080 w 6519080"/>
              <a:gd name="connsiteY4" fmla="*/ 5298446 h 5752896"/>
              <a:gd name="connsiteX5" fmla="*/ 6512642 w 6519080"/>
              <a:gd name="connsiteY5" fmla="*/ 5362311 h 5752896"/>
              <a:gd name="connsiteX6" fmla="*/ 6033412 w 6519080"/>
              <a:gd name="connsiteY6" fmla="*/ 5752896 h 5752896"/>
              <a:gd name="connsiteX7" fmla="*/ 485669 w 6519080"/>
              <a:gd name="connsiteY7" fmla="*/ 5752896 h 5752896"/>
              <a:gd name="connsiteX8" fmla="*/ 6438 w 6519080"/>
              <a:gd name="connsiteY8" fmla="*/ 5362311 h 5752896"/>
              <a:gd name="connsiteX9" fmla="*/ 0 w 6519080"/>
              <a:gd name="connsiteY9" fmla="*/ 5298451 h 5752896"/>
              <a:gd name="connsiteX10" fmla="*/ 0 w 6519080"/>
              <a:gd name="connsiteY10" fmla="*/ 454445 h 5752896"/>
              <a:gd name="connsiteX11" fmla="*/ 6438 w 6519080"/>
              <a:gd name="connsiteY11" fmla="*/ 390584 h 5752896"/>
              <a:gd name="connsiteX12" fmla="*/ 485669 w 6519080"/>
              <a:gd name="connsiteY12" fmla="*/ 0 h 5752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519080" h="5752896">
                <a:moveTo>
                  <a:pt x="485669" y="0"/>
                </a:moveTo>
                <a:lnTo>
                  <a:pt x="6033412" y="0"/>
                </a:lnTo>
                <a:cubicBezTo>
                  <a:pt x="6269802" y="0"/>
                  <a:pt x="6467029" y="167678"/>
                  <a:pt x="6512642" y="390584"/>
                </a:cubicBezTo>
                <a:lnTo>
                  <a:pt x="6519080" y="454449"/>
                </a:lnTo>
                <a:lnTo>
                  <a:pt x="6519080" y="5298446"/>
                </a:lnTo>
                <a:lnTo>
                  <a:pt x="6512642" y="5362311"/>
                </a:lnTo>
                <a:cubicBezTo>
                  <a:pt x="6467029" y="5585218"/>
                  <a:pt x="6269802" y="5752896"/>
                  <a:pt x="6033412" y="5752896"/>
                </a:cubicBezTo>
                <a:lnTo>
                  <a:pt x="485669" y="5752896"/>
                </a:lnTo>
                <a:cubicBezTo>
                  <a:pt x="249278" y="5752896"/>
                  <a:pt x="52051" y="5585218"/>
                  <a:pt x="6438" y="5362311"/>
                </a:cubicBezTo>
                <a:lnTo>
                  <a:pt x="0" y="5298451"/>
                </a:lnTo>
                <a:lnTo>
                  <a:pt x="0" y="454445"/>
                </a:lnTo>
                <a:lnTo>
                  <a:pt x="6438" y="390584"/>
                </a:lnTo>
                <a:cubicBezTo>
                  <a:pt x="52051" y="167678"/>
                  <a:pt x="249278" y="0"/>
                  <a:pt x="48566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58083149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84674"/>
            <a:ext cx="7342307" cy="1133856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867591"/>
            <a:ext cx="10890374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8492282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84674"/>
            <a:ext cx="11107780" cy="1133856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39" y="2867591"/>
            <a:ext cx="11107779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231423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627318"/>
            <a:ext cx="8430767" cy="1842020"/>
          </a:xfrm>
        </p:spPr>
        <p:txBody>
          <a:bodyPr anchor="b">
            <a:no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155585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7213" y="13796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Raleway" pitchFamily="2" charset="0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51015" y="6368780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  <a:latin typeface="Raleway" pitchFamily="2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60E0E4-CFAE-37CE-1703-F9B06B0BD41E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5633212" y="63500"/>
            <a:ext cx="950913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US" sz="1000">
                <a:solidFill>
                  <a:srgbClr val="FF8C00">
                    <a:alpha val="50000"/>
                  </a:srgbClr>
                </a:solidFill>
                <a:latin typeface="Aptos" panose="020B0004020202020204" pitchFamily="34" charset="0"/>
              </a:rPr>
              <a:t>C2 - Confidential</a:t>
            </a:r>
          </a:p>
        </p:txBody>
      </p:sp>
    </p:spTree>
    <p:extLst>
      <p:ext uri="{BB962C8B-B14F-4D97-AF65-F5344CB8AC3E}">
        <p14:creationId xmlns:p14="http://schemas.microsoft.com/office/powerpoint/2010/main" val="4065343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  <p:sldLayoutId id="2147483849" r:id="rId18"/>
    <p:sldLayoutId id="2147483850" r:id="rId19"/>
    <p:sldLayoutId id="2147483851" r:id="rId20"/>
    <p:sldLayoutId id="2147483852" r:id="rId21"/>
    <p:sldLayoutId id="2147483853" r:id="rId22"/>
    <p:sldLayoutId id="2147483854" r:id="rId23"/>
    <p:sldLayoutId id="2147483855" r:id="rId24"/>
    <p:sldLayoutId id="2147483856" r:id="rId25"/>
    <p:sldLayoutId id="2147483857" r:id="rId26"/>
    <p:sldLayoutId id="2147483858" r:id="rId27"/>
    <p:sldLayoutId id="2147483859" r:id="rId28"/>
    <p:sldLayoutId id="2147483860" r:id="rId29"/>
    <p:sldLayoutId id="2147483861" r:id="rId30"/>
    <p:sldLayoutId id="2147483862" r:id="rId31"/>
    <p:sldLayoutId id="2147483863" r:id="rId32"/>
    <p:sldLayoutId id="2147483864" r:id="rId33"/>
    <p:sldLayoutId id="2147483865" r:id="rId34"/>
    <p:sldLayoutId id="2147483866" r:id="rId35"/>
    <p:sldLayoutId id="2147483867" r:id="rId36"/>
    <p:sldLayoutId id="2147483868" r:id="rId37"/>
    <p:sldLayoutId id="2147483869" r:id="rId38"/>
    <p:sldLayoutId id="2147483870" r:id="rId39"/>
    <p:sldLayoutId id="2147483871" r:id="rId40"/>
    <p:sldLayoutId id="2147483872" r:id="rId41"/>
    <p:sldLayoutId id="2147483873" r:id="rId42"/>
    <p:sldLayoutId id="2147483874" r:id="rId43"/>
    <p:sldLayoutId id="2147483875" r:id="rId44"/>
    <p:sldLayoutId id="2147483876" r:id="rId45"/>
    <p:sldLayoutId id="2147483877" r:id="rId46"/>
    <p:sldLayoutId id="2147483878" r:id="rId47"/>
    <p:sldLayoutId id="2147483879" r:id="rId48"/>
    <p:sldLayoutId id="2147483880" r:id="rId49"/>
    <p:sldLayoutId id="2147483881" r:id="rId50"/>
    <p:sldLayoutId id="2147483882" r:id="rId51"/>
    <p:sldLayoutId id="2147483883" r:id="rId52"/>
    <p:sldLayoutId id="2147483884" r:id="rId53"/>
    <p:sldLayoutId id="2147483885" r:id="rId54"/>
    <p:sldLayoutId id="2147483886" r:id="rId55"/>
    <p:sldLayoutId id="2147483887" r:id="rId56"/>
    <p:sldLayoutId id="2147483888" r:id="rId57"/>
    <p:sldLayoutId id="2147483889" r:id="rId5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Century Gothic" panose="020B0502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4" Type="http://schemas.openxmlformats.org/officeDocument/2006/relationships/chart" Target="../charts/char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2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emf"/><Relationship Id="rId3" Type="http://schemas.openxmlformats.org/officeDocument/2006/relationships/diagramLayout" Target="../diagrams/layout2.xml"/><Relationship Id="rId7" Type="http://schemas.openxmlformats.org/officeDocument/2006/relationships/package" Target="../embeddings/Microsoft_Excel_Worksheet.xlsx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ECD9-B641-3524-D86E-2DC81F3BD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Finance Management: ACMA 4017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2BC26-97A2-C51A-06E2-75B2BFD86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>
                <a:latin typeface="+mj-lt"/>
              </a:rPr>
              <a:t>Presentation Title: Financial and Strategic Analysis of Safran Group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+mj-lt"/>
              </a:rPr>
              <a:t>Name: Benjamin McCoy – </a:t>
            </a:r>
            <a:r>
              <a:rPr lang="en-GB" dirty="0" err="1">
                <a:latin typeface="+mj-lt"/>
              </a:rPr>
              <a:t>Hontebeyrie</a:t>
            </a:r>
            <a:endParaRPr lang="en-GB" dirty="0">
              <a:latin typeface="+mj-lt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+mj-lt"/>
              </a:rPr>
              <a:t>Student ID: 2410801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+mj-lt"/>
              </a:rPr>
              <a:t>Word Count: N/A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+mj-lt"/>
              </a:rPr>
              <a:t>Date: 24/02/2026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Lecturer: Dr Moutushi Tanha</a:t>
            </a:r>
          </a:p>
          <a:p>
            <a:endParaRPr lang="en-US" dirty="0"/>
          </a:p>
        </p:txBody>
      </p:sp>
      <p:pic>
        <p:nvPicPr>
          <p:cNvPr id="4" name="drawing" descr="Discover University of Wales Trinity Saint David">
            <a:extLst>
              <a:ext uri="{FF2B5EF4-FFF2-40B4-BE49-F238E27FC236}">
                <a16:creationId xmlns:a16="http://schemas.microsoft.com/office/drawing/2014/main" id="{BCB8EF08-6795-1B3C-E191-28C7B1020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8164" y="5180330"/>
            <a:ext cx="3863975" cy="154559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764682-1F14-9202-F070-AB48FC0DC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sz="1400" b="1" dirty="0"/>
              <a:t>1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900169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13C91-E510-4F7C-818F-C46FECE88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4006" y="4916987"/>
            <a:ext cx="6858000" cy="1737360"/>
          </a:xfrm>
        </p:spPr>
        <p:txBody>
          <a:bodyPr/>
          <a:lstStyle/>
          <a:p>
            <a:r>
              <a:rPr lang="en-GB" sz="4000" noProof="0" dirty="0"/>
              <a:t>Financial and Strategic Analysis of Safran Group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F1FF-87FC-80DD-5AB5-4F02641B33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2006" y="4609323"/>
            <a:ext cx="3496092" cy="1322653"/>
          </a:xfrm>
        </p:spPr>
        <p:txBody>
          <a:bodyPr/>
          <a:lstStyle/>
          <a:p>
            <a:r>
              <a:rPr lang="en-GB" noProof="0" dirty="0"/>
              <a:t>Presented by Benjamin McCoy - </a:t>
            </a:r>
            <a:r>
              <a:rPr lang="en-GB" noProof="0" dirty="0" err="1"/>
              <a:t>Hontebeyrie</a:t>
            </a:r>
            <a:endParaRPr lang="en-GB" noProof="0" dirty="0"/>
          </a:p>
        </p:txBody>
      </p:sp>
      <p:pic>
        <p:nvPicPr>
          <p:cNvPr id="8" name="Picture Placeholder 7" descr="A spiral staircase ">
            <a:extLst>
              <a:ext uri="{FF2B5EF4-FFF2-40B4-BE49-F238E27FC236}">
                <a16:creationId xmlns:a16="http://schemas.microsoft.com/office/drawing/2014/main" id="{7F349D00-DBC6-DA65-90E2-9816C663E17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18"/>
                    </a14:imgEffect>
                    <a14:imgEffect>
                      <a14:saturation sat="0"/>
                    </a14:imgEffect>
                    <a14:imgEffect>
                      <a14:brightnessContrast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200" b="25200"/>
          <a:stretch/>
        </p:blipFill>
        <p:spPr>
          <a:xfrm>
            <a:off x="1230139" y="629340"/>
            <a:ext cx="10976149" cy="4081805"/>
          </a:xfrm>
        </p:spPr>
      </p:pic>
      <p:pic>
        <p:nvPicPr>
          <p:cNvPr id="4" name="Picture 4" descr="Grands Prix CFNEWS de la croissance externe 2015 – CFNEWS events">
            <a:extLst>
              <a:ext uri="{FF2B5EF4-FFF2-40B4-BE49-F238E27FC236}">
                <a16:creationId xmlns:a16="http://schemas.microsoft.com/office/drawing/2014/main" id="{E006B801-7FFB-B88D-0227-FB6B4080B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212" y="1850171"/>
            <a:ext cx="6858002" cy="203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ECEA3-1649-66C8-49C4-B74A6811B8F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pPr/>
              <a:t>2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39957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145F-19F3-62BD-45B1-BCE975DDD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n-GB" u="sng" noProof="0" dirty="0"/>
              <a:t>Objectives and Structure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685D94-AADC-B5C4-3A9B-759B877D3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679" y="1715532"/>
            <a:ext cx="5231539" cy="459382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b="1" noProof="0" dirty="0"/>
              <a:t>Objectives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Analyse Safran‘s financial ratios from 2022, 2023 and 2024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Evaluate Safran’s Capital budgeting strategies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Examine working capital management practices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500" noProof="0" dirty="0"/>
          </a:p>
          <a:p>
            <a:pPr>
              <a:lnSpc>
                <a:spcPct val="110000"/>
              </a:lnSpc>
            </a:pPr>
            <a:r>
              <a:rPr lang="en-GB" sz="1500" b="1" noProof="0" dirty="0"/>
              <a:t>Structure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Introduction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Financial Ratio Analysis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Capital Budgeting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Working Capital Management</a:t>
            </a:r>
          </a:p>
          <a:p>
            <a:pPr marL="171450" indent="-1714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500" noProof="0" dirty="0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CA5EAB-055F-37FD-B98D-938825C3DC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269"/>
          <a:stretch>
            <a:fillRect/>
          </a:stretch>
        </p:blipFill>
        <p:spPr>
          <a:xfrm>
            <a:off x="548640" y="1715532"/>
            <a:ext cx="5231539" cy="4593828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EC929E-D00E-144B-8F11-50F55BB59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7213" y="137965"/>
            <a:ext cx="334867" cy="410675"/>
          </a:xfrm>
        </p:spPr>
        <p:txBody>
          <a:bodyPr/>
          <a:lstStyle/>
          <a:p>
            <a:fld id="{CC057153-B650-4DEB-B370-79DDCFDCE934}" type="slidenum">
              <a:rPr lang="en-US" sz="1400" b="1" smtClean="0"/>
              <a:t>3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251693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1826" y="4957555"/>
            <a:ext cx="6858000" cy="1737360"/>
          </a:xfrm>
        </p:spPr>
        <p:txBody>
          <a:bodyPr anchor="t">
            <a:normAutofit/>
          </a:bodyPr>
          <a:lstStyle/>
          <a:p>
            <a:r>
              <a:rPr lang="en-GB" sz="4300" noProof="0" dirty="0"/>
              <a:t>Introduction to Company</a:t>
            </a:r>
          </a:p>
        </p:txBody>
      </p:sp>
      <p:pic>
        <p:nvPicPr>
          <p:cNvPr id="4" name="Picture 3" descr="A person holding a globe">
            <a:extLst>
              <a:ext uri="{FF2B5EF4-FFF2-40B4-BE49-F238E27FC236}">
                <a16:creationId xmlns:a16="http://schemas.microsoft.com/office/drawing/2014/main" id="{1BD855A4-986B-56B9-0B4A-5923044C2B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824" r="-1" b="24675"/>
          <a:stretch>
            <a:fillRect/>
          </a:stretch>
        </p:blipFill>
        <p:spPr>
          <a:xfrm>
            <a:off x="1230139" y="629340"/>
            <a:ext cx="10976149" cy="4081805"/>
          </a:xfrm>
          <a:custGeom>
            <a:avLst/>
            <a:gdLst>
              <a:gd name="connsiteX0" fmla="*/ 1782161 w 11002360"/>
              <a:gd name="connsiteY0" fmla="*/ 0 h 4091552"/>
              <a:gd name="connsiteX1" fmla="*/ 11002360 w 11002360"/>
              <a:gd name="connsiteY1" fmla="*/ 0 h 4091552"/>
              <a:gd name="connsiteX2" fmla="*/ 11002360 w 11002360"/>
              <a:gd name="connsiteY2" fmla="*/ 4091552 h 4091552"/>
              <a:gd name="connsiteX3" fmla="*/ 3300114 w 11002360"/>
              <a:gd name="connsiteY3" fmla="*/ 4091552 h 4091552"/>
              <a:gd name="connsiteX4" fmla="*/ 1782161 w 11002360"/>
              <a:gd name="connsiteY4" fmla="*/ 4091552 h 4091552"/>
              <a:gd name="connsiteX5" fmla="*/ 306686 w 11002360"/>
              <a:gd name="connsiteY5" fmla="*/ 4091552 h 4091552"/>
              <a:gd name="connsiteX6" fmla="*/ 0 w 11002360"/>
              <a:gd name="connsiteY6" fmla="*/ 3784866 h 4091552"/>
              <a:gd name="connsiteX7" fmla="*/ 0 w 11002360"/>
              <a:gd name="connsiteY7" fmla="*/ 306687 h 4091552"/>
              <a:gd name="connsiteX8" fmla="*/ 306686 w 11002360"/>
              <a:gd name="connsiteY8" fmla="*/ 1 h 4091552"/>
              <a:gd name="connsiteX9" fmla="*/ 1782161 w 11002360"/>
              <a:gd name="connsiteY9" fmla="*/ 1 h 4091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2360" h="4091552">
                <a:moveTo>
                  <a:pt x="1782161" y="0"/>
                </a:moveTo>
                <a:lnTo>
                  <a:pt x="11002360" y="0"/>
                </a:lnTo>
                <a:lnTo>
                  <a:pt x="11002360" y="4091552"/>
                </a:lnTo>
                <a:lnTo>
                  <a:pt x="3300114" y="4091552"/>
                </a:lnTo>
                <a:lnTo>
                  <a:pt x="1782161" y="4091552"/>
                </a:lnTo>
                <a:lnTo>
                  <a:pt x="306686" y="4091552"/>
                </a:lnTo>
                <a:cubicBezTo>
                  <a:pt x="137308" y="4091552"/>
                  <a:pt x="0" y="3954244"/>
                  <a:pt x="0" y="3784866"/>
                </a:cubicBezTo>
                <a:lnTo>
                  <a:pt x="0" y="306687"/>
                </a:lnTo>
                <a:cubicBezTo>
                  <a:pt x="0" y="137309"/>
                  <a:pt x="137308" y="1"/>
                  <a:pt x="306686" y="1"/>
                </a:cubicBezTo>
                <a:lnTo>
                  <a:pt x="1782161" y="1"/>
                </a:lnTo>
                <a:close/>
              </a:path>
            </a:pathLst>
          </a:cu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0F2831-CD27-9254-2C43-85A76D777C8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27213" y="0"/>
            <a:ext cx="588867" cy="577792"/>
          </a:xfrm>
        </p:spPr>
        <p:txBody>
          <a:bodyPr/>
          <a:lstStyle/>
          <a:p>
            <a:fld id="{CC057153-B650-4DEB-B370-79DDCFDCE934}" type="slidenum">
              <a:rPr lang="en-US" sz="1400" b="1" smtClean="0"/>
              <a:pPr/>
              <a:t>4</a:t>
            </a:fld>
            <a:endParaRPr lang="en-US" sz="1400" b="1" dirty="0"/>
          </a:p>
        </p:txBody>
      </p:sp>
      <p:pic>
        <p:nvPicPr>
          <p:cNvPr id="9" name="Picture 4" descr="Grands Prix CFNEWS de la croissance externe 2015 – CFNEWS events">
            <a:extLst>
              <a:ext uri="{FF2B5EF4-FFF2-40B4-BE49-F238E27FC236}">
                <a16:creationId xmlns:a16="http://schemas.microsoft.com/office/drawing/2014/main" id="{AF466026-CB5E-17E8-384F-0F89CE3E54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0568" y="5547834"/>
            <a:ext cx="4411432" cy="131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C2C12B-C985-6160-912B-DF15BFAC28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606" y="1463730"/>
            <a:ext cx="2590335" cy="463393"/>
          </a:xfrm>
        </p:spPr>
        <p:txBody>
          <a:bodyPr/>
          <a:lstStyle/>
          <a:p>
            <a:r>
              <a:rPr lang="en-GB" b="1" noProof="0" dirty="0">
                <a:solidFill>
                  <a:schemeClr val="bg1"/>
                </a:solidFill>
              </a:rPr>
              <a:t>Facility Overview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479E0B-8EB8-CB39-AC4A-40397B558ED1}"/>
              </a:ext>
            </a:extLst>
          </p:cNvPr>
          <p:cNvSpPr txBox="1"/>
          <p:nvPr/>
        </p:nvSpPr>
        <p:spPr>
          <a:xfrm>
            <a:off x="727688" y="1906757"/>
            <a:ext cx="29049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solidFill>
                  <a:schemeClr val="bg1"/>
                </a:solidFill>
              </a:rPr>
              <a:t>Safran has 276 locations worldwide, </a:t>
            </a:r>
            <a:r>
              <a:rPr lang="en-GB" dirty="0">
                <a:solidFill>
                  <a:schemeClr val="bg1"/>
                </a:solidFill>
              </a:rPr>
              <a:t>spanning Europe, North </a:t>
            </a:r>
            <a:r>
              <a:rPr lang="en-GB" noProof="0" dirty="0">
                <a:solidFill>
                  <a:schemeClr val="bg1"/>
                </a:solidFill>
              </a:rPr>
              <a:t>America, Latin America, Asia, the Middle </a:t>
            </a:r>
            <a:r>
              <a:rPr lang="en-GB" dirty="0">
                <a:solidFill>
                  <a:schemeClr val="bg1"/>
                </a:solidFill>
              </a:rPr>
              <a:t>E</a:t>
            </a:r>
            <a:r>
              <a:rPr lang="en-GB" noProof="0" dirty="0" err="1">
                <a:solidFill>
                  <a:schemeClr val="bg1"/>
                </a:solidFill>
              </a:rPr>
              <a:t>ast</a:t>
            </a:r>
            <a:r>
              <a:rPr lang="en-GB" noProof="0" dirty="0">
                <a:solidFill>
                  <a:schemeClr val="bg1"/>
                </a:solidFill>
              </a:rPr>
              <a:t> and Africa.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EE35695D-44F1-1466-B3E7-EDBBDC75EB07}"/>
              </a:ext>
            </a:extLst>
          </p:cNvPr>
          <p:cNvSpPr txBox="1">
            <a:spLocks/>
          </p:cNvSpPr>
          <p:nvPr/>
        </p:nvSpPr>
        <p:spPr>
          <a:xfrm>
            <a:off x="4020278" y="1463730"/>
            <a:ext cx="2590335" cy="4633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noProof="0" dirty="0">
                <a:solidFill>
                  <a:schemeClr val="bg1"/>
                </a:solidFill>
              </a:rPr>
              <a:t>Size and Capacity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D3AC07-D190-AE1D-118B-37D89ECFD40E}"/>
              </a:ext>
            </a:extLst>
          </p:cNvPr>
          <p:cNvSpPr txBox="1"/>
          <p:nvPr/>
        </p:nvSpPr>
        <p:spPr>
          <a:xfrm>
            <a:off x="4020279" y="1927123"/>
            <a:ext cx="5359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solidFill>
                  <a:schemeClr val="bg1"/>
                </a:solidFill>
              </a:rPr>
              <a:t>Major Facilities span 10,000m2 to 45,000m2.</a:t>
            </a:r>
            <a:br>
              <a:rPr lang="en-GB" noProof="0" dirty="0">
                <a:solidFill>
                  <a:schemeClr val="bg1"/>
                </a:solidFill>
              </a:rPr>
            </a:br>
            <a:r>
              <a:rPr lang="en-GB" noProof="0" dirty="0">
                <a:solidFill>
                  <a:schemeClr val="bg1"/>
                </a:solidFill>
              </a:rPr>
              <a:t>Production capacity varies yearly.</a:t>
            </a:r>
          </a:p>
          <a:p>
            <a:r>
              <a:rPr lang="en-GB" noProof="0" dirty="0">
                <a:solidFill>
                  <a:schemeClr val="bg1"/>
                </a:solidFill>
              </a:rPr>
              <a:t>Facilities are digitally advanced, highly automated “Smart Factories”.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3C3720-F3F0-2A9B-C0F6-64F356542A10}"/>
              </a:ext>
            </a:extLst>
          </p:cNvPr>
          <p:cNvSpPr txBox="1"/>
          <p:nvPr/>
        </p:nvSpPr>
        <p:spPr>
          <a:xfrm>
            <a:off x="769605" y="4450375"/>
            <a:ext cx="31141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solidFill>
                  <a:schemeClr val="bg1"/>
                </a:solidFill>
              </a:rPr>
              <a:t>Safran is a cornerstone of global aerospace ecosystem shaping the future of aerospace technologies.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E8BC27F0-D8C8-61FA-4097-CF3346915EEE}"/>
              </a:ext>
            </a:extLst>
          </p:cNvPr>
          <p:cNvSpPr txBox="1">
            <a:spLocks/>
          </p:cNvSpPr>
          <p:nvPr/>
        </p:nvSpPr>
        <p:spPr>
          <a:xfrm>
            <a:off x="769606" y="3907047"/>
            <a:ext cx="2590335" cy="4633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noProof="0" dirty="0">
                <a:solidFill>
                  <a:schemeClr val="bg1"/>
                </a:solidFill>
              </a:rPr>
              <a:t>Significance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C0E82C-D5AC-DB7C-6DE4-CB366F5EE4CA}"/>
              </a:ext>
            </a:extLst>
          </p:cNvPr>
          <p:cNvSpPr txBox="1"/>
          <p:nvPr/>
        </p:nvSpPr>
        <p:spPr>
          <a:xfrm>
            <a:off x="4028995" y="4450375"/>
            <a:ext cx="53596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solidFill>
                  <a:schemeClr val="bg1"/>
                </a:solidFill>
              </a:rPr>
              <a:t>Safran started off as independent specialist firms which were eventually merged. </a:t>
            </a:r>
          </a:p>
          <a:p>
            <a:r>
              <a:rPr lang="en-GB" noProof="0" dirty="0">
                <a:solidFill>
                  <a:schemeClr val="bg1"/>
                </a:solidFill>
              </a:rPr>
              <a:t>It continued growing through acquisitions, digital transformation and service growth. </a:t>
            </a:r>
          </a:p>
          <a:p>
            <a:r>
              <a:rPr lang="en-GB" noProof="0" dirty="0">
                <a:solidFill>
                  <a:schemeClr val="bg1"/>
                </a:solidFill>
              </a:rPr>
              <a:t>Safran is currently expanding to India.</a:t>
            </a:r>
          </a:p>
          <a:p>
            <a:endParaRPr lang="en-GB" noProof="0" dirty="0"/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125854D6-907A-7FD8-8E74-8960E7364EFD}"/>
              </a:ext>
            </a:extLst>
          </p:cNvPr>
          <p:cNvSpPr txBox="1">
            <a:spLocks/>
          </p:cNvSpPr>
          <p:nvPr/>
        </p:nvSpPr>
        <p:spPr>
          <a:xfrm>
            <a:off x="3987031" y="3907047"/>
            <a:ext cx="2590335" cy="4633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Century Gothic" panose="020B0502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noProof="0" dirty="0">
                <a:solidFill>
                  <a:schemeClr val="bg1"/>
                </a:solidFill>
              </a:rPr>
              <a:t>Organisation Growth</a:t>
            </a:r>
          </a:p>
        </p:txBody>
      </p:sp>
      <p:pic>
        <p:nvPicPr>
          <p:cNvPr id="1028" name="Picture 4" descr="Grands Prix CFNEWS de la croissance externe 2015 – CFNEWS events">
            <a:extLst>
              <a:ext uri="{FF2B5EF4-FFF2-40B4-BE49-F238E27FC236}">
                <a16:creationId xmlns:a16="http://schemas.microsoft.com/office/drawing/2014/main" id="{5361ABBF-EE52-BBCF-C060-B08864EDC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744608" y="2410610"/>
            <a:ext cx="6858002" cy="203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phic 6" descr="Modern architecture with solid fill">
            <a:extLst>
              <a:ext uri="{FF2B5EF4-FFF2-40B4-BE49-F238E27FC236}">
                <a16:creationId xmlns:a16="http://schemas.microsoft.com/office/drawing/2014/main" id="{DE08E137-A2FE-2C21-2DF6-9B40D3770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35653" y="1383287"/>
            <a:ext cx="523978" cy="523978"/>
          </a:xfrm>
          <a:prstGeom prst="rect">
            <a:avLst/>
          </a:prstGeom>
        </p:spPr>
      </p:pic>
      <p:pic>
        <p:nvPicPr>
          <p:cNvPr id="9" name="Graphic 8" descr="Alterations &amp; Tailoring with solid fill">
            <a:extLst>
              <a:ext uri="{FF2B5EF4-FFF2-40B4-BE49-F238E27FC236}">
                <a16:creationId xmlns:a16="http://schemas.microsoft.com/office/drawing/2014/main" id="{1F3FC4EB-91F5-3B9D-CDE8-75529A795D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68526" y="1365291"/>
            <a:ext cx="541466" cy="541466"/>
          </a:xfrm>
          <a:prstGeom prst="rect">
            <a:avLst/>
          </a:prstGeom>
        </p:spPr>
      </p:pic>
      <p:pic>
        <p:nvPicPr>
          <p:cNvPr id="15" name="Graphic 14" descr="Cause And Effect with solid fill">
            <a:extLst>
              <a:ext uri="{FF2B5EF4-FFF2-40B4-BE49-F238E27FC236}">
                <a16:creationId xmlns:a16="http://schemas.microsoft.com/office/drawing/2014/main" id="{72CB1270-A08A-29D4-4C59-369381A04E2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342472" y="3808608"/>
            <a:ext cx="561832" cy="561832"/>
          </a:xfrm>
          <a:prstGeom prst="rect">
            <a:avLst/>
          </a:prstGeom>
        </p:spPr>
      </p:pic>
      <p:pic>
        <p:nvPicPr>
          <p:cNvPr id="17" name="Graphic 16" descr="Bar graph with upward trend with solid fill">
            <a:extLst>
              <a:ext uri="{FF2B5EF4-FFF2-40B4-BE49-F238E27FC236}">
                <a16:creationId xmlns:a16="http://schemas.microsoft.com/office/drawing/2014/main" id="{61AF012D-F8E0-9718-03C8-8ACCEDD56AE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29075" y="3757447"/>
            <a:ext cx="561833" cy="61299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181308-A32E-A6C4-D502-529383886D49}"/>
              </a:ext>
            </a:extLst>
          </p:cNvPr>
          <p:cNvSpPr txBox="1"/>
          <p:nvPr/>
        </p:nvSpPr>
        <p:spPr>
          <a:xfrm>
            <a:off x="727688" y="311554"/>
            <a:ext cx="6518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noProof="0" dirty="0">
                <a:solidFill>
                  <a:schemeClr val="bg1"/>
                </a:solidFill>
                <a:latin typeface="+mj-lt"/>
              </a:rPr>
              <a:t>Introduction to Safran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0EECC6A-D1C5-0E65-DF9F-448D44E8F14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5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190041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2F30C-B5EC-6485-52C1-2B937DCD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396" y="553616"/>
            <a:ext cx="3773878" cy="1757505"/>
          </a:xfrm>
        </p:spPr>
        <p:txBody>
          <a:bodyPr anchor="t">
            <a:normAutofit fontScale="90000"/>
          </a:bodyPr>
          <a:lstStyle/>
          <a:p>
            <a:r>
              <a:rPr lang="en-GB" sz="4400" u="sng" noProof="0" dirty="0"/>
              <a:t>Overview:</a:t>
            </a:r>
            <a:br>
              <a:rPr lang="en-GB" sz="4400" u="sng" noProof="0" dirty="0"/>
            </a:br>
            <a:r>
              <a:rPr lang="en-GB" sz="4400" u="sng" noProof="0" dirty="0"/>
              <a:t>Financial Ratio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688CE-0E6D-7E27-2CCE-156FFBE2D6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0396" y="2311121"/>
            <a:ext cx="4586068" cy="3993263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noProof="0" dirty="0"/>
              <a:t>- The following ratios will be analysed: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 Profitability Ratio, Activity Ratio, Liquidity ratio ,Trend Analysis and Gearing Ratio.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- This will enable key evaluation of </a:t>
            </a:r>
            <a:r>
              <a:rPr lang="en-GB" dirty="0"/>
              <a:t>Safran’s</a:t>
            </a:r>
            <a:r>
              <a:rPr lang="en-GB" noProof="0" dirty="0"/>
              <a:t> financial data year on year</a:t>
            </a:r>
            <a:r>
              <a:rPr lang="en-GB" dirty="0"/>
              <a:t>. It helps</a:t>
            </a:r>
            <a:r>
              <a:rPr lang="en-GB" noProof="0" dirty="0"/>
              <a:t> make informed decisions and plans for the sustainable growth of the company.</a:t>
            </a:r>
          </a:p>
          <a:p>
            <a:pPr>
              <a:lnSpc>
                <a:spcPct val="110000"/>
              </a:lnSpc>
            </a:pPr>
            <a:r>
              <a:rPr lang="en-GB" noProof="0" dirty="0"/>
              <a:t>- The comparison across the years will enable an overview on the trends and efficiency to be made.</a:t>
            </a:r>
          </a:p>
        </p:txBody>
      </p:sp>
      <p:pic>
        <p:nvPicPr>
          <p:cNvPr id="3074" name="Picture 2" descr="Business Graph Displaying Data Trends, Illustrating Analytics ...">
            <a:extLst>
              <a:ext uri="{FF2B5EF4-FFF2-40B4-BE49-F238E27FC236}">
                <a16:creationId xmlns:a16="http://schemas.microsoft.com/office/drawing/2014/main" id="{93B3BFFA-41AE-125B-7920-5004E91BED2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34708" y="927519"/>
            <a:ext cx="6440258" cy="50073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F7B4AD-E365-0D75-35F1-5244B6B68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6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993420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8BBBA4A-AD28-C01E-147B-15DA6FA89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12" y="548639"/>
            <a:ext cx="6934199" cy="5719639"/>
          </a:xfrm>
        </p:spPr>
        <p:txBody>
          <a:bodyPr anchor="t">
            <a:normAutofit/>
          </a:bodyPr>
          <a:lstStyle/>
          <a:p>
            <a:r>
              <a:rPr lang="en-GB" u="sng" noProof="0" dirty="0"/>
              <a:t>Profitability Ratios - Visuals </a:t>
            </a:r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E4C96D59-F183-8371-96DB-885FFE05D06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65358934"/>
              </p:ext>
            </p:extLst>
          </p:nvPr>
        </p:nvGraphicFramePr>
        <p:xfrm>
          <a:off x="4404853" y="1327355"/>
          <a:ext cx="7414086" cy="502899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FFA7D2-C8CF-0189-8275-027B4CFD9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7</a:t>
            </a:fld>
            <a:endParaRPr lang="en-US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F29D3B-DE9C-E93F-0C59-1DF4011233DD}"/>
              </a:ext>
            </a:extLst>
          </p:cNvPr>
          <p:cNvSpPr txBox="1"/>
          <p:nvPr/>
        </p:nvSpPr>
        <p:spPr>
          <a:xfrm>
            <a:off x="70755" y="1832073"/>
            <a:ext cx="42662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/>
              <a:t>Profitability ratios are tools used to assess a company's profitability in relation to factors such as sales, cost of goods sold, operating expenses etc. (Tulsan, 2026).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D6E4A-030D-4489-3C7A-363691B75996}"/>
              </a:ext>
            </a:extLst>
          </p:cNvPr>
          <p:cNvSpPr txBox="1"/>
          <p:nvPr/>
        </p:nvSpPr>
        <p:spPr>
          <a:xfrm>
            <a:off x="138610" y="3690110"/>
            <a:ext cx="41983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Brief Takeaway</a:t>
            </a:r>
          </a:p>
          <a:p>
            <a:r>
              <a:rPr lang="en-GB" dirty="0"/>
              <a:t>- Gross profit shows a steady improvement, whereas the other measures highlight volatility.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782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B046F-ACDD-575B-8882-370DDDC56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524CDC-264E-3486-2869-8BF90F2E2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12" y="548639"/>
            <a:ext cx="6934199" cy="5719639"/>
          </a:xfrm>
        </p:spPr>
        <p:txBody>
          <a:bodyPr anchor="t">
            <a:normAutofit/>
          </a:bodyPr>
          <a:lstStyle/>
          <a:p>
            <a:r>
              <a:rPr lang="en-GB" u="sng" noProof="0" dirty="0"/>
              <a:t>Profitability Ratios - Interpretation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C48C18C-81EF-F93B-39E2-4423B84B9E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783334"/>
              </p:ext>
            </p:extLst>
          </p:nvPr>
        </p:nvGraphicFramePr>
        <p:xfrm>
          <a:off x="6096000" y="589722"/>
          <a:ext cx="5815300" cy="5719638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2468202">
                  <a:extLst>
                    <a:ext uri="{9D8B030D-6E8A-4147-A177-3AD203B41FA5}">
                      <a16:colId xmlns:a16="http://schemas.microsoft.com/office/drawing/2014/main" val="3282406729"/>
                    </a:ext>
                  </a:extLst>
                </a:gridCol>
                <a:gridCol w="625096">
                  <a:extLst>
                    <a:ext uri="{9D8B030D-6E8A-4147-A177-3AD203B41FA5}">
                      <a16:colId xmlns:a16="http://schemas.microsoft.com/office/drawing/2014/main" val="2529445558"/>
                    </a:ext>
                  </a:extLst>
                </a:gridCol>
                <a:gridCol w="649314">
                  <a:extLst>
                    <a:ext uri="{9D8B030D-6E8A-4147-A177-3AD203B41FA5}">
                      <a16:colId xmlns:a16="http://schemas.microsoft.com/office/drawing/2014/main" val="1711895869"/>
                    </a:ext>
                  </a:extLst>
                </a:gridCol>
                <a:gridCol w="649314">
                  <a:extLst>
                    <a:ext uri="{9D8B030D-6E8A-4147-A177-3AD203B41FA5}">
                      <a16:colId xmlns:a16="http://schemas.microsoft.com/office/drawing/2014/main" val="4206347477"/>
                    </a:ext>
                  </a:extLst>
                </a:gridCol>
                <a:gridCol w="1423374">
                  <a:extLst>
                    <a:ext uri="{9D8B030D-6E8A-4147-A177-3AD203B41FA5}">
                      <a16:colId xmlns:a16="http://schemas.microsoft.com/office/drawing/2014/main" val="2792619075"/>
                    </a:ext>
                  </a:extLst>
                </a:gridCol>
              </a:tblGrid>
              <a:tr h="70704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Profitability Ratio</a:t>
                      </a: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2022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2023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2024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Trend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1940530"/>
                  </a:ext>
                </a:extLst>
              </a:tr>
              <a:tr h="13897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Gross Profit Margin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37%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41%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42%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Steady Improvement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2602273"/>
                  </a:ext>
                </a:extLst>
              </a:tr>
              <a:tr h="70704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Net Profit Margin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-12%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15%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-2%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Volatile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887769"/>
                  </a:ext>
                </a:extLst>
              </a:tr>
              <a:tr h="138971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Return On Capital Employed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11%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14%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24%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Strong Upward Trend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1961975"/>
                  </a:ext>
                </a:extLst>
              </a:tr>
              <a:tr h="70704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Return On Equity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-20%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30%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-6%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Volatile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5023337"/>
                  </a:ext>
                </a:extLst>
              </a:tr>
              <a:tr h="81905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Return On Assets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-5%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7%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-1%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Volatile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8794867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82761D4-D935-1F78-C731-6E9B9230EA54}"/>
              </a:ext>
            </a:extLst>
          </p:cNvPr>
          <p:cNvSpPr txBox="1"/>
          <p:nvPr/>
        </p:nvSpPr>
        <p:spPr>
          <a:xfrm>
            <a:off x="138612" y="1788814"/>
            <a:ext cx="58153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Key interpretation</a:t>
            </a:r>
          </a:p>
          <a:p>
            <a:r>
              <a:rPr lang="en-GB" noProof="0" dirty="0"/>
              <a:t>- Steady improvement in gross profit margin indicates better cost control</a:t>
            </a:r>
          </a:p>
          <a:p>
            <a:r>
              <a:rPr lang="en-GB" noProof="0" dirty="0"/>
              <a:t>- ROCE upward trend highlights improved efficiency in generating returns from long- term capital.</a:t>
            </a:r>
          </a:p>
          <a:p>
            <a:endParaRPr lang="en-GB" noProof="0" dirty="0"/>
          </a:p>
          <a:p>
            <a:r>
              <a:rPr lang="en-GB" b="1" noProof="0" dirty="0"/>
              <a:t>Implications</a:t>
            </a:r>
          </a:p>
          <a:p>
            <a:r>
              <a:rPr lang="en-GB" noProof="0" dirty="0"/>
              <a:t>- Net profit volatility indicates cost and financing pressures.</a:t>
            </a:r>
          </a:p>
          <a:p>
            <a:r>
              <a:rPr lang="en-GB" noProof="0" dirty="0"/>
              <a:t>- Unstable ROE and ROA can reduce investor confidence.</a:t>
            </a:r>
            <a:br>
              <a:rPr lang="en-GB" noProof="0" dirty="0"/>
            </a:br>
            <a:endParaRPr lang="en-GB" noProof="0" dirty="0"/>
          </a:p>
          <a:p>
            <a:r>
              <a:rPr lang="en-GB" b="1" noProof="0" dirty="0"/>
              <a:t>Summary</a:t>
            </a:r>
          </a:p>
          <a:p>
            <a:r>
              <a:rPr lang="en-GB" noProof="0" dirty="0"/>
              <a:t>- Although gross profit margins improves, net profit declined due it</a:t>
            </a:r>
            <a:r>
              <a:rPr lang="en-GB" dirty="0"/>
              <a:t>s</a:t>
            </a:r>
            <a:r>
              <a:rPr lang="en-GB" noProof="0" dirty="0"/>
              <a:t> increased operating expenses.</a:t>
            </a:r>
          </a:p>
          <a:p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AD44F0-FE8D-6FCE-959B-66CE0FC28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8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821492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1941-75C4-038A-7E39-A583EF98C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40" y="96053"/>
            <a:ext cx="7315200" cy="1105753"/>
          </a:xfrm>
        </p:spPr>
        <p:txBody>
          <a:bodyPr/>
          <a:lstStyle/>
          <a:p>
            <a:r>
              <a:rPr lang="en-GB" u="sng" noProof="0" dirty="0"/>
              <a:t>Activity Ratios - Visuals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36548931-6A0A-63E0-0AD1-7C58908EDDA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22163699"/>
              </p:ext>
            </p:extLst>
          </p:nvPr>
        </p:nvGraphicFramePr>
        <p:xfrm>
          <a:off x="226140" y="1002890"/>
          <a:ext cx="7148053" cy="25858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3E9E0C4E-9DB9-3C93-751F-87129BA8D2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7673114"/>
              </p:ext>
            </p:extLst>
          </p:nvPr>
        </p:nvGraphicFramePr>
        <p:xfrm>
          <a:off x="226141" y="3942734"/>
          <a:ext cx="7148052" cy="27201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4F0CE1F-3FCC-50B7-767E-D056938A6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F1ADAD-F576-7149-4ED5-50C737D5B48D}"/>
              </a:ext>
            </a:extLst>
          </p:cNvPr>
          <p:cNvSpPr txBox="1"/>
          <p:nvPr/>
        </p:nvSpPr>
        <p:spPr>
          <a:xfrm>
            <a:off x="7669161" y="3942734"/>
            <a:ext cx="42966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Brief Takeaway:</a:t>
            </a:r>
          </a:p>
          <a:p>
            <a:r>
              <a:rPr lang="en-US" dirty="0"/>
              <a:t>- Inventory turnover increases then declines, while total asset turnover remains stable.</a:t>
            </a:r>
          </a:p>
          <a:p>
            <a:endParaRPr lang="en-GB" dirty="0"/>
          </a:p>
          <a:p>
            <a:r>
              <a:rPr lang="en-GB" dirty="0"/>
              <a:t>- Payables and collection period improved (decreased) whilst inventory holding period increased.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3A6C9A-74AE-3B0A-7714-5E5232EAE376}"/>
              </a:ext>
            </a:extLst>
          </p:cNvPr>
          <p:cNvSpPr txBox="1"/>
          <p:nvPr/>
        </p:nvSpPr>
        <p:spPr>
          <a:xfrm>
            <a:off x="7669162" y="1140542"/>
            <a:ext cx="41295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Activity ratios are financial metrics used to determine how well a company uses its assets  to generate a revenue and cash. They can be used to determine a company's efficiency over time.(Maharaja Agrasen,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74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504AAD-9B40-4CEA-6C8D-DA1C92A656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36109-CD5C-AE08-7B96-963CAB44E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09" y="301176"/>
            <a:ext cx="7943971" cy="1105753"/>
          </a:xfrm>
        </p:spPr>
        <p:txBody>
          <a:bodyPr>
            <a:noAutofit/>
          </a:bodyPr>
          <a:lstStyle/>
          <a:p>
            <a:r>
              <a:rPr lang="en-GB" u="sng" noProof="0" dirty="0"/>
              <a:t>Activity Ratios - Interpretations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35D3A0-6436-6239-D914-3A677E47962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321101775"/>
              </p:ext>
            </p:extLst>
          </p:nvPr>
        </p:nvGraphicFramePr>
        <p:xfrm>
          <a:off x="206963" y="1145054"/>
          <a:ext cx="6000633" cy="5245913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2027659">
                  <a:extLst>
                    <a:ext uri="{9D8B030D-6E8A-4147-A177-3AD203B41FA5}">
                      <a16:colId xmlns:a16="http://schemas.microsoft.com/office/drawing/2014/main" val="3750269486"/>
                    </a:ext>
                  </a:extLst>
                </a:gridCol>
                <a:gridCol w="699902">
                  <a:extLst>
                    <a:ext uri="{9D8B030D-6E8A-4147-A177-3AD203B41FA5}">
                      <a16:colId xmlns:a16="http://schemas.microsoft.com/office/drawing/2014/main" val="1250806272"/>
                    </a:ext>
                  </a:extLst>
                </a:gridCol>
                <a:gridCol w="669024">
                  <a:extLst>
                    <a:ext uri="{9D8B030D-6E8A-4147-A177-3AD203B41FA5}">
                      <a16:colId xmlns:a16="http://schemas.microsoft.com/office/drawing/2014/main" val="3456795105"/>
                    </a:ext>
                  </a:extLst>
                </a:gridCol>
                <a:gridCol w="694980">
                  <a:extLst>
                    <a:ext uri="{9D8B030D-6E8A-4147-A177-3AD203B41FA5}">
                      <a16:colId xmlns:a16="http://schemas.microsoft.com/office/drawing/2014/main" val="1907061645"/>
                    </a:ext>
                  </a:extLst>
                </a:gridCol>
                <a:gridCol w="1909068">
                  <a:extLst>
                    <a:ext uri="{9D8B030D-6E8A-4147-A177-3AD203B41FA5}">
                      <a16:colId xmlns:a16="http://schemas.microsoft.com/office/drawing/2014/main" val="242046539"/>
                    </a:ext>
                  </a:extLst>
                </a:gridCol>
              </a:tblGrid>
              <a:tr h="47381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2022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2023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2024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Trend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9259791"/>
                  </a:ext>
                </a:extLst>
              </a:tr>
              <a:tr h="69694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Inventory Turnover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2.04</a:t>
                      </a: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1.96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1.84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>
                        <a:buNone/>
                      </a:pPr>
                      <a:r>
                        <a:rPr lang="en-GB" sz="140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Gradual decline</a:t>
                      </a: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8371069"/>
                  </a:ext>
                </a:extLst>
              </a:tr>
              <a:tr h="87977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Inventory Holding Period (Days)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178. 57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185.27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>
                        <a:buNone/>
                      </a:pPr>
                      <a:r>
                        <a:rPr lang="en-GB" sz="140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198.90</a:t>
                      </a: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>
                        <a:buNone/>
                      </a:pPr>
                      <a:r>
                        <a:rPr lang="en-GB" sz="1400" u="none" strike="noStrike" kern="1200" noProof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Increased holding period</a:t>
                      </a: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2079266"/>
                  </a:ext>
                </a:extLst>
              </a:tr>
              <a:tr h="111306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Trade Payables Collection Period (Days)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196.07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186.68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117.86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Consistent improvement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6641173"/>
                  </a:ext>
                </a:extLst>
              </a:tr>
              <a:tr h="104116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Trade Payables Payment Period (Days)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196.07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186.68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184.92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Gradual improvement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3662848"/>
                  </a:ext>
                </a:extLst>
              </a:tr>
              <a:tr h="104116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</a:rPr>
                        <a:t>Total Asset Turnover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0.53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0.48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0.53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</a:rPr>
                        <a:t>Declined in 2023 then improved in 2024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529" marR="7529" marT="752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053054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E48FB80-721A-C052-F69D-287932675181}"/>
              </a:ext>
            </a:extLst>
          </p:cNvPr>
          <p:cNvSpPr txBox="1"/>
          <p:nvPr/>
        </p:nvSpPr>
        <p:spPr>
          <a:xfrm>
            <a:off x="6383604" y="1087724"/>
            <a:ext cx="59460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Key Interpretations</a:t>
            </a:r>
            <a:br>
              <a:rPr lang="en-GB" noProof="0" dirty="0"/>
            </a:br>
            <a:r>
              <a:rPr lang="en-GB" noProof="0" dirty="0"/>
              <a:t>- Gradual decline in inventory turnover highlights slower inventory movement</a:t>
            </a:r>
          </a:p>
          <a:p>
            <a:r>
              <a:rPr lang="en-GB" noProof="0" dirty="0"/>
              <a:t>- Inventory holding period increased suggesting higher inventory levels. </a:t>
            </a:r>
          </a:p>
          <a:p>
            <a:r>
              <a:rPr lang="en-GB" noProof="0" dirty="0"/>
              <a:t>- Trade receivables collection period improved significantly suggesting  stronger cash inflows.</a:t>
            </a:r>
          </a:p>
          <a:p>
            <a:r>
              <a:rPr lang="en-GB" noProof="0" dirty="0"/>
              <a:t>- Improvement in total asset turnover indicated improved use of assets in generating revenue.</a:t>
            </a:r>
          </a:p>
          <a:p>
            <a:endParaRPr lang="en-GB" b="1" noProof="0" dirty="0"/>
          </a:p>
          <a:p>
            <a:r>
              <a:rPr lang="en-GB" b="1" noProof="0" dirty="0"/>
              <a:t>Implications</a:t>
            </a:r>
          </a:p>
          <a:p>
            <a:r>
              <a:rPr lang="en-GB" noProof="0" dirty="0"/>
              <a:t>- Slower inventory turnover can cause increased holding/storage costs as well as obsolescence of parts</a:t>
            </a:r>
          </a:p>
          <a:p>
            <a:r>
              <a:rPr lang="en-GB" noProof="0" dirty="0"/>
              <a:t>- Liquidity could be reduced if payments remain slow.</a:t>
            </a:r>
          </a:p>
          <a:p>
            <a:endParaRPr lang="en-GB" noProof="0" dirty="0"/>
          </a:p>
          <a:p>
            <a:r>
              <a:rPr lang="en-GB" b="1" noProof="0" dirty="0"/>
              <a:t>Summary</a:t>
            </a:r>
          </a:p>
          <a:p>
            <a:r>
              <a:rPr lang="en-GB" noProof="0" dirty="0"/>
              <a:t>- Overall activity ratios show improved cash collection but weaker inventory management.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35B4B2-DF22-F138-6673-0B9B645A8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2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B76C2-F7DA-B8A5-F01B-C2177F8FA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ED4A831-9E23-B25C-883B-34A968065511}"/>
              </a:ext>
            </a:extLst>
          </p:cNvPr>
          <p:cNvSpPr txBox="1"/>
          <p:nvPr/>
        </p:nvSpPr>
        <p:spPr>
          <a:xfrm>
            <a:off x="0" y="-431201"/>
            <a:ext cx="10962639" cy="21418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i="0" u="sng" kern="1200" noProof="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Liquidity Ratio And Trend Analysis - Visuals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3300" b="0" i="0" kern="1200" noProof="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Content Placeholder 4">
            <a:extLst>
              <a:ext uri="{FF2B5EF4-FFF2-40B4-BE49-F238E27FC236}">
                <a16:creationId xmlns:a16="http://schemas.microsoft.com/office/drawing/2014/main" id="{DB3E1E0E-A7FB-EBEA-940B-021008FB018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52502800"/>
              </p:ext>
            </p:extLst>
          </p:nvPr>
        </p:nvGraphicFramePr>
        <p:xfrm>
          <a:off x="5872480" y="1350753"/>
          <a:ext cx="5943600" cy="26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F4A7A64-5150-2AA0-0F11-D2D4B8F70F2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80240587"/>
              </p:ext>
            </p:extLst>
          </p:nvPr>
        </p:nvGraphicFramePr>
        <p:xfrm>
          <a:off x="5872480" y="4023360"/>
          <a:ext cx="6096000" cy="24833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7D6F74-B61F-487B-B2BE-2DBDA6D9974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11</a:t>
            </a:fld>
            <a:endParaRPr lang="en-US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08B4A-94BA-4311-45DE-77326D822070}"/>
              </a:ext>
            </a:extLst>
          </p:cNvPr>
          <p:cNvSpPr txBox="1"/>
          <p:nvPr/>
        </p:nvSpPr>
        <p:spPr>
          <a:xfrm>
            <a:off x="152400" y="1896778"/>
            <a:ext cx="5364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Liquidity ratios are financial metrics used to determine a company's ability to pay off short term debt without external capital. Common ratios include quick ratio and current ratio.(Hayes, 2025)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CE415E-FB38-5FB4-6847-44BA3E8D48DD}"/>
              </a:ext>
            </a:extLst>
          </p:cNvPr>
          <p:cNvSpPr txBox="1"/>
          <p:nvPr/>
        </p:nvSpPr>
        <p:spPr>
          <a:xfrm>
            <a:off x="152400" y="4023360"/>
            <a:ext cx="5364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Brief Takeaways</a:t>
            </a:r>
          </a:p>
          <a:p>
            <a:r>
              <a:rPr lang="en-GB" dirty="0"/>
              <a:t>- Assets and Liabilities both on increase, whereas liabilities rise at a quicker rate.</a:t>
            </a:r>
          </a:p>
          <a:p>
            <a:br>
              <a:rPr lang="en-GB" dirty="0"/>
            </a:br>
            <a:r>
              <a:rPr lang="en-GB" dirty="0"/>
              <a:t>- All current, quick and cash ratio decline in 2024 reducing short term liquidity.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587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05AC3A8-D023-78A9-461E-BCF3442D09D7}"/>
              </a:ext>
            </a:extLst>
          </p:cNvPr>
          <p:cNvSpPr txBox="1"/>
          <p:nvPr/>
        </p:nvSpPr>
        <p:spPr>
          <a:xfrm>
            <a:off x="0" y="-293516"/>
            <a:ext cx="12171680" cy="21418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i="0" u="sng" kern="1200" noProof="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Liquidity Ratio And Trend Analysis - Interpretations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3300" b="0" i="0" kern="1200" noProof="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A63ECCC-FCC6-3C9F-5E01-028A0E0BB0A6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653340727"/>
              </p:ext>
            </p:extLst>
          </p:nvPr>
        </p:nvGraphicFramePr>
        <p:xfrm>
          <a:off x="274320" y="1666240"/>
          <a:ext cx="4460241" cy="4881740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1176713">
                  <a:extLst>
                    <a:ext uri="{9D8B030D-6E8A-4147-A177-3AD203B41FA5}">
                      <a16:colId xmlns:a16="http://schemas.microsoft.com/office/drawing/2014/main" val="3125487597"/>
                    </a:ext>
                  </a:extLst>
                </a:gridCol>
                <a:gridCol w="585371">
                  <a:extLst>
                    <a:ext uri="{9D8B030D-6E8A-4147-A177-3AD203B41FA5}">
                      <a16:colId xmlns:a16="http://schemas.microsoft.com/office/drawing/2014/main" val="3480367638"/>
                    </a:ext>
                  </a:extLst>
                </a:gridCol>
                <a:gridCol w="585371">
                  <a:extLst>
                    <a:ext uri="{9D8B030D-6E8A-4147-A177-3AD203B41FA5}">
                      <a16:colId xmlns:a16="http://schemas.microsoft.com/office/drawing/2014/main" val="1305939280"/>
                    </a:ext>
                  </a:extLst>
                </a:gridCol>
                <a:gridCol w="585372">
                  <a:extLst>
                    <a:ext uri="{9D8B030D-6E8A-4147-A177-3AD203B41FA5}">
                      <a16:colId xmlns:a16="http://schemas.microsoft.com/office/drawing/2014/main" val="1637336862"/>
                    </a:ext>
                  </a:extLst>
                </a:gridCol>
                <a:gridCol w="1527414">
                  <a:extLst>
                    <a:ext uri="{9D8B030D-6E8A-4147-A177-3AD203B41FA5}">
                      <a16:colId xmlns:a16="http://schemas.microsoft.com/office/drawing/2014/main" val="2277565289"/>
                    </a:ext>
                  </a:extLst>
                </a:gridCol>
              </a:tblGrid>
              <a:tr h="504844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2022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2023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2024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Trend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90227512"/>
                  </a:ext>
                </a:extLst>
              </a:tr>
              <a:tr h="80607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Total current assets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24785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29375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31523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Steady increase.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18020359"/>
                  </a:ext>
                </a:extLst>
              </a:tr>
              <a:tr h="80607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Current Liabilities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27427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30787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37440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Sharp increase.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6989768"/>
                  </a:ext>
                </a:extLst>
              </a:tr>
              <a:tr h="97934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Current Ratio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0.90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0.95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0.84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Improves in 2023 then worsens.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3358840"/>
                  </a:ext>
                </a:extLst>
              </a:tr>
              <a:tr h="97934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Quick Ratio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0.67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0.69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0.59</a:t>
                      </a: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Improves in 2023 then worsens.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5528414"/>
                  </a:ext>
                </a:extLst>
              </a:tr>
              <a:tr h="80607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b="1" u="none" strike="noStrike" noProof="0" dirty="0">
                          <a:effectLst/>
                          <a:latin typeface="+mn-lt"/>
                        </a:rPr>
                        <a:t>Cash Ratio</a:t>
                      </a:r>
                      <a:endParaRPr lang="en-GB" sz="14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0.24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0.22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0.17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400" u="none" strike="noStrike" noProof="0" dirty="0">
                          <a:effectLst/>
                          <a:latin typeface="+mn-lt"/>
                        </a:rPr>
                        <a:t>Continuous decline.</a:t>
                      </a:r>
                      <a:endParaRPr lang="en-GB" sz="14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13644" marR="13644" marT="13644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219294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07A6062-42D6-0559-F261-7F82F1E4FB75}"/>
              </a:ext>
            </a:extLst>
          </p:cNvPr>
          <p:cNvSpPr txBox="1"/>
          <p:nvPr/>
        </p:nvSpPr>
        <p:spPr>
          <a:xfrm>
            <a:off x="4955256" y="1666240"/>
            <a:ext cx="68100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Key interpretations</a:t>
            </a:r>
          </a:p>
          <a:p>
            <a:r>
              <a:rPr lang="en-GB" noProof="0" dirty="0"/>
              <a:t>- Current liabilities grew faster than current assets putting pressure on liquidity.</a:t>
            </a:r>
          </a:p>
          <a:p>
            <a:r>
              <a:rPr lang="en-GB" noProof="0" dirty="0"/>
              <a:t>- Cash Ratio shows continuous decline suggesting a reduced cash availability.</a:t>
            </a:r>
            <a:br>
              <a:rPr lang="en-GB" noProof="0" dirty="0"/>
            </a:br>
            <a:br>
              <a:rPr lang="en-GB" noProof="0" dirty="0"/>
            </a:br>
            <a:r>
              <a:rPr lang="en-GB" b="1" noProof="0" dirty="0"/>
              <a:t>Implications</a:t>
            </a:r>
          </a:p>
          <a:p>
            <a:r>
              <a:rPr lang="en-GB" noProof="0" dirty="0"/>
              <a:t>- Short term payment pressures may be faced if liabilities rise.</a:t>
            </a:r>
          </a:p>
          <a:p>
            <a:r>
              <a:rPr lang="en-GB" noProof="0" dirty="0"/>
              <a:t>- Lower liquidity may cause reliance on short-term borrowing or overdrafts.</a:t>
            </a:r>
            <a:br>
              <a:rPr lang="en-GB" noProof="0" dirty="0"/>
            </a:br>
            <a:br>
              <a:rPr lang="en-GB" noProof="0" dirty="0"/>
            </a:br>
            <a:r>
              <a:rPr lang="en-GB" b="1" noProof="0" dirty="0"/>
              <a:t>Summary</a:t>
            </a:r>
          </a:p>
          <a:p>
            <a:r>
              <a:rPr lang="en-GB" noProof="0" dirty="0"/>
              <a:t>- Overall liquidity has weakened due to growing short term debts and payments.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5FAEF-F412-6A42-3CA3-F2C88852EB6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12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79177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C942A-7C43-00E4-2FCF-D3F6AA82F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360315"/>
            <a:ext cx="6796553" cy="1468815"/>
          </a:xfrm>
        </p:spPr>
        <p:txBody>
          <a:bodyPr/>
          <a:lstStyle/>
          <a:p>
            <a:r>
              <a:rPr lang="en-GB" u="sng" noProof="0" dirty="0"/>
              <a:t>Current Gearing Ratio - Visuals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E5FC90-99E5-A6C2-3824-0DAA82D5D14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95447" y="1936243"/>
            <a:ext cx="6796553" cy="951335"/>
          </a:xfrm>
        </p:spPr>
        <p:txBody>
          <a:bodyPr>
            <a:noAutofit/>
          </a:bodyPr>
          <a:lstStyle/>
          <a:p>
            <a:r>
              <a:rPr lang="en-GB" noProof="0" dirty="0"/>
              <a:t>Current Gearing Ratio are ratios used by companies' relative debt and equity. It assesses a companies leverage and financial stability. (Hayes,2022)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F6D8EDCC-C5BE-068D-443A-7E428371467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55216516"/>
              </p:ext>
            </p:extLst>
          </p:nvPr>
        </p:nvGraphicFramePr>
        <p:xfrm>
          <a:off x="166141" y="1108500"/>
          <a:ext cx="4950323" cy="27605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E7A51167-5393-A5A9-2531-33D2C4F7A4E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70341092"/>
              </p:ext>
            </p:extLst>
          </p:nvPr>
        </p:nvGraphicFramePr>
        <p:xfrm>
          <a:off x="176301" y="3754120"/>
          <a:ext cx="5015459" cy="3022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BF3051-F30A-91A0-1C9E-B7DC6DE45C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13</a:t>
            </a:fld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E7320C-841F-4EB1-C365-655AAC0FD852}"/>
              </a:ext>
            </a:extLst>
          </p:cNvPr>
          <p:cNvSpPr txBox="1"/>
          <p:nvPr/>
        </p:nvSpPr>
        <p:spPr>
          <a:xfrm>
            <a:off x="5395447" y="4061247"/>
            <a:ext cx="65420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Brief Takeaways</a:t>
            </a:r>
          </a:p>
          <a:p>
            <a:pPr marL="285750" indent="-285750">
              <a:buFontTx/>
              <a:buChar char="-"/>
            </a:pPr>
            <a:r>
              <a:rPr lang="en-GB" dirty="0"/>
              <a:t>Steady decrease in gearing showing declining financial risk.</a:t>
            </a:r>
          </a:p>
          <a:p>
            <a:pPr marL="285750" indent="-285750">
              <a:buFontTx/>
              <a:buChar char="-"/>
            </a:pPr>
            <a:r>
              <a:rPr lang="en-GB" dirty="0"/>
              <a:t>Debt levels rise relative to the equity.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622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00E7D-2B9E-92BB-593D-D0E5ADCA27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CC4D7-9272-740C-CAC0-928827473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80" y="-231318"/>
            <a:ext cx="6796553" cy="1468815"/>
          </a:xfrm>
        </p:spPr>
        <p:txBody>
          <a:bodyPr/>
          <a:lstStyle/>
          <a:p>
            <a:r>
              <a:rPr lang="en-GB" u="sng" noProof="0" dirty="0"/>
              <a:t>Current Gearing Ratio - Interpretations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DD83A89-1144-59D8-91A1-5EC97EDC7F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075366"/>
              </p:ext>
            </p:extLst>
          </p:nvPr>
        </p:nvGraphicFramePr>
        <p:xfrm>
          <a:off x="5048797" y="1918927"/>
          <a:ext cx="6757360" cy="3923072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2055388">
                  <a:extLst>
                    <a:ext uri="{9D8B030D-6E8A-4147-A177-3AD203B41FA5}">
                      <a16:colId xmlns:a16="http://schemas.microsoft.com/office/drawing/2014/main" val="4050555350"/>
                    </a:ext>
                  </a:extLst>
                </a:gridCol>
                <a:gridCol w="759655">
                  <a:extLst>
                    <a:ext uri="{9D8B030D-6E8A-4147-A177-3AD203B41FA5}">
                      <a16:colId xmlns:a16="http://schemas.microsoft.com/office/drawing/2014/main" val="3683891364"/>
                    </a:ext>
                  </a:extLst>
                </a:gridCol>
                <a:gridCol w="676656">
                  <a:extLst>
                    <a:ext uri="{9D8B030D-6E8A-4147-A177-3AD203B41FA5}">
                      <a16:colId xmlns:a16="http://schemas.microsoft.com/office/drawing/2014/main" val="2027503079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3929236456"/>
                    </a:ext>
                  </a:extLst>
                </a:gridCol>
                <a:gridCol w="2534141">
                  <a:extLst>
                    <a:ext uri="{9D8B030D-6E8A-4147-A177-3AD203B41FA5}">
                      <a16:colId xmlns:a16="http://schemas.microsoft.com/office/drawing/2014/main" val="4211467036"/>
                    </a:ext>
                  </a:extLst>
                </a:gridCol>
              </a:tblGrid>
              <a:tr h="62743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2022</a:t>
                      </a: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2023</a:t>
                      </a: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2024</a:t>
                      </a: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Trend</a:t>
                      </a:r>
                      <a:endParaRPr lang="en-GB" sz="2000" b="1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4910156"/>
                  </a:ext>
                </a:extLst>
              </a:tr>
              <a:tr h="164781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Current Gearing Ratio</a:t>
                      </a:r>
                      <a:endParaRPr lang="en-GB" sz="2000" b="1" i="0" u="none" strike="noStrike" noProof="0" dirty="0">
                        <a:solidFill>
                          <a:srgbClr val="0E284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38%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34%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31%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Consistent decline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8013880"/>
                  </a:ext>
                </a:extLst>
              </a:tr>
              <a:tr h="164781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b="1" u="none" strike="noStrike" noProof="0" dirty="0">
                          <a:effectLst/>
                          <a:latin typeface="+mn-lt"/>
                        </a:rPr>
                        <a:t>Debt To Equity</a:t>
                      </a:r>
                      <a:endParaRPr lang="en-GB" sz="2000" b="1" i="0" u="none" strike="noStrike" noProof="0" dirty="0">
                        <a:solidFill>
                          <a:srgbClr val="0E2841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0.45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0.52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0.61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2000" u="none" strike="noStrike" noProof="0" dirty="0">
                          <a:effectLst/>
                          <a:latin typeface="+mn-lt"/>
                        </a:rPr>
                        <a:t>Improving capital structure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861792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9892033-AA64-492C-887F-E89606C24596}"/>
              </a:ext>
            </a:extLst>
          </p:cNvPr>
          <p:cNvSpPr txBox="1"/>
          <p:nvPr/>
        </p:nvSpPr>
        <p:spPr>
          <a:xfrm>
            <a:off x="81280" y="1918927"/>
            <a:ext cx="483543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/>
              <a:t>Key interpretations</a:t>
            </a:r>
          </a:p>
          <a:p>
            <a:r>
              <a:rPr lang="en-GB" noProof="0" dirty="0"/>
              <a:t>- Both show improvements from 2022-2024 highlighting reduced financial risk</a:t>
            </a:r>
          </a:p>
          <a:p>
            <a:r>
              <a:rPr lang="en-GB" noProof="0" dirty="0"/>
              <a:t>- Declining gearing ratio shows reduced dependency on external borrowings.</a:t>
            </a:r>
          </a:p>
          <a:p>
            <a:r>
              <a:rPr lang="en-GB" noProof="0" dirty="0"/>
              <a:t>- Increased debt to equity highlights company improving equity whilst balancing debt highlighting better financial stability.</a:t>
            </a:r>
          </a:p>
          <a:p>
            <a:endParaRPr lang="en-GB" noProof="0" dirty="0"/>
          </a:p>
          <a:p>
            <a:endParaRPr lang="en-GB" noProof="0" dirty="0"/>
          </a:p>
          <a:p>
            <a:r>
              <a:rPr lang="en-GB" b="1" noProof="0" dirty="0"/>
              <a:t>Summary:</a:t>
            </a:r>
          </a:p>
          <a:p>
            <a:r>
              <a:rPr lang="en-GB" noProof="0" dirty="0"/>
              <a:t>These show that the company’s financial risk, borrowing strength and stability Is improving.</a:t>
            </a:r>
          </a:p>
          <a:p>
            <a:endParaRPr lang="en-GB" sz="1200" noProof="0" dirty="0"/>
          </a:p>
          <a:p>
            <a:endParaRPr lang="en-GB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3E327B-455D-976E-91E7-89003F9DB42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14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550009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300EC-EE22-D4A2-604F-53C1B8CA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-1069624"/>
            <a:ext cx="7777316" cy="1845127"/>
          </a:xfrm>
        </p:spPr>
        <p:txBody>
          <a:bodyPr/>
          <a:lstStyle/>
          <a:p>
            <a:r>
              <a:rPr lang="en-GB" u="sng" noProof="0" dirty="0"/>
              <a:t>Investors Ratio</a:t>
            </a:r>
            <a:r>
              <a:rPr lang="en-GB" u="sng" dirty="0"/>
              <a:t> - Visual</a:t>
            </a:r>
            <a:endParaRPr lang="en-GB" u="sng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79BF22-2C91-2D48-198A-35B37EC508A2}"/>
              </a:ext>
            </a:extLst>
          </p:cNvPr>
          <p:cNvSpPr txBox="1"/>
          <p:nvPr/>
        </p:nvSpPr>
        <p:spPr>
          <a:xfrm>
            <a:off x="6634480" y="980800"/>
            <a:ext cx="52697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/>
              <a:t>Investors ratio are financial ratios used by investors to judge a company's return on investment. This enables investors to determine whether it’s a good company to invest in. Common ratios are earnings per share and book value per share. (Accounting guide, 2019)</a:t>
            </a:r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DE28AC14-CF69-BF3A-608D-0BEFCD2360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7506485"/>
              </p:ext>
            </p:extLst>
          </p:nvPr>
        </p:nvGraphicFramePr>
        <p:xfrm>
          <a:off x="0" y="995546"/>
          <a:ext cx="6096000" cy="24334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0D2C65-B199-C83F-9955-9841573D922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smtClean="0"/>
              <a:t>15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ABDF1D-E87E-8663-4A85-3E4BD9F69E03}"/>
              </a:ext>
            </a:extLst>
          </p:cNvPr>
          <p:cNvSpPr txBox="1"/>
          <p:nvPr/>
        </p:nvSpPr>
        <p:spPr>
          <a:xfrm>
            <a:off x="6634480" y="3634297"/>
            <a:ext cx="50219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Brief Takeaway</a:t>
            </a:r>
            <a:br>
              <a:rPr lang="en-GB" dirty="0"/>
            </a:br>
            <a:r>
              <a:rPr lang="en-GB" dirty="0"/>
              <a:t>- EPS shows high volatility between 2022 and 2024.</a:t>
            </a:r>
          </a:p>
          <a:p>
            <a:r>
              <a:rPr lang="en-GB" dirty="0"/>
              <a:t>- BVPS highlights an increase in 2023 however dipped back down in 2024.</a:t>
            </a:r>
            <a:endParaRPr lang="en-US" dirty="0"/>
          </a:p>
        </p:txBody>
      </p:sp>
      <p:graphicFrame>
        <p:nvGraphicFramePr>
          <p:cNvPr id="12" name="Chart 11">
            <a:extLst>
              <a:ext uri="{FF2B5EF4-FFF2-40B4-BE49-F238E27FC236}">
                <a16:creationId xmlns:a16="http://schemas.microsoft.com/office/drawing/2014/main" id="{3E716967-B0DC-1045-BC78-A85E563D2D7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67525000"/>
              </p:ext>
            </p:extLst>
          </p:nvPr>
        </p:nvGraphicFramePr>
        <p:xfrm>
          <a:off x="76555" y="3739072"/>
          <a:ext cx="6019445" cy="27451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36768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ED213A-3D4C-53B4-8D4C-39F02E9D4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D2187-C448-1308-94B1-4B6478984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736" y="-1023705"/>
            <a:ext cx="7777316" cy="1845127"/>
          </a:xfrm>
        </p:spPr>
        <p:txBody>
          <a:bodyPr/>
          <a:lstStyle/>
          <a:p>
            <a:r>
              <a:rPr lang="en-GB" u="sng" noProof="0" dirty="0"/>
              <a:t>Investors Ratio - Interpretations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29D511A4-139C-8E64-A055-CE23AD91A72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803004124"/>
              </p:ext>
            </p:extLst>
          </p:nvPr>
        </p:nvGraphicFramePr>
        <p:xfrm>
          <a:off x="233736" y="1066800"/>
          <a:ext cx="5628584" cy="4521200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616065">
                  <a:extLst>
                    <a:ext uri="{9D8B030D-6E8A-4147-A177-3AD203B41FA5}">
                      <a16:colId xmlns:a16="http://schemas.microsoft.com/office/drawing/2014/main" val="2298626550"/>
                    </a:ext>
                  </a:extLst>
                </a:gridCol>
                <a:gridCol w="815370">
                  <a:extLst>
                    <a:ext uri="{9D8B030D-6E8A-4147-A177-3AD203B41FA5}">
                      <a16:colId xmlns:a16="http://schemas.microsoft.com/office/drawing/2014/main" val="2648463019"/>
                    </a:ext>
                  </a:extLst>
                </a:gridCol>
                <a:gridCol w="818147">
                  <a:extLst>
                    <a:ext uri="{9D8B030D-6E8A-4147-A177-3AD203B41FA5}">
                      <a16:colId xmlns:a16="http://schemas.microsoft.com/office/drawing/2014/main" val="1040294007"/>
                    </a:ext>
                  </a:extLst>
                </a:gridCol>
                <a:gridCol w="818147">
                  <a:extLst>
                    <a:ext uri="{9D8B030D-6E8A-4147-A177-3AD203B41FA5}">
                      <a16:colId xmlns:a16="http://schemas.microsoft.com/office/drawing/2014/main" val="2457163043"/>
                    </a:ext>
                  </a:extLst>
                </a:gridCol>
                <a:gridCol w="2560855">
                  <a:extLst>
                    <a:ext uri="{9D8B030D-6E8A-4147-A177-3AD203B41FA5}">
                      <a16:colId xmlns:a16="http://schemas.microsoft.com/office/drawing/2014/main" val="952827937"/>
                    </a:ext>
                  </a:extLst>
                </a:gridCol>
              </a:tblGrid>
              <a:tr h="1011871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2022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2023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2024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Trend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1525760"/>
                  </a:ext>
                </a:extLst>
              </a:tr>
              <a:tr h="1997977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EPS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-£ 5.76 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             £8.24 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 -£1.60          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Highly volatile -large improvement in 2023 then decline in 2024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1156584"/>
                  </a:ext>
                </a:extLst>
              </a:tr>
              <a:tr h="151135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1" u="none" strike="noStrike" noProof="0" dirty="0">
                          <a:effectLst/>
                        </a:rPr>
                        <a:t>BVPS</a:t>
                      </a:r>
                      <a:endParaRPr lang="en-GB" sz="1800" b="1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£24.37</a:t>
                      </a: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£27.83</a:t>
                      </a: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£24.46</a:t>
                      </a: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Consistent downward</a:t>
                      </a:r>
                    </a:p>
                    <a:p>
                      <a:pPr algn="ctr" fontAlgn="b">
                        <a:buNone/>
                      </a:pPr>
                      <a:r>
                        <a:rPr lang="en-GB" sz="1800" u="none" strike="noStrike" noProof="0" dirty="0">
                          <a:effectLst/>
                        </a:rPr>
                        <a:t>trend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7168" marR="7168" marT="7168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3854440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E38545E5-54ED-B352-D862-4275E20678DB}"/>
              </a:ext>
            </a:extLst>
          </p:cNvPr>
          <p:cNvSpPr txBox="1"/>
          <p:nvPr/>
        </p:nvSpPr>
        <p:spPr>
          <a:xfrm>
            <a:off x="6197600" y="934720"/>
            <a:ext cx="5760664" cy="5740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b="1" noProof="0" dirty="0"/>
              <a:t>Interpretations</a:t>
            </a:r>
          </a:p>
          <a:p>
            <a:r>
              <a:rPr lang="en-GB" sz="1900" noProof="0" dirty="0"/>
              <a:t>EPS  is very volatile with recently a sharp decrease suggesting unstable earnings.</a:t>
            </a:r>
          </a:p>
          <a:p>
            <a:r>
              <a:rPr lang="en-GB" sz="1900" noProof="0" dirty="0"/>
              <a:t> This suggests reduced profitability which could reduce shareholder confidence.</a:t>
            </a:r>
          </a:p>
          <a:p>
            <a:r>
              <a:rPr lang="en-GB" sz="1900" noProof="0" dirty="0"/>
              <a:t>BVPS shows a fluctuating trend suggesting erosion of shareholders equity. </a:t>
            </a:r>
          </a:p>
          <a:p>
            <a:r>
              <a:rPr lang="en-GB" sz="1900" noProof="0" dirty="0"/>
              <a:t>This potentially means a reduced long-term value for investors</a:t>
            </a:r>
            <a:r>
              <a:rPr lang="en-GB" sz="1900" dirty="0"/>
              <a:t> which will reduce shareholder trust and potentially deter investors.</a:t>
            </a:r>
          </a:p>
          <a:p>
            <a:endParaRPr lang="en-GB" sz="1900" noProof="0" dirty="0"/>
          </a:p>
          <a:p>
            <a:r>
              <a:rPr lang="en-GB" sz="1900" b="1" noProof="0" dirty="0"/>
              <a:t>Summary</a:t>
            </a:r>
          </a:p>
          <a:p>
            <a:r>
              <a:rPr lang="en-GB" sz="1900" noProof="0" dirty="0"/>
              <a:t>Overall, investor returns appear highly inconsistent, driven by volatile </a:t>
            </a:r>
            <a:r>
              <a:rPr lang="en-GB" sz="1900" dirty="0"/>
              <a:t>earnings and declining equity. This </a:t>
            </a:r>
            <a:r>
              <a:rPr lang="en-GB" sz="1900" noProof="0" dirty="0"/>
              <a:t>indicates declining shareholder value and increased earnings volatility</a:t>
            </a:r>
            <a:r>
              <a:rPr lang="en-GB" sz="2000" noProof="0" dirty="0"/>
              <a:t>.</a:t>
            </a:r>
          </a:p>
          <a:p>
            <a:endParaRPr lang="en-GB" sz="1200" noProof="0" dirty="0"/>
          </a:p>
          <a:p>
            <a:endParaRPr lang="en-GB" sz="1200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C16700-B448-59DA-8711-912492B6EB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0808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F5030-BD6E-1B11-1C72-20BC22D94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4873" y="1159577"/>
            <a:ext cx="5560419" cy="1468815"/>
          </a:xfrm>
        </p:spPr>
        <p:txBody>
          <a:bodyPr>
            <a:normAutofit fontScale="90000"/>
          </a:bodyPr>
          <a:lstStyle/>
          <a:p>
            <a:r>
              <a:rPr lang="en-GB" u="sng" noProof="0" dirty="0"/>
              <a:t>Capital Investment Appraising Techniques used by Safran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71908-9E55-E0AB-90E6-AF24DE15166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75250" y="2828078"/>
            <a:ext cx="5639667" cy="3891957"/>
          </a:xfrm>
        </p:spPr>
        <p:txBody>
          <a:bodyPr>
            <a:normAutofit/>
          </a:bodyPr>
          <a:lstStyle/>
          <a:p>
            <a:r>
              <a:rPr lang="en-GB" sz="1400" noProof="0" dirty="0"/>
              <a:t>Capital investment appraisal techniques, also known as capital budgeting techniques help a company determine whether a project will generate expected returns in the long term to meet corporate goals. (Harris and Motaz, 2011)</a:t>
            </a:r>
          </a:p>
          <a:p>
            <a:r>
              <a:rPr lang="en-GB" sz="1400" noProof="0" dirty="0"/>
              <a:t>Being heavily based on capital, Safran prioritises techniques focussing on time value of money as well as maintaining strong liquidity.</a:t>
            </a:r>
          </a:p>
          <a:p>
            <a:r>
              <a:rPr lang="en-GB" sz="1400" b="1" noProof="0" dirty="0"/>
              <a:t>Summary:</a:t>
            </a:r>
          </a:p>
          <a:p>
            <a:r>
              <a:rPr lang="en-GB" sz="1400" noProof="0" dirty="0"/>
              <a:t>These techniques enable informed decisions on capital investment to be made, helping improve liquidity and operational effectiveness</a:t>
            </a:r>
            <a:r>
              <a:rPr lang="en-GB" noProof="0" dirty="0"/>
              <a:t>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F0E97EE-DBF1-F15A-A818-A9AAF80D1F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707213"/>
              </p:ext>
            </p:extLst>
          </p:nvPr>
        </p:nvGraphicFramePr>
        <p:xfrm>
          <a:off x="256032" y="885257"/>
          <a:ext cx="5760720" cy="5250367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440180">
                  <a:extLst>
                    <a:ext uri="{9D8B030D-6E8A-4147-A177-3AD203B41FA5}">
                      <a16:colId xmlns:a16="http://schemas.microsoft.com/office/drawing/2014/main" val="1359896729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171266654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1621754466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1574938298"/>
                    </a:ext>
                  </a:extLst>
                </a:gridCol>
              </a:tblGrid>
              <a:tr h="562637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What it measures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Benefits to Safran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4753845"/>
                  </a:ext>
                </a:extLst>
              </a:tr>
              <a:tr h="1355458">
                <a:tc>
                  <a:txBody>
                    <a:bodyPr/>
                    <a:lstStyle/>
                    <a:p>
                      <a:r>
                        <a:rPr lang="en-GB" sz="1000" b="1" noProof="0" dirty="0"/>
                        <a:t>Net present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Evaluates profitability of a project.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This considers time value of money as well as magnitude of cashflows.</a:t>
                      </a:r>
                    </a:p>
                    <a:p>
                      <a:r>
                        <a:rPr lang="en-GB" sz="1000" noProof="0" dirty="0"/>
                        <a:t>Works well for long project cycles typical in aerospace industry.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Difficult to use with projects that have different lifespans.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076048"/>
                  </a:ext>
                </a:extLst>
              </a:tr>
              <a:tr h="194631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noProof="0" dirty="0"/>
                        <a:t>Payback period</a:t>
                      </a:r>
                    </a:p>
                    <a:p>
                      <a:endParaRPr lang="en-GB" sz="10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Measures speed of financial recovery.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Helps compare investment opportunities throughout it’s supply chain.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As aerospace has high upfront costs, cash can be tied  for years before profit is seen.</a:t>
                      </a:r>
                    </a:p>
                    <a:p>
                      <a:endParaRPr lang="en-GB" sz="10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noProof="0" dirty="0"/>
                        <a:t>Does not consider time value of money. </a:t>
                      </a:r>
                    </a:p>
                    <a:p>
                      <a:endParaRPr lang="en-GB" sz="1000" noProof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noProof="0" dirty="0"/>
                        <a:t>This would cause bias regarding long term projects with delayed returns increasing financial and liquidity risks.</a:t>
                      </a:r>
                    </a:p>
                    <a:p>
                      <a:endParaRPr lang="en-GB" sz="10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5215640"/>
                  </a:ext>
                </a:extLst>
              </a:tr>
              <a:tr h="1369472">
                <a:tc>
                  <a:txBody>
                    <a:bodyPr/>
                    <a:lstStyle/>
                    <a:p>
                      <a:r>
                        <a:rPr lang="en-GB" sz="1000" b="1" noProof="0" dirty="0"/>
                        <a:t>Profitability Index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Signifies relationship between investment of project and the payoff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Used to rank projects based off profitability.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Not as effective as an  individual measure.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418472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7C9717-06CD-ED25-33E4-CA74470785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55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805DE-0E3D-3A4D-D88A-A90CC90E1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42" y="1102530"/>
            <a:ext cx="5514737" cy="1468815"/>
          </a:xfrm>
        </p:spPr>
        <p:txBody>
          <a:bodyPr>
            <a:normAutofit fontScale="90000"/>
          </a:bodyPr>
          <a:lstStyle/>
          <a:p>
            <a:r>
              <a:rPr lang="en-GB" u="sng" noProof="0" dirty="0"/>
              <a:t>Working Capital </a:t>
            </a:r>
            <a:r>
              <a:rPr lang="en-GB" u="sng" dirty="0"/>
              <a:t>M</a:t>
            </a:r>
            <a:r>
              <a:rPr lang="en-GB" u="sng" noProof="0" dirty="0" err="1"/>
              <a:t>anagement</a:t>
            </a:r>
            <a:r>
              <a:rPr lang="en-GB" u="sng" noProof="0" dirty="0"/>
              <a:t> </a:t>
            </a:r>
            <a:r>
              <a:rPr lang="en-GB" u="sng" dirty="0"/>
              <a:t>T</a:t>
            </a:r>
            <a:r>
              <a:rPr lang="en-GB" u="sng" noProof="0" dirty="0" err="1"/>
              <a:t>echniques</a:t>
            </a:r>
            <a:r>
              <a:rPr lang="en-GB" u="sng" noProof="0" dirty="0"/>
              <a:t> at Safran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B15AC0-5FBB-E91F-81DB-1C5AA448B0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4742" y="2850345"/>
            <a:ext cx="5432458" cy="3891957"/>
          </a:xfrm>
        </p:spPr>
        <p:txBody>
          <a:bodyPr>
            <a:normAutofit lnSpcReduction="10000"/>
          </a:bodyPr>
          <a:lstStyle/>
          <a:p>
            <a:r>
              <a:rPr lang="en-GB" noProof="0" dirty="0"/>
              <a:t>Working capital management is the control over short term and long-term assets and liabilities to ensure companies ability to meet daily costs. (Rexhepi, 2024)</a:t>
            </a:r>
          </a:p>
          <a:p>
            <a:endParaRPr lang="en-GB" dirty="0"/>
          </a:p>
          <a:p>
            <a:r>
              <a:rPr lang="en-GB" noProof="0" dirty="0"/>
              <a:t>Safran’s working management techniques focus on Inventory Management, Payables Managed, Receivables Management. They carefully balance implications and benefits to ensure the companies capital is well managed.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F3D237-A25B-803B-713D-CB4D1E7EAE0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smtClean="0"/>
              <a:t>18</a:t>
            </a:fld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AEBB02C-BBB8-C2BD-C411-0EC82454E0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2811185"/>
              </p:ext>
            </p:extLst>
          </p:nvPr>
        </p:nvGraphicFramePr>
        <p:xfrm>
          <a:off x="5619479" y="1027888"/>
          <a:ext cx="6237240" cy="4802224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279161">
                  <a:extLst>
                    <a:ext uri="{9D8B030D-6E8A-4147-A177-3AD203B41FA5}">
                      <a16:colId xmlns:a16="http://schemas.microsoft.com/office/drawing/2014/main" val="1359896729"/>
                    </a:ext>
                  </a:extLst>
                </a:gridCol>
                <a:gridCol w="1584960">
                  <a:extLst>
                    <a:ext uri="{9D8B030D-6E8A-4147-A177-3AD203B41FA5}">
                      <a16:colId xmlns:a16="http://schemas.microsoft.com/office/drawing/2014/main" val="171266654"/>
                    </a:ext>
                  </a:extLst>
                </a:gridCol>
                <a:gridCol w="1473200">
                  <a:extLst>
                    <a:ext uri="{9D8B030D-6E8A-4147-A177-3AD203B41FA5}">
                      <a16:colId xmlns:a16="http://schemas.microsoft.com/office/drawing/2014/main" val="1621754466"/>
                    </a:ext>
                  </a:extLst>
                </a:gridCol>
                <a:gridCol w="1899919">
                  <a:extLst>
                    <a:ext uri="{9D8B030D-6E8A-4147-A177-3AD203B41FA5}">
                      <a16:colId xmlns:a16="http://schemas.microsoft.com/office/drawing/2014/main" val="15749382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Technique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What it measures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Benefits to Safran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4753845"/>
                  </a:ext>
                </a:extLst>
              </a:tr>
              <a:tr h="1355458">
                <a:tc>
                  <a:txBody>
                    <a:bodyPr/>
                    <a:lstStyle/>
                    <a:p>
                      <a:r>
                        <a:rPr lang="en-GB" sz="1000" b="1" noProof="0" dirty="0"/>
                        <a:t>Inventory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Stock efficiency</a:t>
                      </a:r>
                      <a:br>
                        <a:rPr lang="en-GB" sz="1000" noProof="0" dirty="0"/>
                      </a:br>
                      <a:endParaRPr lang="en-GB" sz="1000" noProof="0" dirty="0"/>
                    </a:p>
                    <a:p>
                      <a:r>
                        <a:rPr lang="en-GB" sz="1000" noProof="0" dirty="0"/>
                        <a:t>Replenishment of stock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Inventory costing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Reduce excess costs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Helps free capital for other areas in Safran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Delays caused by the supply chain can negatively impact manufacturing leading to fines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076048"/>
                  </a:ext>
                </a:extLst>
              </a:tr>
              <a:tr h="1498174">
                <a:tc>
                  <a:txBody>
                    <a:bodyPr/>
                    <a:lstStyle/>
                    <a:p>
                      <a:r>
                        <a:rPr lang="en-GB" sz="1000" b="1" noProof="0" dirty="0"/>
                        <a:t>Payables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Financing efficiency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How long Safran take to retain cash before paying suppliers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Reduce need of external borrowings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Improved Cash 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Delaying payments to suppliers can tarnish relationships with them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5215640"/>
                  </a:ext>
                </a:extLst>
              </a:tr>
              <a:tr h="1369472">
                <a:tc>
                  <a:txBody>
                    <a:bodyPr/>
                    <a:lstStyle/>
                    <a:p>
                      <a:r>
                        <a:rPr lang="en-GB" sz="1000" b="1" noProof="0" dirty="0"/>
                        <a:t>Receivables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Speed of customer payments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noProof="0" dirty="0"/>
                        <a:t>Reduces unpaid invoices</a:t>
                      </a:r>
                    </a:p>
                    <a:p>
                      <a:endParaRPr lang="en-GB" sz="1000" noProof="0" dirty="0"/>
                    </a:p>
                    <a:p>
                      <a:r>
                        <a:rPr lang="en-GB" sz="1000" noProof="0" dirty="0"/>
                        <a:t>Improves 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noProof="0" dirty="0"/>
                        <a:t>Stricter policies will reduce customer orders. With high value items in aerospace, the strictness of this can be very influential</a:t>
                      </a:r>
                    </a:p>
                    <a:p>
                      <a:endParaRPr lang="en-GB" sz="10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4184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63530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F3BC6-7B8E-43A4-018F-BDC185BB6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64108"/>
            <a:ext cx="8467558" cy="1554480"/>
          </a:xfrm>
        </p:spPr>
        <p:txBody>
          <a:bodyPr anchor="b">
            <a:normAutofit/>
          </a:bodyPr>
          <a:lstStyle/>
          <a:p>
            <a:r>
              <a:rPr lang="en-GB" u="sng" dirty="0"/>
              <a:t>Conclusion</a:t>
            </a:r>
            <a:endParaRPr lang="en-US" u="sn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630B47-7683-5077-99B5-115A7B4B1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7213" y="137965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09914C0C-6182-D1B4-55BC-C2A3E136AA4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29542826"/>
              </p:ext>
            </p:extLst>
          </p:nvPr>
        </p:nvGraphicFramePr>
        <p:xfrm>
          <a:off x="548640" y="2333860"/>
          <a:ext cx="8467558" cy="3689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3458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80892-2538-C95F-4CD8-F6D8F1A4C0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1017594"/>
            <a:ext cx="9424848" cy="4572000"/>
          </a:xfrm>
        </p:spPr>
        <p:txBody>
          <a:bodyPr anchor="b">
            <a:normAutofit/>
          </a:bodyPr>
          <a:lstStyle/>
          <a:p>
            <a:r>
              <a:rPr lang="en-GB" dirty="0"/>
              <a:t>Appendices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5D583-BFBF-8C23-87EC-58CB86A51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7213" y="137965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825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E790-C6CF-FA2B-55E4-444837C7A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946" y="261433"/>
            <a:ext cx="6796553" cy="1468815"/>
          </a:xfrm>
        </p:spPr>
        <p:txBody>
          <a:bodyPr/>
          <a:lstStyle/>
          <a:p>
            <a:r>
              <a:rPr lang="en-GB" u="sng" noProof="0" dirty="0"/>
              <a:t>References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FDAC666D-77C8-2397-E248-69F7ED9D3511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1625600" y="2081528"/>
            <a:ext cx="10339489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457056" tIns="0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Accounting guide. “Investor Ratios | Explain | Formula.”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Accountinguide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26 Sept. 2019, accountinguide.com/investor-ratios/.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Harris, Elaine Pamela, and Moataz El-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Massri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 “Capital Investment Appraisal.”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Review of Management Accounting Research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2011, pp. 343–377.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Springer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link.springer.com/chapter/10.1057/9780230353275_14.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Hayes, Adam. “Capital Gearing.”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Investopedia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2022, www.investopedia.com/terms/c/capitalgearing.asp.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---. “Understanding Liquidity Ratios: Types and Their Importance.”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Investopedia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8 Apr. 2025, www.investopedia.com/terms/l/liquidityratios.asp. Accessed 12 Feb. 2026.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Rexhepi, Arjeta. “Working Capital Management.”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Transnational Academic Journal of Economics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vol. 1, no. 2, 29 Mar. 2024, pp. 210–219, tacje.net/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index.php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/pub/article/view/15, https://doi.org/10.5281/zenodo.10884194.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Tulsian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Monica. “Profitability Analysis (a Comparative Study of SAIL &amp; TATA Steel).”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IOSR Journal of Economics and Finance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vol. 3, no. 2, 2014, pp. 19–22, www.iosrjournals.org/iosr-jef/papers/vol3-issue2/Version-1/C03211922.pdf. Accessed 12 Feb. 2026.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University, Maharaja Agrasen 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Activity Ratios and Profitability Ratios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B4F245-E7C8-5EA4-E646-2F2193A895F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21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08090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5EA2D-230F-F7DC-9778-E822DD504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 anchor="t">
            <a:normAutofit/>
          </a:bodyPr>
          <a:lstStyle/>
          <a:p>
            <a:r>
              <a:rPr lang="en-GB" dirty="0"/>
              <a:t>Links to Financial Statements and Finance Management Ratio Calculations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CE39F-8ABF-9CBF-751A-8C791B3D3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7213" y="137965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16DFB874-2F5D-5E55-FDDE-F3ECFBF3FD2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85636750"/>
              </p:ext>
            </p:extLst>
          </p:nvPr>
        </p:nvGraphicFramePr>
        <p:xfrm>
          <a:off x="5519738" y="1538288"/>
          <a:ext cx="5681662" cy="481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CD45903-C36A-018B-832B-D16A9F7B8243}"/>
              </a:ext>
            </a:extLst>
          </p:cNvPr>
          <p:cNvSpPr/>
          <p:nvPr/>
        </p:nvSpPr>
        <p:spPr>
          <a:xfrm>
            <a:off x="5519738" y="872666"/>
            <a:ext cx="5681662" cy="1153620"/>
          </a:xfrm>
          <a:prstGeom prst="roundRect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6" name="Content Placeholder 7">
            <a:extLst>
              <a:ext uri="{FF2B5EF4-FFF2-40B4-BE49-F238E27FC236}">
                <a16:creationId xmlns:a16="http://schemas.microsoft.com/office/drawing/2014/main" id="{8E2F034F-EB6D-9256-04D1-C42ACA2ED31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83913141"/>
              </p:ext>
            </p:extLst>
          </p:nvPr>
        </p:nvGraphicFramePr>
        <p:xfrm>
          <a:off x="5697416" y="958436"/>
          <a:ext cx="1487156" cy="115883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showAsIcon="1" r:id="rId7" imgW="914400" imgH="771792" progId="Excel.Sheet.12">
                  <p:embed/>
                </p:oleObj>
              </mc:Choice>
              <mc:Fallback>
                <p:oleObj name="Worksheet" showAsIcon="1" r:id="rId7" imgW="914400" imgH="771792" progId="Excel.Sheet.12">
                  <p:embed/>
                  <p:pic>
                    <p:nvPicPr>
                      <p:cNvPr id="6" name="Content Placeholder 7">
                        <a:extLst>
                          <a:ext uri="{FF2B5EF4-FFF2-40B4-BE49-F238E27FC236}">
                            <a16:creationId xmlns:a16="http://schemas.microsoft.com/office/drawing/2014/main" id="{8E2F034F-EB6D-9256-04D1-C42ACA2ED31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697416" y="958436"/>
                        <a:ext cx="1487156" cy="115883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259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9DDA6-0549-461B-7C37-F853A02C2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noProof="0" dirty="0"/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AF5EA-6EA1-68F2-0371-202F661C7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  </a:t>
            </a:r>
            <a:endParaRPr lang="en-US" dirty="0"/>
          </a:p>
          <a:p>
            <a:r>
              <a:rPr lang="en-GB" dirty="0"/>
              <a:t>AI Acknowledgement </a:t>
            </a:r>
            <a:endParaRPr lang="en-US" dirty="0"/>
          </a:p>
          <a:p>
            <a:r>
              <a:rPr lang="en-GB" dirty="0"/>
              <a:t>  </a:t>
            </a:r>
            <a:endParaRPr lang="en-US" dirty="0"/>
          </a:p>
          <a:p>
            <a:r>
              <a:rPr lang="en-GB" dirty="0"/>
              <a:t>I confirm that I have not presented any AI-generated materials as my own work in this presentation. </a:t>
            </a:r>
            <a:endParaRPr lang="en-US" dirty="0"/>
          </a:p>
          <a:p>
            <a:r>
              <a:rPr lang="en-GB" dirty="0"/>
              <a:t>  </a:t>
            </a:r>
            <a:endParaRPr lang="en-US" dirty="0"/>
          </a:p>
          <a:p>
            <a:r>
              <a:rPr lang="en-GB" dirty="0"/>
              <a:t>However, I acknowledge that I have used or may have used the AI in the research and proofreading of my presentation. </a:t>
            </a:r>
            <a:endParaRPr lang="en-US" dirty="0"/>
          </a:p>
          <a:p>
            <a:r>
              <a:rPr lang="en-GB" dirty="0"/>
              <a:t>  </a:t>
            </a:r>
            <a:endParaRPr lang="en-US" dirty="0"/>
          </a:p>
          <a:p>
            <a:r>
              <a:rPr lang="en-GB" dirty="0"/>
              <a:t>Name: Benjamin McCoy - </a:t>
            </a:r>
            <a:r>
              <a:rPr lang="en-GB" dirty="0" err="1"/>
              <a:t>Hontebeyrie</a:t>
            </a:r>
            <a:endParaRPr lang="en-US" dirty="0"/>
          </a:p>
          <a:p>
            <a:r>
              <a:rPr lang="en-GB" dirty="0"/>
              <a:t>Student ID: 2410801</a:t>
            </a:r>
            <a:endParaRPr lang="en-US" dirty="0"/>
          </a:p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EA752-0A1A-B41C-181B-E155A9464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z="1400" b="1" smtClean="0"/>
              <a:t>23</a:t>
            </a:fld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6127653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DE03B-66AB-0ECD-C624-980D8E35B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4" y="5319551"/>
            <a:ext cx="9916932" cy="786384"/>
          </a:xfrm>
        </p:spPr>
        <p:txBody>
          <a:bodyPr anchor="b">
            <a:normAutofit/>
          </a:bodyPr>
          <a:lstStyle/>
          <a:p>
            <a:r>
              <a:rPr lang="en-GB" dirty="0"/>
              <a:t>Any Questions?</a:t>
            </a:r>
            <a:endParaRPr lang="en-US" dirty="0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FDBF3F9B-4477-4F4C-FE12-115FED478D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24" r="-1" b="27238"/>
          <a:stretch>
            <a:fillRect/>
          </a:stretch>
        </p:blipFill>
        <p:spPr>
          <a:xfrm>
            <a:off x="20" y="599361"/>
            <a:ext cx="11001355" cy="4114800"/>
          </a:xfrm>
          <a:custGeom>
            <a:avLst/>
            <a:gdLst>
              <a:gd name="connsiteX0" fmla="*/ 0 w 11001375"/>
              <a:gd name="connsiteY0" fmla="*/ 0 h 4114800"/>
              <a:gd name="connsiteX1" fmla="*/ 7194001 w 11001375"/>
              <a:gd name="connsiteY1" fmla="*/ 0 h 4114800"/>
              <a:gd name="connsiteX2" fmla="*/ 7733211 w 11001375"/>
              <a:gd name="connsiteY2" fmla="*/ 0 h 4114800"/>
              <a:gd name="connsiteX3" fmla="*/ 10593937 w 11001375"/>
              <a:gd name="connsiteY3" fmla="*/ 0 h 4114800"/>
              <a:gd name="connsiteX4" fmla="*/ 11001375 w 11001375"/>
              <a:gd name="connsiteY4" fmla="*/ 407438 h 4114800"/>
              <a:gd name="connsiteX5" fmla="*/ 11001375 w 11001375"/>
              <a:gd name="connsiteY5" fmla="*/ 3706852 h 4114800"/>
              <a:gd name="connsiteX6" fmla="*/ 10593937 w 11001375"/>
              <a:gd name="connsiteY6" fmla="*/ 4114290 h 4114800"/>
              <a:gd name="connsiteX7" fmla="*/ 7733211 w 11001375"/>
              <a:gd name="connsiteY7" fmla="*/ 4114290 h 4114800"/>
              <a:gd name="connsiteX8" fmla="*/ 7733211 w 11001375"/>
              <a:gd name="connsiteY8" fmla="*/ 4114800 h 4114800"/>
              <a:gd name="connsiteX9" fmla="*/ 0 w 11001375"/>
              <a:gd name="connsiteY9" fmla="*/ 411480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1375" h="4114800">
                <a:moveTo>
                  <a:pt x="0" y="0"/>
                </a:moveTo>
                <a:lnTo>
                  <a:pt x="7194001" y="0"/>
                </a:lnTo>
                <a:lnTo>
                  <a:pt x="7733211" y="0"/>
                </a:lnTo>
                <a:lnTo>
                  <a:pt x="10593937" y="0"/>
                </a:lnTo>
                <a:cubicBezTo>
                  <a:pt x="10818959" y="0"/>
                  <a:pt x="11001375" y="182416"/>
                  <a:pt x="11001375" y="407438"/>
                </a:cubicBezTo>
                <a:lnTo>
                  <a:pt x="11001375" y="3706852"/>
                </a:lnTo>
                <a:cubicBezTo>
                  <a:pt x="11001375" y="3931874"/>
                  <a:pt x="10818959" y="4114290"/>
                  <a:pt x="10593937" y="4114290"/>
                </a:cubicBezTo>
                <a:lnTo>
                  <a:pt x="7733211" y="4114290"/>
                </a:lnTo>
                <a:lnTo>
                  <a:pt x="7733211" y="4114800"/>
                </a:lnTo>
                <a:lnTo>
                  <a:pt x="0" y="4114800"/>
                </a:lnTo>
                <a:close/>
              </a:path>
            </a:pathLst>
          </a:cu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4B6AD4-133E-B1AD-7055-7181790177D6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227213" y="137965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9264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7E235-0BFC-3D8C-0858-A86BD1C3E6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E051C-E4F8-711C-9DBB-4CBD8DDA074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6C36D1-A7DF-A483-F901-C747B8BDF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28853"/>
            <a:ext cx="12192000" cy="4000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312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28F51-ACA0-145F-2F3A-36998965AB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7F7F79-7AEB-2523-DE11-A84FF37FEC1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CAFDF8-5118-68D2-D951-77E02494BF3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B0D692-13B0-0A2C-7850-45395F00D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710" y="1058974"/>
            <a:ext cx="10836579" cy="47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584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42848-55EA-A08B-2403-BC2B016B44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4181FA-B45B-353B-1376-C4E7DAADC51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3447DC-B7FF-1FC2-6CA9-EBA1CB125C5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D5C5FB-0FD6-4178-2090-D54FA6290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24" y="752065"/>
            <a:ext cx="5067739" cy="50677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23A8ED-0D4F-9EB2-AA74-8FF94C5A5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949" y="736824"/>
            <a:ext cx="4168501" cy="5014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4487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3F80E-7E64-496F-B66D-F41E082530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07528-9D4C-90F2-7F58-D75A5F721E6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BE47C-5FF7-8AE7-6D06-D35F392EBC3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7D4920-18D2-9A0E-ED35-EE69EA02E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6144" y="2038229"/>
            <a:ext cx="3139712" cy="27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6915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FE6D0-94A9-09A7-0FD2-B3B2550BB3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267FB-38E2-E144-14C3-FA944DF563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851A2-4762-6336-D0D3-BD61801E25C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FFC055-8593-C6CB-5592-90B75F0CE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29" y="1001819"/>
            <a:ext cx="11560542" cy="485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3534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A8529-E4FE-BCE5-1B2C-5C50FE63DA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CD2292-68FD-4B4A-1BEF-10350CA31CD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9B1A0-3B03-9462-15FF-E6F979B7A7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FA76FB-A550-80B0-0DF3-16EB09258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917" y="1691489"/>
            <a:ext cx="10684166" cy="347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0466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67F3C-0130-5824-1253-1C1DF6F04A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6E00C-95DD-97F1-0EED-DAEF9907A3B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FC8E96-5D5E-6BC3-BAEC-6BFC7A1C028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49A2EE-7676-4BC7-54A1-563F3C6850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3476" y="2163970"/>
            <a:ext cx="5845047" cy="25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1036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1DE6D-C028-EEB2-DC58-68E497F9F8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F223EB-0F38-B9B0-6B57-2F0D569E341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2B395-DF28-3BDD-35DB-7359930015C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E6DD2D-E960-21CF-A26E-8150B5FC1E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030" y="2495469"/>
            <a:ext cx="6911939" cy="186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65678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0326C-D991-AFD1-94B1-97AA545831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F89598-42D7-F388-3A70-D43CDB997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6170CF-5163-1C67-6370-3AC041160F2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F5866F-D455-2DE7-9C16-CA8558D3D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1834" y="2163970"/>
            <a:ext cx="3368332" cy="25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6994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BB04-A4CF-8B4F-BE6D-5BF7E9C82B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5757D8-222D-BA5F-3EF7-4AD7EAEEBC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F7EEA8-AC8F-C88A-A06B-4C60D14BDEC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376612-BC16-7917-66CC-59FD8988D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702" y="1950592"/>
            <a:ext cx="6416596" cy="295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3163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B50DE-7542-64DE-82CD-28F85D5CD1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6DA8E96-829F-80FC-0B7A-D2CDE249F31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l="9606" r="9606"/>
          <a:stretch/>
        </p:blipFill>
        <p:spPr>
          <a:custGeom>
            <a:avLst/>
            <a:gdLst>
              <a:gd name="connsiteX0" fmla="*/ 0 w 11001375"/>
              <a:gd name="connsiteY0" fmla="*/ 0 h 4114800"/>
              <a:gd name="connsiteX1" fmla="*/ 7194001 w 11001375"/>
              <a:gd name="connsiteY1" fmla="*/ 0 h 4114800"/>
              <a:gd name="connsiteX2" fmla="*/ 7733211 w 11001375"/>
              <a:gd name="connsiteY2" fmla="*/ 0 h 4114800"/>
              <a:gd name="connsiteX3" fmla="*/ 10593937 w 11001375"/>
              <a:gd name="connsiteY3" fmla="*/ 0 h 4114800"/>
              <a:gd name="connsiteX4" fmla="*/ 11001375 w 11001375"/>
              <a:gd name="connsiteY4" fmla="*/ 407438 h 4114800"/>
              <a:gd name="connsiteX5" fmla="*/ 11001375 w 11001375"/>
              <a:gd name="connsiteY5" fmla="*/ 3706852 h 4114800"/>
              <a:gd name="connsiteX6" fmla="*/ 10593937 w 11001375"/>
              <a:gd name="connsiteY6" fmla="*/ 4114290 h 4114800"/>
              <a:gd name="connsiteX7" fmla="*/ 7733211 w 11001375"/>
              <a:gd name="connsiteY7" fmla="*/ 4114290 h 4114800"/>
              <a:gd name="connsiteX8" fmla="*/ 7733211 w 11001375"/>
              <a:gd name="connsiteY8" fmla="*/ 4114800 h 4114800"/>
              <a:gd name="connsiteX9" fmla="*/ 0 w 11001375"/>
              <a:gd name="connsiteY9" fmla="*/ 411480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1375" h="4114800">
                <a:moveTo>
                  <a:pt x="0" y="0"/>
                </a:moveTo>
                <a:lnTo>
                  <a:pt x="7194001" y="0"/>
                </a:lnTo>
                <a:lnTo>
                  <a:pt x="7733211" y="0"/>
                </a:lnTo>
                <a:lnTo>
                  <a:pt x="10593937" y="0"/>
                </a:lnTo>
                <a:cubicBezTo>
                  <a:pt x="10818959" y="0"/>
                  <a:pt x="11001375" y="182416"/>
                  <a:pt x="11001375" y="407438"/>
                </a:cubicBezTo>
                <a:lnTo>
                  <a:pt x="11001375" y="3706852"/>
                </a:lnTo>
                <a:cubicBezTo>
                  <a:pt x="11001375" y="3931874"/>
                  <a:pt x="10818959" y="4114290"/>
                  <a:pt x="10593937" y="4114290"/>
                </a:cubicBezTo>
                <a:lnTo>
                  <a:pt x="7733211" y="4114290"/>
                </a:lnTo>
                <a:lnTo>
                  <a:pt x="7733211" y="4114800"/>
                </a:lnTo>
                <a:lnTo>
                  <a:pt x="0" y="411480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42B61-DD49-03F9-0250-715E1E87398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1746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76273-EDA5-E170-EF8B-2F49DD139B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B30DD95-6AD5-8B92-B509-B7B786D16E2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t="11061" b="11061"/>
          <a:stretch/>
        </p:blipFill>
        <p:spPr>
          <a:custGeom>
            <a:avLst/>
            <a:gdLst>
              <a:gd name="connsiteX0" fmla="*/ 0 w 11001375"/>
              <a:gd name="connsiteY0" fmla="*/ 0 h 4114800"/>
              <a:gd name="connsiteX1" fmla="*/ 7194001 w 11001375"/>
              <a:gd name="connsiteY1" fmla="*/ 0 h 4114800"/>
              <a:gd name="connsiteX2" fmla="*/ 7733211 w 11001375"/>
              <a:gd name="connsiteY2" fmla="*/ 0 h 4114800"/>
              <a:gd name="connsiteX3" fmla="*/ 10593937 w 11001375"/>
              <a:gd name="connsiteY3" fmla="*/ 0 h 4114800"/>
              <a:gd name="connsiteX4" fmla="*/ 11001375 w 11001375"/>
              <a:gd name="connsiteY4" fmla="*/ 407438 h 4114800"/>
              <a:gd name="connsiteX5" fmla="*/ 11001375 w 11001375"/>
              <a:gd name="connsiteY5" fmla="*/ 3706852 h 4114800"/>
              <a:gd name="connsiteX6" fmla="*/ 10593937 w 11001375"/>
              <a:gd name="connsiteY6" fmla="*/ 4114290 h 4114800"/>
              <a:gd name="connsiteX7" fmla="*/ 7733211 w 11001375"/>
              <a:gd name="connsiteY7" fmla="*/ 4114290 h 4114800"/>
              <a:gd name="connsiteX8" fmla="*/ 7733211 w 11001375"/>
              <a:gd name="connsiteY8" fmla="*/ 4114800 h 4114800"/>
              <a:gd name="connsiteX9" fmla="*/ 0 w 11001375"/>
              <a:gd name="connsiteY9" fmla="*/ 411480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01375" h="4114800">
                <a:moveTo>
                  <a:pt x="0" y="0"/>
                </a:moveTo>
                <a:lnTo>
                  <a:pt x="7194001" y="0"/>
                </a:lnTo>
                <a:lnTo>
                  <a:pt x="7733211" y="0"/>
                </a:lnTo>
                <a:lnTo>
                  <a:pt x="10593937" y="0"/>
                </a:lnTo>
                <a:cubicBezTo>
                  <a:pt x="10818959" y="0"/>
                  <a:pt x="11001375" y="182416"/>
                  <a:pt x="11001375" y="407438"/>
                </a:cubicBezTo>
                <a:lnTo>
                  <a:pt x="11001375" y="3706852"/>
                </a:lnTo>
                <a:cubicBezTo>
                  <a:pt x="11001375" y="3931874"/>
                  <a:pt x="10818959" y="4114290"/>
                  <a:pt x="10593937" y="4114290"/>
                </a:cubicBezTo>
                <a:lnTo>
                  <a:pt x="7733211" y="4114290"/>
                </a:lnTo>
                <a:lnTo>
                  <a:pt x="7733211" y="4114800"/>
                </a:lnTo>
                <a:lnTo>
                  <a:pt x="0" y="4114800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AC586F-98CC-0932-0DB4-5AC2E0AD01E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7275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FA9D5-FEC1-F4FC-B795-A4457DC53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38729A-BEF6-22A0-1B0E-66CE755003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AAB46-68B3-A0DB-7C91-6C0E0D557086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B10B5B-7C3E-0306-C457-E53226A107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863" y="1752454"/>
            <a:ext cx="9838273" cy="3353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5433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70B0-FDB0-F2E2-FABD-9743DF7700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DCE3D0-B027-6F3B-6458-94F2FEAC011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C1D57-FD24-0E04-9ECA-98B38833C9E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8D7E50-0C03-4F53-C6B7-0C8FB8578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341" y="2865071"/>
            <a:ext cx="7125317" cy="112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914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CFFD5-E44F-2270-C790-263C852E5A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33D9C5-144D-8484-DBA5-D3AF0AF79C0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07E13-6A61-1170-7D38-9DDB94F25A7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86220B-67ED-5F68-0459-307312FCC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82" y="752065"/>
            <a:ext cx="4099915" cy="505249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4AEF148-CC46-6455-E7CC-B51C17436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2095" y="2325731"/>
            <a:ext cx="6035563" cy="1905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8042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E0B1-5C6F-CFE2-BC1A-0BFDC7DB0D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question 7 below (one with 3 scenarios)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F52D7F-B083-B734-F098-A05C65A595E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E875B-7C83-3DCC-8513-D8D1060E46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07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CF960-9707-7929-9C50-76D2C0F037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9AB9E-7C27-1A21-06BA-7D3926DC255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DEEE99-49CF-E417-92F5-4C94D979D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648" y="320527"/>
            <a:ext cx="3505504" cy="4884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5469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22676-1662-94CB-84A2-4BB67A1061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6641D-369C-E18C-C564-8E4CAABF0FAD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881526-DE48-9B96-9D31-A9B5D13A9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7609" y="978957"/>
            <a:ext cx="2796782" cy="49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749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DE1E5-9AC5-AC09-0A89-789FBF8CA3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FB6519-2CD9-9B0B-234F-2D820407DE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EFB9F3-E810-C29B-426A-A5F30607D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67" y="752065"/>
            <a:ext cx="5081533" cy="34707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10DAEB-75D6-18D9-747D-829FC042B4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890" y="335507"/>
            <a:ext cx="5928874" cy="42828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A1DCFBA-F44B-EF71-606E-F5DE5344D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74" y="5013789"/>
            <a:ext cx="6142252" cy="188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47675"/>
      </p:ext>
    </p:extLst>
  </p:cSld>
  <p:clrMapOvr>
    <a:masterClrMapping/>
  </p:clrMapOvr>
</p:sld>
</file>

<file path=ppt/theme/theme1.xml><?xml version="1.0" encoding="utf-8"?>
<a:theme xmlns:a="http://schemas.openxmlformats.org/drawingml/2006/main" name="Sleek Blue">
  <a:themeElements>
    <a:clrScheme name="Sleek Blue 1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3B43D7"/>
      </a:accent1>
      <a:accent2>
        <a:srgbClr val="819CEA"/>
      </a:accent2>
      <a:accent3>
        <a:srgbClr val="D17DEA"/>
      </a:accent3>
      <a:accent4>
        <a:srgbClr val="B0D016"/>
      </a:accent4>
      <a:accent5>
        <a:srgbClr val="E0ED79"/>
      </a:accent5>
      <a:accent6>
        <a:srgbClr val="ED4007"/>
      </a:accent6>
      <a:hlink>
        <a:srgbClr val="467886"/>
      </a:hlink>
      <a:folHlink>
        <a:srgbClr val="96607D"/>
      </a:folHlink>
    </a:clrScheme>
    <a:fontScheme name="Custom 12">
      <a:majorFont>
        <a:latin typeface="Raleway Medium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eek corporate finance presentation _DN" id="{60287103-DA95-433E-9503-856E904EB8F1}" vid="{C056614C-1472-45CA-BDD4-5DE3FC7905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6" ma:contentTypeDescription="Create a new document." ma:contentTypeScope="" ma:versionID="2aa9aee5ee6b06622ad1c991c1a2811d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fd6cb18dfe3b85ff6214f3c42d6d8d54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f244c3e-e0b4-4871-bb4e-fd032a14544d" xsi:nil="true"/>
  </documentManagement>
</p:properties>
</file>

<file path=customXml/itemProps1.xml><?xml version="1.0" encoding="utf-8"?>
<ds:datastoreItem xmlns:ds="http://schemas.openxmlformats.org/officeDocument/2006/customXml" ds:itemID="{37DD590A-8042-4F36-843F-743A8DB178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9D42C9-E19C-483E-879D-18AD394CCC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C4B9AF2-5B11-48FF-A8A8-964B2D972562}">
  <ds:schemaRefs>
    <ds:schemaRef ds:uri="bf244c3e-e0b4-4871-bb4e-fd032a14544d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Sleek corporate finance presentation</Template>
  <TotalTime>38167</TotalTime>
  <Words>2326</Words>
  <Application>Microsoft Office PowerPoint</Application>
  <PresentationFormat>Widescreen</PresentationFormat>
  <Paragraphs>396</Paragraphs>
  <Slides>43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Aptos</vt:lpstr>
      <vt:lpstr>Aptos Narrow</vt:lpstr>
      <vt:lpstr>Arial</vt:lpstr>
      <vt:lpstr>Century Gothic</vt:lpstr>
      <vt:lpstr>Raleway</vt:lpstr>
      <vt:lpstr>Raleway Medium</vt:lpstr>
      <vt:lpstr>Sleek Blue</vt:lpstr>
      <vt:lpstr>Microsoft Excel Worksheet</vt:lpstr>
      <vt:lpstr>Finance Management: ACMA 4017</vt:lpstr>
      <vt:lpstr>Financial and Strategic Analysis of Safran Group</vt:lpstr>
      <vt:lpstr>Objectives and Structure </vt:lpstr>
      <vt:lpstr>Introduction to Company</vt:lpstr>
      <vt:lpstr>PowerPoint Presentation</vt:lpstr>
      <vt:lpstr>Overview: Financial Ratio Analysis</vt:lpstr>
      <vt:lpstr>Profitability Ratios - Visuals </vt:lpstr>
      <vt:lpstr>Profitability Ratios - Interpretation </vt:lpstr>
      <vt:lpstr>Activity Ratios - Visuals</vt:lpstr>
      <vt:lpstr>Activity Ratios - Interpretations</vt:lpstr>
      <vt:lpstr>PowerPoint Presentation</vt:lpstr>
      <vt:lpstr>PowerPoint Presentation</vt:lpstr>
      <vt:lpstr>Current Gearing Ratio - Visuals</vt:lpstr>
      <vt:lpstr>Current Gearing Ratio - Interpretations</vt:lpstr>
      <vt:lpstr>Investors Ratio - Visual</vt:lpstr>
      <vt:lpstr>Investors Ratio - Interpretations</vt:lpstr>
      <vt:lpstr>Capital Investment Appraising Techniques used by Safran</vt:lpstr>
      <vt:lpstr>Working Capital Management Techniques at Safran</vt:lpstr>
      <vt:lpstr>Conclusion</vt:lpstr>
      <vt:lpstr>Appendices</vt:lpstr>
      <vt:lpstr>References</vt:lpstr>
      <vt:lpstr>Links to Financial Statements and Finance Management Ratio Calculations</vt:lpstr>
      <vt:lpstr>AI Declaration</vt:lpstr>
      <vt:lpstr>Any Questions?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2nd question 7 below (one with 3 scenarios)</vt:lpstr>
      <vt:lpstr>PowerPoint Presentation</vt:lpstr>
      <vt:lpstr>PowerPoint Presentation</vt:lpstr>
      <vt:lpstr>PowerPoint Presentation</vt:lpstr>
    </vt:vector>
  </TitlesOfParts>
  <Company>SAFRAN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Benjamin McCoy-Hontebeyrie (2410801)</dc:creator>
  <cp:lastModifiedBy>Benjamin McCoy-Hontebeyrie (2410801)</cp:lastModifiedBy>
  <cp:revision>62</cp:revision>
  <dcterms:created xsi:type="dcterms:W3CDTF">2026-01-23T12:28:21Z</dcterms:created>
  <dcterms:modified xsi:type="dcterms:W3CDTF">2026-02-24T12:25:04Z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  <property fmtid="{D5CDD505-2E9C-101B-9397-08002B2CF9AE}" pid="3" name="MediaServiceImageTags">
    <vt:lpwstr/>
  </property>
  <property fmtid="{D5CDD505-2E9C-101B-9397-08002B2CF9AE}" pid="4" name="MSIP_Label_024ffcea-f25b-491e-9dc9-834516f3550e_Enabled">
    <vt:lpwstr>true</vt:lpwstr>
  </property>
  <property fmtid="{D5CDD505-2E9C-101B-9397-08002B2CF9AE}" pid="5" name="MSIP_Label_024ffcea-f25b-491e-9dc9-834516f3550e_SetDate">
    <vt:lpwstr>2026-02-10T10:46:13Z</vt:lpwstr>
  </property>
  <property fmtid="{D5CDD505-2E9C-101B-9397-08002B2CF9AE}" pid="6" name="MSIP_Label_024ffcea-f25b-491e-9dc9-834516f3550e_Method">
    <vt:lpwstr>Standard</vt:lpwstr>
  </property>
  <property fmtid="{D5CDD505-2E9C-101B-9397-08002B2CF9AE}" pid="7" name="MSIP_Label_024ffcea-f25b-491e-9dc9-834516f3550e_Name">
    <vt:lpwstr>C2 - restricted</vt:lpwstr>
  </property>
  <property fmtid="{D5CDD505-2E9C-101B-9397-08002B2CF9AE}" pid="8" name="MSIP_Label_024ffcea-f25b-491e-9dc9-834516f3550e_SiteId">
    <vt:lpwstr>d52b49b7-0c8f-4d89-8c4f-f20517306e08</vt:lpwstr>
  </property>
  <property fmtid="{D5CDD505-2E9C-101B-9397-08002B2CF9AE}" pid="9" name="MSIP_Label_024ffcea-f25b-491e-9dc9-834516f3550e_ActionId">
    <vt:lpwstr>f0890a20-3224-4a01-be2b-f56ec36f2778</vt:lpwstr>
  </property>
  <property fmtid="{D5CDD505-2E9C-101B-9397-08002B2CF9AE}" pid="10" name="MSIP_Label_024ffcea-f25b-491e-9dc9-834516f3550e_ContentBits">
    <vt:lpwstr>1</vt:lpwstr>
  </property>
  <property fmtid="{D5CDD505-2E9C-101B-9397-08002B2CF9AE}" pid="11" name="MSIP_Label_024ffcea-f25b-491e-9dc9-834516f3550e_Tag">
    <vt:lpwstr>10, 3, 0, 1</vt:lpwstr>
  </property>
  <property fmtid="{D5CDD505-2E9C-101B-9397-08002B2CF9AE}" pid="12" name="ClassificationContentMarkingHeaderLocations">
    <vt:lpwstr>Sleek Blue:7</vt:lpwstr>
  </property>
  <property fmtid="{D5CDD505-2E9C-101B-9397-08002B2CF9AE}" pid="13" name="ClassificationContentMarkingHeaderText">
    <vt:lpwstr>C2 - Confidential</vt:lpwstr>
  </property>
</Properties>
</file>