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8"/>
  </p:notesMasterIdLst>
  <p:sldIdLst>
    <p:sldId id="256" r:id="rId5"/>
    <p:sldId id="487" r:id="rId6"/>
    <p:sldId id="401" r:id="rId7"/>
    <p:sldId id="402" r:id="rId8"/>
    <p:sldId id="275" r:id="rId9"/>
    <p:sldId id="274" r:id="rId10"/>
    <p:sldId id="276" r:id="rId11"/>
    <p:sldId id="296" r:id="rId12"/>
    <p:sldId id="297" r:id="rId13"/>
    <p:sldId id="298" r:id="rId14"/>
    <p:sldId id="300" r:id="rId15"/>
    <p:sldId id="301" r:id="rId16"/>
    <p:sldId id="302" r:id="rId17"/>
    <p:sldId id="303" r:id="rId18"/>
    <p:sldId id="304" r:id="rId19"/>
    <p:sldId id="305" r:id="rId20"/>
    <p:sldId id="369" r:id="rId21"/>
    <p:sldId id="307" r:id="rId22"/>
    <p:sldId id="333" r:id="rId23"/>
    <p:sldId id="334" r:id="rId24"/>
    <p:sldId id="335" r:id="rId25"/>
    <p:sldId id="336" r:id="rId26"/>
    <p:sldId id="337" r:id="rId27"/>
    <p:sldId id="339" r:id="rId28"/>
    <p:sldId id="338" r:id="rId29"/>
    <p:sldId id="341" r:id="rId30"/>
    <p:sldId id="342" r:id="rId31"/>
    <p:sldId id="343" r:id="rId32"/>
    <p:sldId id="344" r:id="rId33"/>
    <p:sldId id="345" r:id="rId34"/>
    <p:sldId id="346" r:id="rId35"/>
    <p:sldId id="404" r:id="rId36"/>
    <p:sldId id="473" r:id="rId37"/>
    <p:sldId id="405" r:id="rId38"/>
    <p:sldId id="446" r:id="rId39"/>
    <p:sldId id="444" r:id="rId40"/>
    <p:sldId id="447" r:id="rId41"/>
    <p:sldId id="460" r:id="rId42"/>
    <p:sldId id="461" r:id="rId43"/>
    <p:sldId id="462" r:id="rId44"/>
    <p:sldId id="456" r:id="rId45"/>
    <p:sldId id="457" r:id="rId46"/>
    <p:sldId id="458" r:id="rId47"/>
    <p:sldId id="474" r:id="rId48"/>
    <p:sldId id="475" r:id="rId49"/>
    <p:sldId id="463" r:id="rId50"/>
    <p:sldId id="375" r:id="rId51"/>
    <p:sldId id="432" r:id="rId52"/>
    <p:sldId id="433" r:id="rId53"/>
    <p:sldId id="434" r:id="rId54"/>
    <p:sldId id="435" r:id="rId55"/>
    <p:sldId id="436" r:id="rId56"/>
    <p:sldId id="437" r:id="rId57"/>
    <p:sldId id="438" r:id="rId58"/>
    <p:sldId id="395" r:id="rId59"/>
    <p:sldId id="396" r:id="rId60"/>
    <p:sldId id="389" r:id="rId61"/>
    <p:sldId id="439" r:id="rId62"/>
    <p:sldId id="440" r:id="rId63"/>
    <p:sldId id="441" r:id="rId64"/>
    <p:sldId id="442" r:id="rId65"/>
    <p:sldId id="443" r:id="rId66"/>
    <p:sldId id="466" r:id="rId67"/>
    <p:sldId id="468" r:id="rId68"/>
    <p:sldId id="469" r:id="rId69"/>
    <p:sldId id="470" r:id="rId70"/>
    <p:sldId id="472" r:id="rId71"/>
    <p:sldId id="367" r:id="rId72"/>
    <p:sldId id="381" r:id="rId73"/>
    <p:sldId id="476" r:id="rId74"/>
    <p:sldId id="382" r:id="rId75"/>
    <p:sldId id="351" r:id="rId76"/>
    <p:sldId id="352" r:id="rId77"/>
    <p:sldId id="353" r:id="rId78"/>
    <p:sldId id="385" r:id="rId79"/>
    <p:sldId id="386" r:id="rId80"/>
    <p:sldId id="387" r:id="rId81"/>
    <p:sldId id="388" r:id="rId82"/>
    <p:sldId id="478" r:id="rId83"/>
    <p:sldId id="390" r:id="rId84"/>
    <p:sldId id="392" r:id="rId85"/>
    <p:sldId id="393" r:id="rId86"/>
    <p:sldId id="394" r:id="rId87"/>
    <p:sldId id="479" r:id="rId88"/>
    <p:sldId id="480" r:id="rId89"/>
    <p:sldId id="412" r:id="rId90"/>
    <p:sldId id="397" r:id="rId91"/>
    <p:sldId id="398" r:id="rId92"/>
    <p:sldId id="399" r:id="rId93"/>
    <p:sldId id="400" r:id="rId94"/>
    <p:sldId id="481" r:id="rId95"/>
    <p:sldId id="482" r:id="rId96"/>
    <p:sldId id="483" r:id="rId97"/>
    <p:sldId id="484" r:id="rId98"/>
    <p:sldId id="421" r:id="rId99"/>
    <p:sldId id="485" r:id="rId100"/>
    <p:sldId id="418" r:id="rId101"/>
    <p:sldId id="420" r:id="rId102"/>
    <p:sldId id="486" r:id="rId103"/>
    <p:sldId id="409" r:id="rId104"/>
    <p:sldId id="410" r:id="rId105"/>
    <p:sldId id="419" r:id="rId106"/>
    <p:sldId id="411" r:id="rId107"/>
    <p:sldId id="354" r:id="rId108"/>
    <p:sldId id="355" r:id="rId109"/>
    <p:sldId id="357" r:id="rId110"/>
    <p:sldId id="356" r:id="rId111"/>
    <p:sldId id="358" r:id="rId112"/>
    <p:sldId id="359" r:id="rId113"/>
    <p:sldId id="360" r:id="rId114"/>
    <p:sldId id="309" r:id="rId115"/>
    <p:sldId id="310" r:id="rId116"/>
    <p:sldId id="311" r:id="rId1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AB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84" autoAdjust="0"/>
    <p:restoredTop sz="84923"/>
  </p:normalViewPr>
  <p:slideViewPr>
    <p:cSldViewPr snapToGrid="0" snapToObjects="1">
      <p:cViewPr varScale="1">
        <p:scale>
          <a:sx n="55" d="100"/>
          <a:sy n="55" d="100"/>
        </p:scale>
        <p:origin x="878" y="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notesMaster" Target="notesMasters/notesMaster1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presProps" Target="presProps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theme" Target="theme/theme1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82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0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43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17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90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217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75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10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077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004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90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6093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777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387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854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66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738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4890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830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964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86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36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30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19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4483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83252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6361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Criticisms</a:t>
            </a:r>
            <a:r>
              <a:rPr lang="en-GB" baseline="0" dirty="0"/>
              <a:t> of our age -  good place to mention </a:t>
            </a:r>
            <a:r>
              <a:rPr lang="en-GB" b="1" baseline="0" dirty="0"/>
              <a:t>BERA</a:t>
            </a:r>
            <a:r>
              <a:rPr lang="en-GB" baseline="0" dirty="0"/>
              <a:t> requirements and ethics (which were different in his day). </a:t>
            </a:r>
          </a:p>
          <a:p>
            <a:r>
              <a:rPr lang="en-GB" baseline="0" dirty="0"/>
              <a:t>Link to how we wish students to be ‘sceptical’ as skilled researchers.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341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agreed with Piaget on many things…</a:t>
            </a:r>
          </a:p>
          <a:p>
            <a:endParaRPr lang="en-US" dirty="0"/>
          </a:p>
          <a:p>
            <a:pPr marL="228600" indent="-228600">
              <a:buAutoNum type="alphaLcParenR"/>
            </a:pPr>
            <a:r>
              <a:rPr lang="en-US" dirty="0"/>
              <a:t>The importance of the learning environment</a:t>
            </a:r>
          </a:p>
          <a:p>
            <a:pPr marL="228600" indent="-228600">
              <a:buAutoNum type="alphaLcParenR"/>
            </a:pPr>
            <a:r>
              <a:rPr lang="en-US" dirty="0"/>
              <a:t>That learners need to make sense of things ..to be an ACTIVE learner</a:t>
            </a:r>
          </a:p>
          <a:p>
            <a:pPr marL="228600" indent="-228600">
              <a:buAutoNum type="alphaLcParenR"/>
            </a:pPr>
            <a:r>
              <a:rPr lang="en-US" dirty="0"/>
              <a:t>That learning is an internal process</a:t>
            </a:r>
          </a:p>
          <a:p>
            <a:pPr marL="228600" indent="-228600">
              <a:buAutoNum type="alphaLcParenR"/>
            </a:pPr>
            <a:endParaRPr lang="en-US" dirty="0"/>
          </a:p>
          <a:p>
            <a:pPr marL="0" indent="0">
              <a:buNone/>
            </a:pPr>
            <a:r>
              <a:rPr lang="en-US" dirty="0"/>
              <a:t>Both agree that the role of the teacher is that of a guide and a facilitator not a director!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US" dirty="0"/>
              <a:t>However…he did disagree with Piaget on the following…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0578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disagreed with Piaget’s view on learners are ‘lone scientists’ and that learning is a social and cultural undertaking. He believed that children learn through interactions with others and that language is essential. Piaget didn’t placed such emphasis on language. </a:t>
            </a:r>
          </a:p>
          <a:p>
            <a:endParaRPr lang="en-US" dirty="0"/>
          </a:p>
          <a:p>
            <a:r>
              <a:rPr lang="en-US" dirty="0"/>
              <a:t>Vygotsky didn’t think children developed through four stages linked to age groups, (Develop then learn…develop then learn) he believed children can learn that learning leads to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4101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used to help your explanation of the differences in thinking from Piaget.</a:t>
            </a:r>
          </a:p>
          <a:p>
            <a:endParaRPr lang="en-US" dirty="0"/>
          </a:p>
          <a:p>
            <a:r>
              <a:rPr lang="en-US" dirty="0"/>
              <a:t>Language and Inner speech highly important in shaping thought.</a:t>
            </a:r>
          </a:p>
          <a:p>
            <a:endParaRPr lang="en-US" dirty="0"/>
          </a:p>
          <a:p>
            <a:r>
              <a:rPr lang="en-US" dirty="0"/>
              <a:t>Disagreed that children matured through four stages of development, he believed that children could learn in the ZPD and then this leads to development. Rather than getting to a stage and then developing.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37432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following slides and example of learning to ride a bike to explain the ZPD and the role of the More Knowledgeable Other (MKO)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5665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061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9743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98155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22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782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5179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1487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21702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29564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2395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Elaborate as you wish regarding the support that we as classroom practitioners use to support the learner when they are working within the ZPD especially scaffolding.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18771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31618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11024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80170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380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6747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49851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(Quick flick through this slide)</a:t>
            </a:r>
          </a:p>
          <a:p>
            <a:r>
              <a:rPr lang="en-US" dirty="0"/>
              <a:t>We looked at simple constructivist theory that new learning is built on existing understanding.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88942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following presentation has been designed to help you introduce the SOME BASIC learning theory and aid your critical discussion relating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54019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Remember our schools of learning theory?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49730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78388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47876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2687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12806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34006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97291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43713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92826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9355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65218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37240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566809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620469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42496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31368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810586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771320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following presentation has been designed to help you introduce the SOME BASIC learning theory and aid your critical discussion relating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29282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759853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003427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Remember our schools of learning theory?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96531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598300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550989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792288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69970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895328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228116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047592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56331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959548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78408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93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63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32.png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3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hyperlink" Target="https://www.youtube.com/watch?v=FF-tta6HYq4" TargetMode="External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7.png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hyperlink" Target="https://www.youtube.com/watch?v=JA96Fba-WH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5.png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0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4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4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4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4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4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4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4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4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4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4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4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4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B3E621-0D30-EE4A-9F70-15B5C0D17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3168" y="-15240"/>
            <a:ext cx="10944519" cy="7406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A37933-6B47-754A-8C45-001DFD9B29E6}"/>
              </a:ext>
            </a:extLst>
          </p:cNvPr>
          <p:cNvSpPr txBox="1"/>
          <p:nvPr/>
        </p:nvSpPr>
        <p:spPr>
          <a:xfrm>
            <a:off x="220541" y="76409"/>
            <a:ext cx="3623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Is learning more than remembering?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6A6EE9-FB03-974B-9398-480CAE2BD0A1}"/>
              </a:ext>
            </a:extLst>
          </p:cNvPr>
          <p:cNvSpPr txBox="1"/>
          <p:nvPr/>
        </p:nvSpPr>
        <p:spPr>
          <a:xfrm>
            <a:off x="4328160" y="518160"/>
            <a:ext cx="3737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are some key learning theories?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F7D471-9119-2D4A-8309-DA26E3995971}"/>
              </a:ext>
            </a:extLst>
          </p:cNvPr>
          <p:cNvSpPr txBox="1"/>
          <p:nvPr/>
        </p:nvSpPr>
        <p:spPr>
          <a:xfrm>
            <a:off x="-44885" y="3037524"/>
            <a:ext cx="1797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is an MKO?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6A73C9-F6B4-ED40-A645-942E918E8AEF}"/>
              </a:ext>
            </a:extLst>
          </p:cNvPr>
          <p:cNvSpPr txBox="1"/>
          <p:nvPr/>
        </p:nvSpPr>
        <p:spPr>
          <a:xfrm>
            <a:off x="6568096" y="1383030"/>
            <a:ext cx="2701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does Piaget suggest?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CAD81-D4B0-7D44-B983-C9E49D2693D1}"/>
              </a:ext>
            </a:extLst>
          </p:cNvPr>
          <p:cNvSpPr txBox="1"/>
          <p:nvPr/>
        </p:nvSpPr>
        <p:spPr>
          <a:xfrm>
            <a:off x="4897767" y="3105557"/>
            <a:ext cx="4372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Are there stages to cognitive development?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47AABE-D9E7-094B-8002-61BE77DA632C}"/>
              </a:ext>
            </a:extLst>
          </p:cNvPr>
          <p:cNvSpPr txBox="1"/>
          <p:nvPr/>
        </p:nvSpPr>
        <p:spPr>
          <a:xfrm>
            <a:off x="1137908" y="2379999"/>
            <a:ext cx="1788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is the ZPD?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44F29A-0106-B24D-979C-A67E27B6A71C}"/>
              </a:ext>
            </a:extLst>
          </p:cNvPr>
          <p:cNvSpPr txBox="1"/>
          <p:nvPr/>
        </p:nvSpPr>
        <p:spPr>
          <a:xfrm>
            <a:off x="1594980" y="1870175"/>
            <a:ext cx="3331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Does Vygotsky agree with Piaget?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FEC942-F280-BD46-B35A-49428633D28B}"/>
              </a:ext>
            </a:extLst>
          </p:cNvPr>
          <p:cNvSpPr txBox="1"/>
          <p:nvPr/>
        </p:nvSpPr>
        <p:spPr>
          <a:xfrm>
            <a:off x="3706991" y="3688080"/>
            <a:ext cx="5562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Schemas work and what on Earth is assimilation?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C49242-0433-0F4D-8129-3A06EA5C5640}"/>
              </a:ext>
            </a:extLst>
          </p:cNvPr>
          <p:cNvSpPr txBox="1"/>
          <p:nvPr/>
        </p:nvSpPr>
        <p:spPr>
          <a:xfrm>
            <a:off x="-944081" y="4759998"/>
            <a:ext cx="2208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is Behaviorism?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6B6172-A14E-084C-985A-91047A9190D2}"/>
              </a:ext>
            </a:extLst>
          </p:cNvPr>
          <p:cNvSpPr txBox="1"/>
          <p:nvPr/>
        </p:nvSpPr>
        <p:spPr>
          <a:xfrm>
            <a:off x="5487921" y="4376706"/>
            <a:ext cx="4082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increases the likelihood of a behavior happening again?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A39C113-C6AB-564A-AEF8-4A17E836A9D4}"/>
              </a:ext>
            </a:extLst>
          </p:cNvPr>
          <p:cNvSpPr txBox="1"/>
          <p:nvPr/>
        </p:nvSpPr>
        <p:spPr>
          <a:xfrm>
            <a:off x="293203" y="6016674"/>
            <a:ext cx="4082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the difference between classical and operant conditioning?</a:t>
            </a:r>
          </a:p>
        </p:txBody>
      </p:sp>
    </p:spTree>
    <p:extLst>
      <p:ext uri="{BB962C8B-B14F-4D97-AF65-F5344CB8AC3E}">
        <p14:creationId xmlns:p14="http://schemas.microsoft.com/office/powerpoint/2010/main" val="1908710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BA4A-44A3-1447-889C-D61825275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79AAE6-0696-6B4E-86C0-D634693E84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438" y="274638"/>
            <a:ext cx="8747124" cy="5851525"/>
          </a:xfrm>
        </p:spPr>
      </p:pic>
    </p:spTree>
    <p:extLst>
      <p:ext uri="{BB962C8B-B14F-4D97-AF65-F5344CB8AC3E}">
        <p14:creationId xmlns:p14="http://schemas.microsoft.com/office/powerpoint/2010/main" val="2855779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AADA5-569D-9647-979E-F3D019498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EF1122-C355-954A-9831-A0850436D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992" y="215646"/>
            <a:ext cx="9024434" cy="6423025"/>
          </a:xfrm>
        </p:spPr>
      </p:pic>
    </p:spTree>
    <p:extLst>
      <p:ext uri="{BB962C8B-B14F-4D97-AF65-F5344CB8AC3E}">
        <p14:creationId xmlns:p14="http://schemas.microsoft.com/office/powerpoint/2010/main" val="113989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DBAC38-C12E-7E41-88EF-C3A31F41F7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4255" y="1640709"/>
            <a:ext cx="8075612" cy="1862611"/>
          </a:xfrm>
        </p:spPr>
      </p:pic>
    </p:spTree>
    <p:extLst>
      <p:ext uri="{BB962C8B-B14F-4D97-AF65-F5344CB8AC3E}">
        <p14:creationId xmlns:p14="http://schemas.microsoft.com/office/powerpoint/2010/main" val="3295713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154721-FE3C-5E40-9D91-C01743074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440" y="0"/>
            <a:ext cx="8805560" cy="6519862"/>
          </a:xfrm>
        </p:spPr>
      </p:pic>
    </p:spTree>
    <p:extLst>
      <p:ext uri="{BB962C8B-B14F-4D97-AF65-F5344CB8AC3E}">
        <p14:creationId xmlns:p14="http://schemas.microsoft.com/office/powerpoint/2010/main" val="3433109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76C7E0-529D-A845-A362-F6FAE8AF8E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03204" y="370318"/>
            <a:ext cx="9911029" cy="6169028"/>
          </a:xfrm>
        </p:spPr>
      </p:pic>
    </p:spTree>
    <p:extLst>
      <p:ext uri="{BB962C8B-B14F-4D97-AF65-F5344CB8AC3E}">
        <p14:creationId xmlns:p14="http://schemas.microsoft.com/office/powerpoint/2010/main" val="369123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EFB15C-1D2C-404A-AC2C-F07B642055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699" b="-1"/>
          <a:stretch/>
        </p:blipFill>
        <p:spPr>
          <a:xfrm>
            <a:off x="523346" y="1202429"/>
            <a:ext cx="7903356" cy="56555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4D3D76-FF97-A843-820C-3A4036076616}"/>
              </a:ext>
            </a:extLst>
          </p:cNvPr>
          <p:cNvSpPr txBox="1"/>
          <p:nvPr/>
        </p:nvSpPr>
        <p:spPr>
          <a:xfrm>
            <a:off x="4013198" y="822846"/>
            <a:ext cx="9236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merican Typewriter" panose="02090604020004020304" pitchFamily="18" charset="77"/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EBC860-CFB0-C44A-B4F6-60279D541C3C}"/>
              </a:ext>
            </a:extLst>
          </p:cNvPr>
          <p:cNvSpPr txBox="1"/>
          <p:nvPr/>
        </p:nvSpPr>
        <p:spPr>
          <a:xfrm>
            <a:off x="2493818" y="638180"/>
            <a:ext cx="364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we get info from ST into LTM</a:t>
            </a:r>
          </a:p>
        </p:txBody>
      </p:sp>
    </p:spTree>
    <p:extLst>
      <p:ext uri="{BB962C8B-B14F-4D97-AF65-F5344CB8AC3E}">
        <p14:creationId xmlns:p14="http://schemas.microsoft.com/office/powerpoint/2010/main" val="3277878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5C4941A-C24F-7D4F-A3AE-5BDB0DE33A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205345"/>
            <a:ext cx="9159460" cy="5652655"/>
          </a:xfrm>
        </p:spPr>
      </p:pic>
    </p:spTree>
    <p:extLst>
      <p:ext uri="{BB962C8B-B14F-4D97-AF65-F5344CB8AC3E}">
        <p14:creationId xmlns:p14="http://schemas.microsoft.com/office/powerpoint/2010/main" val="400948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08737FF-A2AE-094D-8BF4-7EC68451BC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2396" y="152400"/>
            <a:ext cx="8981604" cy="5435600"/>
          </a:xfrm>
        </p:spPr>
      </p:pic>
    </p:spTree>
    <p:extLst>
      <p:ext uri="{BB962C8B-B14F-4D97-AF65-F5344CB8AC3E}">
        <p14:creationId xmlns:p14="http://schemas.microsoft.com/office/powerpoint/2010/main" val="2073338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792750-A562-874E-8F5E-AC2BE4C6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70301"/>
            <a:ext cx="9144000" cy="4851237"/>
          </a:xfrm>
        </p:spPr>
      </p:pic>
    </p:spTree>
    <p:extLst>
      <p:ext uri="{BB962C8B-B14F-4D97-AF65-F5344CB8AC3E}">
        <p14:creationId xmlns:p14="http://schemas.microsoft.com/office/powerpoint/2010/main" val="3533307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C374D9-8571-C94D-B564-6F3E6C459C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9847" y="1550296"/>
            <a:ext cx="8175625" cy="2462537"/>
          </a:xfrm>
        </p:spPr>
      </p:pic>
    </p:spTree>
    <p:extLst>
      <p:ext uri="{BB962C8B-B14F-4D97-AF65-F5344CB8AC3E}">
        <p14:creationId xmlns:p14="http://schemas.microsoft.com/office/powerpoint/2010/main" val="340841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434E84-7B8A-CB42-ACAB-3539C4C3CB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489586"/>
          </a:xfrm>
        </p:spPr>
      </p:pic>
    </p:spTree>
    <p:extLst>
      <p:ext uri="{BB962C8B-B14F-4D97-AF65-F5344CB8AC3E}">
        <p14:creationId xmlns:p14="http://schemas.microsoft.com/office/powerpoint/2010/main" val="3141174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BAD7AF7-C429-6E42-B202-760A3045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4542" y="1442413"/>
            <a:ext cx="9188542" cy="3973622"/>
          </a:xfrm>
        </p:spPr>
      </p:pic>
    </p:spTree>
    <p:extLst>
      <p:ext uri="{BB962C8B-B14F-4D97-AF65-F5344CB8AC3E}">
        <p14:creationId xmlns:p14="http://schemas.microsoft.com/office/powerpoint/2010/main" val="7612742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FBCF81-1D11-CA42-8744-1E2AD1A3F4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10836"/>
            <a:ext cx="10552564" cy="6747164"/>
          </a:xfrm>
        </p:spPr>
      </p:pic>
    </p:spTree>
    <p:extLst>
      <p:ext uri="{BB962C8B-B14F-4D97-AF65-F5344CB8AC3E}">
        <p14:creationId xmlns:p14="http://schemas.microsoft.com/office/powerpoint/2010/main" val="3305969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429F3-EEC8-4F49-901C-88E2DC44CB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873457" y="0"/>
            <a:ext cx="10798110" cy="6748818"/>
          </a:xfrm>
        </p:spPr>
      </p:pic>
    </p:spTree>
    <p:extLst>
      <p:ext uri="{BB962C8B-B14F-4D97-AF65-F5344CB8AC3E}">
        <p14:creationId xmlns:p14="http://schemas.microsoft.com/office/powerpoint/2010/main" val="2498873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42197" y="0"/>
            <a:ext cx="5777482" cy="6927672"/>
          </a:xfrm>
        </p:spPr>
      </p:pic>
    </p:spTree>
    <p:extLst>
      <p:ext uri="{BB962C8B-B14F-4D97-AF65-F5344CB8AC3E}">
        <p14:creationId xmlns:p14="http://schemas.microsoft.com/office/powerpoint/2010/main" val="12438521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787517-59B9-3D43-A2A9-3435EC9670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15642" y="0"/>
            <a:ext cx="9492074" cy="6858000"/>
          </a:xfrm>
        </p:spPr>
      </p:pic>
    </p:spTree>
    <p:extLst>
      <p:ext uri="{BB962C8B-B14F-4D97-AF65-F5344CB8AC3E}">
        <p14:creationId xmlns:p14="http://schemas.microsoft.com/office/powerpoint/2010/main" val="3713550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41F4361-66E3-0D4A-BFFB-E7C312D6B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6428" y="-124695"/>
            <a:ext cx="8785172" cy="9149705"/>
          </a:xfrm>
        </p:spPr>
      </p:pic>
    </p:spTree>
    <p:extLst>
      <p:ext uri="{BB962C8B-B14F-4D97-AF65-F5344CB8AC3E}">
        <p14:creationId xmlns:p14="http://schemas.microsoft.com/office/powerpoint/2010/main" val="2326348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0C58296-28E9-1C4E-9E19-205E8B910B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3273" y="2116666"/>
            <a:ext cx="8476610" cy="1755511"/>
          </a:xfrm>
        </p:spPr>
      </p:pic>
    </p:spTree>
    <p:extLst>
      <p:ext uri="{BB962C8B-B14F-4D97-AF65-F5344CB8AC3E}">
        <p14:creationId xmlns:p14="http://schemas.microsoft.com/office/powerpoint/2010/main" val="1770878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7B7687-6436-F149-B60E-1A0AAF4B05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00539" cy="6382512"/>
          </a:xfrm>
        </p:spPr>
      </p:pic>
    </p:spTree>
    <p:extLst>
      <p:ext uri="{BB962C8B-B14F-4D97-AF65-F5344CB8AC3E}">
        <p14:creationId xmlns:p14="http://schemas.microsoft.com/office/powerpoint/2010/main" val="18656299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DE12F59-FE19-F04E-9101-AC7719924F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978530"/>
            <a:ext cx="7872413" cy="1607127"/>
          </a:xfrm>
        </p:spPr>
      </p:pic>
    </p:spTree>
    <p:extLst>
      <p:ext uri="{BB962C8B-B14F-4D97-AF65-F5344CB8AC3E}">
        <p14:creationId xmlns:p14="http://schemas.microsoft.com/office/powerpoint/2010/main" val="10437825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1A7AE1-3646-7542-A9BB-EB4578E2B6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016819"/>
            <a:ext cx="7851067" cy="1526400"/>
          </a:xfrm>
        </p:spPr>
      </p:pic>
    </p:spTree>
    <p:extLst>
      <p:ext uri="{BB962C8B-B14F-4D97-AF65-F5344CB8AC3E}">
        <p14:creationId xmlns:p14="http://schemas.microsoft.com/office/powerpoint/2010/main" val="18939389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16305CE-5D35-444A-B110-2772E6E11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6861" y="620355"/>
            <a:ext cx="9027139" cy="5862088"/>
          </a:xfrm>
        </p:spPr>
      </p:pic>
    </p:spTree>
    <p:extLst>
      <p:ext uri="{BB962C8B-B14F-4D97-AF65-F5344CB8AC3E}">
        <p14:creationId xmlns:p14="http://schemas.microsoft.com/office/powerpoint/2010/main" val="3685695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10DDCC-C0A1-5F48-BF8F-FD721AD135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212794"/>
            <a:ext cx="7872413" cy="1138600"/>
          </a:xfrm>
        </p:spPr>
      </p:pic>
    </p:spTree>
    <p:extLst>
      <p:ext uri="{BB962C8B-B14F-4D97-AF65-F5344CB8AC3E}">
        <p14:creationId xmlns:p14="http://schemas.microsoft.com/office/powerpoint/2010/main" val="41674107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AEA519-E08F-7842-B313-D23F560830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3023" y="169334"/>
            <a:ext cx="7595289" cy="6688666"/>
          </a:xfrm>
        </p:spPr>
      </p:pic>
    </p:spTree>
    <p:extLst>
      <p:ext uri="{BB962C8B-B14F-4D97-AF65-F5344CB8AC3E}">
        <p14:creationId xmlns:p14="http://schemas.microsoft.com/office/powerpoint/2010/main" val="34375408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0E846EE-E957-8B40-A9F4-BA2582B81E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665" y="372535"/>
            <a:ext cx="9003228" cy="4889500"/>
          </a:xfrm>
        </p:spPr>
      </p:pic>
    </p:spTree>
    <p:extLst>
      <p:ext uri="{BB962C8B-B14F-4D97-AF65-F5344CB8AC3E}">
        <p14:creationId xmlns:p14="http://schemas.microsoft.com/office/powerpoint/2010/main" val="14199792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10C1B15-1CE5-0745-8F26-93383597B2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580" y="423332"/>
            <a:ext cx="9075511" cy="4720123"/>
          </a:xfrm>
        </p:spPr>
      </p:pic>
    </p:spTree>
    <p:extLst>
      <p:ext uri="{BB962C8B-B14F-4D97-AF65-F5344CB8AC3E}">
        <p14:creationId xmlns:p14="http://schemas.microsoft.com/office/powerpoint/2010/main" val="21019325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0FA38C4-AD3F-3C4A-835C-D497963A17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735" y="480449"/>
            <a:ext cx="8991600" cy="4743990"/>
          </a:xfrm>
        </p:spPr>
      </p:pic>
    </p:spTree>
    <p:extLst>
      <p:ext uri="{BB962C8B-B14F-4D97-AF65-F5344CB8AC3E}">
        <p14:creationId xmlns:p14="http://schemas.microsoft.com/office/powerpoint/2010/main" val="1146364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4C4AD2E-DD66-2A47-89B7-6279CE0491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384" y="542793"/>
            <a:ext cx="9073616" cy="4536807"/>
          </a:xfrm>
        </p:spPr>
      </p:pic>
    </p:spTree>
    <p:extLst>
      <p:ext uri="{BB962C8B-B14F-4D97-AF65-F5344CB8AC3E}">
        <p14:creationId xmlns:p14="http://schemas.microsoft.com/office/powerpoint/2010/main" val="23584485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BBD759C-1489-6F41-A8C4-572BEACEF5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3063" y="417799"/>
            <a:ext cx="8663069" cy="4878101"/>
          </a:xfrm>
        </p:spPr>
      </p:pic>
    </p:spTree>
    <p:extLst>
      <p:ext uri="{BB962C8B-B14F-4D97-AF65-F5344CB8AC3E}">
        <p14:creationId xmlns:p14="http://schemas.microsoft.com/office/powerpoint/2010/main" val="38925093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2C719E-4CBC-8940-810D-6D2F66DD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252"/>
            <a:ext cx="9144000" cy="6643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426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BB023D-575D-9B40-A561-CA5BB78D7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526" y="1240618"/>
            <a:ext cx="4001569" cy="41794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36AC49-5337-A646-A88E-24CEEF125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77" y="1139576"/>
            <a:ext cx="438150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928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7703" y="191069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0334" y="1649650"/>
            <a:ext cx="4525963" cy="452596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25256">
            <a:off x="6409222" y="808959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155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0180FE0D-B068-2F48-BDB9-FA67775C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205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7614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7" y="0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37" y="1417638"/>
            <a:ext cx="4525963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CD76F-BFD5-7147-86DE-C688A060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794" y="898808"/>
            <a:ext cx="4818206" cy="55636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25256">
            <a:off x="3515281" y="358584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6488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65B-D8BE-4E46-95F5-0A612469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9A0EF8-EE6F-CA4B-8045-DD55872DA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40" y="274638"/>
            <a:ext cx="9009362" cy="5822028"/>
          </a:xfrm>
        </p:spPr>
      </p:pic>
    </p:spTree>
    <p:extLst>
      <p:ext uri="{BB962C8B-B14F-4D97-AF65-F5344CB8AC3E}">
        <p14:creationId xmlns:p14="http://schemas.microsoft.com/office/powerpoint/2010/main" val="20993808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0753-64C4-B24B-A32B-55FF3DF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BD6D3-7DCE-234A-8319-D5E13175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28930" y="274638"/>
            <a:ext cx="9801860" cy="6126163"/>
          </a:xfrm>
        </p:spPr>
      </p:pic>
    </p:spTree>
    <p:extLst>
      <p:ext uri="{BB962C8B-B14F-4D97-AF65-F5344CB8AC3E}">
        <p14:creationId xmlns:p14="http://schemas.microsoft.com/office/powerpoint/2010/main" val="16386587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31C1-43A1-2943-8C5F-1BA5B102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94AD95-0CC2-B14C-B9E1-A893FFD2CD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91303" y="0"/>
            <a:ext cx="9730269" cy="6081419"/>
          </a:xfrm>
        </p:spPr>
      </p:pic>
    </p:spTree>
    <p:extLst>
      <p:ext uri="{BB962C8B-B14F-4D97-AF65-F5344CB8AC3E}">
        <p14:creationId xmlns:p14="http://schemas.microsoft.com/office/powerpoint/2010/main" val="13304425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3A2-2A4E-6542-869E-30BED9AE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FCA856-372E-964C-B0C9-7EC57FA87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1881" y="0"/>
            <a:ext cx="10183803" cy="6364877"/>
          </a:xfrm>
        </p:spPr>
      </p:pic>
    </p:spTree>
    <p:extLst>
      <p:ext uri="{BB962C8B-B14F-4D97-AF65-F5344CB8AC3E}">
        <p14:creationId xmlns:p14="http://schemas.microsoft.com/office/powerpoint/2010/main" val="41735327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FEFD-7535-694E-8499-1845ED200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132D03-985A-C543-85F7-DAFCCF6D5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0655" y="274638"/>
            <a:ext cx="9716239" cy="6072650"/>
          </a:xfrm>
        </p:spPr>
      </p:pic>
    </p:spTree>
    <p:extLst>
      <p:ext uri="{BB962C8B-B14F-4D97-AF65-F5344CB8AC3E}">
        <p14:creationId xmlns:p14="http://schemas.microsoft.com/office/powerpoint/2010/main" val="31738053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8F5-556E-F947-A25E-EDC6FDEB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49057D-B9DF-814B-8EA4-B43909B0F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8439" y="246986"/>
            <a:ext cx="9760645" cy="6100404"/>
          </a:xfrm>
        </p:spPr>
      </p:pic>
    </p:spTree>
    <p:extLst>
      <p:ext uri="{BB962C8B-B14F-4D97-AF65-F5344CB8AC3E}">
        <p14:creationId xmlns:p14="http://schemas.microsoft.com/office/powerpoint/2010/main" val="32675648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9343-57C3-3843-B086-BDE3136A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482710-35EA-0742-B99A-FF0421F16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71671" y="53411"/>
            <a:ext cx="10887341" cy="6804589"/>
          </a:xfrm>
        </p:spPr>
      </p:pic>
    </p:spTree>
    <p:extLst>
      <p:ext uri="{BB962C8B-B14F-4D97-AF65-F5344CB8AC3E}">
        <p14:creationId xmlns:p14="http://schemas.microsoft.com/office/powerpoint/2010/main" val="30779143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504438BC-FA55-844A-98E0-A77340F0D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9490" y="4632727"/>
            <a:ext cx="3560437" cy="2225273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DD2D909A-9081-2D41-8D11-47E649091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29" y="4821215"/>
            <a:ext cx="2957272" cy="1848295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06358F-A7FF-614B-AB42-BF773E437D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799" y="401615"/>
            <a:ext cx="7074664" cy="41301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FF1E7E-86C4-6A46-9B51-DDCBF09E1F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585230">
            <a:off x="-233218" y="2499126"/>
            <a:ext cx="2812037" cy="20728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EBA03B-5847-964F-B85C-E85391D34D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3276536" flipV="1">
            <a:off x="6735445" y="2150653"/>
            <a:ext cx="2812037" cy="23635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9DEFCB-0898-9C45-922B-05703077DA13}"/>
              </a:ext>
            </a:extLst>
          </p:cNvPr>
          <p:cNvSpPr txBox="1"/>
          <p:nvPr/>
        </p:nvSpPr>
        <p:spPr>
          <a:xfrm>
            <a:off x="4226463" y="4830168"/>
            <a:ext cx="7553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2350832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06358F-A7FF-614B-AB42-BF773E437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815" y="852351"/>
            <a:ext cx="8696483" cy="5077017"/>
          </a:xfrm>
          <a:prstGeom prst="rect">
            <a:avLst/>
          </a:prstGeom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504438BC-FA55-844A-98E0-A77340F0D6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36" r="13726"/>
          <a:stretch/>
        </p:blipFill>
        <p:spPr>
          <a:xfrm>
            <a:off x="4710545" y="3118493"/>
            <a:ext cx="1826646" cy="1586983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DD2D909A-9081-2D41-8D11-47E6490914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43" r="8233"/>
          <a:stretch/>
        </p:blipFill>
        <p:spPr>
          <a:xfrm>
            <a:off x="6814211" y="3118493"/>
            <a:ext cx="1813067" cy="1366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0150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0333" cy="52707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374028-81D1-B34A-84C0-6B541FD997C4}"/>
              </a:ext>
            </a:extLst>
          </p:cNvPr>
          <p:cNvSpPr txBox="1"/>
          <p:nvPr/>
        </p:nvSpPr>
        <p:spPr>
          <a:xfrm>
            <a:off x="62625" y="5536229"/>
            <a:ext cx="9077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egular"/>
              </a:rPr>
              <a:t>What are your initial thoughts? Do you agree that children develop in this way?</a:t>
            </a:r>
          </a:p>
        </p:txBody>
      </p:sp>
    </p:spTree>
    <p:extLst>
      <p:ext uri="{BB962C8B-B14F-4D97-AF65-F5344CB8AC3E}">
        <p14:creationId xmlns:p14="http://schemas.microsoft.com/office/powerpoint/2010/main" val="2448232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253" y="47996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Points for critical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9307" y="1571720"/>
            <a:ext cx="4864693" cy="457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99085" marR="446405" indent="-287020">
              <a:lnSpc>
                <a:spcPts val="2380"/>
              </a:lnSpc>
              <a:spcBef>
                <a:spcPts val="39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studied his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own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his colleagues in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Geneva.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indent="-287020">
              <a:lnSpc>
                <a:spcPts val="2510"/>
              </a:lnSpc>
              <a:spcBef>
                <a:spcPts val="70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underestimated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>
              <a:lnSpc>
                <a:spcPts val="2510"/>
              </a:lnSpc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children’s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en-GB"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abilities.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5080" indent="-287020">
              <a:lnSpc>
                <a:spcPts val="2380"/>
              </a:lnSpc>
              <a:spcBef>
                <a:spcPts val="103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ignored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social setting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on a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child’s</a:t>
            </a:r>
            <a:r>
              <a:rPr lang="en-GB"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development.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205740" indent="-287020">
              <a:lnSpc>
                <a:spcPct val="90100"/>
              </a:lnSpc>
              <a:spcBef>
                <a:spcPts val="95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Piaget’s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that cognitive  development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happens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purely through maturation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has been</a:t>
            </a:r>
            <a:r>
              <a:rPr lang="en-GB"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challenged.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5ED8D-9C56-CB49-9E24-D234248EE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163" y="1803732"/>
            <a:ext cx="4056064" cy="386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347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1673" t="7102" r="6006" b="2432"/>
          <a:stretch/>
        </p:blipFill>
        <p:spPr>
          <a:xfrm>
            <a:off x="0" y="50126"/>
            <a:ext cx="9239535" cy="634620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3D5A6-F2F6-E945-BF1B-EB89A103F3E7}"/>
              </a:ext>
            </a:extLst>
          </p:cNvPr>
          <p:cNvSpPr txBox="1"/>
          <p:nvPr/>
        </p:nvSpPr>
        <p:spPr>
          <a:xfrm>
            <a:off x="286602" y="5770897"/>
            <a:ext cx="5773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agreed</a:t>
            </a:r>
          </a:p>
        </p:txBody>
      </p:sp>
    </p:spTree>
    <p:extLst>
      <p:ext uri="{BB962C8B-B14F-4D97-AF65-F5344CB8AC3E}">
        <p14:creationId xmlns:p14="http://schemas.microsoft.com/office/powerpoint/2010/main" val="32272136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7702" t="7968" r="3917" b="1699"/>
          <a:stretch/>
        </p:blipFill>
        <p:spPr>
          <a:xfrm>
            <a:off x="835572" y="0"/>
            <a:ext cx="8308428" cy="685978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899970-EFE7-CE4B-99D4-7283D917D65C}"/>
              </a:ext>
            </a:extLst>
          </p:cNvPr>
          <p:cNvSpPr txBox="1"/>
          <p:nvPr/>
        </p:nvSpPr>
        <p:spPr>
          <a:xfrm>
            <a:off x="0" y="6027003"/>
            <a:ext cx="5530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disagreed</a:t>
            </a:r>
          </a:p>
        </p:txBody>
      </p:sp>
    </p:spTree>
    <p:extLst>
      <p:ext uri="{BB962C8B-B14F-4D97-AF65-F5344CB8AC3E}">
        <p14:creationId xmlns:p14="http://schemas.microsoft.com/office/powerpoint/2010/main" val="88882683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426" r="9107" b="7030"/>
          <a:stretch/>
        </p:blipFill>
        <p:spPr>
          <a:xfrm>
            <a:off x="0" y="291495"/>
            <a:ext cx="9002110" cy="6266960"/>
          </a:xfrm>
        </p:spPr>
      </p:pic>
    </p:spTree>
    <p:extLst>
      <p:ext uri="{BB962C8B-B14F-4D97-AF65-F5344CB8AC3E}">
        <p14:creationId xmlns:p14="http://schemas.microsoft.com/office/powerpoint/2010/main" val="13905763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9499" t="2888" r="8621"/>
          <a:stretch/>
        </p:blipFill>
        <p:spPr>
          <a:xfrm>
            <a:off x="0" y="44284"/>
            <a:ext cx="9048466" cy="6707251"/>
          </a:xfrm>
        </p:spPr>
      </p:pic>
    </p:spTree>
    <p:extLst>
      <p:ext uri="{BB962C8B-B14F-4D97-AF65-F5344CB8AC3E}">
        <p14:creationId xmlns:p14="http://schemas.microsoft.com/office/powerpoint/2010/main" val="6588052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37847115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38958163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123129271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402373328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286593074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042828" y="5868538"/>
            <a:ext cx="7058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</p:spTree>
    <p:extLst>
      <p:ext uri="{BB962C8B-B14F-4D97-AF65-F5344CB8AC3E}">
        <p14:creationId xmlns:p14="http://schemas.microsoft.com/office/powerpoint/2010/main" val="16927546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340759378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73158143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9841192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34945512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FDA21B6-8837-1844-A8A1-D2A0C46F30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3169"/>
            <a:ext cx="9144000" cy="6941169"/>
          </a:xfrm>
        </p:spPr>
      </p:pic>
    </p:spTree>
    <p:extLst>
      <p:ext uri="{BB962C8B-B14F-4D97-AF65-F5344CB8AC3E}">
        <p14:creationId xmlns:p14="http://schemas.microsoft.com/office/powerpoint/2010/main" val="142309975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3319FD7-297B-2847-A61B-6AB36535DF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9811"/>
            <a:ext cx="9144000" cy="6867812"/>
          </a:xfrm>
        </p:spPr>
      </p:pic>
    </p:spTree>
    <p:extLst>
      <p:ext uri="{BB962C8B-B14F-4D97-AF65-F5344CB8AC3E}">
        <p14:creationId xmlns:p14="http://schemas.microsoft.com/office/powerpoint/2010/main" val="333570287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A0AFFC-3CA4-E049-8D00-E21A8B36F9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8264" y="391886"/>
            <a:ext cx="7696610" cy="5033963"/>
          </a:xfrm>
        </p:spPr>
      </p:pic>
    </p:spTree>
    <p:extLst>
      <p:ext uri="{BB962C8B-B14F-4D97-AF65-F5344CB8AC3E}">
        <p14:creationId xmlns:p14="http://schemas.microsoft.com/office/powerpoint/2010/main" val="98461462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6FA92E-7606-0944-899B-84E0398A1C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423" y="0"/>
            <a:ext cx="8526663" cy="5599376"/>
          </a:xfrm>
        </p:spPr>
      </p:pic>
    </p:spTree>
    <p:extLst>
      <p:ext uri="{BB962C8B-B14F-4D97-AF65-F5344CB8AC3E}">
        <p14:creationId xmlns:p14="http://schemas.microsoft.com/office/powerpoint/2010/main" val="337031365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C805983-2C7A-C149-94A1-0456163828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416" y="0"/>
            <a:ext cx="8467021" cy="5540149"/>
          </a:xfrm>
        </p:spPr>
      </p:pic>
    </p:spTree>
    <p:extLst>
      <p:ext uri="{BB962C8B-B14F-4D97-AF65-F5344CB8AC3E}">
        <p14:creationId xmlns:p14="http://schemas.microsoft.com/office/powerpoint/2010/main" val="322855904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061005" y="5966251"/>
            <a:ext cx="51976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CC05AD0-7095-134E-B999-C21A3CAAAA7F}"/>
              </a:ext>
            </a:extLst>
          </p:cNvPr>
          <p:cNvSpPr/>
          <p:nvPr/>
        </p:nvSpPr>
        <p:spPr>
          <a:xfrm>
            <a:off x="1688792" y="4283425"/>
            <a:ext cx="549874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Comfort break</a:t>
            </a:r>
          </a:p>
        </p:txBody>
      </p:sp>
    </p:spTree>
    <p:extLst>
      <p:ext uri="{BB962C8B-B14F-4D97-AF65-F5344CB8AC3E}">
        <p14:creationId xmlns:p14="http://schemas.microsoft.com/office/powerpoint/2010/main" val="261710809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716ECE8-F7C6-0F4D-8788-00AAFB5804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"/>
            <a:ext cx="9192820" cy="6858000"/>
          </a:xfrm>
        </p:spPr>
      </p:pic>
    </p:spTree>
    <p:extLst>
      <p:ext uri="{BB962C8B-B14F-4D97-AF65-F5344CB8AC3E}">
        <p14:creationId xmlns:p14="http://schemas.microsoft.com/office/powerpoint/2010/main" val="97357917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71330F7-4F7C-4641-B008-F28D0C626B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993770"/>
            <a:ext cx="5308979" cy="488159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26B885-7809-6140-BD5B-4A7F0A4FC31B}"/>
              </a:ext>
            </a:extLst>
          </p:cNvPr>
          <p:cNvSpPr txBox="1"/>
          <p:nvPr/>
        </p:nvSpPr>
        <p:spPr>
          <a:xfrm>
            <a:off x="736979" y="224154"/>
            <a:ext cx="7994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remember from last session?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854E9B-6106-C64D-BFDF-5A94251CB9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3511" y="3142395"/>
            <a:ext cx="4820896" cy="35025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DDB382-9A35-6F4F-82A6-1601AE185F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2375" y="1021565"/>
            <a:ext cx="1689100" cy="2413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FCB0EE-5FD4-274A-B6FC-51F34248C9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1466" y="4410896"/>
            <a:ext cx="1849272" cy="184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7526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824678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 (Part 2)</a:t>
            </a:r>
          </a:p>
        </p:txBody>
      </p:sp>
    </p:spTree>
    <p:extLst>
      <p:ext uri="{BB962C8B-B14F-4D97-AF65-F5344CB8AC3E}">
        <p14:creationId xmlns:p14="http://schemas.microsoft.com/office/powerpoint/2010/main" val="244944739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5EBEAE4-5F2A-0E4D-BD2D-C010A5B6CF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10436" y="134238"/>
            <a:ext cx="5910698" cy="6723762"/>
          </a:xfrm>
        </p:spPr>
      </p:pic>
    </p:spTree>
    <p:extLst>
      <p:ext uri="{BB962C8B-B14F-4D97-AF65-F5344CB8AC3E}">
        <p14:creationId xmlns:p14="http://schemas.microsoft.com/office/powerpoint/2010/main" val="130033230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26850CD-4240-8343-9CDF-F013C5D21A0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639" t="1615" r="11683" b="6464"/>
          <a:stretch/>
        </p:blipFill>
        <p:spPr>
          <a:xfrm>
            <a:off x="1091820" y="20534"/>
            <a:ext cx="6564573" cy="6837466"/>
          </a:xfrm>
        </p:spPr>
      </p:pic>
    </p:spTree>
    <p:extLst>
      <p:ext uri="{BB962C8B-B14F-4D97-AF65-F5344CB8AC3E}">
        <p14:creationId xmlns:p14="http://schemas.microsoft.com/office/powerpoint/2010/main" val="350453926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7865DE7-7B6A-6649-9A60-5AF4C110B70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13898"/>
            <a:ext cx="9108047" cy="5773003"/>
          </a:xfrm>
        </p:spPr>
      </p:pic>
    </p:spTree>
    <p:extLst>
      <p:ext uri="{BB962C8B-B14F-4D97-AF65-F5344CB8AC3E}">
        <p14:creationId xmlns:p14="http://schemas.microsoft.com/office/powerpoint/2010/main" val="57350666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02BBBEF-5C5D-014B-9118-9FDF3E9C4EE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753"/>
            <a:ext cx="9144000" cy="6847248"/>
          </a:xfrm>
        </p:spPr>
      </p:pic>
    </p:spTree>
    <p:extLst>
      <p:ext uri="{BB962C8B-B14F-4D97-AF65-F5344CB8AC3E}">
        <p14:creationId xmlns:p14="http://schemas.microsoft.com/office/powerpoint/2010/main" val="403526221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A6BB0F-A4F1-C14C-B0D7-DFF41DF1EA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0225" y="2414044"/>
            <a:ext cx="8156575" cy="790074"/>
          </a:xfrm>
        </p:spPr>
      </p:pic>
    </p:spTree>
    <p:extLst>
      <p:ext uri="{BB962C8B-B14F-4D97-AF65-F5344CB8AC3E}">
        <p14:creationId xmlns:p14="http://schemas.microsoft.com/office/powerpoint/2010/main" val="60025335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6049DEC-2B21-3949-A77F-BF43006E283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33959" y="313685"/>
            <a:ext cx="7275231" cy="6287139"/>
          </a:xfrm>
        </p:spPr>
      </p:pic>
    </p:spTree>
    <p:extLst>
      <p:ext uri="{BB962C8B-B14F-4D97-AF65-F5344CB8AC3E}">
        <p14:creationId xmlns:p14="http://schemas.microsoft.com/office/powerpoint/2010/main" val="163470968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71AFACD-B775-E446-8927-45ADA7D73C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8678" y="170524"/>
            <a:ext cx="8656722" cy="6544601"/>
          </a:xfrm>
        </p:spPr>
      </p:pic>
    </p:spTree>
    <p:extLst>
      <p:ext uri="{BB962C8B-B14F-4D97-AF65-F5344CB8AC3E}">
        <p14:creationId xmlns:p14="http://schemas.microsoft.com/office/powerpoint/2010/main" val="86806224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8C72B49-3C43-9143-897C-0C0841CED6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89091" y="257175"/>
            <a:ext cx="6683334" cy="6600825"/>
          </a:xfrm>
        </p:spPr>
      </p:pic>
    </p:spTree>
    <p:extLst>
      <p:ext uri="{BB962C8B-B14F-4D97-AF65-F5344CB8AC3E}">
        <p14:creationId xmlns:p14="http://schemas.microsoft.com/office/powerpoint/2010/main" val="6853254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00D7F46-2651-4641-9ABA-EE2E8428040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88979" y="0"/>
            <a:ext cx="6278571" cy="6858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E06007-B957-D04D-B353-223A8AF28E24}"/>
              </a:ext>
            </a:extLst>
          </p:cNvPr>
          <p:cNvSpPr txBox="1"/>
          <p:nvPr/>
        </p:nvSpPr>
        <p:spPr>
          <a:xfrm>
            <a:off x="7067550" y="5137361"/>
            <a:ext cx="198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J. B. Watson (1920)</a:t>
            </a:r>
          </a:p>
        </p:txBody>
      </p:sp>
    </p:spTree>
    <p:extLst>
      <p:ext uri="{BB962C8B-B14F-4D97-AF65-F5344CB8AC3E}">
        <p14:creationId xmlns:p14="http://schemas.microsoft.com/office/powerpoint/2010/main" val="231550636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E05E241-4492-6640-B314-7950501E07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09815" y="777710"/>
            <a:ext cx="4534185" cy="369269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D54084-7F42-4C4E-BA63-BECD6FDE84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77710"/>
            <a:ext cx="4706353" cy="526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934212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5E6C60-EF98-0346-BE89-44BA170FBC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2267" y="203434"/>
            <a:ext cx="8419783" cy="5257567"/>
          </a:xfrm>
        </p:spPr>
      </p:pic>
    </p:spTree>
    <p:extLst>
      <p:ext uri="{BB962C8B-B14F-4D97-AF65-F5344CB8AC3E}">
        <p14:creationId xmlns:p14="http://schemas.microsoft.com/office/powerpoint/2010/main" val="138715250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5C1D5B6-81A9-2446-8F17-E6073EDF2D7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3444" y="106333"/>
            <a:ext cx="8838156" cy="5430868"/>
          </a:xfrm>
        </p:spPr>
      </p:pic>
    </p:spTree>
    <p:extLst>
      <p:ext uri="{BB962C8B-B14F-4D97-AF65-F5344CB8AC3E}">
        <p14:creationId xmlns:p14="http://schemas.microsoft.com/office/powerpoint/2010/main" val="126896712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FE391CB-CBE9-6F4D-B166-FD47DC78DA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4464" y="114312"/>
            <a:ext cx="8730936" cy="5441939"/>
          </a:xfrm>
        </p:spPr>
      </p:pic>
    </p:spTree>
    <p:extLst>
      <p:ext uri="{BB962C8B-B14F-4D97-AF65-F5344CB8AC3E}">
        <p14:creationId xmlns:p14="http://schemas.microsoft.com/office/powerpoint/2010/main" val="426602916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424C00E-9A2B-0249-B292-5E565B875AC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0218" y="158085"/>
            <a:ext cx="8831382" cy="5379115"/>
          </a:xfrm>
        </p:spPr>
      </p:pic>
    </p:spTree>
    <p:extLst>
      <p:ext uri="{BB962C8B-B14F-4D97-AF65-F5344CB8AC3E}">
        <p14:creationId xmlns:p14="http://schemas.microsoft.com/office/powerpoint/2010/main" val="21014649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36FA29-29A8-0047-96AE-36DBD0D9B51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9349" y="304800"/>
            <a:ext cx="8963553" cy="5137151"/>
          </a:xfrm>
        </p:spPr>
      </p:pic>
    </p:spTree>
    <p:extLst>
      <p:ext uri="{BB962C8B-B14F-4D97-AF65-F5344CB8AC3E}">
        <p14:creationId xmlns:p14="http://schemas.microsoft.com/office/powerpoint/2010/main" val="1068574496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647700"/>
            <a:ext cx="864870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61883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04E4909-43D9-5246-9A6E-063798BFB1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41467" y="615859"/>
            <a:ext cx="8613775" cy="4256762"/>
          </a:xfrm>
        </p:spPr>
      </p:pic>
    </p:spTree>
    <p:extLst>
      <p:ext uri="{BB962C8B-B14F-4D97-AF65-F5344CB8AC3E}">
        <p14:creationId xmlns:p14="http://schemas.microsoft.com/office/powerpoint/2010/main" val="322781235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475B6CE-8D2B-E140-9060-0A93E981D7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8532" y="50519"/>
            <a:ext cx="8794018" cy="5562882"/>
          </a:xfrm>
        </p:spPr>
      </p:pic>
    </p:spTree>
    <p:extLst>
      <p:ext uri="{BB962C8B-B14F-4D97-AF65-F5344CB8AC3E}">
        <p14:creationId xmlns:p14="http://schemas.microsoft.com/office/powerpoint/2010/main" val="276031580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D346CFB-1005-E242-8C9E-DBD3D3F979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54845" y="123000"/>
            <a:ext cx="8076538" cy="405241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7FE273-240C-264B-A156-109931F7008A}"/>
              </a:ext>
            </a:extLst>
          </p:cNvPr>
          <p:cNvSpPr txBox="1"/>
          <p:nvPr/>
        </p:nvSpPr>
        <p:spPr>
          <a:xfrm>
            <a:off x="5527964" y="4530435"/>
            <a:ext cx="2728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EEABCA"/>
                </a:solidFill>
              </a:rPr>
              <a:t>Punishment</a:t>
            </a:r>
            <a:r>
              <a:rPr lang="en-US" dirty="0">
                <a:solidFill>
                  <a:srgbClr val="EEABCA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31AEB7-AA96-FF4C-8482-D08F0DF52D37}"/>
              </a:ext>
            </a:extLst>
          </p:cNvPr>
          <p:cNvSpPr txBox="1"/>
          <p:nvPr/>
        </p:nvSpPr>
        <p:spPr>
          <a:xfrm>
            <a:off x="554845" y="4530435"/>
            <a:ext cx="3307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Reinforcement</a:t>
            </a:r>
            <a:r>
              <a:rPr lang="en-US" dirty="0">
                <a:solidFill>
                  <a:srgbClr val="EEABCA"/>
                </a:solidFill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939E378-32EE-5A4A-98A1-BA52DA8E6A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 flipV="1">
            <a:off x="2160545" y="5364262"/>
            <a:ext cx="1127696" cy="8942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7D8F165-DEE6-5D43-8EBF-2E2379AC4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021190" y="5277347"/>
            <a:ext cx="1127696" cy="83127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FF8A3CD-59A1-B64B-8339-0677BD1803FD}"/>
              </a:ext>
            </a:extLst>
          </p:cNvPr>
          <p:cNvSpPr txBox="1"/>
          <p:nvPr/>
        </p:nvSpPr>
        <p:spPr>
          <a:xfrm>
            <a:off x="1003604" y="5334324"/>
            <a:ext cx="14631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Positive</a:t>
            </a:r>
            <a:r>
              <a:rPr lang="en-US" sz="2800" dirty="0"/>
              <a:t> </a:t>
            </a:r>
          </a:p>
          <a:p>
            <a:pPr algn="ctr"/>
            <a:r>
              <a:rPr lang="en-US" sz="2800" dirty="0">
                <a:solidFill>
                  <a:srgbClr val="7030A0"/>
                </a:solidFill>
              </a:rPr>
              <a:t>Negative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6967D-D08E-B247-9BBB-2B66D2DC8D3F}"/>
              </a:ext>
            </a:extLst>
          </p:cNvPr>
          <p:cNvSpPr txBox="1"/>
          <p:nvPr/>
        </p:nvSpPr>
        <p:spPr>
          <a:xfrm>
            <a:off x="5894195" y="5238321"/>
            <a:ext cx="14631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Positive</a:t>
            </a:r>
            <a:r>
              <a:rPr lang="en-US" sz="2800" dirty="0"/>
              <a:t> </a:t>
            </a:r>
          </a:p>
          <a:p>
            <a:pPr algn="ctr"/>
            <a:r>
              <a:rPr lang="en-US" sz="2800" dirty="0">
                <a:solidFill>
                  <a:srgbClr val="7030A0"/>
                </a:solidFill>
              </a:rPr>
              <a:t>Negative</a:t>
            </a:r>
          </a:p>
        </p:txBody>
      </p:sp>
    </p:spTree>
    <p:extLst>
      <p:ext uri="{BB962C8B-B14F-4D97-AF65-F5344CB8AC3E}">
        <p14:creationId xmlns:p14="http://schemas.microsoft.com/office/powerpoint/2010/main" val="124865702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1336" b="2926"/>
          <a:stretch/>
        </p:blipFill>
        <p:spPr>
          <a:xfrm>
            <a:off x="553453" y="-236189"/>
            <a:ext cx="2304047" cy="591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3342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911"/>
          <a:stretch/>
        </p:blipFill>
        <p:spPr>
          <a:xfrm>
            <a:off x="553453" y="-236189"/>
            <a:ext cx="8038097" cy="219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98722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1" t="35464" r="7821" b="6992"/>
          <a:stretch/>
        </p:blipFill>
        <p:spPr>
          <a:xfrm>
            <a:off x="1581150" y="1291369"/>
            <a:ext cx="6819900" cy="469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3952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7404" y="-236190"/>
            <a:ext cx="9361404" cy="709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55528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132F89C6-3254-D649-8F05-752072C7B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00" y="558800"/>
            <a:ext cx="8432800" cy="4864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F5C8F6-C3F4-4C4C-B1FE-328EDAAF9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566" y="209550"/>
            <a:ext cx="4040934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230801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EBB167-0445-4A41-B393-E1641383F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675" y="331647"/>
            <a:ext cx="8191500" cy="4597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295F2B-7404-9C4A-A55F-9D38277D7528}"/>
              </a:ext>
            </a:extLst>
          </p:cNvPr>
          <p:cNvSpPr txBox="1"/>
          <p:nvPr/>
        </p:nvSpPr>
        <p:spPr>
          <a:xfrm>
            <a:off x="695296" y="5544272"/>
            <a:ext cx="7730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Which aspect of operant conditioning is Sheldon using here?</a:t>
            </a:r>
          </a:p>
        </p:txBody>
      </p:sp>
    </p:spTree>
    <p:extLst>
      <p:ext uri="{BB962C8B-B14F-4D97-AF65-F5344CB8AC3E}">
        <p14:creationId xmlns:p14="http://schemas.microsoft.com/office/powerpoint/2010/main" val="273367598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25856-914F-7043-8A9C-AF65352AB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53" y="-236190"/>
            <a:ext cx="8038097" cy="60913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0C0E55D-ACB4-4143-89F2-7417FF2190AC}"/>
              </a:ext>
            </a:extLst>
          </p:cNvPr>
          <p:cNvSpPr/>
          <p:nvPr/>
        </p:nvSpPr>
        <p:spPr>
          <a:xfrm>
            <a:off x="2838450" y="1924050"/>
            <a:ext cx="5753100" cy="3619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FB9C287-F36B-DA42-B826-21DCFE214FEA}"/>
              </a:ext>
            </a:extLst>
          </p:cNvPr>
          <p:cNvCxnSpPr/>
          <p:nvPr/>
        </p:nvCxnSpPr>
        <p:spPr>
          <a:xfrm>
            <a:off x="5029200" y="1924050"/>
            <a:ext cx="0" cy="335280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B1DA6AF-6211-0E43-863D-DB66C49C19A6}"/>
              </a:ext>
            </a:extLst>
          </p:cNvPr>
          <p:cNvCxnSpPr/>
          <p:nvPr/>
        </p:nvCxnSpPr>
        <p:spPr>
          <a:xfrm>
            <a:off x="2838450" y="3676650"/>
            <a:ext cx="50101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B79EFCF-0EAF-B74C-9E1A-545C8B170DC8}"/>
              </a:ext>
            </a:extLst>
          </p:cNvPr>
          <p:cNvSpPr txBox="1"/>
          <p:nvPr/>
        </p:nvSpPr>
        <p:spPr>
          <a:xfrm>
            <a:off x="891251" y="63313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99695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D4C7AA-384F-CE45-8ACB-EB81027FD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26" y="387850"/>
            <a:ext cx="7560129" cy="55460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BB3A92-F639-494C-8F3A-6EF2B0A0F579}"/>
              </a:ext>
            </a:extLst>
          </p:cNvPr>
          <p:cNvSpPr txBox="1"/>
          <p:nvPr/>
        </p:nvSpPr>
        <p:spPr>
          <a:xfrm>
            <a:off x="237029" y="6237514"/>
            <a:ext cx="871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Watch Tom’s children using the WBT approach…can you spot any learning theory in action?</a:t>
            </a:r>
          </a:p>
        </p:txBody>
      </p:sp>
    </p:spTree>
    <p:extLst>
      <p:ext uri="{BB962C8B-B14F-4D97-AF65-F5344CB8AC3E}">
        <p14:creationId xmlns:p14="http://schemas.microsoft.com/office/powerpoint/2010/main" val="2855274105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>
                <a:solidFill>
                  <a:schemeClr val="bg1"/>
                </a:solidFill>
                <a:latin typeface="American Typewriter" panose="02090604020004020304" pitchFamily="18" charset="77"/>
              </a:rPr>
              <a:t>ECAD6050</a:t>
            </a:r>
            <a:endParaRPr lang="en-US" sz="54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824678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 (Part 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F4A2A-CF71-F24B-A701-B462D25FB4AE}"/>
              </a:ext>
            </a:extLst>
          </p:cNvPr>
          <p:cNvSpPr txBox="1"/>
          <p:nvPr/>
        </p:nvSpPr>
        <p:spPr>
          <a:xfrm>
            <a:off x="4211782" y="52508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99488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7B0A50-41D7-054E-AD5D-8AFAE11A0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16182"/>
            <a:ext cx="9144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465445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4D195D-C4CC-C74B-ADEC-AC247D749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237" y="2733675"/>
            <a:ext cx="3341666" cy="4108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DC2F51-180E-344F-8F25-790B0E99CA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000" y="2847975"/>
            <a:ext cx="5715000" cy="298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299476-A579-3C42-998D-42024FE3A96E}"/>
              </a:ext>
            </a:extLst>
          </p:cNvPr>
          <p:cNvSpPr txBox="1"/>
          <p:nvPr/>
        </p:nvSpPr>
        <p:spPr>
          <a:xfrm>
            <a:off x="482215" y="714094"/>
            <a:ext cx="847244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WOW…did you see the class class class response?</a:t>
            </a:r>
          </a:p>
          <a:p>
            <a:endParaRPr lang="en-US" sz="2800" dirty="0"/>
          </a:p>
          <a:p>
            <a:r>
              <a:rPr lang="en-US" sz="2800" dirty="0"/>
              <a:t>Ok Tom, if I go down the route of operant conditioning… </a:t>
            </a:r>
          </a:p>
        </p:txBody>
      </p:sp>
    </p:spTree>
    <p:extLst>
      <p:ext uri="{BB962C8B-B14F-4D97-AF65-F5344CB8AC3E}">
        <p14:creationId xmlns:p14="http://schemas.microsoft.com/office/powerpoint/2010/main" val="3232582547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3F6F721-28FB-A444-9759-997B3114A7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74573" y="0"/>
            <a:ext cx="9318573" cy="6692348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620CA62-1307-0F4C-9F29-0CF093E952A9}"/>
              </a:ext>
            </a:extLst>
          </p:cNvPr>
          <p:cNvSpPr/>
          <p:nvPr/>
        </p:nvSpPr>
        <p:spPr>
          <a:xfrm>
            <a:off x="114300" y="0"/>
            <a:ext cx="5094514" cy="11266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C56CA4-68F4-7A4E-A717-54139171F211}"/>
              </a:ext>
            </a:extLst>
          </p:cNvPr>
          <p:cNvSpPr/>
          <p:nvPr/>
        </p:nvSpPr>
        <p:spPr>
          <a:xfrm>
            <a:off x="4675193" y="0"/>
            <a:ext cx="2501214" cy="54369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775996-5670-5A40-9AA6-F01F405627C5}"/>
              </a:ext>
            </a:extLst>
          </p:cNvPr>
          <p:cNvSpPr/>
          <p:nvPr/>
        </p:nvSpPr>
        <p:spPr>
          <a:xfrm>
            <a:off x="3764911" y="3929148"/>
            <a:ext cx="5193737" cy="2595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886611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5EBEAE4-5F2A-0E4D-BD2D-C010A5B6CF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10436" y="134238"/>
            <a:ext cx="5910698" cy="6723762"/>
          </a:xfrm>
        </p:spPr>
      </p:pic>
    </p:spTree>
    <p:extLst>
      <p:ext uri="{BB962C8B-B14F-4D97-AF65-F5344CB8AC3E}">
        <p14:creationId xmlns:p14="http://schemas.microsoft.com/office/powerpoint/2010/main" val="67134075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D5C89F6-260D-D740-BA12-3FA84595E2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4381" y="432486"/>
            <a:ext cx="8559619" cy="6083764"/>
          </a:xfrm>
        </p:spPr>
      </p:pic>
    </p:spTree>
    <p:extLst>
      <p:ext uri="{BB962C8B-B14F-4D97-AF65-F5344CB8AC3E}">
        <p14:creationId xmlns:p14="http://schemas.microsoft.com/office/powerpoint/2010/main" val="106574237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EABB912-4B8A-D848-AA83-64729F7D848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195324"/>
            <a:ext cx="9144000" cy="1776173"/>
          </a:xfrm>
        </p:spPr>
      </p:pic>
    </p:spTree>
    <p:extLst>
      <p:ext uri="{BB962C8B-B14F-4D97-AF65-F5344CB8AC3E}">
        <p14:creationId xmlns:p14="http://schemas.microsoft.com/office/powerpoint/2010/main" val="3310550844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4DB6F5-A5C9-0F41-9F81-668F725634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18885"/>
            <a:ext cx="9144000" cy="5348150"/>
          </a:xfrm>
        </p:spPr>
      </p:pic>
    </p:spTree>
    <p:extLst>
      <p:ext uri="{BB962C8B-B14F-4D97-AF65-F5344CB8AC3E}">
        <p14:creationId xmlns:p14="http://schemas.microsoft.com/office/powerpoint/2010/main" val="2737396389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BE538D2-C64A-D043-846F-A6E9DAF9F3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722408"/>
            <a:ext cx="9144000" cy="2190909"/>
          </a:xfrm>
        </p:spPr>
      </p:pic>
    </p:spTree>
    <p:extLst>
      <p:ext uri="{BB962C8B-B14F-4D97-AF65-F5344CB8AC3E}">
        <p14:creationId xmlns:p14="http://schemas.microsoft.com/office/powerpoint/2010/main" val="955666685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AC1B8B9-74A5-2248-8AF1-921BC31377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0627" y="0"/>
            <a:ext cx="7624897" cy="6858000"/>
          </a:xfrm>
        </p:spPr>
      </p:pic>
    </p:spTree>
    <p:extLst>
      <p:ext uri="{BB962C8B-B14F-4D97-AF65-F5344CB8AC3E}">
        <p14:creationId xmlns:p14="http://schemas.microsoft.com/office/powerpoint/2010/main" val="111044730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E0D462F-3113-904A-9DDD-B02D5F56F8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" y="1776377"/>
            <a:ext cx="9144000" cy="1977404"/>
          </a:xfrm>
        </p:spPr>
      </p:pic>
    </p:spTree>
    <p:extLst>
      <p:ext uri="{BB962C8B-B14F-4D97-AF65-F5344CB8AC3E}">
        <p14:creationId xmlns:p14="http://schemas.microsoft.com/office/powerpoint/2010/main" val="3063489480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F8F3B4-1476-5847-926B-F7524671141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506" y="1485735"/>
            <a:ext cx="9099842" cy="2593397"/>
          </a:xfrm>
        </p:spPr>
      </p:pic>
    </p:spTree>
    <p:extLst>
      <p:ext uri="{BB962C8B-B14F-4D97-AF65-F5344CB8AC3E}">
        <p14:creationId xmlns:p14="http://schemas.microsoft.com/office/powerpoint/2010/main" val="3295355198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542DCA-2BB1-B046-B8A6-B96AB60250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596000"/>
            <a:ext cx="9144000" cy="2503300"/>
          </a:xfrm>
        </p:spPr>
      </p:pic>
    </p:spTree>
    <p:extLst>
      <p:ext uri="{BB962C8B-B14F-4D97-AF65-F5344CB8AC3E}">
        <p14:creationId xmlns:p14="http://schemas.microsoft.com/office/powerpoint/2010/main" val="46647128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3D5CFF1-5C34-C442-86A7-C5D7F5FE88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201595" y="0"/>
            <a:ext cx="9492552" cy="6965840"/>
          </a:xfrm>
        </p:spPr>
      </p:pic>
    </p:spTree>
    <p:extLst>
      <p:ext uri="{BB962C8B-B14F-4D97-AF65-F5344CB8AC3E}">
        <p14:creationId xmlns:p14="http://schemas.microsoft.com/office/powerpoint/2010/main" val="1487505410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36FD02E-858A-0A40-8F86-37A4E0446D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32855"/>
            <a:ext cx="9144000" cy="6725146"/>
          </a:xfrm>
        </p:spPr>
      </p:pic>
    </p:spTree>
    <p:extLst>
      <p:ext uri="{BB962C8B-B14F-4D97-AF65-F5344CB8AC3E}">
        <p14:creationId xmlns:p14="http://schemas.microsoft.com/office/powerpoint/2010/main" val="2031423680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6D57E75-4EC1-7A48-9A07-EF243A43A1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67905" y="349526"/>
            <a:ext cx="9211905" cy="6181903"/>
          </a:xfrm>
        </p:spPr>
      </p:pic>
    </p:spTree>
    <p:extLst>
      <p:ext uri="{BB962C8B-B14F-4D97-AF65-F5344CB8AC3E}">
        <p14:creationId xmlns:p14="http://schemas.microsoft.com/office/powerpoint/2010/main" val="1541995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4313D5-DE31-46C2-BFBF-8E37696590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5A3812-31E9-4619-981E-BFCE2B0654EE}">
  <ds:schemaRefs>
    <ds:schemaRef ds:uri="8ee9550b-f5f4-4dde-bce5-39f4ba45c2f1"/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92c24619-d6d5-42cf-b618-23d930ad9f20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7877</TotalTime>
  <Words>737</Words>
  <Application>Microsoft Office PowerPoint</Application>
  <PresentationFormat>On-screen Show (4:3)</PresentationFormat>
  <Paragraphs>163</Paragraphs>
  <Slides>113</Slides>
  <Notes>86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113</vt:i4>
      </vt:variant>
    </vt:vector>
  </HeadingPairs>
  <TitlesOfParts>
    <vt:vector size="119" baseType="lpstr">
      <vt:lpstr>American Typewriter</vt:lpstr>
      <vt:lpstr>Arial Regular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Who is this?</vt:lpstr>
      <vt:lpstr>PowerPoint Presentation</vt:lpstr>
      <vt:lpstr>Who is this?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Points for critical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130</cp:revision>
  <dcterms:created xsi:type="dcterms:W3CDTF">2017-02-08T11:33:06Z</dcterms:created>
  <dcterms:modified xsi:type="dcterms:W3CDTF">2025-09-15T11:44:59Z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