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2699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024469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10/1/22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56770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10/1/22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916205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10/1/22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04760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10/1/22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550890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10/1/22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8595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10/1/22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0871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10/1/22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907867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206722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10/1/22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31847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10/1/22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5771082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criticalthinking.org/pages/defining-critical-thinking/766" TargetMode="External"/><Relationship Id="rId7" Type="http://schemas.openxmlformats.org/officeDocument/2006/relationships/hyperlink" Target="https://www.westernsydney.edu.au/__data/assets/pdf_file/0006/1251681/Note-making_for_critical_thinking.pdf" TargetMode="External"/><Relationship Id="rId2" Type="http://schemas.openxmlformats.org/officeDocument/2006/relationships/hyperlink" Target="https://curriculum.gov.bc.ca/competencies/thinking/critical-and-reflective-thinking" TargetMode="External"/><Relationship Id="rId1" Type="http://schemas.openxmlformats.org/officeDocument/2006/relationships/slideLayout" Target="../slideLayouts/slideLayout2.xml"/><Relationship Id="rId6" Type="http://schemas.openxmlformats.org/officeDocument/2006/relationships/hyperlink" Target="https://utkarsh.com/blog/blog/time-management-list-of-top-tips-for-managing-time-effectively/" TargetMode="External"/><Relationship Id="rId5" Type="http://schemas.openxmlformats.org/officeDocument/2006/relationships/hyperlink" Target="https://blog.lulu.com/take-note-4-note-taking-skills-you-need/" TargetMode="External"/><Relationship Id="rId4" Type="http://schemas.openxmlformats.org/officeDocument/2006/relationships/hyperlink" Target="https://www.freshbooks.com/hub/productivity/importance-of-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7">
            <a:extLst>
              <a:ext uri="{FF2B5EF4-FFF2-40B4-BE49-F238E27FC236}">
                <a16:creationId xmlns:a16="http://schemas.microsoft.com/office/drawing/2014/main" id="{C88E0B6A-F2E8-400A-CB8A-38DBF1811E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1967" y="1116440"/>
            <a:ext cx="2425021" cy="1361293"/>
          </a:xfrm>
          <a:prstGeom prst="rect">
            <a:avLst/>
          </a:prstGeom>
        </p:spPr>
      </p:pic>
      <p:sp>
        <p:nvSpPr>
          <p:cNvPr id="3" name="Rectangle: Rounded Corners 2">
            <a:extLst>
              <a:ext uri="{FF2B5EF4-FFF2-40B4-BE49-F238E27FC236}">
                <a16:creationId xmlns:a16="http://schemas.microsoft.com/office/drawing/2014/main" id="{1A4BA3E3-D4E4-7AAC-B70F-F0C5A0CE19F7}"/>
              </a:ext>
            </a:extLst>
          </p:cNvPr>
          <p:cNvSpPr/>
          <p:nvPr/>
        </p:nvSpPr>
        <p:spPr>
          <a:xfrm>
            <a:off x="87902" y="80931"/>
            <a:ext cx="3572685" cy="94254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sz="1600" dirty="0">
                <a:ln w="0"/>
                <a:solidFill>
                  <a:schemeClr val="tx1"/>
                </a:solidFill>
                <a:effectLst>
                  <a:outerShdw blurRad="38100" dist="19050" dir="2700000" algn="tl" rotWithShape="0">
                    <a:schemeClr val="dk1">
                      <a:alpha val="40000"/>
                    </a:schemeClr>
                  </a:outerShdw>
                </a:effectLst>
              </a:rPr>
              <a:t>The range of skills and personal qualities that influence the development of critical thinking </a:t>
            </a:r>
            <a:endParaRPr lang="en-US" sz="160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85376BDA-E8AA-B62F-F478-E4D478A483D4}"/>
              </a:ext>
            </a:extLst>
          </p:cNvPr>
          <p:cNvSpPr txBox="1"/>
          <p:nvPr/>
        </p:nvSpPr>
        <p:spPr>
          <a:xfrm>
            <a:off x="65257" y="1095673"/>
            <a:ext cx="1399617" cy="5724644"/>
          </a:xfrm>
          <a:prstGeom prst="rect">
            <a:avLst/>
          </a:prstGeom>
          <a:solidFill>
            <a:schemeClr val="accent6">
              <a:lumMod val="60000"/>
              <a:lumOff val="40000"/>
            </a:schemeClr>
          </a:solidFill>
          <a:ln>
            <a:solidFill>
              <a:schemeClr val="bg1"/>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algn="l"/>
            <a:r>
              <a:rPr lang="en-GB" sz="1200" u="sng" dirty="0"/>
              <a:t>What is critical thinking?</a:t>
            </a:r>
          </a:p>
          <a:p>
            <a:pPr algn="l"/>
            <a:r>
              <a:rPr lang="en-GB" sz="1200" dirty="0"/>
              <a:t>According to The foundation for critical thinking, “</a:t>
            </a:r>
            <a:r>
              <a:rPr lang="en-GB" sz="1200" b="0" i="0" u="none" strike="noStrike" dirty="0">
                <a:solidFill>
                  <a:srgbClr val="000000"/>
                </a:solidFill>
                <a:effectLst/>
              </a:rPr>
              <a:t>Critical thinking is that mode of thinking - about any subject, content, or problem - in which the thinker improves the quality of his or her thinking by </a:t>
            </a:r>
            <a:r>
              <a:rPr lang="en-GB" sz="1200" b="0" i="0" u="none" strike="noStrike" dirty="0" err="1">
                <a:solidFill>
                  <a:srgbClr val="000000"/>
                </a:solidFill>
                <a:effectLst/>
              </a:rPr>
              <a:t>skillfully</a:t>
            </a:r>
            <a:r>
              <a:rPr lang="en-GB" sz="1200" b="0" i="0" u="none" strike="noStrike" dirty="0">
                <a:solidFill>
                  <a:srgbClr val="000000"/>
                </a:solidFill>
                <a:effectLst/>
              </a:rPr>
              <a:t> taking charge of the structures inherent in thinking and  </a:t>
            </a:r>
            <a:br>
              <a:rPr lang="en-GB" sz="1200" dirty="0"/>
            </a:br>
            <a:r>
              <a:rPr lang="en-GB" sz="1200" b="0" i="0" u="none" strike="noStrike" dirty="0">
                <a:solidFill>
                  <a:srgbClr val="000000"/>
                </a:solidFill>
                <a:effectLst/>
              </a:rPr>
              <a:t>imposing intellectual standards upon them.”</a:t>
            </a:r>
          </a:p>
          <a:p>
            <a:pPr algn="l"/>
            <a:r>
              <a:rPr lang="en-GB" sz="1200" dirty="0">
                <a:solidFill>
                  <a:srgbClr val="000000"/>
                </a:solidFill>
              </a:rPr>
              <a:t>(Edward.M 1941)</a:t>
            </a:r>
            <a:endParaRPr lang="en-GB" sz="1200" b="0" i="0" u="none" strike="noStrike" dirty="0">
              <a:solidFill>
                <a:srgbClr val="000000"/>
              </a:solidFill>
              <a:effectLst/>
            </a:endParaRPr>
          </a:p>
          <a:p>
            <a:pPr algn="l"/>
            <a:r>
              <a:rPr lang="en-GB" sz="1200" dirty="0">
                <a:solidFill>
                  <a:srgbClr val="000000"/>
                </a:solidFill>
              </a:rPr>
              <a:t>                            </a:t>
            </a:r>
            <a:r>
              <a:rPr lang="en-GB" dirty="0">
                <a:solidFill>
                  <a:srgbClr val="000000"/>
                </a:solidFill>
                <a:latin typeface="Arial" panose="020B0604020202020204" pitchFamily="34" charset="0"/>
              </a:rPr>
              <a:t>                                 </a:t>
            </a:r>
            <a:endParaRPr lang="en-GB" dirty="0"/>
          </a:p>
        </p:txBody>
      </p:sp>
      <p:sp>
        <p:nvSpPr>
          <p:cNvPr id="2" name="TextBox 1">
            <a:extLst>
              <a:ext uri="{FF2B5EF4-FFF2-40B4-BE49-F238E27FC236}">
                <a16:creationId xmlns:a16="http://schemas.microsoft.com/office/drawing/2014/main" id="{22C46351-6DDA-DB1A-3EBD-E8051FC56986}"/>
              </a:ext>
            </a:extLst>
          </p:cNvPr>
          <p:cNvSpPr txBox="1"/>
          <p:nvPr/>
        </p:nvSpPr>
        <p:spPr>
          <a:xfrm>
            <a:off x="1464874" y="1023471"/>
            <a:ext cx="1921886" cy="253916"/>
          </a:xfrm>
          <a:prstGeom prst="rect">
            <a:avLst/>
          </a:prstGeom>
          <a:noFill/>
        </p:spPr>
        <p:txBody>
          <a:bodyPr wrap="square" rtlCol="0">
            <a:spAutoFit/>
          </a:bodyPr>
          <a:lstStyle/>
          <a:p>
            <a:pPr algn="l"/>
            <a:r>
              <a:rPr lang="en-GB" sz="1050" dirty="0" err="1"/>
              <a:t>Lulublog</a:t>
            </a:r>
            <a:r>
              <a:rPr lang="en-GB" sz="1050" dirty="0"/>
              <a:t> (2020) Google search </a:t>
            </a:r>
            <a:endParaRPr lang="en-US" sz="1050" dirty="0"/>
          </a:p>
        </p:txBody>
      </p:sp>
      <p:sp>
        <p:nvSpPr>
          <p:cNvPr id="6" name="TextBox 5">
            <a:extLst>
              <a:ext uri="{FF2B5EF4-FFF2-40B4-BE49-F238E27FC236}">
                <a16:creationId xmlns:a16="http://schemas.microsoft.com/office/drawing/2014/main" id="{2B50AA7B-3346-6565-8EC2-E8E4F7ADAB57}"/>
              </a:ext>
            </a:extLst>
          </p:cNvPr>
          <p:cNvSpPr txBox="1"/>
          <p:nvPr/>
        </p:nvSpPr>
        <p:spPr>
          <a:xfrm>
            <a:off x="3922805" y="1"/>
            <a:ext cx="3971117" cy="307777"/>
          </a:xfrm>
          <a:prstGeom prst="rect">
            <a:avLst/>
          </a:prstGeom>
          <a:noFill/>
        </p:spPr>
        <p:txBody>
          <a:bodyPr wrap="square" rtlCol="0">
            <a:spAutoFit/>
          </a:bodyPr>
          <a:lstStyle/>
          <a:p>
            <a:pPr algn="l"/>
            <a:r>
              <a:rPr lang="en-GB" sz="1400" dirty="0"/>
              <a:t>Emily Doyle (2219559) ECGE4005P</a:t>
            </a:r>
            <a:endParaRPr lang="en-US" sz="1400" dirty="0"/>
          </a:p>
        </p:txBody>
      </p:sp>
      <p:sp>
        <p:nvSpPr>
          <p:cNvPr id="8" name="TextBox 7">
            <a:extLst>
              <a:ext uri="{FF2B5EF4-FFF2-40B4-BE49-F238E27FC236}">
                <a16:creationId xmlns:a16="http://schemas.microsoft.com/office/drawing/2014/main" id="{9A71CE20-889D-9152-9484-322DA31F44F0}"/>
              </a:ext>
            </a:extLst>
          </p:cNvPr>
          <p:cNvSpPr txBox="1"/>
          <p:nvPr/>
        </p:nvSpPr>
        <p:spPr>
          <a:xfrm>
            <a:off x="3803275" y="233375"/>
            <a:ext cx="8181293" cy="2677656"/>
          </a:xfrm>
          <a:prstGeom prst="rect">
            <a:avLst/>
          </a:prstGeom>
          <a:solidFill>
            <a:schemeClr val="accent1">
              <a:lumMod val="60000"/>
              <a:lumOff val="40000"/>
            </a:schemeClr>
          </a:solidFill>
        </p:spPr>
        <p:txBody>
          <a:bodyPr wrap="square" rtlCol="0">
            <a:spAutoFit/>
          </a:bodyPr>
          <a:lstStyle/>
          <a:p>
            <a:pPr algn="l"/>
            <a:r>
              <a:rPr lang="en-GB" sz="1200" u="sng" dirty="0"/>
              <a:t>Note taking </a:t>
            </a:r>
          </a:p>
          <a:p>
            <a:pPr algn="l"/>
            <a:r>
              <a:rPr lang="en-GB" sz="1200" dirty="0"/>
              <a:t> Note taking can drastically improve someone’s performance of critical thinking as it allows you to organise all information and reflect on it afterwards. There are many useful ways of taking notes, such as concept maps, lists and outline, which the individual can choose which method suits them best, and is supported by Western Sydney university (2017). Another way having organised notes can have a positive effect on your learning is it can help you to “Compare and contrast what different sources say about a topic or subtopic and develop your ideas about what is being said by others” (Western Sydney university. 2017. Pg 6), this helps further develop the knowledge and understanding of a particular topic by having more information to compare your own ideas to and having various ideas to your particular subject. According to The learning centre (n.d) “Actively taking notes during class can help you focus and better understand the main concepts”, which by helping you keep focus on the topic you are learning, means a better overall understanding and a higher quality of absorbing information. </a:t>
            </a:r>
          </a:p>
          <a:p>
            <a:pPr algn="l"/>
            <a:r>
              <a:rPr lang="en-GB" sz="1200" dirty="0"/>
              <a:t> </a:t>
            </a:r>
          </a:p>
          <a:p>
            <a:pPr algn="l"/>
            <a:endParaRPr lang="en-US" sz="1200" dirty="0"/>
          </a:p>
        </p:txBody>
      </p:sp>
      <p:sp>
        <p:nvSpPr>
          <p:cNvPr id="18" name="TextBox 17">
            <a:extLst>
              <a:ext uri="{FF2B5EF4-FFF2-40B4-BE49-F238E27FC236}">
                <a16:creationId xmlns:a16="http://schemas.microsoft.com/office/drawing/2014/main" id="{8784D047-DE90-FF5B-4289-B567555814DF}"/>
              </a:ext>
            </a:extLst>
          </p:cNvPr>
          <p:cNvSpPr txBox="1"/>
          <p:nvPr/>
        </p:nvSpPr>
        <p:spPr>
          <a:xfrm>
            <a:off x="1448273" y="3193426"/>
            <a:ext cx="3138103" cy="3416320"/>
          </a:xfrm>
          <a:prstGeom prst="rect">
            <a:avLst/>
          </a:prstGeom>
          <a:solidFill>
            <a:schemeClr val="accent6">
              <a:lumMod val="20000"/>
              <a:lumOff val="80000"/>
            </a:schemeClr>
          </a:solidFill>
        </p:spPr>
        <p:txBody>
          <a:bodyPr wrap="square" rtlCol="0">
            <a:spAutoFit/>
          </a:bodyPr>
          <a:lstStyle/>
          <a:p>
            <a:pPr algn="l"/>
            <a:r>
              <a:rPr lang="en-GB" sz="1200" u="sng" dirty="0"/>
              <a:t>Reflective learning</a:t>
            </a:r>
          </a:p>
          <a:p>
            <a:pPr algn="l"/>
            <a:r>
              <a:rPr lang="en-GB" sz="1200" dirty="0"/>
              <a:t> This is a very important ability to have in order to progress your critical thinking. As British Columbia (n.d) say “</a:t>
            </a:r>
            <a:r>
              <a:rPr lang="en-GB" sz="1200" b="0" i="0" u="none" strike="noStrike" dirty="0">
                <a:effectLst/>
              </a:rPr>
              <a:t>People who think critically and reflectively are analytical and investigative, willing to question and challenge their own thoughts, ideas, and assumptions and challenge those of others.” This helps to then further your knowledge and ability to critical think as it is analysing others thoughts and opinions against your own. </a:t>
            </a:r>
            <a:r>
              <a:rPr lang="en-GB" sz="1200" dirty="0"/>
              <a:t>Columbia’s idea is that a critical thinker will use their past lessons and experiences to help set goals, make judgments and refine their thinking.</a:t>
            </a:r>
            <a:endParaRPr lang="en-GB" sz="1200" u="sng" dirty="0"/>
          </a:p>
          <a:p>
            <a:pPr algn="l"/>
            <a:endParaRPr lang="en-US" sz="1200" u="sng" dirty="0"/>
          </a:p>
        </p:txBody>
      </p:sp>
      <p:sp>
        <p:nvSpPr>
          <p:cNvPr id="19" name="TextBox 18">
            <a:extLst>
              <a:ext uri="{FF2B5EF4-FFF2-40B4-BE49-F238E27FC236}">
                <a16:creationId xmlns:a16="http://schemas.microsoft.com/office/drawing/2014/main" id="{84C19160-161E-3096-0F9E-B3CE4DF3B08C}"/>
              </a:ext>
            </a:extLst>
          </p:cNvPr>
          <p:cNvSpPr txBox="1"/>
          <p:nvPr/>
        </p:nvSpPr>
        <p:spPr>
          <a:xfrm>
            <a:off x="4586376" y="2477733"/>
            <a:ext cx="5115380" cy="3416320"/>
          </a:xfrm>
          <a:prstGeom prst="rect">
            <a:avLst/>
          </a:prstGeom>
          <a:solidFill>
            <a:schemeClr val="accent5">
              <a:lumMod val="40000"/>
              <a:lumOff val="60000"/>
            </a:schemeClr>
          </a:solidFill>
        </p:spPr>
        <p:txBody>
          <a:bodyPr wrap="square" rtlCol="0">
            <a:spAutoFit/>
          </a:bodyPr>
          <a:lstStyle/>
          <a:p>
            <a:pPr algn="l"/>
            <a:r>
              <a:rPr lang="en-GB" sz="1200" u="sng" dirty="0"/>
              <a:t>Time management</a:t>
            </a:r>
          </a:p>
          <a:p>
            <a:r>
              <a:rPr lang="en-GB" sz="1200" dirty="0"/>
              <a:t>A very important skill to help the development of critical thinking would be time management. Time management allows us to organise the structure of our day to avoid forgetting or missing important things such as appointments, assignments, and lectures, which in return helps improve the quality of our learning time as it allows us to properly allocate specific working hours to best suit our needs. As </a:t>
            </a:r>
            <a:r>
              <a:rPr lang="en-GB" sz="1200" dirty="0" err="1"/>
              <a:t>Freshbooks</a:t>
            </a:r>
            <a:r>
              <a:rPr lang="en-GB" sz="1200" dirty="0"/>
              <a:t> (2019)) states “</a:t>
            </a:r>
            <a:r>
              <a:rPr lang="en-GB" sz="1200" b="0" i="0" u="none" strike="noStrike" dirty="0">
                <a:effectLst/>
              </a:rPr>
              <a:t>Without strong time management, your work and wellbeing can suffer, and it can lead to producing poor quality work, </a:t>
            </a:r>
            <a:r>
              <a:rPr lang="en-GB" sz="1200" dirty="0"/>
              <a:t>m</a:t>
            </a:r>
            <a:r>
              <a:rPr lang="en-GB" sz="1200" b="0" i="0" u="none" strike="noStrike" dirty="0">
                <a:effectLst/>
              </a:rPr>
              <a:t>issing deadlines, </a:t>
            </a:r>
            <a:r>
              <a:rPr lang="en-GB" sz="1200" dirty="0"/>
              <a:t>i</a:t>
            </a:r>
            <a:r>
              <a:rPr lang="en-GB" sz="1200" b="0" i="0" u="none" strike="noStrike" dirty="0">
                <a:effectLst/>
              </a:rPr>
              <a:t>ncreasing your stress levels, </a:t>
            </a:r>
            <a:r>
              <a:rPr lang="en-GB" sz="1200" dirty="0"/>
              <a:t>r</a:t>
            </a:r>
            <a:r>
              <a:rPr lang="en-GB" sz="1200" b="0" i="0" u="none" strike="noStrike" dirty="0">
                <a:effectLst/>
              </a:rPr>
              <a:t>uining your work-life balance and </a:t>
            </a:r>
            <a:r>
              <a:rPr lang="en-GB" sz="1200" dirty="0"/>
              <a:t>h</a:t>
            </a:r>
            <a:r>
              <a:rPr lang="en-GB" sz="1200" b="0" i="0" u="none" strike="noStrike" dirty="0">
                <a:effectLst/>
              </a:rPr>
              <a:t>arming your professional reputation”. All of these things can then in return have a very negative effect on your learning and therefore are not able to develop your ability of critical thinking as there are too many lifestyle factors stressing you out due to a lack of time management.</a:t>
            </a:r>
            <a:endParaRPr lang="en-GB" sz="1200" u="sng" dirty="0"/>
          </a:p>
          <a:p>
            <a:pPr algn="l"/>
            <a:endParaRPr lang="en-GB" sz="1200" u="sng" dirty="0"/>
          </a:p>
        </p:txBody>
      </p:sp>
      <p:pic>
        <p:nvPicPr>
          <p:cNvPr id="9" name="Picture 8">
            <a:extLst>
              <a:ext uri="{FF2B5EF4-FFF2-40B4-BE49-F238E27FC236}">
                <a16:creationId xmlns:a16="http://schemas.microsoft.com/office/drawing/2014/main" id="{7BD8BE61-C8E8-6819-E291-E49DC50F823D}"/>
              </a:ext>
            </a:extLst>
          </p:cNvPr>
          <p:cNvPicPr>
            <a:picLocks noChangeAspect="1"/>
          </p:cNvPicPr>
          <p:nvPr/>
        </p:nvPicPr>
        <p:blipFill>
          <a:blip r:embed="rId3"/>
          <a:stretch>
            <a:fillRect/>
          </a:stretch>
        </p:blipFill>
        <p:spPr>
          <a:xfrm>
            <a:off x="9701756" y="2477733"/>
            <a:ext cx="2192789" cy="1434052"/>
          </a:xfrm>
          <a:prstGeom prst="rect">
            <a:avLst/>
          </a:prstGeom>
        </p:spPr>
      </p:pic>
      <p:sp>
        <p:nvSpPr>
          <p:cNvPr id="10" name="TextBox 9">
            <a:extLst>
              <a:ext uri="{FF2B5EF4-FFF2-40B4-BE49-F238E27FC236}">
                <a16:creationId xmlns:a16="http://schemas.microsoft.com/office/drawing/2014/main" id="{71F40A1D-F1FA-4101-2457-111D715CE63E}"/>
              </a:ext>
            </a:extLst>
          </p:cNvPr>
          <p:cNvSpPr txBox="1"/>
          <p:nvPr/>
        </p:nvSpPr>
        <p:spPr>
          <a:xfrm>
            <a:off x="9611733" y="2521305"/>
            <a:ext cx="1828800" cy="400110"/>
          </a:xfrm>
          <a:prstGeom prst="rect">
            <a:avLst/>
          </a:prstGeom>
          <a:noFill/>
        </p:spPr>
        <p:txBody>
          <a:bodyPr wrap="square" rtlCol="0">
            <a:spAutoFit/>
          </a:bodyPr>
          <a:lstStyle/>
          <a:p>
            <a:pPr algn="l"/>
            <a:r>
              <a:rPr lang="en-GB" sz="1000" dirty="0"/>
              <a:t>Uttaranchal (2020) Google </a:t>
            </a:r>
            <a:r>
              <a:rPr lang="en-GB" sz="1000" dirty="0" err="1"/>
              <a:t>serch</a:t>
            </a:r>
            <a:endParaRPr lang="en-US" sz="1000" dirty="0"/>
          </a:p>
        </p:txBody>
      </p:sp>
      <p:sp>
        <p:nvSpPr>
          <p:cNvPr id="11" name="TextBox 10">
            <a:extLst>
              <a:ext uri="{FF2B5EF4-FFF2-40B4-BE49-F238E27FC236}">
                <a16:creationId xmlns:a16="http://schemas.microsoft.com/office/drawing/2014/main" id="{61C3C761-87D1-7E6C-8315-1460ACE5FBE8}"/>
              </a:ext>
            </a:extLst>
          </p:cNvPr>
          <p:cNvSpPr txBox="1"/>
          <p:nvPr/>
        </p:nvSpPr>
        <p:spPr>
          <a:xfrm>
            <a:off x="4586376" y="5650249"/>
            <a:ext cx="7540367" cy="1200329"/>
          </a:xfrm>
          <a:prstGeom prst="rect">
            <a:avLst/>
          </a:prstGeom>
          <a:solidFill>
            <a:schemeClr val="accent1">
              <a:lumMod val="60000"/>
              <a:lumOff val="40000"/>
            </a:schemeClr>
          </a:solidFill>
        </p:spPr>
        <p:txBody>
          <a:bodyPr wrap="square" rtlCol="0">
            <a:spAutoFit/>
          </a:bodyPr>
          <a:lstStyle/>
          <a:p>
            <a:pPr algn="l"/>
            <a:r>
              <a:rPr lang="en-GB" sz="1200" u="sng" dirty="0"/>
              <a:t>Conclusion</a:t>
            </a:r>
          </a:p>
          <a:p>
            <a:pPr algn="l"/>
            <a:r>
              <a:rPr lang="en-GB" sz="1200" dirty="0"/>
              <a:t> To come to a conclusion, my three study skills are vital in the development of critical thinking in which they allow a person to become more organised to progress their quality and time of learning, allow them to challenge others opinions against their own to have a wider variety of knowledge on the particular topic and to properly organise all of their findings and be more involved and more focused when trying to learn and understand a certain topic.</a:t>
            </a:r>
          </a:p>
        </p:txBody>
      </p:sp>
    </p:spTree>
    <p:extLst>
      <p:ext uri="{BB962C8B-B14F-4D97-AF65-F5344CB8AC3E}">
        <p14:creationId xmlns:p14="http://schemas.microsoft.com/office/powerpoint/2010/main" val="1158691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77D7E-805E-CC7F-8D2B-B6F2FC1ED328}"/>
              </a:ext>
            </a:extLst>
          </p:cNvPr>
          <p:cNvSpPr>
            <a:spLocks noGrp="1"/>
          </p:cNvSpPr>
          <p:nvPr>
            <p:ph type="title"/>
          </p:nvPr>
        </p:nvSpPr>
        <p:spPr>
          <a:xfrm>
            <a:off x="199216" y="762216"/>
            <a:ext cx="9375587" cy="485587"/>
          </a:xfrm>
        </p:spPr>
        <p:txBody>
          <a:bodyPr>
            <a:noAutofit/>
          </a:bodyPr>
          <a:lstStyle/>
          <a:p>
            <a:r>
              <a:rPr lang="en-GB" sz="3300" dirty="0"/>
              <a:t>References:</a:t>
            </a:r>
            <a:endParaRPr lang="en-US" sz="3300" dirty="0"/>
          </a:p>
        </p:txBody>
      </p:sp>
      <p:sp>
        <p:nvSpPr>
          <p:cNvPr id="4" name="TextBox 3">
            <a:extLst>
              <a:ext uri="{FF2B5EF4-FFF2-40B4-BE49-F238E27FC236}">
                <a16:creationId xmlns:a16="http://schemas.microsoft.com/office/drawing/2014/main" id="{EBFE408C-DAC0-05B8-B83C-E01DB7656F51}"/>
              </a:ext>
            </a:extLst>
          </p:cNvPr>
          <p:cNvSpPr txBox="1"/>
          <p:nvPr/>
        </p:nvSpPr>
        <p:spPr>
          <a:xfrm>
            <a:off x="0" y="1247803"/>
            <a:ext cx="11641666" cy="7848302"/>
          </a:xfrm>
          <a:prstGeom prst="rect">
            <a:avLst/>
          </a:prstGeom>
          <a:noFill/>
        </p:spPr>
        <p:txBody>
          <a:bodyPr wrap="square" rtlCol="0">
            <a:spAutoFit/>
          </a:bodyPr>
          <a:lstStyle/>
          <a:p>
            <a:pPr algn="l"/>
            <a:r>
              <a:rPr lang="en-GB" dirty="0"/>
              <a:t>British Columbia (N.D) </a:t>
            </a:r>
            <a:r>
              <a:rPr lang="en-GB" i="1" dirty="0"/>
              <a:t>Critical thinking and reflective thinking.  </a:t>
            </a:r>
            <a:r>
              <a:rPr lang="en-GB" dirty="0"/>
              <a:t>Available at </a:t>
            </a:r>
            <a:r>
              <a:rPr lang="en-GB" dirty="0">
                <a:hlinkClick r:id="rId2"/>
              </a:rPr>
              <a:t>https://curriculum.gov.bc.ca/competencies/thinking/critical-and-reflective-thinking</a:t>
            </a:r>
            <a:r>
              <a:rPr lang="en-GB" dirty="0"/>
              <a:t> (Accessed: 1</a:t>
            </a:r>
            <a:r>
              <a:rPr lang="en-GB" baseline="30000" dirty="0"/>
              <a:t>st</a:t>
            </a:r>
            <a:r>
              <a:rPr lang="en-GB" dirty="0"/>
              <a:t> </a:t>
            </a:r>
          </a:p>
          <a:p>
            <a:pPr algn="l"/>
            <a:r>
              <a:rPr lang="en-GB" dirty="0"/>
              <a:t>Edward. M Glaser (1941) </a:t>
            </a:r>
            <a:r>
              <a:rPr lang="en-GB" i="1" dirty="0"/>
              <a:t>Defining critical thinking. </a:t>
            </a:r>
            <a:r>
              <a:rPr lang="en-GB" dirty="0"/>
              <a:t>Available at </a:t>
            </a:r>
            <a:r>
              <a:rPr lang="en-GB" i="1" dirty="0"/>
              <a:t> </a:t>
            </a:r>
            <a:r>
              <a:rPr lang="en-GB" dirty="0">
                <a:hlinkClick r:id="rId3"/>
              </a:rPr>
              <a:t>https://</a:t>
            </a:r>
            <a:r>
              <a:rPr lang="en-GB" dirty="0" err="1">
                <a:hlinkClick r:id="rId3"/>
              </a:rPr>
              <a:t>www.criticalthinking.org</a:t>
            </a:r>
            <a:r>
              <a:rPr lang="en-GB" dirty="0">
                <a:hlinkClick r:id="rId3"/>
              </a:rPr>
              <a:t>/pages/defining-critical-thinking/766</a:t>
            </a:r>
            <a:r>
              <a:rPr lang="en-GB" dirty="0"/>
              <a:t> (Accessed: 26</a:t>
            </a:r>
            <a:r>
              <a:rPr lang="en-GB" baseline="30000" dirty="0"/>
              <a:t>th</a:t>
            </a:r>
            <a:r>
              <a:rPr lang="en-GB" dirty="0"/>
              <a:t> September 2022).</a:t>
            </a:r>
          </a:p>
          <a:p>
            <a:pPr algn="l"/>
            <a:r>
              <a:rPr lang="en-GB" dirty="0" err="1"/>
              <a:t>Freshbooks</a:t>
            </a:r>
            <a:r>
              <a:rPr lang="en-GB" dirty="0"/>
              <a:t> (2019) </a:t>
            </a:r>
            <a:r>
              <a:rPr lang="en-GB" i="1" dirty="0"/>
              <a:t>The importance of time management: tips for boosting your productivity. Available at </a:t>
            </a:r>
            <a:r>
              <a:rPr lang="en-GB" i="1" dirty="0">
                <a:hlinkClick r:id="rId4"/>
              </a:rPr>
              <a:t>https://</a:t>
            </a:r>
            <a:r>
              <a:rPr lang="en-GB" i="1" dirty="0" err="1">
                <a:hlinkClick r:id="rId4"/>
              </a:rPr>
              <a:t>www.freshbooks.com</a:t>
            </a:r>
            <a:r>
              <a:rPr lang="en-GB" i="1" dirty="0">
                <a:hlinkClick r:id="rId4"/>
              </a:rPr>
              <a:t>/hub/productivity/importance-of-time-management</a:t>
            </a:r>
            <a:r>
              <a:rPr lang="en-GB" i="1" dirty="0"/>
              <a:t> (</a:t>
            </a:r>
            <a:r>
              <a:rPr lang="en-GB" dirty="0"/>
              <a:t>Accessed: 1</a:t>
            </a:r>
            <a:r>
              <a:rPr lang="en-GB" baseline="30000" dirty="0"/>
              <a:t>st</a:t>
            </a:r>
            <a:r>
              <a:rPr lang="en-GB" dirty="0"/>
              <a:t> October 2022).</a:t>
            </a:r>
          </a:p>
          <a:p>
            <a:pPr algn="l"/>
            <a:r>
              <a:rPr lang="en-GB" dirty="0" err="1"/>
              <a:t>Lulublog</a:t>
            </a:r>
            <a:r>
              <a:rPr lang="en-GB" dirty="0"/>
              <a:t> (2020) </a:t>
            </a:r>
            <a:r>
              <a:rPr lang="en-GB" i="1" dirty="0"/>
              <a:t>Take note: 4 note taking skills you need</a:t>
            </a:r>
            <a:r>
              <a:rPr lang="en-GB" dirty="0"/>
              <a:t>. Available at </a:t>
            </a:r>
            <a:r>
              <a:rPr lang="en-GB" dirty="0">
                <a:hlinkClick r:id="rId5"/>
              </a:rPr>
              <a:t>https://blog.lulu.com/take-note-4-note-taking-skills-you-need/</a:t>
            </a:r>
            <a:r>
              <a:rPr lang="en-GB" dirty="0"/>
              <a:t> (Accessed 26</a:t>
            </a:r>
            <a:r>
              <a:rPr lang="en-GB" baseline="30000" dirty="0"/>
              <a:t>th</a:t>
            </a:r>
            <a:r>
              <a:rPr lang="en-GB" dirty="0"/>
              <a:t> September 2022)</a:t>
            </a:r>
          </a:p>
          <a:p>
            <a:pPr algn="l"/>
            <a:r>
              <a:rPr lang="en-GB" dirty="0" err="1"/>
              <a:t>Utkarsh</a:t>
            </a:r>
            <a:r>
              <a:rPr lang="en-GB" dirty="0"/>
              <a:t> (2020) </a:t>
            </a:r>
            <a:r>
              <a:rPr lang="en-GB" i="1" dirty="0"/>
              <a:t>Time management – its of top tips of managing time effectively. </a:t>
            </a:r>
            <a:r>
              <a:rPr lang="en-GB" dirty="0"/>
              <a:t>Available at </a:t>
            </a:r>
            <a:r>
              <a:rPr lang="en-GB" dirty="0">
                <a:hlinkClick r:id="rId6"/>
              </a:rPr>
              <a:t>https://</a:t>
            </a:r>
            <a:r>
              <a:rPr lang="en-GB" dirty="0" err="1">
                <a:hlinkClick r:id="rId6"/>
              </a:rPr>
              <a:t>utkarsh.com</a:t>
            </a:r>
            <a:r>
              <a:rPr lang="en-GB" dirty="0">
                <a:hlinkClick r:id="rId6"/>
              </a:rPr>
              <a:t>/blog/blog/time-management-list-of-top-tips-for-managing-time-effectively/</a:t>
            </a:r>
            <a:r>
              <a:rPr lang="en-GB" dirty="0"/>
              <a:t> (Accessed 1</a:t>
            </a:r>
            <a:r>
              <a:rPr lang="en-GB" baseline="30000" dirty="0"/>
              <a:t>st</a:t>
            </a:r>
            <a:r>
              <a:rPr lang="en-GB" dirty="0"/>
              <a:t> October 2022). </a:t>
            </a:r>
          </a:p>
          <a:p>
            <a:pPr algn="l"/>
            <a:r>
              <a:rPr lang="en-GB" dirty="0"/>
              <a:t>Western Sydney university (2017) </a:t>
            </a:r>
            <a:r>
              <a:rPr lang="en-GB" i="1" dirty="0"/>
              <a:t>Note making for critical thinking. </a:t>
            </a:r>
            <a:r>
              <a:rPr lang="en-GB" dirty="0"/>
              <a:t>Available at </a:t>
            </a:r>
            <a:r>
              <a:rPr lang="en-GB" dirty="0">
                <a:hlinkClick r:id="rId7"/>
              </a:rPr>
              <a:t>https://</a:t>
            </a:r>
            <a:r>
              <a:rPr lang="en-GB" dirty="0" err="1">
                <a:hlinkClick r:id="rId7"/>
              </a:rPr>
              <a:t>www.westernsydney.edu.au</a:t>
            </a:r>
            <a:r>
              <a:rPr lang="en-GB" dirty="0">
                <a:hlinkClick r:id="rId7"/>
              </a:rPr>
              <a:t>/__data/assets/pdf_file/0006/1251681/Note-making_for_critical_thinking.pdf</a:t>
            </a:r>
            <a:r>
              <a:rPr lang="en-GB" dirty="0"/>
              <a:t> (</a:t>
            </a:r>
            <a:r>
              <a:rPr lang="en-GB" dirty="0" err="1"/>
              <a:t>Acessed</a:t>
            </a:r>
            <a:r>
              <a:rPr lang="en-GB" dirty="0"/>
              <a:t>: 26</a:t>
            </a:r>
            <a:r>
              <a:rPr lang="en-GB" baseline="30000" dirty="0"/>
              <a:t>th</a:t>
            </a:r>
            <a:r>
              <a:rPr lang="en-GB" dirty="0"/>
              <a:t> September 2022).</a:t>
            </a:r>
          </a:p>
          <a:p>
            <a:pPr algn="l"/>
            <a:endParaRPr lang="en-GB" i="1" dirty="0"/>
          </a:p>
          <a:p>
            <a:pPr algn="l"/>
            <a:endParaRPr lang="en-GB" i="1" dirty="0"/>
          </a:p>
          <a:p>
            <a:pPr algn="l"/>
            <a:endParaRPr lang="en-GB" i="1" dirty="0"/>
          </a:p>
          <a:p>
            <a:pPr algn="l"/>
            <a:endParaRPr lang="en-GB" i="1" dirty="0"/>
          </a:p>
          <a:p>
            <a:pPr algn="l"/>
            <a:endParaRPr lang="en-GB" i="1" dirty="0"/>
          </a:p>
          <a:p>
            <a:pPr algn="l"/>
            <a:endParaRPr lang="en-GB" i="1" dirty="0"/>
          </a:p>
          <a:p>
            <a:pPr algn="l"/>
            <a:endParaRPr lang="en-GB" i="1" dirty="0"/>
          </a:p>
          <a:p>
            <a:pPr algn="l"/>
            <a:endParaRPr lang="en-GB" i="1" dirty="0"/>
          </a:p>
          <a:p>
            <a:pPr algn="l"/>
            <a:endParaRPr lang="en-GB" i="1" dirty="0"/>
          </a:p>
          <a:p>
            <a:pPr algn="l"/>
            <a:endParaRPr lang="en-GB" i="1" dirty="0"/>
          </a:p>
          <a:p>
            <a:pPr algn="l"/>
            <a:endParaRPr lang="en-GB" dirty="0"/>
          </a:p>
          <a:p>
            <a:pPr algn="l"/>
            <a:endParaRPr lang="en-US" dirty="0"/>
          </a:p>
        </p:txBody>
      </p:sp>
      <p:sp>
        <p:nvSpPr>
          <p:cNvPr id="5" name="TextBox 4">
            <a:extLst>
              <a:ext uri="{FF2B5EF4-FFF2-40B4-BE49-F238E27FC236}">
                <a16:creationId xmlns:a16="http://schemas.microsoft.com/office/drawing/2014/main" id="{D7EF1E83-C51D-65E0-3725-CE87181DFA51}"/>
              </a:ext>
            </a:extLst>
          </p:cNvPr>
          <p:cNvSpPr txBox="1"/>
          <p:nvPr/>
        </p:nvSpPr>
        <p:spPr>
          <a:xfrm>
            <a:off x="0" y="63748"/>
            <a:ext cx="5789706" cy="369332"/>
          </a:xfrm>
          <a:prstGeom prst="rect">
            <a:avLst/>
          </a:prstGeom>
          <a:noFill/>
        </p:spPr>
        <p:txBody>
          <a:bodyPr wrap="square" rtlCol="0">
            <a:spAutoFit/>
          </a:bodyPr>
          <a:lstStyle/>
          <a:p>
            <a:pPr algn="l"/>
            <a:r>
              <a:rPr lang="en-GB" dirty="0"/>
              <a:t>Emily Doyle (2219559) ECGE4005P</a:t>
            </a:r>
            <a:endParaRPr lang="en-US" dirty="0"/>
          </a:p>
        </p:txBody>
      </p:sp>
    </p:spTree>
    <p:extLst>
      <p:ext uri="{BB962C8B-B14F-4D97-AF65-F5344CB8AC3E}">
        <p14:creationId xmlns:p14="http://schemas.microsoft.com/office/powerpoint/2010/main" val="1974843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Wood Type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Doyle (2219559)</dc:creator>
  <cp:lastModifiedBy>Emily Doyle (2219559)</cp:lastModifiedBy>
  <cp:revision>2</cp:revision>
  <dcterms:created xsi:type="dcterms:W3CDTF">2022-09-25T18:54:34Z</dcterms:created>
  <dcterms:modified xsi:type="dcterms:W3CDTF">2022-10-01T17:27:07Z</dcterms:modified>
</cp:coreProperties>
</file>