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58" autoAdjust="0"/>
    <p:restoredTop sz="94660"/>
  </p:normalViewPr>
  <p:slideViewPr>
    <p:cSldViewPr snapToGrid="0">
      <p:cViewPr varScale="1">
        <p:scale>
          <a:sx n="62" d="100"/>
          <a:sy n="62" d="100"/>
        </p:scale>
        <p:origin x="77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23.png"/><Relationship Id="rId6" Type="http://schemas.openxmlformats.org/officeDocument/2006/relationships/image" Target="../media/image14.svg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27.png"/><Relationship Id="rId1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062F48-0B4D-4467-9F06-5F30D5F991F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6698C93-A472-465A-B0C4-3561461CE8DA}">
      <dgm:prSet/>
      <dgm:spPr/>
      <dgm:t>
        <a:bodyPr/>
        <a:lstStyle/>
        <a:p>
          <a:pPr>
            <a:defRPr cap="all"/>
          </a:pPr>
          <a:r>
            <a:rPr lang="en-GB" baseline="0"/>
            <a:t>It is vital for a teacher to have a ‘core team’</a:t>
          </a:r>
          <a:endParaRPr lang="en-US"/>
        </a:p>
      </dgm:t>
    </dgm:pt>
    <dgm:pt modelId="{9E729B97-2DBD-4427-A33B-D94AE4E9C25D}" type="parTrans" cxnId="{69668B49-F1C4-489D-8FA2-6E94E5F04FB5}">
      <dgm:prSet/>
      <dgm:spPr/>
      <dgm:t>
        <a:bodyPr/>
        <a:lstStyle/>
        <a:p>
          <a:endParaRPr lang="en-US"/>
        </a:p>
      </dgm:t>
    </dgm:pt>
    <dgm:pt modelId="{961793A1-7B77-479E-8F4E-3A8AA5A9CFDE}" type="sibTrans" cxnId="{69668B49-F1C4-489D-8FA2-6E94E5F04FB5}">
      <dgm:prSet/>
      <dgm:spPr/>
      <dgm:t>
        <a:bodyPr/>
        <a:lstStyle/>
        <a:p>
          <a:endParaRPr lang="en-US"/>
        </a:p>
      </dgm:t>
    </dgm:pt>
    <dgm:pt modelId="{BA987096-7298-49F3-B200-9EBD1B66CB61}">
      <dgm:prSet/>
      <dgm:spPr/>
      <dgm:t>
        <a:bodyPr/>
        <a:lstStyle/>
        <a:p>
          <a:pPr>
            <a:defRPr cap="all"/>
          </a:pPr>
          <a:r>
            <a:rPr lang="en-GB" baseline="0" dirty="0"/>
            <a:t>A teacher will have a close working relationship with this ‘core team’. </a:t>
          </a:r>
          <a:endParaRPr lang="en-US" dirty="0"/>
        </a:p>
      </dgm:t>
    </dgm:pt>
    <dgm:pt modelId="{443B0F0A-469A-4176-B06D-89126073EDA7}" type="parTrans" cxnId="{C2F62041-EE2E-4CFD-9C85-CDE65BAC3452}">
      <dgm:prSet/>
      <dgm:spPr/>
      <dgm:t>
        <a:bodyPr/>
        <a:lstStyle/>
        <a:p>
          <a:endParaRPr lang="en-US"/>
        </a:p>
      </dgm:t>
    </dgm:pt>
    <dgm:pt modelId="{A8ED9160-C644-47F2-9AD3-AD1BBD91697C}" type="sibTrans" cxnId="{C2F62041-EE2E-4CFD-9C85-CDE65BAC3452}">
      <dgm:prSet/>
      <dgm:spPr/>
      <dgm:t>
        <a:bodyPr/>
        <a:lstStyle/>
        <a:p>
          <a:endParaRPr lang="en-US"/>
        </a:p>
      </dgm:t>
    </dgm:pt>
    <dgm:pt modelId="{1D7A5EE2-82E1-4D8F-8767-B5568355894E}">
      <dgm:prSet/>
      <dgm:spPr/>
      <dgm:t>
        <a:bodyPr/>
        <a:lstStyle/>
        <a:p>
          <a:pPr>
            <a:defRPr cap="all"/>
          </a:pPr>
          <a:r>
            <a:rPr lang="en-GB" baseline="0" dirty="0"/>
            <a:t>A primary school teacher also has a ‘wider team’. </a:t>
          </a:r>
          <a:endParaRPr lang="en-US" dirty="0"/>
        </a:p>
      </dgm:t>
    </dgm:pt>
    <dgm:pt modelId="{311966A0-C1C6-4231-9B0B-024AC4DAF78D}" type="parTrans" cxnId="{46C3CF3B-494F-4434-9271-E8E4AD9DA8B0}">
      <dgm:prSet/>
      <dgm:spPr/>
      <dgm:t>
        <a:bodyPr/>
        <a:lstStyle/>
        <a:p>
          <a:endParaRPr lang="en-US"/>
        </a:p>
      </dgm:t>
    </dgm:pt>
    <dgm:pt modelId="{B0F544ED-0DF9-4195-8744-26AF354BB2B4}" type="sibTrans" cxnId="{46C3CF3B-494F-4434-9271-E8E4AD9DA8B0}">
      <dgm:prSet/>
      <dgm:spPr/>
      <dgm:t>
        <a:bodyPr/>
        <a:lstStyle/>
        <a:p>
          <a:endParaRPr lang="en-US"/>
        </a:p>
      </dgm:t>
    </dgm:pt>
    <dgm:pt modelId="{AB3F3304-9EF9-4A08-9EB8-6CBFFC096E6B}">
      <dgm:prSet/>
      <dgm:spPr/>
      <dgm:t>
        <a:bodyPr/>
        <a:lstStyle/>
        <a:p>
          <a:pPr>
            <a:defRPr cap="all"/>
          </a:pPr>
          <a:r>
            <a:rPr lang="en-GB" baseline="0" dirty="0"/>
            <a:t>They may not be in contact as often, but they will be vital to the team </a:t>
          </a:r>
          <a:endParaRPr lang="en-US" dirty="0"/>
        </a:p>
      </dgm:t>
    </dgm:pt>
    <dgm:pt modelId="{A7E5BB74-D1F0-4C85-8EB7-0F16621155A2}" type="parTrans" cxnId="{73171A35-75DB-413D-B683-0BE06AB18509}">
      <dgm:prSet/>
      <dgm:spPr/>
      <dgm:t>
        <a:bodyPr/>
        <a:lstStyle/>
        <a:p>
          <a:endParaRPr lang="en-US"/>
        </a:p>
      </dgm:t>
    </dgm:pt>
    <dgm:pt modelId="{678F7490-2782-415D-8E84-0D835C48749D}" type="sibTrans" cxnId="{73171A35-75DB-413D-B683-0BE06AB18509}">
      <dgm:prSet/>
      <dgm:spPr/>
      <dgm:t>
        <a:bodyPr/>
        <a:lstStyle/>
        <a:p>
          <a:endParaRPr lang="en-US"/>
        </a:p>
      </dgm:t>
    </dgm:pt>
    <dgm:pt modelId="{6FAEC4BB-B45F-4069-9DFF-29E8865005C4}">
      <dgm:prSet/>
      <dgm:spPr/>
      <dgm:t>
        <a:bodyPr/>
        <a:lstStyle/>
        <a:p>
          <a:pPr>
            <a:defRPr cap="all"/>
          </a:pPr>
          <a:r>
            <a:rPr lang="en-GB" baseline="0" dirty="0"/>
            <a:t>Health visitors, </a:t>
          </a:r>
          <a:endParaRPr lang="en-US" dirty="0"/>
        </a:p>
      </dgm:t>
    </dgm:pt>
    <dgm:pt modelId="{CF5ED9CD-F72E-4AAE-B344-2B56EC0559AD}" type="parTrans" cxnId="{6C545899-E6CE-4632-8809-E635358E5526}">
      <dgm:prSet/>
      <dgm:spPr/>
      <dgm:t>
        <a:bodyPr/>
        <a:lstStyle/>
        <a:p>
          <a:endParaRPr lang="en-US"/>
        </a:p>
      </dgm:t>
    </dgm:pt>
    <dgm:pt modelId="{5462AA15-C916-476F-A1E3-02035AD0A52B}" type="sibTrans" cxnId="{6C545899-E6CE-4632-8809-E635358E5526}">
      <dgm:prSet/>
      <dgm:spPr/>
      <dgm:t>
        <a:bodyPr/>
        <a:lstStyle/>
        <a:p>
          <a:endParaRPr lang="en-US"/>
        </a:p>
      </dgm:t>
    </dgm:pt>
    <dgm:pt modelId="{A01C079F-DBC8-4338-8339-3F3AA339FFFE}">
      <dgm:prSet/>
      <dgm:spPr/>
      <dgm:t>
        <a:bodyPr/>
        <a:lstStyle/>
        <a:p>
          <a:pPr>
            <a:defRPr cap="all"/>
          </a:pPr>
          <a:r>
            <a:rPr lang="en-GB" baseline="0" dirty="0"/>
            <a:t>Speech and language therapists </a:t>
          </a:r>
          <a:endParaRPr lang="en-US" dirty="0"/>
        </a:p>
      </dgm:t>
    </dgm:pt>
    <dgm:pt modelId="{014028F2-A960-4950-8CC5-A5B575909C3C}" type="parTrans" cxnId="{8D0D1885-5F37-497F-85E3-0BB1BD6AC903}">
      <dgm:prSet/>
      <dgm:spPr/>
      <dgm:t>
        <a:bodyPr/>
        <a:lstStyle/>
        <a:p>
          <a:endParaRPr lang="en-US"/>
        </a:p>
      </dgm:t>
    </dgm:pt>
    <dgm:pt modelId="{6490B32B-4ACA-498E-9750-0E43E7D16F68}" type="sibTrans" cxnId="{8D0D1885-5F37-497F-85E3-0BB1BD6AC903}">
      <dgm:prSet/>
      <dgm:spPr/>
      <dgm:t>
        <a:bodyPr/>
        <a:lstStyle/>
        <a:p>
          <a:endParaRPr lang="en-US"/>
        </a:p>
      </dgm:t>
    </dgm:pt>
    <dgm:pt modelId="{3A8AE88E-2DE7-453C-920D-1083D4C96D14}">
      <dgm:prSet/>
      <dgm:spPr/>
      <dgm:t>
        <a:bodyPr/>
        <a:lstStyle/>
        <a:p>
          <a:pPr>
            <a:defRPr cap="all"/>
          </a:pPr>
          <a:r>
            <a:rPr lang="en-GB" baseline="0" dirty="0"/>
            <a:t>Educational psychologists. </a:t>
          </a:r>
          <a:endParaRPr lang="en-US" dirty="0"/>
        </a:p>
      </dgm:t>
    </dgm:pt>
    <dgm:pt modelId="{E897F73D-E7C9-4CD0-88A5-F3ECDFAE4973}" type="parTrans" cxnId="{59BC953E-092D-4D98-9FE0-C74E44C8F8CB}">
      <dgm:prSet/>
      <dgm:spPr/>
      <dgm:t>
        <a:bodyPr/>
        <a:lstStyle/>
        <a:p>
          <a:endParaRPr lang="en-US"/>
        </a:p>
      </dgm:t>
    </dgm:pt>
    <dgm:pt modelId="{6C5BC089-501E-4138-8ED4-F5DB20E4913E}" type="sibTrans" cxnId="{59BC953E-092D-4D98-9FE0-C74E44C8F8CB}">
      <dgm:prSet/>
      <dgm:spPr/>
      <dgm:t>
        <a:bodyPr/>
        <a:lstStyle/>
        <a:p>
          <a:endParaRPr lang="en-US"/>
        </a:p>
      </dgm:t>
    </dgm:pt>
    <dgm:pt modelId="{1E3724DA-813F-41EC-8C35-98A4E6384AA8}" type="pres">
      <dgm:prSet presAssocID="{56062F48-0B4D-4467-9F06-5F30D5F991FF}" presName="root" presStyleCnt="0">
        <dgm:presLayoutVars>
          <dgm:dir/>
          <dgm:resizeHandles val="exact"/>
        </dgm:presLayoutVars>
      </dgm:prSet>
      <dgm:spPr/>
    </dgm:pt>
    <dgm:pt modelId="{44679A48-8E44-498A-92B3-1EE9D3637E1D}" type="pres">
      <dgm:prSet presAssocID="{76698C93-A472-465A-B0C4-3561461CE8DA}" presName="compNode" presStyleCnt="0"/>
      <dgm:spPr/>
    </dgm:pt>
    <dgm:pt modelId="{BDFB730E-13FE-453D-A453-587B1DD787D5}" type="pres">
      <dgm:prSet presAssocID="{76698C93-A472-465A-B0C4-3561461CE8DA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A64A579-01D1-46E6-B3FE-09AD22790A4D}" type="pres">
      <dgm:prSet presAssocID="{76698C93-A472-465A-B0C4-3561461CE8D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91B8C73-E3DF-4762-9107-58BCB245E6E8}" type="pres">
      <dgm:prSet presAssocID="{76698C93-A472-465A-B0C4-3561461CE8DA}" presName="spaceRect" presStyleCnt="0"/>
      <dgm:spPr/>
    </dgm:pt>
    <dgm:pt modelId="{221769CA-C00A-426E-B2E1-8C65C4EC6F20}" type="pres">
      <dgm:prSet presAssocID="{76698C93-A472-465A-B0C4-3561461CE8DA}" presName="textRect" presStyleLbl="revTx" presStyleIdx="0" presStyleCnt="7">
        <dgm:presLayoutVars>
          <dgm:chMax val="1"/>
          <dgm:chPref val="1"/>
        </dgm:presLayoutVars>
      </dgm:prSet>
      <dgm:spPr/>
    </dgm:pt>
    <dgm:pt modelId="{9F3DF3DE-9453-46FD-99B8-EA4AC83D23CA}" type="pres">
      <dgm:prSet presAssocID="{961793A1-7B77-479E-8F4E-3A8AA5A9CFDE}" presName="sibTrans" presStyleCnt="0"/>
      <dgm:spPr/>
    </dgm:pt>
    <dgm:pt modelId="{3F9C3902-79D7-4FA7-8CD5-9370470D22F5}" type="pres">
      <dgm:prSet presAssocID="{BA987096-7298-49F3-B200-9EBD1B66CB61}" presName="compNode" presStyleCnt="0"/>
      <dgm:spPr/>
    </dgm:pt>
    <dgm:pt modelId="{83691686-9700-4EFE-9711-37EE83697088}" type="pres">
      <dgm:prSet presAssocID="{BA987096-7298-49F3-B200-9EBD1B66CB61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C1CA84C-80CE-4EF9-999C-5EA1A772F89F}" type="pres">
      <dgm:prSet presAssocID="{BA987096-7298-49F3-B200-9EBD1B66CB6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312C3E6-9568-46C2-B494-8311582ED9B9}" type="pres">
      <dgm:prSet presAssocID="{BA987096-7298-49F3-B200-9EBD1B66CB61}" presName="spaceRect" presStyleCnt="0"/>
      <dgm:spPr/>
    </dgm:pt>
    <dgm:pt modelId="{8DB4F503-DDF9-4A35-8791-15C36740A5F0}" type="pres">
      <dgm:prSet presAssocID="{BA987096-7298-49F3-B200-9EBD1B66CB61}" presName="textRect" presStyleLbl="revTx" presStyleIdx="1" presStyleCnt="7">
        <dgm:presLayoutVars>
          <dgm:chMax val="1"/>
          <dgm:chPref val="1"/>
        </dgm:presLayoutVars>
      </dgm:prSet>
      <dgm:spPr/>
    </dgm:pt>
    <dgm:pt modelId="{B037314A-388F-4577-ACCF-56F8029EAC92}" type="pres">
      <dgm:prSet presAssocID="{A8ED9160-C644-47F2-9AD3-AD1BBD91697C}" presName="sibTrans" presStyleCnt="0"/>
      <dgm:spPr/>
    </dgm:pt>
    <dgm:pt modelId="{A4AE487C-520D-468D-907D-54AEC36C87D6}" type="pres">
      <dgm:prSet presAssocID="{1D7A5EE2-82E1-4D8F-8767-B5568355894E}" presName="compNode" presStyleCnt="0"/>
      <dgm:spPr/>
    </dgm:pt>
    <dgm:pt modelId="{1EBEFD7C-5FAF-4262-9453-51258716FFE9}" type="pres">
      <dgm:prSet presAssocID="{1D7A5EE2-82E1-4D8F-8767-B5568355894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2DC551C-56C9-4549-8A69-4A81D8B36033}" type="pres">
      <dgm:prSet presAssocID="{1D7A5EE2-82E1-4D8F-8767-B5568355894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864C18D-F6EB-4007-A263-AAF20ACFC812}" type="pres">
      <dgm:prSet presAssocID="{1D7A5EE2-82E1-4D8F-8767-B5568355894E}" presName="spaceRect" presStyleCnt="0"/>
      <dgm:spPr/>
    </dgm:pt>
    <dgm:pt modelId="{557A2172-E8F5-421B-BEE0-6E04C1B3451F}" type="pres">
      <dgm:prSet presAssocID="{1D7A5EE2-82E1-4D8F-8767-B5568355894E}" presName="textRect" presStyleLbl="revTx" presStyleIdx="2" presStyleCnt="7">
        <dgm:presLayoutVars>
          <dgm:chMax val="1"/>
          <dgm:chPref val="1"/>
        </dgm:presLayoutVars>
      </dgm:prSet>
      <dgm:spPr/>
    </dgm:pt>
    <dgm:pt modelId="{B0412633-B18E-4C87-B02B-28C9EE8539B8}" type="pres">
      <dgm:prSet presAssocID="{B0F544ED-0DF9-4195-8744-26AF354BB2B4}" presName="sibTrans" presStyleCnt="0"/>
      <dgm:spPr/>
    </dgm:pt>
    <dgm:pt modelId="{7F267819-8325-4316-AA1A-4A36D0D26F93}" type="pres">
      <dgm:prSet presAssocID="{AB3F3304-9EF9-4A08-9EB8-6CBFFC096E6B}" presName="compNode" presStyleCnt="0"/>
      <dgm:spPr/>
    </dgm:pt>
    <dgm:pt modelId="{3D0BB831-BD3D-4DBC-B2A8-28ED7A9DAC2D}" type="pres">
      <dgm:prSet presAssocID="{AB3F3304-9EF9-4A08-9EB8-6CBFFC096E6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9246D92-7A8F-4308-988F-8D40794F5454}" type="pres">
      <dgm:prSet presAssocID="{AB3F3304-9EF9-4A08-9EB8-6CBFFC096E6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0346949-9CBA-400D-AAED-37E1A3F795F2}" type="pres">
      <dgm:prSet presAssocID="{AB3F3304-9EF9-4A08-9EB8-6CBFFC096E6B}" presName="spaceRect" presStyleCnt="0"/>
      <dgm:spPr/>
    </dgm:pt>
    <dgm:pt modelId="{CF455B14-D86C-40B0-B47F-FFBFD026FECC}" type="pres">
      <dgm:prSet presAssocID="{AB3F3304-9EF9-4A08-9EB8-6CBFFC096E6B}" presName="textRect" presStyleLbl="revTx" presStyleIdx="3" presStyleCnt="7">
        <dgm:presLayoutVars>
          <dgm:chMax val="1"/>
          <dgm:chPref val="1"/>
        </dgm:presLayoutVars>
      </dgm:prSet>
      <dgm:spPr/>
    </dgm:pt>
    <dgm:pt modelId="{0ACA6630-9BF2-4679-BE78-9B6162FC41D9}" type="pres">
      <dgm:prSet presAssocID="{678F7490-2782-415D-8E84-0D835C48749D}" presName="sibTrans" presStyleCnt="0"/>
      <dgm:spPr/>
    </dgm:pt>
    <dgm:pt modelId="{A9F92C8C-8980-4028-97AF-DAE168E7782A}" type="pres">
      <dgm:prSet presAssocID="{6FAEC4BB-B45F-4069-9DFF-29E8865005C4}" presName="compNode" presStyleCnt="0"/>
      <dgm:spPr/>
    </dgm:pt>
    <dgm:pt modelId="{E2B120E6-AAED-4A6F-B2CF-6978C0A3B964}" type="pres">
      <dgm:prSet presAssocID="{6FAEC4BB-B45F-4069-9DFF-29E8865005C4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F5404C2-46CA-4444-8CE5-0C49A7BE17DB}" type="pres">
      <dgm:prSet presAssocID="{6FAEC4BB-B45F-4069-9DFF-29E8865005C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B8B3407-E73A-48DC-80CC-D8B35FC055F4}" type="pres">
      <dgm:prSet presAssocID="{6FAEC4BB-B45F-4069-9DFF-29E8865005C4}" presName="spaceRect" presStyleCnt="0"/>
      <dgm:spPr/>
    </dgm:pt>
    <dgm:pt modelId="{D288362F-E7B7-4206-B122-5765CFBD3B30}" type="pres">
      <dgm:prSet presAssocID="{6FAEC4BB-B45F-4069-9DFF-29E8865005C4}" presName="textRect" presStyleLbl="revTx" presStyleIdx="4" presStyleCnt="7">
        <dgm:presLayoutVars>
          <dgm:chMax val="1"/>
          <dgm:chPref val="1"/>
        </dgm:presLayoutVars>
      </dgm:prSet>
      <dgm:spPr/>
    </dgm:pt>
    <dgm:pt modelId="{D08DB0A4-53DC-4C29-AE8C-C0D2B812297C}" type="pres">
      <dgm:prSet presAssocID="{5462AA15-C916-476F-A1E3-02035AD0A52B}" presName="sibTrans" presStyleCnt="0"/>
      <dgm:spPr/>
    </dgm:pt>
    <dgm:pt modelId="{3DA9052D-C017-4DB4-B6B3-2E266BFA7C1B}" type="pres">
      <dgm:prSet presAssocID="{A01C079F-DBC8-4338-8339-3F3AA339FFFE}" presName="compNode" presStyleCnt="0"/>
      <dgm:spPr/>
    </dgm:pt>
    <dgm:pt modelId="{DFDD6E6F-0B08-486C-91AE-68D5BB92B10B}" type="pres">
      <dgm:prSet presAssocID="{A01C079F-DBC8-4338-8339-3F3AA339FFFE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62E9C6DA-EC24-4E29-85B5-3E934E36271C}" type="pres">
      <dgm:prSet presAssocID="{A01C079F-DBC8-4338-8339-3F3AA339FFF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0002FF9-CD23-4E4A-83CB-250AD3DF29B9}" type="pres">
      <dgm:prSet presAssocID="{A01C079F-DBC8-4338-8339-3F3AA339FFFE}" presName="spaceRect" presStyleCnt="0"/>
      <dgm:spPr/>
    </dgm:pt>
    <dgm:pt modelId="{125F8E87-A570-4E7D-90C6-74640F8EC744}" type="pres">
      <dgm:prSet presAssocID="{A01C079F-DBC8-4338-8339-3F3AA339FFFE}" presName="textRect" presStyleLbl="revTx" presStyleIdx="5" presStyleCnt="7">
        <dgm:presLayoutVars>
          <dgm:chMax val="1"/>
          <dgm:chPref val="1"/>
        </dgm:presLayoutVars>
      </dgm:prSet>
      <dgm:spPr/>
    </dgm:pt>
    <dgm:pt modelId="{3E301228-9119-4E3A-949F-7281F6AAFBD2}" type="pres">
      <dgm:prSet presAssocID="{6490B32B-4ACA-498E-9750-0E43E7D16F68}" presName="sibTrans" presStyleCnt="0"/>
      <dgm:spPr/>
    </dgm:pt>
    <dgm:pt modelId="{B20F804E-8C18-4411-A520-8F5DAE61E039}" type="pres">
      <dgm:prSet presAssocID="{3A8AE88E-2DE7-453C-920D-1083D4C96D14}" presName="compNode" presStyleCnt="0"/>
      <dgm:spPr/>
    </dgm:pt>
    <dgm:pt modelId="{117BEA24-9E0A-4ADB-B021-6727F7E82B00}" type="pres">
      <dgm:prSet presAssocID="{3A8AE88E-2DE7-453C-920D-1083D4C96D14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7993768-DDAF-44F0-86D4-86F3AC576F13}" type="pres">
      <dgm:prSet presAssocID="{3A8AE88E-2DE7-453C-920D-1083D4C96D1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EFF3FFBF-0756-42CF-9560-A592EDFB9492}" type="pres">
      <dgm:prSet presAssocID="{3A8AE88E-2DE7-453C-920D-1083D4C96D14}" presName="spaceRect" presStyleCnt="0"/>
      <dgm:spPr/>
    </dgm:pt>
    <dgm:pt modelId="{9896E42D-1075-4006-B0AD-AC9496ECAC25}" type="pres">
      <dgm:prSet presAssocID="{3A8AE88E-2DE7-453C-920D-1083D4C96D1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E94AF13-3129-4759-875E-378F0378AA52}" type="presOf" srcId="{AB3F3304-9EF9-4A08-9EB8-6CBFFC096E6B}" destId="{CF455B14-D86C-40B0-B47F-FFBFD026FECC}" srcOrd="0" destOrd="0" presId="urn:microsoft.com/office/officeart/2018/5/layout/IconLeafLabelList"/>
    <dgm:cxn modelId="{7ACFB815-042D-4F84-82FC-DF5E227431FF}" type="presOf" srcId="{3A8AE88E-2DE7-453C-920D-1083D4C96D14}" destId="{9896E42D-1075-4006-B0AD-AC9496ECAC25}" srcOrd="0" destOrd="0" presId="urn:microsoft.com/office/officeart/2018/5/layout/IconLeafLabelList"/>
    <dgm:cxn modelId="{73171A35-75DB-413D-B683-0BE06AB18509}" srcId="{56062F48-0B4D-4467-9F06-5F30D5F991FF}" destId="{AB3F3304-9EF9-4A08-9EB8-6CBFFC096E6B}" srcOrd="3" destOrd="0" parTransId="{A7E5BB74-D1F0-4C85-8EB7-0F16621155A2}" sibTransId="{678F7490-2782-415D-8E84-0D835C48749D}"/>
    <dgm:cxn modelId="{46C3CF3B-494F-4434-9271-E8E4AD9DA8B0}" srcId="{56062F48-0B4D-4467-9F06-5F30D5F991FF}" destId="{1D7A5EE2-82E1-4D8F-8767-B5568355894E}" srcOrd="2" destOrd="0" parTransId="{311966A0-C1C6-4231-9B0B-024AC4DAF78D}" sibTransId="{B0F544ED-0DF9-4195-8744-26AF354BB2B4}"/>
    <dgm:cxn modelId="{59BC953E-092D-4D98-9FE0-C74E44C8F8CB}" srcId="{56062F48-0B4D-4467-9F06-5F30D5F991FF}" destId="{3A8AE88E-2DE7-453C-920D-1083D4C96D14}" srcOrd="6" destOrd="0" parTransId="{E897F73D-E7C9-4CD0-88A5-F3ECDFAE4973}" sibTransId="{6C5BC089-501E-4138-8ED4-F5DB20E4913E}"/>
    <dgm:cxn modelId="{C2F62041-EE2E-4CFD-9C85-CDE65BAC3452}" srcId="{56062F48-0B4D-4467-9F06-5F30D5F991FF}" destId="{BA987096-7298-49F3-B200-9EBD1B66CB61}" srcOrd="1" destOrd="0" parTransId="{443B0F0A-469A-4176-B06D-89126073EDA7}" sibTransId="{A8ED9160-C644-47F2-9AD3-AD1BBD91697C}"/>
    <dgm:cxn modelId="{69668B49-F1C4-489D-8FA2-6E94E5F04FB5}" srcId="{56062F48-0B4D-4467-9F06-5F30D5F991FF}" destId="{76698C93-A472-465A-B0C4-3561461CE8DA}" srcOrd="0" destOrd="0" parTransId="{9E729B97-2DBD-4427-A33B-D94AE4E9C25D}" sibTransId="{961793A1-7B77-479E-8F4E-3A8AA5A9CFDE}"/>
    <dgm:cxn modelId="{63257551-A329-414A-9CCE-C780E1CC099C}" type="presOf" srcId="{76698C93-A472-465A-B0C4-3561461CE8DA}" destId="{221769CA-C00A-426E-B2E1-8C65C4EC6F20}" srcOrd="0" destOrd="0" presId="urn:microsoft.com/office/officeart/2018/5/layout/IconLeafLabelList"/>
    <dgm:cxn modelId="{7608EC71-9234-4A95-9895-970738204BD9}" type="presOf" srcId="{A01C079F-DBC8-4338-8339-3F3AA339FFFE}" destId="{125F8E87-A570-4E7D-90C6-74640F8EC744}" srcOrd="0" destOrd="0" presId="urn:microsoft.com/office/officeart/2018/5/layout/IconLeafLabelList"/>
    <dgm:cxn modelId="{8D0D1885-5F37-497F-85E3-0BB1BD6AC903}" srcId="{56062F48-0B4D-4467-9F06-5F30D5F991FF}" destId="{A01C079F-DBC8-4338-8339-3F3AA339FFFE}" srcOrd="5" destOrd="0" parTransId="{014028F2-A960-4950-8CC5-A5B575909C3C}" sibTransId="{6490B32B-4ACA-498E-9750-0E43E7D16F68}"/>
    <dgm:cxn modelId="{6C545899-E6CE-4632-8809-E635358E5526}" srcId="{56062F48-0B4D-4467-9F06-5F30D5F991FF}" destId="{6FAEC4BB-B45F-4069-9DFF-29E8865005C4}" srcOrd="4" destOrd="0" parTransId="{CF5ED9CD-F72E-4AAE-B344-2B56EC0559AD}" sibTransId="{5462AA15-C916-476F-A1E3-02035AD0A52B}"/>
    <dgm:cxn modelId="{C94141A0-5CC9-4A15-9C9C-D5ED368ECD85}" type="presOf" srcId="{1D7A5EE2-82E1-4D8F-8767-B5568355894E}" destId="{557A2172-E8F5-421B-BEE0-6E04C1B3451F}" srcOrd="0" destOrd="0" presId="urn:microsoft.com/office/officeart/2018/5/layout/IconLeafLabelList"/>
    <dgm:cxn modelId="{02857AA8-C38C-41CC-891C-4CD2625F906C}" type="presOf" srcId="{6FAEC4BB-B45F-4069-9DFF-29E8865005C4}" destId="{D288362F-E7B7-4206-B122-5765CFBD3B30}" srcOrd="0" destOrd="0" presId="urn:microsoft.com/office/officeart/2018/5/layout/IconLeafLabelList"/>
    <dgm:cxn modelId="{1C8BE0BE-0A1C-47F2-9E00-86766131C538}" type="presOf" srcId="{56062F48-0B4D-4467-9F06-5F30D5F991FF}" destId="{1E3724DA-813F-41EC-8C35-98A4E6384AA8}" srcOrd="0" destOrd="0" presId="urn:microsoft.com/office/officeart/2018/5/layout/IconLeafLabelList"/>
    <dgm:cxn modelId="{F9CA11E9-C245-48E4-B9D2-3B2491174E16}" type="presOf" srcId="{BA987096-7298-49F3-B200-9EBD1B66CB61}" destId="{8DB4F503-DDF9-4A35-8791-15C36740A5F0}" srcOrd="0" destOrd="0" presId="urn:microsoft.com/office/officeart/2018/5/layout/IconLeafLabelList"/>
    <dgm:cxn modelId="{792E89DE-883A-4A0C-98A2-5747EA05E6CD}" type="presParOf" srcId="{1E3724DA-813F-41EC-8C35-98A4E6384AA8}" destId="{44679A48-8E44-498A-92B3-1EE9D3637E1D}" srcOrd="0" destOrd="0" presId="urn:microsoft.com/office/officeart/2018/5/layout/IconLeafLabelList"/>
    <dgm:cxn modelId="{89EA64DB-5529-4C84-B6B0-774EE9A7FF50}" type="presParOf" srcId="{44679A48-8E44-498A-92B3-1EE9D3637E1D}" destId="{BDFB730E-13FE-453D-A453-587B1DD787D5}" srcOrd="0" destOrd="0" presId="urn:microsoft.com/office/officeart/2018/5/layout/IconLeafLabelList"/>
    <dgm:cxn modelId="{6D4A530E-D874-4BC5-9E83-0E738288E67C}" type="presParOf" srcId="{44679A48-8E44-498A-92B3-1EE9D3637E1D}" destId="{4A64A579-01D1-46E6-B3FE-09AD22790A4D}" srcOrd="1" destOrd="0" presId="urn:microsoft.com/office/officeart/2018/5/layout/IconLeafLabelList"/>
    <dgm:cxn modelId="{6836808C-6CA8-4A5B-8CA5-6D6205E42854}" type="presParOf" srcId="{44679A48-8E44-498A-92B3-1EE9D3637E1D}" destId="{691B8C73-E3DF-4762-9107-58BCB245E6E8}" srcOrd="2" destOrd="0" presId="urn:microsoft.com/office/officeart/2018/5/layout/IconLeafLabelList"/>
    <dgm:cxn modelId="{1ED1E03D-186A-43B5-8502-452F1F892748}" type="presParOf" srcId="{44679A48-8E44-498A-92B3-1EE9D3637E1D}" destId="{221769CA-C00A-426E-B2E1-8C65C4EC6F20}" srcOrd="3" destOrd="0" presId="urn:microsoft.com/office/officeart/2018/5/layout/IconLeafLabelList"/>
    <dgm:cxn modelId="{EB7076E3-E7BD-4A68-A001-DDA378220128}" type="presParOf" srcId="{1E3724DA-813F-41EC-8C35-98A4E6384AA8}" destId="{9F3DF3DE-9453-46FD-99B8-EA4AC83D23CA}" srcOrd="1" destOrd="0" presId="urn:microsoft.com/office/officeart/2018/5/layout/IconLeafLabelList"/>
    <dgm:cxn modelId="{3E19D2C9-6C1A-4EF3-A6D8-A48CDA6758C1}" type="presParOf" srcId="{1E3724DA-813F-41EC-8C35-98A4E6384AA8}" destId="{3F9C3902-79D7-4FA7-8CD5-9370470D22F5}" srcOrd="2" destOrd="0" presId="urn:microsoft.com/office/officeart/2018/5/layout/IconLeafLabelList"/>
    <dgm:cxn modelId="{C115ADC3-1452-4A4A-B5A5-D24999289A96}" type="presParOf" srcId="{3F9C3902-79D7-4FA7-8CD5-9370470D22F5}" destId="{83691686-9700-4EFE-9711-37EE83697088}" srcOrd="0" destOrd="0" presId="urn:microsoft.com/office/officeart/2018/5/layout/IconLeafLabelList"/>
    <dgm:cxn modelId="{EAA6BFCE-7CE0-46C3-AE71-B814FC87B185}" type="presParOf" srcId="{3F9C3902-79D7-4FA7-8CD5-9370470D22F5}" destId="{AC1CA84C-80CE-4EF9-999C-5EA1A772F89F}" srcOrd="1" destOrd="0" presId="urn:microsoft.com/office/officeart/2018/5/layout/IconLeafLabelList"/>
    <dgm:cxn modelId="{F00604B7-B861-434B-AED5-8BD65B6F5B6B}" type="presParOf" srcId="{3F9C3902-79D7-4FA7-8CD5-9370470D22F5}" destId="{4312C3E6-9568-46C2-B494-8311582ED9B9}" srcOrd="2" destOrd="0" presId="urn:microsoft.com/office/officeart/2018/5/layout/IconLeafLabelList"/>
    <dgm:cxn modelId="{186E3120-D9E1-44B5-A41A-9CC09764C362}" type="presParOf" srcId="{3F9C3902-79D7-4FA7-8CD5-9370470D22F5}" destId="{8DB4F503-DDF9-4A35-8791-15C36740A5F0}" srcOrd="3" destOrd="0" presId="urn:microsoft.com/office/officeart/2018/5/layout/IconLeafLabelList"/>
    <dgm:cxn modelId="{9FC37E33-14DB-45D0-9C31-107903AEE5E0}" type="presParOf" srcId="{1E3724DA-813F-41EC-8C35-98A4E6384AA8}" destId="{B037314A-388F-4577-ACCF-56F8029EAC92}" srcOrd="3" destOrd="0" presId="urn:microsoft.com/office/officeart/2018/5/layout/IconLeafLabelList"/>
    <dgm:cxn modelId="{D91A0210-2E25-40F6-93BB-F4EF4A142CDA}" type="presParOf" srcId="{1E3724DA-813F-41EC-8C35-98A4E6384AA8}" destId="{A4AE487C-520D-468D-907D-54AEC36C87D6}" srcOrd="4" destOrd="0" presId="urn:microsoft.com/office/officeart/2018/5/layout/IconLeafLabelList"/>
    <dgm:cxn modelId="{0CB646D3-E8CA-4AFC-95BD-D2FD5B01FAE5}" type="presParOf" srcId="{A4AE487C-520D-468D-907D-54AEC36C87D6}" destId="{1EBEFD7C-5FAF-4262-9453-51258716FFE9}" srcOrd="0" destOrd="0" presId="urn:microsoft.com/office/officeart/2018/5/layout/IconLeafLabelList"/>
    <dgm:cxn modelId="{86591A04-A892-4538-9FA7-0D3D7F814EB3}" type="presParOf" srcId="{A4AE487C-520D-468D-907D-54AEC36C87D6}" destId="{42DC551C-56C9-4549-8A69-4A81D8B36033}" srcOrd="1" destOrd="0" presId="urn:microsoft.com/office/officeart/2018/5/layout/IconLeafLabelList"/>
    <dgm:cxn modelId="{F62F7836-22BE-484A-A351-3F22D21872D6}" type="presParOf" srcId="{A4AE487C-520D-468D-907D-54AEC36C87D6}" destId="{2864C18D-F6EB-4007-A263-AAF20ACFC812}" srcOrd="2" destOrd="0" presId="urn:microsoft.com/office/officeart/2018/5/layout/IconLeafLabelList"/>
    <dgm:cxn modelId="{2F86E7AE-2841-4572-B116-208755A5E1B2}" type="presParOf" srcId="{A4AE487C-520D-468D-907D-54AEC36C87D6}" destId="{557A2172-E8F5-421B-BEE0-6E04C1B3451F}" srcOrd="3" destOrd="0" presId="urn:microsoft.com/office/officeart/2018/5/layout/IconLeafLabelList"/>
    <dgm:cxn modelId="{6B437812-17CB-4E90-88EB-1E06F0A33B50}" type="presParOf" srcId="{1E3724DA-813F-41EC-8C35-98A4E6384AA8}" destId="{B0412633-B18E-4C87-B02B-28C9EE8539B8}" srcOrd="5" destOrd="0" presId="urn:microsoft.com/office/officeart/2018/5/layout/IconLeafLabelList"/>
    <dgm:cxn modelId="{D210FE58-FF18-4627-B674-94DAF3BF8CB1}" type="presParOf" srcId="{1E3724DA-813F-41EC-8C35-98A4E6384AA8}" destId="{7F267819-8325-4316-AA1A-4A36D0D26F93}" srcOrd="6" destOrd="0" presId="urn:microsoft.com/office/officeart/2018/5/layout/IconLeafLabelList"/>
    <dgm:cxn modelId="{567D7559-2C9A-4F24-925F-84E3CCD20A05}" type="presParOf" srcId="{7F267819-8325-4316-AA1A-4A36D0D26F93}" destId="{3D0BB831-BD3D-4DBC-B2A8-28ED7A9DAC2D}" srcOrd="0" destOrd="0" presId="urn:microsoft.com/office/officeart/2018/5/layout/IconLeafLabelList"/>
    <dgm:cxn modelId="{668EAC73-C61C-439C-80C6-6EB70879A90E}" type="presParOf" srcId="{7F267819-8325-4316-AA1A-4A36D0D26F93}" destId="{C9246D92-7A8F-4308-988F-8D40794F5454}" srcOrd="1" destOrd="0" presId="urn:microsoft.com/office/officeart/2018/5/layout/IconLeafLabelList"/>
    <dgm:cxn modelId="{1CB37850-5B89-46A8-9BDB-B678C991076D}" type="presParOf" srcId="{7F267819-8325-4316-AA1A-4A36D0D26F93}" destId="{C0346949-9CBA-400D-AAED-37E1A3F795F2}" srcOrd="2" destOrd="0" presId="urn:microsoft.com/office/officeart/2018/5/layout/IconLeafLabelList"/>
    <dgm:cxn modelId="{3EC95341-B5EA-4952-8874-618D12703086}" type="presParOf" srcId="{7F267819-8325-4316-AA1A-4A36D0D26F93}" destId="{CF455B14-D86C-40B0-B47F-FFBFD026FECC}" srcOrd="3" destOrd="0" presId="urn:microsoft.com/office/officeart/2018/5/layout/IconLeafLabelList"/>
    <dgm:cxn modelId="{65CB9C37-B9DE-4A78-8276-D1FD3A2083C7}" type="presParOf" srcId="{1E3724DA-813F-41EC-8C35-98A4E6384AA8}" destId="{0ACA6630-9BF2-4679-BE78-9B6162FC41D9}" srcOrd="7" destOrd="0" presId="urn:microsoft.com/office/officeart/2018/5/layout/IconLeafLabelList"/>
    <dgm:cxn modelId="{7D56724C-8D1C-4931-A3F8-83D4BBFAD11B}" type="presParOf" srcId="{1E3724DA-813F-41EC-8C35-98A4E6384AA8}" destId="{A9F92C8C-8980-4028-97AF-DAE168E7782A}" srcOrd="8" destOrd="0" presId="urn:microsoft.com/office/officeart/2018/5/layout/IconLeafLabelList"/>
    <dgm:cxn modelId="{62F8F521-BFF1-4921-A933-30F8BE22322B}" type="presParOf" srcId="{A9F92C8C-8980-4028-97AF-DAE168E7782A}" destId="{E2B120E6-AAED-4A6F-B2CF-6978C0A3B964}" srcOrd="0" destOrd="0" presId="urn:microsoft.com/office/officeart/2018/5/layout/IconLeafLabelList"/>
    <dgm:cxn modelId="{53AC6802-B1D9-48EA-AFE7-737015F899D4}" type="presParOf" srcId="{A9F92C8C-8980-4028-97AF-DAE168E7782A}" destId="{0F5404C2-46CA-4444-8CE5-0C49A7BE17DB}" srcOrd="1" destOrd="0" presId="urn:microsoft.com/office/officeart/2018/5/layout/IconLeafLabelList"/>
    <dgm:cxn modelId="{FA9A4CE5-D133-478B-88DB-EB319507771C}" type="presParOf" srcId="{A9F92C8C-8980-4028-97AF-DAE168E7782A}" destId="{4B8B3407-E73A-48DC-80CC-D8B35FC055F4}" srcOrd="2" destOrd="0" presId="urn:microsoft.com/office/officeart/2018/5/layout/IconLeafLabelList"/>
    <dgm:cxn modelId="{EFE5C4B8-20EA-4BA8-A266-2D303F99ED2B}" type="presParOf" srcId="{A9F92C8C-8980-4028-97AF-DAE168E7782A}" destId="{D288362F-E7B7-4206-B122-5765CFBD3B30}" srcOrd="3" destOrd="0" presId="urn:microsoft.com/office/officeart/2018/5/layout/IconLeafLabelList"/>
    <dgm:cxn modelId="{34DA2997-2CD9-4E5D-A109-F9271D514770}" type="presParOf" srcId="{1E3724DA-813F-41EC-8C35-98A4E6384AA8}" destId="{D08DB0A4-53DC-4C29-AE8C-C0D2B812297C}" srcOrd="9" destOrd="0" presId="urn:microsoft.com/office/officeart/2018/5/layout/IconLeafLabelList"/>
    <dgm:cxn modelId="{A799D9B5-179D-4AF2-A1C7-EAFEFD2BC245}" type="presParOf" srcId="{1E3724DA-813F-41EC-8C35-98A4E6384AA8}" destId="{3DA9052D-C017-4DB4-B6B3-2E266BFA7C1B}" srcOrd="10" destOrd="0" presId="urn:microsoft.com/office/officeart/2018/5/layout/IconLeafLabelList"/>
    <dgm:cxn modelId="{8D9646A6-DF57-42E7-9CED-F261E526B1FF}" type="presParOf" srcId="{3DA9052D-C017-4DB4-B6B3-2E266BFA7C1B}" destId="{DFDD6E6F-0B08-486C-91AE-68D5BB92B10B}" srcOrd="0" destOrd="0" presId="urn:microsoft.com/office/officeart/2018/5/layout/IconLeafLabelList"/>
    <dgm:cxn modelId="{9C70D1C4-61BD-4E72-8F48-336866B32E8C}" type="presParOf" srcId="{3DA9052D-C017-4DB4-B6B3-2E266BFA7C1B}" destId="{62E9C6DA-EC24-4E29-85B5-3E934E36271C}" srcOrd="1" destOrd="0" presId="urn:microsoft.com/office/officeart/2018/5/layout/IconLeafLabelList"/>
    <dgm:cxn modelId="{8177DB63-9737-46A4-AA97-F6FD553A9A5B}" type="presParOf" srcId="{3DA9052D-C017-4DB4-B6B3-2E266BFA7C1B}" destId="{50002FF9-CD23-4E4A-83CB-250AD3DF29B9}" srcOrd="2" destOrd="0" presId="urn:microsoft.com/office/officeart/2018/5/layout/IconLeafLabelList"/>
    <dgm:cxn modelId="{0C2D0CED-FEAE-4D12-9686-95E2604FE2F5}" type="presParOf" srcId="{3DA9052D-C017-4DB4-B6B3-2E266BFA7C1B}" destId="{125F8E87-A570-4E7D-90C6-74640F8EC744}" srcOrd="3" destOrd="0" presId="urn:microsoft.com/office/officeart/2018/5/layout/IconLeafLabelList"/>
    <dgm:cxn modelId="{C132A88F-5AFB-4EA7-A521-CA2F71BC53F1}" type="presParOf" srcId="{1E3724DA-813F-41EC-8C35-98A4E6384AA8}" destId="{3E301228-9119-4E3A-949F-7281F6AAFBD2}" srcOrd="11" destOrd="0" presId="urn:microsoft.com/office/officeart/2018/5/layout/IconLeafLabelList"/>
    <dgm:cxn modelId="{BD61E1F1-1A9B-4BE0-A5BF-E83E4BE9F79E}" type="presParOf" srcId="{1E3724DA-813F-41EC-8C35-98A4E6384AA8}" destId="{B20F804E-8C18-4411-A520-8F5DAE61E039}" srcOrd="12" destOrd="0" presId="urn:microsoft.com/office/officeart/2018/5/layout/IconLeafLabelList"/>
    <dgm:cxn modelId="{5FDBD296-0067-483B-8C1A-2FD6B04EC4CF}" type="presParOf" srcId="{B20F804E-8C18-4411-A520-8F5DAE61E039}" destId="{117BEA24-9E0A-4ADB-B021-6727F7E82B00}" srcOrd="0" destOrd="0" presId="urn:microsoft.com/office/officeart/2018/5/layout/IconLeafLabelList"/>
    <dgm:cxn modelId="{55F68A66-FE07-4B84-BD07-EC32D93E015A}" type="presParOf" srcId="{B20F804E-8C18-4411-A520-8F5DAE61E039}" destId="{27993768-DDAF-44F0-86D4-86F3AC576F13}" srcOrd="1" destOrd="0" presId="urn:microsoft.com/office/officeart/2018/5/layout/IconLeafLabelList"/>
    <dgm:cxn modelId="{6D159E8E-2569-421D-BEDB-B84D9F84595E}" type="presParOf" srcId="{B20F804E-8C18-4411-A520-8F5DAE61E039}" destId="{EFF3FFBF-0756-42CF-9560-A592EDFB9492}" srcOrd="2" destOrd="0" presId="urn:microsoft.com/office/officeart/2018/5/layout/IconLeafLabelList"/>
    <dgm:cxn modelId="{0DF3DC28-827D-4C5E-885E-4CB6993F6ACA}" type="presParOf" srcId="{B20F804E-8C18-4411-A520-8F5DAE61E039}" destId="{9896E42D-1075-4006-B0AD-AC9496ECAC2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B730E-13FE-453D-A453-587B1DD787D5}">
      <dsp:nvSpPr>
        <dsp:cNvPr id="0" name=""/>
        <dsp:cNvSpPr/>
      </dsp:nvSpPr>
      <dsp:spPr>
        <a:xfrm>
          <a:off x="42322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4A579-01D1-46E6-B3FE-09AD22790A4D}">
      <dsp:nvSpPr>
        <dsp:cNvPr id="0" name=""/>
        <dsp:cNvSpPr/>
      </dsp:nvSpPr>
      <dsp:spPr>
        <a:xfrm>
          <a:off x="59872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769CA-C00A-426E-B2E1-8C65C4EC6F20}">
      <dsp:nvSpPr>
        <dsp:cNvPr id="0" name=""/>
        <dsp:cNvSpPr/>
      </dsp:nvSpPr>
      <dsp:spPr>
        <a:xfrm>
          <a:off x="15997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/>
            <a:t>It is vital for a teacher to have a ‘core team’</a:t>
          </a:r>
          <a:endParaRPr lang="en-US" sz="1100" kern="1200"/>
        </a:p>
      </dsp:txBody>
      <dsp:txXfrm>
        <a:off x="159975" y="1081950"/>
        <a:ext cx="1349999" cy="540000"/>
      </dsp:txXfrm>
    </dsp:sp>
    <dsp:sp modelId="{83691686-9700-4EFE-9711-37EE83697088}">
      <dsp:nvSpPr>
        <dsp:cNvPr id="0" name=""/>
        <dsp:cNvSpPr/>
      </dsp:nvSpPr>
      <dsp:spPr>
        <a:xfrm>
          <a:off x="200947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CA84C-80CE-4EF9-999C-5EA1A772F89F}">
      <dsp:nvSpPr>
        <dsp:cNvPr id="0" name=""/>
        <dsp:cNvSpPr/>
      </dsp:nvSpPr>
      <dsp:spPr>
        <a:xfrm>
          <a:off x="218497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4F503-DDF9-4A35-8791-15C36740A5F0}">
      <dsp:nvSpPr>
        <dsp:cNvPr id="0" name=""/>
        <dsp:cNvSpPr/>
      </dsp:nvSpPr>
      <dsp:spPr>
        <a:xfrm>
          <a:off x="174622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A teacher will have a close working relationship with this ‘core team’. </a:t>
          </a:r>
          <a:endParaRPr lang="en-US" sz="1100" kern="1200" dirty="0"/>
        </a:p>
      </dsp:txBody>
      <dsp:txXfrm>
        <a:off x="1746225" y="1081950"/>
        <a:ext cx="1349999" cy="540000"/>
      </dsp:txXfrm>
    </dsp:sp>
    <dsp:sp modelId="{1EBEFD7C-5FAF-4262-9453-51258716FFE9}">
      <dsp:nvSpPr>
        <dsp:cNvPr id="0" name=""/>
        <dsp:cNvSpPr/>
      </dsp:nvSpPr>
      <dsp:spPr>
        <a:xfrm>
          <a:off x="359572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C551C-56C9-4549-8A69-4A81D8B36033}">
      <dsp:nvSpPr>
        <dsp:cNvPr id="0" name=""/>
        <dsp:cNvSpPr/>
      </dsp:nvSpPr>
      <dsp:spPr>
        <a:xfrm>
          <a:off x="377122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A2172-E8F5-421B-BEE0-6E04C1B3451F}">
      <dsp:nvSpPr>
        <dsp:cNvPr id="0" name=""/>
        <dsp:cNvSpPr/>
      </dsp:nvSpPr>
      <dsp:spPr>
        <a:xfrm>
          <a:off x="333247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A primary school teacher also has a ‘wider team’. </a:t>
          </a:r>
          <a:endParaRPr lang="en-US" sz="1100" kern="1200" dirty="0"/>
        </a:p>
      </dsp:txBody>
      <dsp:txXfrm>
        <a:off x="3332475" y="1081950"/>
        <a:ext cx="1349999" cy="540000"/>
      </dsp:txXfrm>
    </dsp:sp>
    <dsp:sp modelId="{3D0BB831-BD3D-4DBC-B2A8-28ED7A9DAC2D}">
      <dsp:nvSpPr>
        <dsp:cNvPr id="0" name=""/>
        <dsp:cNvSpPr/>
      </dsp:nvSpPr>
      <dsp:spPr>
        <a:xfrm>
          <a:off x="518197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46D92-7A8F-4308-988F-8D40794F5454}">
      <dsp:nvSpPr>
        <dsp:cNvPr id="0" name=""/>
        <dsp:cNvSpPr/>
      </dsp:nvSpPr>
      <dsp:spPr>
        <a:xfrm>
          <a:off x="535747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55B14-D86C-40B0-B47F-FFBFD026FECC}">
      <dsp:nvSpPr>
        <dsp:cNvPr id="0" name=""/>
        <dsp:cNvSpPr/>
      </dsp:nvSpPr>
      <dsp:spPr>
        <a:xfrm>
          <a:off x="491872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They may not be in contact as often, but they will be vital to the team </a:t>
          </a:r>
          <a:endParaRPr lang="en-US" sz="1100" kern="1200" dirty="0"/>
        </a:p>
      </dsp:txBody>
      <dsp:txXfrm>
        <a:off x="4918725" y="1081950"/>
        <a:ext cx="1349999" cy="540000"/>
      </dsp:txXfrm>
    </dsp:sp>
    <dsp:sp modelId="{E2B120E6-AAED-4A6F-B2CF-6978C0A3B964}">
      <dsp:nvSpPr>
        <dsp:cNvPr id="0" name=""/>
        <dsp:cNvSpPr/>
      </dsp:nvSpPr>
      <dsp:spPr>
        <a:xfrm>
          <a:off x="676822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5404C2-46CA-4444-8CE5-0C49A7BE17DB}">
      <dsp:nvSpPr>
        <dsp:cNvPr id="0" name=""/>
        <dsp:cNvSpPr/>
      </dsp:nvSpPr>
      <dsp:spPr>
        <a:xfrm>
          <a:off x="694372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8362F-E7B7-4206-B122-5765CFBD3B30}">
      <dsp:nvSpPr>
        <dsp:cNvPr id="0" name=""/>
        <dsp:cNvSpPr/>
      </dsp:nvSpPr>
      <dsp:spPr>
        <a:xfrm>
          <a:off x="650497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Health visitors, </a:t>
          </a:r>
          <a:endParaRPr lang="en-US" sz="1100" kern="1200" dirty="0"/>
        </a:p>
      </dsp:txBody>
      <dsp:txXfrm>
        <a:off x="6504975" y="1081950"/>
        <a:ext cx="1349999" cy="540000"/>
      </dsp:txXfrm>
    </dsp:sp>
    <dsp:sp modelId="{DFDD6E6F-0B08-486C-91AE-68D5BB92B10B}">
      <dsp:nvSpPr>
        <dsp:cNvPr id="0" name=""/>
        <dsp:cNvSpPr/>
      </dsp:nvSpPr>
      <dsp:spPr>
        <a:xfrm>
          <a:off x="835447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9C6DA-EC24-4E29-85B5-3E934E36271C}">
      <dsp:nvSpPr>
        <dsp:cNvPr id="0" name=""/>
        <dsp:cNvSpPr/>
      </dsp:nvSpPr>
      <dsp:spPr>
        <a:xfrm>
          <a:off x="852997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F8E87-A570-4E7D-90C6-74640F8EC744}">
      <dsp:nvSpPr>
        <dsp:cNvPr id="0" name=""/>
        <dsp:cNvSpPr/>
      </dsp:nvSpPr>
      <dsp:spPr>
        <a:xfrm>
          <a:off x="809122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Speech and language therapists </a:t>
          </a:r>
          <a:endParaRPr lang="en-US" sz="1100" kern="1200" dirty="0"/>
        </a:p>
      </dsp:txBody>
      <dsp:txXfrm>
        <a:off x="8091225" y="1081950"/>
        <a:ext cx="1349999" cy="540000"/>
      </dsp:txXfrm>
    </dsp:sp>
    <dsp:sp modelId="{117BEA24-9E0A-4ADB-B021-6727F7E82B00}">
      <dsp:nvSpPr>
        <dsp:cNvPr id="0" name=""/>
        <dsp:cNvSpPr/>
      </dsp:nvSpPr>
      <dsp:spPr>
        <a:xfrm>
          <a:off x="4388850" y="19594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93768-DDAF-44F0-86D4-86F3AC576F13}">
      <dsp:nvSpPr>
        <dsp:cNvPr id="0" name=""/>
        <dsp:cNvSpPr/>
      </dsp:nvSpPr>
      <dsp:spPr>
        <a:xfrm>
          <a:off x="4564350" y="2134950"/>
          <a:ext cx="472499" cy="47249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6E42D-1075-4006-B0AD-AC9496ECAC25}">
      <dsp:nvSpPr>
        <dsp:cNvPr id="0" name=""/>
        <dsp:cNvSpPr/>
      </dsp:nvSpPr>
      <dsp:spPr>
        <a:xfrm>
          <a:off x="4125600" y="30394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Educational psychologists. </a:t>
          </a:r>
          <a:endParaRPr lang="en-US" sz="1100" kern="1200" dirty="0"/>
        </a:p>
      </dsp:txBody>
      <dsp:txXfrm>
        <a:off x="4125600" y="3039450"/>
        <a:ext cx="1349999" cy="54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371E6-4E50-4A1A-A239-5CADB7BF5795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444F4E-8326-4D3F-B606-D1C8997A8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670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444F4E-8326-4D3F-B606-D1C8997A84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25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loanreview.mit.edu/article/when-communication-should-be-formal/" TargetMode="External"/><Relationship Id="rId2" Type="http://schemas.openxmlformats.org/officeDocument/2006/relationships/hyperlink" Target="https://www.open.edu/openlearn/education-development/childhood-youth/early-years-team-work-and-leadership/content-section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hooleducationgateway.eu/en/pub/resources/tutorials/digital-competence-the-vital-.htm" TargetMode="External"/><Relationship Id="rId5" Type="http://schemas.openxmlformats.org/officeDocument/2006/relationships/hyperlink" Target="https://cdn.asme.org/getmedia/500c146d-533c-44f8-a860-65760b59b997/teaching-teamwork-to-engineers_hero.jpg.aspx" TargetMode="External"/><Relationship Id="rId4" Type="http://schemas.openxmlformats.org/officeDocument/2006/relationships/hyperlink" Target="https://ici.umn.edu/products/impact/152/over6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tterhealth.vic.gov.au/health/healthyliving/young-children-and-communication" TargetMode="External"/><Relationship Id="rId2" Type="http://schemas.openxmlformats.org/officeDocument/2006/relationships/hyperlink" Target="https://education.gov.gy/web/index.php/teachers/tips-for-teaching/item/1570-importance-of-communicating-in-the-classro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faq/how-long-after-core-inspection-report-published" TargetMode="External"/><Relationship Id="rId5" Type="http://schemas.openxmlformats.org/officeDocument/2006/relationships/hyperlink" Target="https://www.estyn.gov.wales/" TargetMode="External"/><Relationship Id="rId4" Type="http://schemas.openxmlformats.org/officeDocument/2006/relationships/hyperlink" Target="https://intranet.ecu.edu.au/__data/assets/pdf_file/0019/501634/Communication-practices-for-managers-Jan15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uddle.eurostarsoftwaretesting.com/lessons-learnt-effective-communication/" TargetMode="External"/><Relationship Id="rId2" Type="http://schemas.openxmlformats.org/officeDocument/2006/relationships/hyperlink" Target="https://www.open.edu/openlearn/ocw/mod/oucontent/view.php?printable=1&amp;id=1944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ineartamerica.com/featured/together-everyone-achieves-more-inspirational-quotes-poster-lab-no-4.html" TargetMode="External"/><Relationship Id="rId4" Type="http://schemas.openxmlformats.org/officeDocument/2006/relationships/hyperlink" Target="https://www.sba.gov/local-resources/georgia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ingtechnologies.com/21st-century-education-technology/" TargetMode="External"/><Relationship Id="rId2" Type="http://schemas.openxmlformats.org/officeDocument/2006/relationships/hyperlink" Target="https://www.chanty.com/blog/surefire-ways-to-master-teamwork-skil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F04E4-3DDA-446E-B51C-6291858925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u="sng" dirty="0"/>
              <a:t>INDIVIDUAL SEMINAR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A4BA3-FD5F-40ED-BE67-3F5FD254E6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8950" y="3956279"/>
            <a:ext cx="7613583" cy="14916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SOPHIE HUGHES </a:t>
            </a:r>
          </a:p>
          <a:p>
            <a:r>
              <a:rPr lang="en-GB" dirty="0"/>
              <a:t>STUDY SKILLS </a:t>
            </a:r>
          </a:p>
          <a:p>
            <a:r>
              <a:rPr lang="en-GB" dirty="0"/>
              <a:t>COURSE CODE: ECGE4001P</a:t>
            </a:r>
          </a:p>
          <a:p>
            <a:r>
              <a:rPr lang="en-GB" dirty="0"/>
              <a:t>STUDENT NUMBER: 1900883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649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54E8F-6001-4C09-B7D4-660D0E377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5995E-F93B-4444-BDD2-D3AC51A3A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6190" y="1428750"/>
            <a:ext cx="9601200" cy="2693469"/>
          </a:xfrm>
        </p:spPr>
        <p:txBody>
          <a:bodyPr/>
          <a:lstStyle/>
          <a:p>
            <a:r>
              <a:rPr lang="en-GB" dirty="0"/>
              <a:t>Highlight the importance of Study Skills </a:t>
            </a:r>
          </a:p>
          <a:p>
            <a:r>
              <a:rPr lang="en-GB" dirty="0"/>
              <a:t>Communication </a:t>
            </a:r>
          </a:p>
          <a:p>
            <a:r>
              <a:rPr lang="en-GB" dirty="0"/>
              <a:t>Team Work </a:t>
            </a:r>
          </a:p>
          <a:p>
            <a:r>
              <a:rPr lang="en-GB" dirty="0"/>
              <a:t>Digital Competency </a:t>
            </a:r>
          </a:p>
          <a:p>
            <a:r>
              <a:rPr lang="en-GB" dirty="0"/>
              <a:t> All of the following encompass some of the key factors of Study Skills </a:t>
            </a:r>
          </a:p>
          <a:p>
            <a:r>
              <a:rPr lang="en-GB" dirty="0"/>
              <a:t> Contributing factors which will positively impact future employment opportunities.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5074AA-9940-4E09-B115-88F769E96C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55" t="35131" r="21207" b="23728"/>
          <a:stretch/>
        </p:blipFill>
        <p:spPr>
          <a:xfrm>
            <a:off x="1356190" y="4019477"/>
            <a:ext cx="2583951" cy="22683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44F45A-FB86-46F9-8FCB-7570A23E8009}"/>
              </a:ext>
            </a:extLst>
          </p:cNvPr>
          <p:cNvSpPr txBox="1"/>
          <p:nvPr/>
        </p:nvSpPr>
        <p:spPr>
          <a:xfrm>
            <a:off x="1790273" y="6380521"/>
            <a:ext cx="1715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Communication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37EB1B-7E89-496D-AE90-F7BFFED761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92" r="64017" b="37249"/>
          <a:stretch/>
        </p:blipFill>
        <p:spPr>
          <a:xfrm>
            <a:off x="5069442" y="4019477"/>
            <a:ext cx="2862207" cy="23642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3BB9F1-59D5-4282-85BA-3DD1B3430F3B}"/>
              </a:ext>
            </a:extLst>
          </p:cNvPr>
          <p:cNvSpPr txBox="1"/>
          <p:nvPr/>
        </p:nvSpPr>
        <p:spPr>
          <a:xfrm>
            <a:off x="5938463" y="6400801"/>
            <a:ext cx="1715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Work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A6E7F2-3105-4E67-9A42-069C91E70C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17" t="17240" r="45477" b="28461"/>
          <a:stretch/>
        </p:blipFill>
        <p:spPr>
          <a:xfrm>
            <a:off x="9223546" y="4122219"/>
            <a:ext cx="2473584" cy="22535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67FF686-FF6B-452A-9F29-706D9950EE3A}"/>
              </a:ext>
            </a:extLst>
          </p:cNvPr>
          <p:cNvSpPr txBox="1"/>
          <p:nvPr/>
        </p:nvSpPr>
        <p:spPr>
          <a:xfrm>
            <a:off x="9411128" y="6380521"/>
            <a:ext cx="212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Competency </a:t>
            </a:r>
          </a:p>
        </p:txBody>
      </p:sp>
    </p:spTree>
    <p:extLst>
      <p:ext uri="{BB962C8B-B14F-4D97-AF65-F5344CB8AC3E}">
        <p14:creationId xmlns:p14="http://schemas.microsoft.com/office/powerpoint/2010/main" val="236577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19E58-92D2-4915-8C92-6699C6A12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44703"/>
            <a:ext cx="9601200" cy="1485900"/>
          </a:xfrm>
        </p:spPr>
        <p:txBody>
          <a:bodyPr/>
          <a:lstStyle/>
          <a:p>
            <a:r>
              <a:rPr lang="en-GB" u="sng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83466-9F86-4BCF-8FA6-812EF41F7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673105"/>
            <a:ext cx="9601200" cy="3328337"/>
          </a:xfrm>
        </p:spPr>
        <p:txBody>
          <a:bodyPr>
            <a:normAutofit/>
          </a:bodyPr>
          <a:lstStyle/>
          <a:p>
            <a:r>
              <a:rPr lang="en-GB" dirty="0"/>
              <a:t>Children can understand language along time before they are verbal. </a:t>
            </a:r>
          </a:p>
          <a:p>
            <a:r>
              <a:rPr lang="en-GB" dirty="0"/>
              <a:t>Effective communication is key for children. </a:t>
            </a:r>
          </a:p>
          <a:p>
            <a:r>
              <a:rPr lang="en-GB" dirty="0"/>
              <a:t>Important children feel supported in academic life. </a:t>
            </a:r>
          </a:p>
          <a:p>
            <a:r>
              <a:rPr lang="en-GB" dirty="0"/>
              <a:t>It is important that children feel supported with one on one time. </a:t>
            </a:r>
          </a:p>
          <a:p>
            <a:r>
              <a:rPr lang="en-GB" dirty="0"/>
              <a:t>Communication is a vital form of support. </a:t>
            </a:r>
          </a:p>
          <a:p>
            <a:r>
              <a:rPr lang="en-GB" dirty="0"/>
              <a:t> “Positive communication is a two – way street in which both parties take turns listening and talking.” (National Association for Prevention of Child Abuse and Neglect, 2012).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C8071B42-6D4D-405E-A64D-A1F8E59AB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809" y="4727398"/>
            <a:ext cx="3238962" cy="1916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683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44023-7550-41B7-AF50-C490B28B6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8FEC2-E7C0-43EB-B2B7-EA1F9C4FD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57124"/>
            <a:ext cx="9601200" cy="2343752"/>
          </a:xfrm>
        </p:spPr>
        <p:txBody>
          <a:bodyPr/>
          <a:lstStyle/>
          <a:p>
            <a:r>
              <a:rPr lang="en-GB" dirty="0"/>
              <a:t> Estyn is a crown body, established under the Education Act 1992.</a:t>
            </a:r>
          </a:p>
          <a:p>
            <a:r>
              <a:rPr lang="en-GB" dirty="0"/>
              <a:t>Estyn means ‘to reach out’ and ‘to stretch’ in Welsh. </a:t>
            </a:r>
          </a:p>
          <a:p>
            <a:r>
              <a:rPr lang="en-GB" dirty="0"/>
              <a:t>Estyn is a reliable source of information that allows communication between teachers and Estyn. </a:t>
            </a:r>
          </a:p>
          <a:p>
            <a:r>
              <a:rPr lang="en-GB" dirty="0"/>
              <a:t> Effective communication between all members of staff within a primary school is vital.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21C54C-106E-4E97-8E41-4C0BC55078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8" t="16141" r="70337" b="74600"/>
          <a:stretch/>
        </p:blipFill>
        <p:spPr>
          <a:xfrm>
            <a:off x="8813514" y="565079"/>
            <a:ext cx="2907181" cy="98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947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FD01D-2DAA-427F-BB61-4DC9A9376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C139A-FF1B-4AD4-9885-D515EB88C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2825015"/>
          </a:xfrm>
        </p:spPr>
        <p:txBody>
          <a:bodyPr/>
          <a:lstStyle/>
          <a:p>
            <a:r>
              <a:rPr lang="en-GB" dirty="0"/>
              <a:t> Vital staff communicate with one another in the workplace. </a:t>
            </a:r>
          </a:p>
          <a:p>
            <a:r>
              <a:rPr lang="en-GB" dirty="0"/>
              <a:t> Parents evening is an effective form of communication. </a:t>
            </a:r>
          </a:p>
          <a:p>
            <a:r>
              <a:rPr lang="en-GB" dirty="0"/>
              <a:t> Establishes a relationship between the parent and teacher. </a:t>
            </a:r>
          </a:p>
          <a:p>
            <a:r>
              <a:rPr lang="en-GB" dirty="0"/>
              <a:t> School reports allows parents and teachers to communicate if there are any problems. </a:t>
            </a:r>
          </a:p>
          <a:p>
            <a:r>
              <a:rPr lang="en-GB" dirty="0"/>
              <a:t> Communication is vital for the success of a school. </a:t>
            </a:r>
          </a:p>
        </p:txBody>
      </p:sp>
      <p:pic>
        <p:nvPicPr>
          <p:cNvPr id="5" name="Picture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0549B9C0-E04E-44A5-BFD3-3BF4B9AF4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6839" y="4510355"/>
            <a:ext cx="2982635" cy="2018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543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674D1-55C9-4C79-A261-D39960684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608799"/>
            <a:ext cx="9601200" cy="1485900"/>
          </a:xfrm>
        </p:spPr>
        <p:txBody>
          <a:bodyPr/>
          <a:lstStyle/>
          <a:p>
            <a:r>
              <a:rPr lang="en-GB" u="sng" dirty="0"/>
              <a:t>TEAMWORK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859F0-FC7E-41A0-8672-D8D41A2C5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703498"/>
            <a:ext cx="9601200" cy="2779695"/>
          </a:xfrm>
        </p:spPr>
        <p:txBody>
          <a:bodyPr/>
          <a:lstStyle/>
          <a:p>
            <a:r>
              <a:rPr lang="en-GB" dirty="0"/>
              <a:t>Teamwork is vital for children in a primary school setting. </a:t>
            </a:r>
          </a:p>
          <a:p>
            <a:r>
              <a:rPr lang="en-GB" dirty="0"/>
              <a:t>Allows relationships to form. </a:t>
            </a:r>
          </a:p>
          <a:p>
            <a:r>
              <a:rPr lang="en-GB" dirty="0"/>
              <a:t> If students work together within a group they can work with like minded people. </a:t>
            </a:r>
          </a:p>
          <a:p>
            <a:r>
              <a:rPr lang="en-GB" dirty="0"/>
              <a:t> Students can share ideas. </a:t>
            </a:r>
          </a:p>
          <a:p>
            <a:r>
              <a:rPr lang="en-GB" dirty="0"/>
              <a:t> “Teamwork skills will serve you well in your future career, but it is also extremely beneficial during your time in school.” (Brianna Flavin, 2018).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black, white, man&#10;&#10;Description automatically generated">
            <a:extLst>
              <a:ext uri="{FF2B5EF4-FFF2-40B4-BE49-F238E27FC236}">
                <a16:creationId xmlns:a16="http://schemas.microsoft.com/office/drawing/2014/main" id="{A946773E-D4A8-48EA-A1EC-40062B2577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6520" y="0"/>
            <a:ext cx="193548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95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A5782-956B-4123-B641-96FA4A063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BEC4E-6EA2-4667-9C02-10B9F5728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59276"/>
            <a:ext cx="9601200" cy="2680636"/>
          </a:xfrm>
        </p:spPr>
        <p:txBody>
          <a:bodyPr/>
          <a:lstStyle/>
          <a:p>
            <a:r>
              <a:rPr lang="en-GB" dirty="0"/>
              <a:t> There are very few jobs that do not require you to work in a group. </a:t>
            </a:r>
          </a:p>
          <a:p>
            <a:r>
              <a:rPr lang="en-GB" dirty="0"/>
              <a:t> Safeguarding requires team work – promotion of young people’s welfare. </a:t>
            </a:r>
          </a:p>
          <a:p>
            <a:r>
              <a:rPr lang="en-GB" dirty="0"/>
              <a:t> As a teacher you are constantly working with young people therefore you are constantly working with others. </a:t>
            </a:r>
          </a:p>
          <a:p>
            <a:r>
              <a:rPr lang="en-GB" dirty="0"/>
              <a:t> “Effective leadership and collective responsibility – that is teamwork” – Rodd (2006, p.146).</a:t>
            </a:r>
          </a:p>
        </p:txBody>
      </p:sp>
      <p:pic>
        <p:nvPicPr>
          <p:cNvPr id="5" name="Picture 4" descr="A picture containing drawing, toy, room&#10;&#10;Description automatically generated">
            <a:extLst>
              <a:ext uri="{FF2B5EF4-FFF2-40B4-BE49-F238E27FC236}">
                <a16:creationId xmlns:a16="http://schemas.microsoft.com/office/drawing/2014/main" id="{0270415F-B0AB-42FE-8172-3BBE7120D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7524" y="4198993"/>
            <a:ext cx="5164476" cy="265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470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33133-76C0-4B58-AA69-C2D887D3D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u="sng" dirty="0"/>
              <a:t>TEAMWORK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C75E4C4-4AA8-47DB-90A2-AB50CB9D0C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102434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4736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2711-E86B-4E82-9ED0-B45AD3218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DIGITAL COMPETENCY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E0912-30A8-4B99-BE29-E3B1EE50E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6535" y="2590800"/>
            <a:ext cx="9601200" cy="3581400"/>
          </a:xfrm>
        </p:spPr>
        <p:txBody>
          <a:bodyPr>
            <a:normAutofit/>
          </a:bodyPr>
          <a:lstStyle/>
          <a:p>
            <a:r>
              <a:rPr lang="en-GB" dirty="0"/>
              <a:t>Being digitally competent is one of the eight main competences. It encompasses the knowledgeable use of  digital devices, for information, communication and problem solving. </a:t>
            </a:r>
          </a:p>
          <a:p>
            <a:r>
              <a:rPr lang="en-GB" dirty="0"/>
              <a:t> According to the Digital Agenda Scoreboard 2015,</a:t>
            </a:r>
          </a:p>
          <a:p>
            <a:r>
              <a:rPr lang="en-GB" dirty="0"/>
              <a:t>40% of the population of the EU has an inadequate level of digital competency,</a:t>
            </a:r>
          </a:p>
          <a:p>
            <a:r>
              <a:rPr lang="en-GB" dirty="0"/>
              <a:t>22% do not use the internet. </a:t>
            </a:r>
          </a:p>
          <a:p>
            <a:r>
              <a:rPr lang="en-GB" dirty="0"/>
              <a:t>Being digitally competent is vital for educating yourself, working and being a key figure within society. </a:t>
            </a:r>
          </a:p>
          <a:p>
            <a:r>
              <a:rPr lang="en-GB" dirty="0"/>
              <a:t> It is vital for a primary school teacher to be digitally competent. </a:t>
            </a:r>
          </a:p>
        </p:txBody>
      </p:sp>
      <p:pic>
        <p:nvPicPr>
          <p:cNvPr id="5" name="Picture 4" descr="A picture containing room&#10;&#10;Description automatically generated">
            <a:extLst>
              <a:ext uri="{FF2B5EF4-FFF2-40B4-BE49-F238E27FC236}">
                <a16:creationId xmlns:a16="http://schemas.microsoft.com/office/drawing/2014/main" id="{9F2B41C6-FF96-4945-A86F-ABC7E295C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8314" y="71919"/>
            <a:ext cx="2288972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79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A8E29-2723-444E-8510-20AF90612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/>
          <a:p>
            <a:r>
              <a:rPr lang="en-GB" u="sng"/>
              <a:t>DIGITAL COMPETENCY 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74462-C2BE-451C-AD30-0CC947D39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590800"/>
            <a:ext cx="9601200" cy="3581400"/>
          </a:xfrm>
        </p:spPr>
        <p:txBody>
          <a:bodyPr>
            <a:normAutofit fontScale="92500"/>
          </a:bodyPr>
          <a:lstStyle/>
          <a:p>
            <a:pPr fontAlgn="base"/>
            <a:r>
              <a:rPr lang="en-GB" dirty="0"/>
              <a:t>It is stated that the development of digital competency should begin at before secondary school age. </a:t>
            </a:r>
          </a:p>
          <a:p>
            <a:pPr fontAlgn="base"/>
            <a:r>
              <a:rPr lang="en-GB" dirty="0"/>
              <a:t>It is disputed for how long children should be allowed access to technology. </a:t>
            </a:r>
          </a:p>
          <a:p>
            <a:r>
              <a:rPr lang="en-GB" dirty="0"/>
              <a:t>As an example, coding can be taught through using paper cups, alternatively building blocks. </a:t>
            </a:r>
          </a:p>
          <a:p>
            <a:r>
              <a:rPr lang="en-GB" dirty="0"/>
              <a:t>Photography is a key factor that technology can be used for. </a:t>
            </a:r>
          </a:p>
          <a:p>
            <a:r>
              <a:rPr lang="en-GB" dirty="0"/>
              <a:t> This is supported by the European Science in School article. Talking Pictures is an award winning project that has occupied students of a younger age within primary school. </a:t>
            </a:r>
          </a:p>
          <a:p>
            <a:r>
              <a:rPr lang="en-GB" dirty="0"/>
              <a:t> The project uses photographs and videos as their form of communication. The children learnt not to accept everything at face value. </a:t>
            </a: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0C9FFCB7-0312-46FB-941D-E93413FD0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700" y="398850"/>
            <a:ext cx="4003496" cy="189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445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2E1A6-A854-4570-A32A-AEB05117D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DIGITAL COMPETENCY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C036-743B-4453-A6B2-7CFDB302E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96040"/>
            <a:ext cx="9601200" cy="2690261"/>
          </a:xfrm>
        </p:spPr>
        <p:txBody>
          <a:bodyPr>
            <a:normAutofit/>
          </a:bodyPr>
          <a:lstStyle/>
          <a:p>
            <a:r>
              <a:rPr lang="en-GB" dirty="0"/>
              <a:t>Michael Eisenberg suggests there are two requirements for positive integration of ICT skills. </a:t>
            </a:r>
          </a:p>
          <a:p>
            <a:r>
              <a:rPr lang="en-GB" dirty="0"/>
              <a:t> The skills directly relate to content of the course and also to the assigned task. </a:t>
            </a:r>
          </a:p>
          <a:p>
            <a:r>
              <a:rPr lang="en-GB" dirty="0"/>
              <a:t> Technology promotes digital literacy skills. </a:t>
            </a:r>
          </a:p>
          <a:p>
            <a:pPr fontAlgn="base"/>
            <a:r>
              <a:rPr lang="en-GB" dirty="0"/>
              <a:t> Technology allows learning beyond traditional text and classroom walls.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B26D93-1F1B-4B74-AECC-E5DDE07CEC7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9053" y="4119937"/>
            <a:ext cx="3331534" cy="2197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0540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CA785-2B9B-41E4-A212-A430638FB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45137-4554-4419-B90B-7F15B1F9A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2796139"/>
          </a:xfrm>
        </p:spPr>
        <p:txBody>
          <a:bodyPr/>
          <a:lstStyle/>
          <a:p>
            <a:r>
              <a:rPr lang="en-GB" dirty="0"/>
              <a:t>Communication is vital for the benefit of the children, as they require one to one time. </a:t>
            </a:r>
          </a:p>
          <a:p>
            <a:r>
              <a:rPr lang="en-GB" dirty="0"/>
              <a:t>Communication is important because they need to feel valued. </a:t>
            </a:r>
          </a:p>
          <a:p>
            <a:r>
              <a:rPr lang="en-GB" dirty="0"/>
              <a:t> Teamwork is vital within a primary school setting as very few jobs do not require you to work in a group. </a:t>
            </a:r>
          </a:p>
          <a:p>
            <a:r>
              <a:rPr lang="en-GB" dirty="0"/>
              <a:t> Digital competency is vital for the success of children’s education, it is valuable in modern life.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112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315F6-A74C-48B8-9A50-B7D57D7E2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FE8E6-FA45-46C1-BDB7-BF97CC7F1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512" y="1638300"/>
            <a:ext cx="9601200" cy="46494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Open Learn, Working in teams  </a:t>
            </a:r>
            <a:r>
              <a:rPr lang="en-GB" dirty="0">
                <a:hlinkClick r:id="rId2"/>
              </a:rPr>
              <a:t>https://www.open.edu/openlearn/education-development/childhood-youth/early-years-team-work-and-leadership/content-section-2</a:t>
            </a:r>
            <a:r>
              <a:rPr lang="en-GB" dirty="0"/>
              <a:t> (Accessed on: 19/12/2019) (no date)</a:t>
            </a:r>
          </a:p>
          <a:p>
            <a:pPr marL="0" indent="0">
              <a:buNone/>
            </a:pPr>
            <a:r>
              <a:rPr lang="en-GB" dirty="0"/>
              <a:t>Sloan Review </a:t>
            </a:r>
            <a:r>
              <a:rPr lang="en-GB" dirty="0">
                <a:hlinkClick r:id="rId3"/>
              </a:rPr>
              <a:t>https://sloanreview.mit.edu/article/when-communication-should-be-formal/</a:t>
            </a:r>
            <a:r>
              <a:rPr lang="en-GB" dirty="0"/>
              <a:t> (Accessed on: 19/12/2019) (2018) </a:t>
            </a:r>
          </a:p>
          <a:p>
            <a:pPr marL="0" indent="0">
              <a:buNone/>
            </a:pPr>
            <a:r>
              <a:rPr lang="en-GB" dirty="0"/>
              <a:t>Teamwork: Key to Success for Teachers and Paraeducators </a:t>
            </a:r>
            <a:r>
              <a:rPr lang="en-GB" dirty="0">
                <a:hlinkClick r:id="rId4"/>
              </a:rPr>
              <a:t>https://ici.umn.edu/products/impact/152/over6.html</a:t>
            </a:r>
            <a:r>
              <a:rPr lang="en-GB" dirty="0"/>
              <a:t> (Accessed on: 19/12/2019)  (no date) </a:t>
            </a:r>
          </a:p>
          <a:p>
            <a:pPr marL="0" indent="0">
              <a:buNone/>
            </a:pPr>
            <a:r>
              <a:rPr lang="en-GB" dirty="0"/>
              <a:t>Teamwork Photograph </a:t>
            </a:r>
            <a:r>
              <a:rPr lang="en-GB" dirty="0">
                <a:hlinkClick r:id="rId5"/>
              </a:rPr>
              <a:t>https://cdn.asme.org/getmedia/500c146d-533c-44f8-a860-65760b59b997/teaching-teamwork-to-engineers_hero.jpg.aspx</a:t>
            </a:r>
            <a:r>
              <a:rPr lang="en-GB" dirty="0"/>
              <a:t> (Accessed on: 19/12/2019) (no date) </a:t>
            </a:r>
          </a:p>
          <a:p>
            <a:pPr marL="0" indent="0">
              <a:buNone/>
            </a:pPr>
            <a:r>
              <a:rPr lang="en-GB" dirty="0"/>
              <a:t>School Education Gateway, Digital Competence: the vital 21</a:t>
            </a:r>
            <a:r>
              <a:rPr lang="en-GB" baseline="30000" dirty="0"/>
              <a:t>st</a:t>
            </a:r>
            <a:r>
              <a:rPr lang="en-GB" dirty="0"/>
              <a:t> - century skills for teachers and students. </a:t>
            </a:r>
            <a:r>
              <a:rPr lang="en-GB" dirty="0">
                <a:hlinkClick r:id="rId6"/>
              </a:rPr>
              <a:t>https://www.schooleducationgateway.eu/en/pub/resources/tutorials/digital-competence-the-vital-.htm</a:t>
            </a:r>
            <a:r>
              <a:rPr lang="en-GB" dirty="0"/>
              <a:t> (Accessed on:19/12/2019) (2017). </a:t>
            </a:r>
          </a:p>
        </p:txBody>
      </p:sp>
    </p:spTree>
    <p:extLst>
      <p:ext uri="{BB962C8B-B14F-4D97-AF65-F5344CB8AC3E}">
        <p14:creationId xmlns:p14="http://schemas.microsoft.com/office/powerpoint/2010/main" val="4093417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92BE9-9950-4C87-B0D3-43AD50675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076FC-E7A6-4C51-AE7E-36916D501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38300"/>
            <a:ext cx="9601200" cy="48652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Ministry of Education, Guyana. Eliminating Illiteracy, Modernising Education and Strengthening Tolerance </a:t>
            </a:r>
            <a:r>
              <a:rPr lang="en-GB" dirty="0">
                <a:hlinkClick r:id="rId2"/>
              </a:rPr>
              <a:t>https://education.gov.gy/web/index.php/teachers/tips-for-teaching/item/1570-importance-of-communicating-in-the-classroom</a:t>
            </a:r>
            <a:r>
              <a:rPr lang="en-GB" dirty="0"/>
              <a:t> (Accessed on: 30/12/2019) (2015) </a:t>
            </a:r>
          </a:p>
          <a:p>
            <a:pPr marL="0" indent="0">
              <a:buNone/>
            </a:pPr>
            <a:r>
              <a:rPr lang="en-GB" dirty="0"/>
              <a:t>National Association for Prevention of Child Abuse and Neglect. Better Health Channel, Young Children and Communication. </a:t>
            </a:r>
            <a:r>
              <a:rPr lang="en-GB" dirty="0">
                <a:hlinkClick r:id="rId3"/>
              </a:rPr>
              <a:t>https://www.betterhealth.vic.gov.au/health/healthyliving/young-children-and-communication</a:t>
            </a:r>
            <a:r>
              <a:rPr lang="en-GB" dirty="0"/>
              <a:t> (Accessed on: 02/01/2020) (2012) </a:t>
            </a:r>
          </a:p>
          <a:p>
            <a:pPr marL="0" indent="0">
              <a:buNone/>
            </a:pPr>
            <a:r>
              <a:rPr lang="en-GB" dirty="0"/>
              <a:t>Optum, why communication practises are important in the workplace. </a:t>
            </a:r>
            <a:r>
              <a:rPr lang="en-GB" dirty="0">
                <a:hlinkClick r:id="rId4"/>
              </a:rPr>
              <a:t>https://intranet.ecu.edu.au/__data/assets/pdf_file/0019/501634/Communication-practices-for-managers-Jan15.pdf</a:t>
            </a:r>
            <a:r>
              <a:rPr lang="en-GB" dirty="0"/>
              <a:t> (Accessed on: 02/01/2020) (2015) </a:t>
            </a:r>
          </a:p>
          <a:p>
            <a:pPr marL="0" indent="0">
              <a:buNone/>
            </a:pPr>
            <a:r>
              <a:rPr lang="en-GB" dirty="0"/>
              <a:t>Estyn Government Wales </a:t>
            </a:r>
            <a:r>
              <a:rPr lang="en-GB" dirty="0">
                <a:hlinkClick r:id="rId5"/>
              </a:rPr>
              <a:t>https://www.estyn.gov.wales/</a:t>
            </a:r>
            <a:r>
              <a:rPr lang="en-GB" dirty="0"/>
              <a:t> (Accessed on: 02/01/2020) (no date) </a:t>
            </a:r>
          </a:p>
          <a:p>
            <a:pPr marL="0" indent="0">
              <a:buNone/>
            </a:pPr>
            <a:r>
              <a:rPr lang="en-GB" dirty="0"/>
              <a:t>Estyn, how long after a core inspection is the report published? </a:t>
            </a:r>
            <a:r>
              <a:rPr lang="en-GB" dirty="0">
                <a:hlinkClick r:id="rId6"/>
              </a:rPr>
              <a:t>https://www.estyn.gov.wales/faq/how-long-after-core-inspection-report-published</a:t>
            </a:r>
            <a:r>
              <a:rPr lang="en-GB" dirty="0"/>
              <a:t> (Accessed on: 02/01/2020) (no date) </a:t>
            </a:r>
          </a:p>
        </p:txBody>
      </p:sp>
    </p:spTree>
    <p:extLst>
      <p:ext uri="{BB962C8B-B14F-4D97-AF65-F5344CB8AC3E}">
        <p14:creationId xmlns:p14="http://schemas.microsoft.com/office/powerpoint/2010/main" val="2778348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C50FC-0CFA-4DD8-B3EB-84FDFC2A7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1A053-125C-439B-B079-5473AAC77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64413"/>
            <a:ext cx="9601200" cy="42029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Open University, Early years team and leadership. </a:t>
            </a:r>
            <a:r>
              <a:rPr lang="en-GB" dirty="0">
                <a:hlinkClick r:id="rId2"/>
              </a:rPr>
              <a:t>https://www.open.edu/openlearn/ocw/mod/oucontent/view.php?printable=1&amp;id=19443</a:t>
            </a:r>
            <a:r>
              <a:rPr lang="en-GB" dirty="0"/>
              <a:t> (Accessed on: 03/01/2020) (2016) </a:t>
            </a:r>
          </a:p>
          <a:p>
            <a:pPr marL="0" indent="0">
              <a:buNone/>
            </a:pPr>
            <a:r>
              <a:rPr lang="en-GB" dirty="0"/>
              <a:t>Rasmussen College, The importance of Teamwork Skills in Work and School https://www.rasmussen.edu/student-experience/college-life/importance-of-teamwork-skills-in-work-and-school/ (Accessed on: 03/01/2020) (2018) </a:t>
            </a:r>
          </a:p>
          <a:p>
            <a:pPr marL="0" indent="0">
              <a:buNone/>
            </a:pPr>
            <a:r>
              <a:rPr lang="en-GB" dirty="0"/>
              <a:t>Euro Star Huddle, Effective Communication in the Workplace – Some Lessons from Software Development </a:t>
            </a:r>
            <a:r>
              <a:rPr lang="en-GB" dirty="0">
                <a:hlinkClick r:id="rId3"/>
              </a:rPr>
              <a:t>https://huddle.eurostarsoftwaretesting.com/lessons-learnt-effective-communication/</a:t>
            </a:r>
            <a:r>
              <a:rPr lang="en-GB" dirty="0"/>
              <a:t> (Accessed on: 03/01/2020) (2016) </a:t>
            </a:r>
          </a:p>
          <a:p>
            <a:pPr marL="0" indent="0">
              <a:buNone/>
            </a:pPr>
            <a:r>
              <a:rPr lang="en-GB" dirty="0"/>
              <a:t>Small Business Administration, US Small Businesses Administration </a:t>
            </a:r>
            <a:r>
              <a:rPr lang="en-GB" dirty="0">
                <a:hlinkClick r:id="rId4"/>
              </a:rPr>
              <a:t>https://www.sba.gov/local-resources/georgia</a:t>
            </a:r>
            <a:r>
              <a:rPr lang="en-GB" dirty="0"/>
              <a:t> (Accessed on: 03/01/2020) (no date) </a:t>
            </a:r>
          </a:p>
          <a:p>
            <a:pPr marL="0" indent="0">
              <a:buNone/>
            </a:pPr>
            <a:r>
              <a:rPr lang="en-GB" dirty="0"/>
              <a:t>Fine art America </a:t>
            </a:r>
            <a:r>
              <a:rPr lang="en-GB" dirty="0">
                <a:hlinkClick r:id="rId5"/>
              </a:rPr>
              <a:t>https://fineartamerica.com/featured/together-everyone-achieves-more-inspirational-quotes-poster-lab-no-4.html</a:t>
            </a:r>
            <a:r>
              <a:rPr lang="en-GB" dirty="0"/>
              <a:t> (Accessed on 03/01/2020) (no date) </a:t>
            </a:r>
          </a:p>
        </p:txBody>
      </p:sp>
    </p:spTree>
    <p:extLst>
      <p:ext uri="{BB962C8B-B14F-4D97-AF65-F5344CB8AC3E}">
        <p14:creationId xmlns:p14="http://schemas.microsoft.com/office/powerpoint/2010/main" val="2492773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2E066-1AD2-449B-BBCA-0AB9D6139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CCB6F-DEFF-4759-A21B-42785653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10793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Chanty Blog, 5 Sure-fire Ways to Master Teamwork skills </a:t>
            </a:r>
            <a:r>
              <a:rPr lang="en-GB" dirty="0">
                <a:hlinkClick r:id="rId2"/>
              </a:rPr>
              <a:t>https://www.chanty.com/blog/surefire-ways-to-master-teamwork-skills/</a:t>
            </a:r>
            <a:r>
              <a:rPr lang="en-GB" dirty="0"/>
              <a:t> (Accessed on: 03/01/2020) (2018) </a:t>
            </a:r>
          </a:p>
          <a:p>
            <a:pPr marL="0" indent="0">
              <a:buNone/>
            </a:pPr>
            <a:r>
              <a:rPr lang="en-GB" dirty="0"/>
              <a:t>Knowing Technologies, Why Technology is Essential to a 21</a:t>
            </a:r>
            <a:r>
              <a:rPr lang="en-GB" baseline="30000" dirty="0"/>
              <a:t>st</a:t>
            </a:r>
            <a:r>
              <a:rPr lang="en-GB" dirty="0"/>
              <a:t> Century Education? </a:t>
            </a:r>
            <a:r>
              <a:rPr lang="en-GB" dirty="0">
                <a:hlinkClick r:id="rId3"/>
              </a:rPr>
              <a:t>https://knowingtechnologies.com/21st-century-education-technology/</a:t>
            </a:r>
            <a:r>
              <a:rPr lang="en-GB" dirty="0"/>
              <a:t> (Accessed on: 03/01/2020) (2015)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93264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0E6561-0611-430C-BE57-C2E88BDF60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D19553A-978F-4E66-B8C0-3ED3CECDFC6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44A7B-8853-4D12-BE24-13DBE268A15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1390</Words>
  <Application>Microsoft Office PowerPoint</Application>
  <PresentationFormat>Widescreen</PresentationFormat>
  <Paragraphs>98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Franklin Gothic Book</vt:lpstr>
      <vt:lpstr>Crop</vt:lpstr>
      <vt:lpstr>INDIVIDUAL SEMINAR PRESENTATION </vt:lpstr>
      <vt:lpstr>INTRODUCTION </vt:lpstr>
      <vt:lpstr>COMMUNICATION </vt:lpstr>
      <vt:lpstr>COMMUNICATION </vt:lpstr>
      <vt:lpstr>COMMUNICATION </vt:lpstr>
      <vt:lpstr>TEAMWORK </vt:lpstr>
      <vt:lpstr>TEAMWORK</vt:lpstr>
      <vt:lpstr>TEAMWORK</vt:lpstr>
      <vt:lpstr>DIGITAL COMPETENCY </vt:lpstr>
      <vt:lpstr>DIGITAL COMPETENCY </vt:lpstr>
      <vt:lpstr>DIGITAL COMPETENCY </vt:lpstr>
      <vt:lpstr>CONCLUSION </vt:lpstr>
      <vt:lpstr>REFERENCES </vt:lpstr>
      <vt:lpstr>REFERENCES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SEMINAR PRESENTATION</dc:title>
  <dc:creator>Sophie Hughes</dc:creator>
  <cp:lastModifiedBy>Sophie Hughes</cp:lastModifiedBy>
  <cp:revision>30</cp:revision>
  <dcterms:created xsi:type="dcterms:W3CDTF">2020-01-06T14:23:16Z</dcterms:created>
  <dcterms:modified xsi:type="dcterms:W3CDTF">2020-01-07T02:02:54Z</dcterms:modified>
</cp:coreProperties>
</file>