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42803763"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9AC476-E0BE-484A-B537-0A44536B66FE}" v="168" dt="2026-05-07T19:31:54.8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10721" autoAdjust="0"/>
    <p:restoredTop sz="94660"/>
  </p:normalViewPr>
  <p:slideViewPr>
    <p:cSldViewPr snapToGrid="0">
      <p:cViewPr varScale="1">
        <p:scale>
          <a:sx n="24" d="100"/>
          <a:sy n="24" d="100"/>
        </p:scale>
        <p:origin x="234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 Carpanini (2405547)" userId="baa1b425-1d3f-4ef9-adc4-8193d4d20f28" providerId="ADAL" clId="{60FCD57B-53E7-48D4-8920-5C5EE1E1B392}"/>
    <pc:docChg chg="undo custSel addSld modSld">
      <pc:chgData name="Meg Carpanini (2405547)" userId="baa1b425-1d3f-4ef9-adc4-8193d4d20f28" providerId="ADAL" clId="{60FCD57B-53E7-48D4-8920-5C5EE1E1B392}" dt="2026-05-07T19:31:54.836" v="6731" actId="1076"/>
      <pc:docMkLst>
        <pc:docMk/>
      </pc:docMkLst>
      <pc:sldChg chg="addSp delSp modSp mod">
        <pc:chgData name="Meg Carpanini (2405547)" userId="baa1b425-1d3f-4ef9-adc4-8193d4d20f28" providerId="ADAL" clId="{60FCD57B-53E7-48D4-8920-5C5EE1E1B392}" dt="2026-05-07T19:31:54.836" v="6731" actId="1076"/>
        <pc:sldMkLst>
          <pc:docMk/>
          <pc:sldMk cId="1225494116" sldId="256"/>
        </pc:sldMkLst>
        <pc:spChg chg="mod">
          <ac:chgData name="Meg Carpanini (2405547)" userId="baa1b425-1d3f-4ef9-adc4-8193d4d20f28" providerId="ADAL" clId="{60FCD57B-53E7-48D4-8920-5C5EE1E1B392}" dt="2026-05-07T16:54:43.819" v="2518" actId="14100"/>
          <ac:spMkLst>
            <pc:docMk/>
            <pc:sldMk cId="1225494116" sldId="256"/>
            <ac:spMk id="2" creationId="{9E995DDD-9DC5-F6A4-D79E-D7F28C374824}"/>
          </ac:spMkLst>
        </pc:spChg>
        <pc:spChg chg="del mod">
          <ac:chgData name="Meg Carpanini (2405547)" userId="baa1b425-1d3f-4ef9-adc4-8193d4d20f28" providerId="ADAL" clId="{60FCD57B-53E7-48D4-8920-5C5EE1E1B392}" dt="2026-05-07T16:36:36.785" v="1752" actId="478"/>
          <ac:spMkLst>
            <pc:docMk/>
            <pc:sldMk cId="1225494116" sldId="256"/>
            <ac:spMk id="3" creationId="{877D4FF0-489D-D0A3-A992-309DD2FCCDDA}"/>
          </ac:spMkLst>
        </pc:spChg>
        <pc:spChg chg="add mod">
          <ac:chgData name="Meg Carpanini (2405547)" userId="baa1b425-1d3f-4ef9-adc4-8193d4d20f28" providerId="ADAL" clId="{60FCD57B-53E7-48D4-8920-5C5EE1E1B392}" dt="2026-05-07T19:15:11.774" v="5465" actId="20577"/>
          <ac:spMkLst>
            <pc:docMk/>
            <pc:sldMk cId="1225494116" sldId="256"/>
            <ac:spMk id="4" creationId="{C14837CB-D2DE-5629-8B49-FBDFD2340A66}"/>
          </ac:spMkLst>
        </pc:spChg>
        <pc:spChg chg="add mod">
          <ac:chgData name="Meg Carpanini (2405547)" userId="baa1b425-1d3f-4ef9-adc4-8193d4d20f28" providerId="ADAL" clId="{60FCD57B-53E7-48D4-8920-5C5EE1E1B392}" dt="2026-05-07T19:26:04.964" v="6170" actId="20577"/>
          <ac:spMkLst>
            <pc:docMk/>
            <pc:sldMk cId="1225494116" sldId="256"/>
            <ac:spMk id="5" creationId="{AA3D5603-2DE7-36FD-259A-ACA611DA17A0}"/>
          </ac:spMkLst>
        </pc:spChg>
        <pc:spChg chg="add mod">
          <ac:chgData name="Meg Carpanini (2405547)" userId="baa1b425-1d3f-4ef9-adc4-8193d4d20f28" providerId="ADAL" clId="{60FCD57B-53E7-48D4-8920-5C5EE1E1B392}" dt="2026-05-07T19:30:41.776" v="6727" actId="1076"/>
          <ac:spMkLst>
            <pc:docMk/>
            <pc:sldMk cId="1225494116" sldId="256"/>
            <ac:spMk id="6" creationId="{2EBFD465-9757-7891-5D77-1D0DF249CCDA}"/>
          </ac:spMkLst>
        </pc:spChg>
        <pc:spChg chg="add mod">
          <ac:chgData name="Meg Carpanini (2405547)" userId="baa1b425-1d3f-4ef9-adc4-8193d4d20f28" providerId="ADAL" clId="{60FCD57B-53E7-48D4-8920-5C5EE1E1B392}" dt="2026-05-07T16:59:17.829" v="2553" actId="1076"/>
          <ac:spMkLst>
            <pc:docMk/>
            <pc:sldMk cId="1225494116" sldId="256"/>
            <ac:spMk id="7" creationId="{4C931D30-0E04-4A0A-B2CC-6C8FBDAE939F}"/>
          </ac:spMkLst>
        </pc:spChg>
        <pc:spChg chg="add del mod">
          <ac:chgData name="Meg Carpanini (2405547)" userId="baa1b425-1d3f-4ef9-adc4-8193d4d20f28" providerId="ADAL" clId="{60FCD57B-53E7-48D4-8920-5C5EE1E1B392}" dt="2026-05-07T16:37:04.393" v="1763" actId="478"/>
          <ac:spMkLst>
            <pc:docMk/>
            <pc:sldMk cId="1225494116" sldId="256"/>
            <ac:spMk id="9" creationId="{5E22E30B-1E00-0A56-FB10-0A260357DD25}"/>
          </ac:spMkLst>
        </pc:spChg>
        <pc:spChg chg="add mod">
          <ac:chgData name="Meg Carpanini (2405547)" userId="baa1b425-1d3f-4ef9-adc4-8193d4d20f28" providerId="ADAL" clId="{60FCD57B-53E7-48D4-8920-5C5EE1E1B392}" dt="2026-05-07T16:53:11.404" v="2503" actId="14100"/>
          <ac:spMkLst>
            <pc:docMk/>
            <pc:sldMk cId="1225494116" sldId="256"/>
            <ac:spMk id="10" creationId="{148182E9-D98C-C3AC-5352-709ACA03AF7F}"/>
          </ac:spMkLst>
        </pc:spChg>
        <pc:spChg chg="add del mod">
          <ac:chgData name="Meg Carpanini (2405547)" userId="baa1b425-1d3f-4ef9-adc4-8193d4d20f28" providerId="ADAL" clId="{60FCD57B-53E7-48D4-8920-5C5EE1E1B392}" dt="2026-05-07T16:53:40.112" v="2509" actId="478"/>
          <ac:spMkLst>
            <pc:docMk/>
            <pc:sldMk cId="1225494116" sldId="256"/>
            <ac:spMk id="11" creationId="{31AF06E9-323D-6897-98CF-6FCACEE8DFD1}"/>
          </ac:spMkLst>
        </pc:spChg>
        <pc:spChg chg="add del mod">
          <ac:chgData name="Meg Carpanini (2405547)" userId="baa1b425-1d3f-4ef9-adc4-8193d4d20f28" providerId="ADAL" clId="{60FCD57B-53E7-48D4-8920-5C5EE1E1B392}" dt="2026-05-07T17:00:53.853" v="2557" actId="478"/>
          <ac:spMkLst>
            <pc:docMk/>
            <pc:sldMk cId="1225494116" sldId="256"/>
            <ac:spMk id="13" creationId="{94397D42-1536-C5D2-6777-C2E1E49630C3}"/>
          </ac:spMkLst>
        </pc:spChg>
        <pc:spChg chg="add mod">
          <ac:chgData name="Meg Carpanini (2405547)" userId="baa1b425-1d3f-4ef9-adc4-8193d4d20f28" providerId="ADAL" clId="{60FCD57B-53E7-48D4-8920-5C5EE1E1B392}" dt="2026-05-07T18:39:13.076" v="4217" actId="164"/>
          <ac:spMkLst>
            <pc:docMk/>
            <pc:sldMk cId="1225494116" sldId="256"/>
            <ac:spMk id="16" creationId="{B023240C-AA5C-7EDC-A07F-7DC940306881}"/>
          </ac:spMkLst>
        </pc:spChg>
        <pc:spChg chg="add mod">
          <ac:chgData name="Meg Carpanini (2405547)" userId="baa1b425-1d3f-4ef9-adc4-8193d4d20f28" providerId="ADAL" clId="{60FCD57B-53E7-48D4-8920-5C5EE1E1B392}" dt="2026-05-07T19:08:14.496" v="5036" actId="113"/>
          <ac:spMkLst>
            <pc:docMk/>
            <pc:sldMk cId="1225494116" sldId="256"/>
            <ac:spMk id="21" creationId="{AA7A31ED-279E-B110-2709-28E71D084BE1}"/>
          </ac:spMkLst>
        </pc:spChg>
        <pc:grpChg chg="add mod ord">
          <ac:chgData name="Meg Carpanini (2405547)" userId="baa1b425-1d3f-4ef9-adc4-8193d4d20f28" providerId="ADAL" clId="{60FCD57B-53E7-48D4-8920-5C5EE1E1B392}" dt="2026-05-07T19:14:42.524" v="5449" actId="1076"/>
          <ac:grpSpMkLst>
            <pc:docMk/>
            <pc:sldMk cId="1225494116" sldId="256"/>
            <ac:grpSpMk id="19" creationId="{B8CEFCA8-8170-1788-27F1-5C482E88CCF0}"/>
          </ac:grpSpMkLst>
        </pc:grpChg>
        <pc:graphicFrameChg chg="add mod modGraphic">
          <ac:chgData name="Meg Carpanini (2405547)" userId="baa1b425-1d3f-4ef9-adc4-8193d4d20f28" providerId="ADAL" clId="{60FCD57B-53E7-48D4-8920-5C5EE1E1B392}" dt="2026-05-07T19:06:27.211" v="4852" actId="1076"/>
          <ac:graphicFrameMkLst>
            <pc:docMk/>
            <pc:sldMk cId="1225494116" sldId="256"/>
            <ac:graphicFrameMk id="17" creationId="{283D4558-84B6-04F1-62DB-2629613654B7}"/>
          </ac:graphicFrameMkLst>
        </pc:graphicFrameChg>
        <pc:graphicFrameChg chg="add del mod">
          <ac:chgData name="Meg Carpanini (2405547)" userId="baa1b425-1d3f-4ef9-adc4-8193d4d20f28" providerId="ADAL" clId="{60FCD57B-53E7-48D4-8920-5C5EE1E1B392}" dt="2026-05-07T18:10:08.571" v="4134" actId="478"/>
          <ac:graphicFrameMkLst>
            <pc:docMk/>
            <pc:sldMk cId="1225494116" sldId="256"/>
            <ac:graphicFrameMk id="18" creationId="{6D040896-D987-6418-ED26-CC24334BEAEC}"/>
          </ac:graphicFrameMkLst>
        </pc:graphicFrameChg>
        <pc:graphicFrameChg chg="add mod">
          <ac:chgData name="Meg Carpanini (2405547)" userId="baa1b425-1d3f-4ef9-adc4-8193d4d20f28" providerId="ADAL" clId="{60FCD57B-53E7-48D4-8920-5C5EE1E1B392}" dt="2026-05-07T19:06:48.087" v="4857" actId="1076"/>
          <ac:graphicFrameMkLst>
            <pc:docMk/>
            <pc:sldMk cId="1225494116" sldId="256"/>
            <ac:graphicFrameMk id="20" creationId="{6D040896-D987-6418-ED26-CC24334BEAEC}"/>
          </ac:graphicFrameMkLst>
        </pc:graphicFrameChg>
        <pc:picChg chg="add mod modCrop">
          <ac:chgData name="Meg Carpanini (2405547)" userId="baa1b425-1d3f-4ef9-adc4-8193d4d20f28" providerId="ADAL" clId="{60FCD57B-53E7-48D4-8920-5C5EE1E1B392}" dt="2026-05-07T18:55:23.138" v="4838" actId="732"/>
          <ac:picMkLst>
            <pc:docMk/>
            <pc:sldMk cId="1225494116" sldId="256"/>
            <ac:picMk id="15" creationId="{82EC7391-047E-D068-538A-FDFBAB26889E}"/>
          </ac:picMkLst>
        </pc:picChg>
        <pc:picChg chg="add del mod">
          <ac:chgData name="Meg Carpanini (2405547)" userId="baa1b425-1d3f-4ef9-adc4-8193d4d20f28" providerId="ADAL" clId="{60FCD57B-53E7-48D4-8920-5C5EE1E1B392}" dt="2026-05-07T17:12:54.448" v="2913" actId="478"/>
          <ac:picMkLst>
            <pc:docMk/>
            <pc:sldMk cId="1225494116" sldId="256"/>
            <ac:picMk id="1026" creationId="{91E420BE-700C-0EC2-4DD0-55961B925FDD}"/>
          </ac:picMkLst>
        </pc:picChg>
        <pc:picChg chg="add del mod">
          <ac:chgData name="Meg Carpanini (2405547)" userId="baa1b425-1d3f-4ef9-adc4-8193d4d20f28" providerId="ADAL" clId="{60FCD57B-53E7-48D4-8920-5C5EE1E1B392}" dt="2026-05-07T17:12:55.037" v="2915" actId="478"/>
          <ac:picMkLst>
            <pc:docMk/>
            <pc:sldMk cId="1225494116" sldId="256"/>
            <ac:picMk id="1028" creationId="{949A96B3-0E2E-187C-FDF2-33BC56456C9B}"/>
          </ac:picMkLst>
        </pc:picChg>
        <pc:picChg chg="add del mod">
          <ac:chgData name="Meg Carpanini (2405547)" userId="baa1b425-1d3f-4ef9-adc4-8193d4d20f28" providerId="ADAL" clId="{60FCD57B-53E7-48D4-8920-5C5EE1E1B392}" dt="2026-05-07T17:12:54.761" v="2914" actId="478"/>
          <ac:picMkLst>
            <pc:docMk/>
            <pc:sldMk cId="1225494116" sldId="256"/>
            <ac:picMk id="1034" creationId="{971DE9BD-C9A2-A725-B760-C18A6BBC234B}"/>
          </ac:picMkLst>
        </pc:picChg>
        <pc:picChg chg="add mod">
          <ac:chgData name="Meg Carpanini (2405547)" userId="baa1b425-1d3f-4ef9-adc4-8193d4d20f28" providerId="ADAL" clId="{60FCD57B-53E7-48D4-8920-5C5EE1E1B392}" dt="2026-05-07T18:52:24.330" v="4822" actId="1076"/>
          <ac:picMkLst>
            <pc:docMk/>
            <pc:sldMk cId="1225494116" sldId="256"/>
            <ac:picMk id="1036" creationId="{2D679ACF-5AAA-909E-2C02-ADA482BA9AB8}"/>
          </ac:picMkLst>
        </pc:picChg>
        <pc:picChg chg="add mod">
          <ac:chgData name="Meg Carpanini (2405547)" userId="baa1b425-1d3f-4ef9-adc4-8193d4d20f28" providerId="ADAL" clId="{60FCD57B-53E7-48D4-8920-5C5EE1E1B392}" dt="2026-05-07T19:31:54.836" v="6731" actId="1076"/>
          <ac:picMkLst>
            <pc:docMk/>
            <pc:sldMk cId="1225494116" sldId="256"/>
            <ac:picMk id="1038" creationId="{19F6C32F-C048-ACA8-086A-B9A8A44CC91E}"/>
          </ac:picMkLst>
        </pc:picChg>
      </pc:sldChg>
      <pc:sldChg chg="addSp delSp modSp new mod">
        <pc:chgData name="Meg Carpanini (2405547)" userId="baa1b425-1d3f-4ef9-adc4-8193d4d20f28" providerId="ADAL" clId="{60FCD57B-53E7-48D4-8920-5C5EE1E1B392}" dt="2026-05-07T16:43:37.502" v="2299" actId="20577"/>
        <pc:sldMkLst>
          <pc:docMk/>
          <pc:sldMk cId="2232891662" sldId="257"/>
        </pc:sldMkLst>
        <pc:spChg chg="del mod">
          <ac:chgData name="Meg Carpanini (2405547)" userId="baa1b425-1d3f-4ef9-adc4-8193d4d20f28" providerId="ADAL" clId="{60FCD57B-53E7-48D4-8920-5C5EE1E1B392}" dt="2026-05-07T16:05:39.528" v="1045" actId="478"/>
          <ac:spMkLst>
            <pc:docMk/>
            <pc:sldMk cId="2232891662" sldId="257"/>
            <ac:spMk id="2" creationId="{4395D04C-0CDB-3A55-3237-D31B11792E6B}"/>
          </ac:spMkLst>
        </pc:spChg>
        <pc:spChg chg="add mod">
          <ac:chgData name="Meg Carpanini (2405547)" userId="baa1b425-1d3f-4ef9-adc4-8193d4d20f28" providerId="ADAL" clId="{60FCD57B-53E7-48D4-8920-5C5EE1E1B392}" dt="2026-05-07T16:43:37.502" v="2299" actId="20577"/>
          <ac:spMkLst>
            <pc:docMk/>
            <pc:sldMk cId="2232891662" sldId="257"/>
            <ac:spMk id="3" creationId="{C90413AA-326C-B2BD-9192-89171C5F9E6B}"/>
          </ac:spMkLst>
        </pc:spChg>
        <pc:spChg chg="add del mod">
          <ac:chgData name="Meg Carpanini (2405547)" userId="baa1b425-1d3f-4ef9-adc4-8193d4d20f28" providerId="ADAL" clId="{60FCD57B-53E7-48D4-8920-5C5EE1E1B392}" dt="2026-05-07T16:05:41.986" v="1046" actId="478"/>
          <ac:spMkLst>
            <pc:docMk/>
            <pc:sldMk cId="2232891662" sldId="257"/>
            <ac:spMk id="5" creationId="{5A072E06-1160-CD17-0D0C-CFA0E742A28E}"/>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405547_student_uwtsd_ac_uk/Documents/Assignments/Year%202/Nutrition%20knowledge%20for%20crossfit%20athletes%20raw%20data%20with%20variable%20name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9094570221718814E-2"/>
          <c:y val="7.7553966464844392E-3"/>
          <c:w val="0.93937975673051011"/>
          <c:h val="0.88958440946804351"/>
        </c:manualLayout>
      </c:layout>
      <c:lineChart>
        <c:grouping val="standard"/>
        <c:varyColors val="0"/>
        <c:ser>
          <c:idx val="0"/>
          <c:order val="0"/>
          <c:tx>
            <c:strRef>
              <c:f>'Data with variable names'!$AQ$1</c:f>
              <c:strCache>
                <c:ptCount val="1"/>
                <c:pt idx="0">
                  <c:v>Percentage of correct general knowledge questions</c:v>
                </c:pt>
              </c:strCache>
            </c:strRef>
          </c:tx>
          <c:spPr>
            <a:ln w="28575" cap="rnd">
              <a:solidFill>
                <a:schemeClr val="accent1"/>
              </a:solidFill>
              <a:round/>
            </a:ln>
            <a:effectLst/>
          </c:spPr>
          <c:marker>
            <c:symbol val="none"/>
          </c:marker>
          <c:val>
            <c:numRef>
              <c:f>'Data with variable names'!$AQ$2:$AQ$28</c:f>
              <c:numCache>
                <c:formatCode>0.00</c:formatCode>
                <c:ptCount val="27"/>
                <c:pt idx="0">
                  <c:v>72.727272727272734</c:v>
                </c:pt>
                <c:pt idx="1">
                  <c:v>45.454545454545453</c:v>
                </c:pt>
                <c:pt idx="2">
                  <c:v>54.54545454545454</c:v>
                </c:pt>
                <c:pt idx="3">
                  <c:v>54.54545454545454</c:v>
                </c:pt>
                <c:pt idx="4">
                  <c:v>45.454545454545453</c:v>
                </c:pt>
                <c:pt idx="5">
                  <c:v>54.54545454545454</c:v>
                </c:pt>
                <c:pt idx="6">
                  <c:v>72.727272727272734</c:v>
                </c:pt>
                <c:pt idx="7">
                  <c:v>36.363636363636367</c:v>
                </c:pt>
                <c:pt idx="8">
                  <c:v>45.454545454545453</c:v>
                </c:pt>
                <c:pt idx="9">
                  <c:v>54.54545454545454</c:v>
                </c:pt>
                <c:pt idx="10">
                  <c:v>63.636363636363633</c:v>
                </c:pt>
                <c:pt idx="11">
                  <c:v>54.54545454545454</c:v>
                </c:pt>
                <c:pt idx="12">
                  <c:v>45.454545454545453</c:v>
                </c:pt>
                <c:pt idx="13">
                  <c:v>54.54545454545454</c:v>
                </c:pt>
                <c:pt idx="14">
                  <c:v>54.54545454545454</c:v>
                </c:pt>
                <c:pt idx="15">
                  <c:v>36.363636363636367</c:v>
                </c:pt>
                <c:pt idx="16">
                  <c:v>45.454545454545453</c:v>
                </c:pt>
                <c:pt idx="17">
                  <c:v>63.636363636363633</c:v>
                </c:pt>
                <c:pt idx="18">
                  <c:v>63.636363636363633</c:v>
                </c:pt>
                <c:pt idx="19">
                  <c:v>63.636363636363633</c:v>
                </c:pt>
                <c:pt idx="20">
                  <c:v>81.818181818181827</c:v>
                </c:pt>
                <c:pt idx="21">
                  <c:v>54.54545454545454</c:v>
                </c:pt>
                <c:pt idx="22">
                  <c:v>72.727272727272734</c:v>
                </c:pt>
                <c:pt idx="23">
                  <c:v>72.727272727272734</c:v>
                </c:pt>
                <c:pt idx="24">
                  <c:v>54.54545454545454</c:v>
                </c:pt>
                <c:pt idx="25">
                  <c:v>63.636363636363633</c:v>
                </c:pt>
                <c:pt idx="26">
                  <c:v>90.909090909090907</c:v>
                </c:pt>
              </c:numCache>
            </c:numRef>
          </c:val>
          <c:smooth val="0"/>
          <c:extLst>
            <c:ext xmlns:c16="http://schemas.microsoft.com/office/drawing/2014/chart" uri="{C3380CC4-5D6E-409C-BE32-E72D297353CC}">
              <c16:uniqueId val="{00000000-20D1-4586-9FD7-98B44A67656F}"/>
            </c:ext>
          </c:extLst>
        </c:ser>
        <c:ser>
          <c:idx val="1"/>
          <c:order val="1"/>
          <c:tx>
            <c:strRef>
              <c:f>'Data with variable names'!$AS$1</c:f>
              <c:strCache>
                <c:ptCount val="1"/>
                <c:pt idx="0">
                  <c:v>Percentage of correct sports nutrition questions</c:v>
                </c:pt>
              </c:strCache>
            </c:strRef>
          </c:tx>
          <c:spPr>
            <a:ln w="28575" cap="rnd">
              <a:solidFill>
                <a:schemeClr val="accent2"/>
              </a:solidFill>
              <a:round/>
            </a:ln>
            <a:effectLst/>
          </c:spPr>
          <c:marker>
            <c:symbol val="none"/>
          </c:marker>
          <c:val>
            <c:numRef>
              <c:f>'Data with variable names'!$AS$2:$AS$28</c:f>
              <c:numCache>
                <c:formatCode>0.00</c:formatCode>
                <c:ptCount val="27"/>
                <c:pt idx="0">
                  <c:v>70.833333333333343</c:v>
                </c:pt>
                <c:pt idx="1">
                  <c:v>45.833333333333329</c:v>
                </c:pt>
                <c:pt idx="2">
                  <c:v>54.166666666666664</c:v>
                </c:pt>
                <c:pt idx="3">
                  <c:v>54.166666666666664</c:v>
                </c:pt>
                <c:pt idx="4">
                  <c:v>66.666666666666657</c:v>
                </c:pt>
                <c:pt idx="5">
                  <c:v>54.166666666666664</c:v>
                </c:pt>
                <c:pt idx="6">
                  <c:v>58.333333333333336</c:v>
                </c:pt>
                <c:pt idx="7">
                  <c:v>66.666666666666657</c:v>
                </c:pt>
                <c:pt idx="8">
                  <c:v>58.333333333333336</c:v>
                </c:pt>
                <c:pt idx="9">
                  <c:v>45.833333333333329</c:v>
                </c:pt>
                <c:pt idx="10">
                  <c:v>54.166666666666664</c:v>
                </c:pt>
                <c:pt idx="11">
                  <c:v>50</c:v>
                </c:pt>
                <c:pt idx="12">
                  <c:v>62.5</c:v>
                </c:pt>
                <c:pt idx="13">
                  <c:v>54.166666666666664</c:v>
                </c:pt>
                <c:pt idx="14">
                  <c:v>58.333333333333336</c:v>
                </c:pt>
                <c:pt idx="15">
                  <c:v>50</c:v>
                </c:pt>
                <c:pt idx="16">
                  <c:v>41.666666666666671</c:v>
                </c:pt>
                <c:pt idx="17">
                  <c:v>70.833333333333343</c:v>
                </c:pt>
                <c:pt idx="18">
                  <c:v>58.333333333333336</c:v>
                </c:pt>
                <c:pt idx="19">
                  <c:v>41.666666666666671</c:v>
                </c:pt>
                <c:pt idx="20">
                  <c:v>70.833333333333343</c:v>
                </c:pt>
                <c:pt idx="21">
                  <c:v>37.5</c:v>
                </c:pt>
                <c:pt idx="22">
                  <c:v>54.166666666666664</c:v>
                </c:pt>
                <c:pt idx="23">
                  <c:v>66.666666666666657</c:v>
                </c:pt>
                <c:pt idx="24">
                  <c:v>54.166666666666664</c:v>
                </c:pt>
                <c:pt idx="25">
                  <c:v>50</c:v>
                </c:pt>
                <c:pt idx="26">
                  <c:v>91.666666666666657</c:v>
                </c:pt>
              </c:numCache>
            </c:numRef>
          </c:val>
          <c:smooth val="0"/>
          <c:extLst>
            <c:ext xmlns:c16="http://schemas.microsoft.com/office/drawing/2014/chart" uri="{C3380CC4-5D6E-409C-BE32-E72D297353CC}">
              <c16:uniqueId val="{00000001-20D1-4586-9FD7-98B44A67656F}"/>
            </c:ext>
          </c:extLst>
        </c:ser>
        <c:dLbls>
          <c:showLegendKey val="0"/>
          <c:showVal val="0"/>
          <c:showCatName val="0"/>
          <c:showSerName val="0"/>
          <c:showPercent val="0"/>
          <c:showBubbleSize val="0"/>
        </c:dLbls>
        <c:smooth val="0"/>
        <c:axId val="2086472591"/>
        <c:axId val="2086474031"/>
      </c:lineChart>
      <c:catAx>
        <c:axId val="208647259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Participant</a:t>
                </a:r>
                <a:r>
                  <a:rPr lang="en-GB" baseline="0"/>
                  <a:t> ID</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6474031"/>
        <c:crosses val="autoZero"/>
        <c:auto val="1"/>
        <c:lblAlgn val="ctr"/>
        <c:lblOffset val="100"/>
        <c:noMultiLvlLbl val="0"/>
      </c:catAx>
      <c:valAx>
        <c:axId val="208647403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a:t>
                </a:r>
                <a:r>
                  <a:rPr lang="en-GB" baseline="0"/>
                  <a:t> of correct answers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64725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54F8CF-F70A-4ECF-BC5C-481FAEBF0CFD}" type="datetimeFigureOut">
              <a:rPr lang="en-GB" smtClean="0"/>
              <a:t>07/05/2026</a:t>
            </a:fld>
            <a:endParaRPr lang="en-GB"/>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D1F3E6-9D44-4002-A9AF-22F7211F7D82}" type="slidenum">
              <a:rPr lang="en-GB" smtClean="0"/>
              <a:t>‹#›</a:t>
            </a:fld>
            <a:endParaRPr lang="en-GB"/>
          </a:p>
        </p:txBody>
      </p:sp>
    </p:spTree>
    <p:extLst>
      <p:ext uri="{BB962C8B-B14F-4D97-AF65-F5344CB8AC3E}">
        <p14:creationId xmlns:p14="http://schemas.microsoft.com/office/powerpoint/2010/main" val="3929954935"/>
      </p:ext>
    </p:extLst>
  </p:cSld>
  <p:clrMap bg1="lt1" tx1="dk1" bg2="lt2" tx2="dk2" accent1="accent1" accent2="accent2" accent3="accent3" accent4="accent4" accent5="accent5" accent6="accent6" hlink="hlink" folHlink="folHlink"/>
  <p:notesStyle>
    <a:lvl1pPr marL="0" algn="l" defTabSz="3507730" rtl="0" eaLnBrk="1" latinLnBrk="0" hangingPunct="1">
      <a:defRPr sz="4603" kern="1200">
        <a:solidFill>
          <a:schemeClr val="tx1"/>
        </a:solidFill>
        <a:latin typeface="+mn-lt"/>
        <a:ea typeface="+mn-ea"/>
        <a:cs typeface="+mn-cs"/>
      </a:defRPr>
    </a:lvl1pPr>
    <a:lvl2pPr marL="1753865" algn="l" defTabSz="3507730" rtl="0" eaLnBrk="1" latinLnBrk="0" hangingPunct="1">
      <a:defRPr sz="4603" kern="1200">
        <a:solidFill>
          <a:schemeClr val="tx1"/>
        </a:solidFill>
        <a:latin typeface="+mn-lt"/>
        <a:ea typeface="+mn-ea"/>
        <a:cs typeface="+mn-cs"/>
      </a:defRPr>
    </a:lvl2pPr>
    <a:lvl3pPr marL="3507730" algn="l" defTabSz="3507730" rtl="0" eaLnBrk="1" latinLnBrk="0" hangingPunct="1">
      <a:defRPr sz="4603" kern="1200">
        <a:solidFill>
          <a:schemeClr val="tx1"/>
        </a:solidFill>
        <a:latin typeface="+mn-lt"/>
        <a:ea typeface="+mn-ea"/>
        <a:cs typeface="+mn-cs"/>
      </a:defRPr>
    </a:lvl3pPr>
    <a:lvl4pPr marL="5261595" algn="l" defTabSz="3507730" rtl="0" eaLnBrk="1" latinLnBrk="0" hangingPunct="1">
      <a:defRPr sz="4603" kern="1200">
        <a:solidFill>
          <a:schemeClr val="tx1"/>
        </a:solidFill>
        <a:latin typeface="+mn-lt"/>
        <a:ea typeface="+mn-ea"/>
        <a:cs typeface="+mn-cs"/>
      </a:defRPr>
    </a:lvl4pPr>
    <a:lvl5pPr marL="7015460" algn="l" defTabSz="3507730" rtl="0" eaLnBrk="1" latinLnBrk="0" hangingPunct="1">
      <a:defRPr sz="4603" kern="1200">
        <a:solidFill>
          <a:schemeClr val="tx1"/>
        </a:solidFill>
        <a:latin typeface="+mn-lt"/>
        <a:ea typeface="+mn-ea"/>
        <a:cs typeface="+mn-cs"/>
      </a:defRPr>
    </a:lvl5pPr>
    <a:lvl6pPr marL="8769325" algn="l" defTabSz="3507730" rtl="0" eaLnBrk="1" latinLnBrk="0" hangingPunct="1">
      <a:defRPr sz="4603" kern="1200">
        <a:solidFill>
          <a:schemeClr val="tx1"/>
        </a:solidFill>
        <a:latin typeface="+mn-lt"/>
        <a:ea typeface="+mn-ea"/>
        <a:cs typeface="+mn-cs"/>
      </a:defRPr>
    </a:lvl6pPr>
    <a:lvl7pPr marL="10523190" algn="l" defTabSz="3507730" rtl="0" eaLnBrk="1" latinLnBrk="0" hangingPunct="1">
      <a:defRPr sz="4603" kern="1200">
        <a:solidFill>
          <a:schemeClr val="tx1"/>
        </a:solidFill>
        <a:latin typeface="+mn-lt"/>
        <a:ea typeface="+mn-ea"/>
        <a:cs typeface="+mn-cs"/>
      </a:defRPr>
    </a:lvl7pPr>
    <a:lvl8pPr marL="12277054" algn="l" defTabSz="3507730" rtl="0" eaLnBrk="1" latinLnBrk="0" hangingPunct="1">
      <a:defRPr sz="4603" kern="1200">
        <a:solidFill>
          <a:schemeClr val="tx1"/>
        </a:solidFill>
        <a:latin typeface="+mn-lt"/>
        <a:ea typeface="+mn-ea"/>
        <a:cs typeface="+mn-cs"/>
      </a:defRPr>
    </a:lvl8pPr>
    <a:lvl9pPr marL="14030919" algn="l" defTabSz="3507730" rtl="0" eaLnBrk="1" latinLnBrk="0" hangingPunct="1">
      <a:defRPr sz="460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D1F3E6-9D44-4002-A9AF-22F7211F7D82}" type="slidenum">
              <a:rPr lang="en-GB" smtClean="0"/>
              <a:t>1</a:t>
            </a:fld>
            <a:endParaRPr lang="en-GB"/>
          </a:p>
        </p:txBody>
      </p:sp>
    </p:spTree>
    <p:extLst>
      <p:ext uri="{BB962C8B-B14F-4D97-AF65-F5344CB8AC3E}">
        <p14:creationId xmlns:p14="http://schemas.microsoft.com/office/powerpoint/2010/main" val="3392048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US"/>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B3428C-1B49-4D3D-BC11-64D7F84E5166}" type="datetimeFigureOut">
              <a:rPr lang="en-GB" smtClean="0"/>
              <a:t>06/05/2026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1611465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B3428C-1B49-4D3D-BC11-64D7F84E5166}" type="datetimeFigureOut">
              <a:rPr lang="en-GB" smtClean="0"/>
              <a:t>06/05/2026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2453747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US"/>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tint val="82000"/>
                  </a:schemeClr>
                </a:solidFill>
              </a:defRPr>
            </a:lvl1pPr>
            <a:lvl2pPr marL="2018355" indent="0">
              <a:buNone/>
              <a:defRPr sz="8829">
                <a:solidFill>
                  <a:schemeClr val="tx1">
                    <a:tint val="82000"/>
                  </a:schemeClr>
                </a:solidFill>
              </a:defRPr>
            </a:lvl2pPr>
            <a:lvl3pPr marL="4036710" indent="0">
              <a:buNone/>
              <a:defRPr sz="7946">
                <a:solidFill>
                  <a:schemeClr val="tx1">
                    <a:tint val="82000"/>
                  </a:schemeClr>
                </a:solidFill>
              </a:defRPr>
            </a:lvl3pPr>
            <a:lvl4pPr marL="6055065" indent="0">
              <a:buNone/>
              <a:defRPr sz="7063">
                <a:solidFill>
                  <a:schemeClr val="tx1">
                    <a:tint val="82000"/>
                  </a:schemeClr>
                </a:solidFill>
              </a:defRPr>
            </a:lvl4pPr>
            <a:lvl5pPr marL="8073420" indent="0">
              <a:buNone/>
              <a:defRPr sz="7063">
                <a:solidFill>
                  <a:schemeClr val="tx1">
                    <a:tint val="82000"/>
                  </a:schemeClr>
                </a:solidFill>
              </a:defRPr>
            </a:lvl5pPr>
            <a:lvl6pPr marL="10091776" indent="0">
              <a:buNone/>
              <a:defRPr sz="7063">
                <a:solidFill>
                  <a:schemeClr val="tx1">
                    <a:tint val="82000"/>
                  </a:schemeClr>
                </a:solidFill>
              </a:defRPr>
            </a:lvl6pPr>
            <a:lvl7pPr marL="12110131" indent="0">
              <a:buNone/>
              <a:defRPr sz="7063">
                <a:solidFill>
                  <a:schemeClr val="tx1">
                    <a:tint val="82000"/>
                  </a:schemeClr>
                </a:solidFill>
              </a:defRPr>
            </a:lvl7pPr>
            <a:lvl8pPr marL="14128486" indent="0">
              <a:buNone/>
              <a:defRPr sz="7063">
                <a:solidFill>
                  <a:schemeClr val="tx1">
                    <a:tint val="82000"/>
                  </a:schemeClr>
                </a:solidFill>
              </a:defRPr>
            </a:lvl8pPr>
            <a:lvl9pPr marL="16146841" indent="0">
              <a:buNone/>
              <a:defRPr sz="706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B3428C-1B49-4D3D-BC11-64D7F84E5166}" type="datetimeFigureOut">
              <a:rPr lang="en-GB" smtClean="0"/>
              <a:t>06/05/2026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1690112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B3428C-1B49-4D3D-BC11-64D7F84E5166}" type="datetimeFigureOut">
              <a:rPr lang="en-GB" smtClean="0"/>
              <a:t>06/05/2026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3224159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B3428C-1B49-4D3D-BC11-64D7F84E5166}" type="datetimeFigureOut">
              <a:rPr lang="en-GB" smtClean="0"/>
              <a:t>06/05/2026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646742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B3428C-1B49-4D3D-BC11-64D7F84E5166}" type="datetimeFigureOut">
              <a:rPr lang="en-GB" smtClean="0"/>
              <a:t>06/05/2026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1669921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B3428C-1B49-4D3D-BC11-64D7F84E5166}" type="datetimeFigureOut">
              <a:rPr lang="en-GB" smtClean="0"/>
              <a:t>06/05/2026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367545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F4B3428C-1B49-4D3D-BC11-64D7F84E5166}" type="datetimeFigureOut">
              <a:rPr lang="en-GB" smtClean="0"/>
              <a:t>06/05/2026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3732128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US"/>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F4B3428C-1B49-4D3D-BC11-64D7F84E5166}" type="datetimeFigureOut">
              <a:rPr lang="en-GB" smtClean="0"/>
              <a:t>06/05/2026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2096613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B3428C-1B49-4D3D-BC11-64D7F84E5166}" type="datetimeFigureOut">
              <a:rPr lang="en-GB" smtClean="0"/>
              <a:t>06/05/2026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3137898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B3428C-1B49-4D3D-BC11-64D7F84E5166}" type="datetimeFigureOut">
              <a:rPr lang="en-GB" smtClean="0"/>
              <a:t>06/05/2026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1F7DA4-D06A-4B2E-B5E6-2DF1E00A0AAE}" type="slidenum">
              <a:rPr lang="en-GB" smtClean="0"/>
              <a:t>‹#›</a:t>
            </a:fld>
            <a:endParaRPr lang="en-GB"/>
          </a:p>
        </p:txBody>
      </p:sp>
    </p:spTree>
    <p:extLst>
      <p:ext uri="{BB962C8B-B14F-4D97-AF65-F5344CB8AC3E}">
        <p14:creationId xmlns:p14="http://schemas.microsoft.com/office/powerpoint/2010/main" val="263100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82000"/>
                  </a:schemeClr>
                </a:solidFill>
              </a:defRPr>
            </a:lvl1pPr>
          </a:lstStyle>
          <a:p>
            <a:fld id="{F4B3428C-1B49-4D3D-BC11-64D7F84E5166}" type="datetimeFigureOut">
              <a:rPr lang="en-GB" smtClean="0"/>
              <a:t>06/05/2026</a:t>
            </a:fld>
            <a:endParaRPr lang="en-GB"/>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82000"/>
                  </a:schemeClr>
                </a:solidFill>
              </a:defRPr>
            </a:lvl1pPr>
          </a:lstStyle>
          <a:p>
            <a:fld id="{071F7DA4-D06A-4B2E-B5E6-2DF1E00A0AAE}" type="slidenum">
              <a:rPr lang="en-GB" smtClean="0"/>
              <a:t>‹#›</a:t>
            </a:fld>
            <a:endParaRPr lang="en-GB"/>
          </a:p>
        </p:txBody>
      </p:sp>
    </p:spTree>
    <p:extLst>
      <p:ext uri="{BB962C8B-B14F-4D97-AF65-F5344CB8AC3E}">
        <p14:creationId xmlns:p14="http://schemas.microsoft.com/office/powerpoint/2010/main" val="40713069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chart" Target="../charts/char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doi.org/10.1080/07448481.2020.1740234" TargetMode="External"/><Relationship Id="rId2" Type="http://schemas.openxmlformats.org/officeDocument/2006/relationships/hyperlink" Target="https://doi.org/10.1007/s40279-017-0790-3" TargetMode="External"/><Relationship Id="rId1" Type="http://schemas.openxmlformats.org/officeDocument/2006/relationships/slideLayout" Target="../slideLayouts/slideLayout6.xml"/><Relationship Id="rId4" Type="http://schemas.openxmlformats.org/officeDocument/2006/relationships/hyperlink" Target="https://doi.org/10.1123/ijsnem.2014-00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8CEFCA8-8170-1788-27F1-5C482E88CCF0}"/>
              </a:ext>
            </a:extLst>
          </p:cNvPr>
          <p:cNvGrpSpPr/>
          <p:nvPr/>
        </p:nvGrpSpPr>
        <p:grpSpPr>
          <a:xfrm>
            <a:off x="14343810" y="10050024"/>
            <a:ext cx="15701763" cy="9721986"/>
            <a:chOff x="14365740" y="3288575"/>
            <a:chExt cx="14534084" cy="8333696"/>
          </a:xfrm>
        </p:grpSpPr>
        <p:pic>
          <p:nvPicPr>
            <p:cNvPr id="15" name="Picture 14">
              <a:extLst>
                <a:ext uri="{FF2B5EF4-FFF2-40B4-BE49-F238E27FC236}">
                  <a16:creationId xmlns:a16="http://schemas.microsoft.com/office/drawing/2014/main" id="{82EC7391-047E-D068-538A-FDFBAB26889E}"/>
                </a:ext>
              </a:extLst>
            </p:cNvPr>
            <p:cNvPicPr>
              <a:picLocks noChangeAspect="1"/>
            </p:cNvPicPr>
            <p:nvPr/>
          </p:nvPicPr>
          <p:blipFill>
            <a:blip r:embed="rId3">
              <a:alphaModFix/>
            </a:blip>
            <a:srcRect t="9486"/>
            <a:stretch>
              <a:fillRect/>
            </a:stretch>
          </p:blipFill>
          <p:spPr>
            <a:xfrm>
              <a:off x="14365740" y="3288575"/>
              <a:ext cx="14534084" cy="8106558"/>
            </a:xfrm>
            <a:prstGeom prst="rect">
              <a:avLst/>
            </a:prstGeom>
            <a:noFill/>
          </p:spPr>
        </p:pic>
        <p:sp>
          <p:nvSpPr>
            <p:cNvPr id="16" name="TextBox 15">
              <a:extLst>
                <a:ext uri="{FF2B5EF4-FFF2-40B4-BE49-F238E27FC236}">
                  <a16:creationId xmlns:a16="http://schemas.microsoft.com/office/drawing/2014/main" id="{B023240C-AA5C-7EDC-A07F-7DC940306881}"/>
                </a:ext>
              </a:extLst>
            </p:cNvPr>
            <p:cNvSpPr txBox="1"/>
            <p:nvPr/>
          </p:nvSpPr>
          <p:spPr>
            <a:xfrm>
              <a:off x="14791686" y="11099051"/>
              <a:ext cx="14108138" cy="523220"/>
            </a:xfrm>
            <a:prstGeom prst="rect">
              <a:avLst/>
            </a:prstGeom>
            <a:noFill/>
          </p:spPr>
          <p:txBody>
            <a:bodyPr wrap="square" rtlCol="0">
              <a:spAutoFit/>
            </a:bodyPr>
            <a:lstStyle/>
            <a:p>
              <a:r>
                <a:rPr lang="en-GB" sz="2800" b="1" dirty="0"/>
                <a:t>Fig.1 : A simple histogram of percentage of total correct answers split by gender</a:t>
              </a:r>
            </a:p>
          </p:txBody>
        </p:sp>
      </p:grpSp>
      <p:sp>
        <p:nvSpPr>
          <p:cNvPr id="2" name="Title 1">
            <a:extLst>
              <a:ext uri="{FF2B5EF4-FFF2-40B4-BE49-F238E27FC236}">
                <a16:creationId xmlns:a16="http://schemas.microsoft.com/office/drawing/2014/main" id="{9E995DDD-9DC5-F6A4-D79E-D7F28C374824}"/>
              </a:ext>
            </a:extLst>
          </p:cNvPr>
          <p:cNvSpPr>
            <a:spLocks noGrp="1"/>
          </p:cNvSpPr>
          <p:nvPr>
            <p:ph type="ctrTitle"/>
          </p:nvPr>
        </p:nvSpPr>
        <p:spPr>
          <a:xfrm>
            <a:off x="-1" y="0"/>
            <a:ext cx="42803763" cy="2211837"/>
          </a:xfrm>
        </p:spPr>
        <p:style>
          <a:lnRef idx="1">
            <a:schemeClr val="accent3"/>
          </a:lnRef>
          <a:fillRef idx="2">
            <a:schemeClr val="accent3"/>
          </a:fillRef>
          <a:effectRef idx="1">
            <a:schemeClr val="accent3"/>
          </a:effectRef>
          <a:fontRef idx="minor">
            <a:schemeClr val="dk1"/>
          </a:fontRef>
        </p:style>
        <p:txBody>
          <a:bodyPr>
            <a:normAutofit/>
            <a:scene3d>
              <a:camera prst="orthographicFront"/>
              <a:lightRig rig="harsh" dir="t"/>
            </a:scene3d>
            <a:sp3d extrusionH="57150" prstMaterial="matte">
              <a:bevelT w="63500" h="12700" prst="angle"/>
              <a:contourClr>
                <a:schemeClr val="bg1">
                  <a:lumMod val="65000"/>
                </a:schemeClr>
              </a:contourClr>
            </a:sp3d>
          </a:bodyPr>
          <a:lstStyle/>
          <a:p>
            <a:r>
              <a:rPr lang="en-GB" sz="8426" b="1" spc="600" dirty="0">
                <a:ln/>
                <a:solidFill>
                  <a:schemeClr val="accent3"/>
                </a:solidFill>
              </a:rPr>
              <a:t>Nutrition knowledge of CrossFit Athletes</a:t>
            </a:r>
            <a:br>
              <a:rPr lang="en-GB" sz="15448" b="1" spc="600" dirty="0">
                <a:ln/>
                <a:solidFill>
                  <a:schemeClr val="accent3"/>
                </a:solidFill>
              </a:rPr>
            </a:br>
            <a:r>
              <a:rPr lang="en-GB" sz="4915" b="1" spc="600" dirty="0">
                <a:ln/>
                <a:solidFill>
                  <a:schemeClr val="accent3"/>
                </a:solidFill>
              </a:rPr>
              <a:t>Meg Carpanini, MSc Sport and Exercise Nutrition </a:t>
            </a:r>
            <a:endParaRPr lang="en-GB" sz="15448" b="1" spc="600" dirty="0">
              <a:ln/>
              <a:solidFill>
                <a:schemeClr val="accent3"/>
              </a:solidFill>
            </a:endParaRPr>
          </a:p>
        </p:txBody>
      </p:sp>
      <p:sp>
        <p:nvSpPr>
          <p:cNvPr id="4" name="TextBox 3">
            <a:extLst>
              <a:ext uri="{FF2B5EF4-FFF2-40B4-BE49-F238E27FC236}">
                <a16:creationId xmlns:a16="http://schemas.microsoft.com/office/drawing/2014/main" id="{C14837CB-D2DE-5629-8B49-FBDFD2340A66}"/>
              </a:ext>
            </a:extLst>
          </p:cNvPr>
          <p:cNvSpPr txBox="1"/>
          <p:nvPr/>
        </p:nvSpPr>
        <p:spPr>
          <a:xfrm>
            <a:off x="46584" y="19503033"/>
            <a:ext cx="14193278" cy="10772180"/>
          </a:xfrm>
          <a:prstGeom prst="rect">
            <a:avLst/>
          </a:prstGeom>
          <a:noFill/>
          <a:ln>
            <a:solidFill>
              <a:schemeClr val="tx1"/>
            </a:solidFill>
          </a:ln>
        </p:spPr>
        <p:txBody>
          <a:bodyPr wrap="square" rtlCol="0">
            <a:spAutoFit/>
          </a:bodyPr>
          <a:lstStyle/>
          <a:p>
            <a:pPr algn="ctr"/>
            <a:r>
              <a:rPr lang="en-GB" sz="5400" b="1" u="sng" dirty="0"/>
              <a:t>Methods</a:t>
            </a:r>
          </a:p>
          <a:p>
            <a:r>
              <a:rPr lang="en-GB" sz="4000" dirty="0"/>
              <a:t>27 CrossFit athletes were recruited from three CrossFit gyms in the South Wales area. Nutrition knowledge was assessed using the Abridged Nutrition for Sport Knowledge Questionnaire (ANSKQ). The ANSKQ consisted of 11 general nutrition knowledge questions and 24 sports nutrition knowledge questions, with the addition of questions to determine age range, gender and number of CrossFit workouts performed per week. Inclusion criteria consisted of anyone who attended one of the three CrossFit gyms and participated in at least one CrossFit workout per week. Questions consisted of multiple choice answers, with one correct answer to determine total number of correct answers. Data was analysed using IBM SPSS Statistics Data Editor using an Independent Samples T-test, Spearman correlation and one-way ANOVA. Statistical significance was set to p&lt;0.05, and data is presented using means and standard deviations. </a:t>
            </a:r>
          </a:p>
        </p:txBody>
      </p:sp>
      <p:sp>
        <p:nvSpPr>
          <p:cNvPr id="5" name="TextBox 4">
            <a:extLst>
              <a:ext uri="{FF2B5EF4-FFF2-40B4-BE49-F238E27FC236}">
                <a16:creationId xmlns:a16="http://schemas.microsoft.com/office/drawing/2014/main" id="{AA3D5603-2DE7-36FD-259A-ACA611DA17A0}"/>
              </a:ext>
            </a:extLst>
          </p:cNvPr>
          <p:cNvSpPr txBox="1"/>
          <p:nvPr/>
        </p:nvSpPr>
        <p:spPr>
          <a:xfrm>
            <a:off x="29895041" y="2300941"/>
            <a:ext cx="12908720" cy="15081052"/>
          </a:xfrm>
          <a:prstGeom prst="rect">
            <a:avLst/>
          </a:prstGeom>
          <a:noFill/>
          <a:ln>
            <a:solidFill>
              <a:schemeClr val="tx1"/>
            </a:solidFill>
          </a:ln>
        </p:spPr>
        <p:txBody>
          <a:bodyPr wrap="square" rtlCol="0">
            <a:spAutoFit/>
          </a:bodyPr>
          <a:lstStyle/>
          <a:p>
            <a:pPr algn="ctr"/>
            <a:r>
              <a:rPr lang="en-GB" sz="5400" b="1" u="sng" dirty="0"/>
              <a:t>Results/findings:</a:t>
            </a:r>
          </a:p>
          <a:p>
            <a:r>
              <a:rPr lang="en-GB" sz="4000" dirty="0"/>
              <a:t>27 participants made up of 9 males and 18 females completed the questionnaire. The majority of participants were within the 25-to-34-year age group (n=12). The mean total percentage score was 57.46% ± 10.55, with mean scores for general and sports nutrition being 58.25% ± 13.16 and 57.10% ± 11.43 respectively. These results indicate there is room to improve both general and sports nutrition knowledge in CrossFit athletes. </a:t>
            </a:r>
          </a:p>
          <a:p>
            <a:endParaRPr lang="en-GB" sz="4000" dirty="0"/>
          </a:p>
          <a:p>
            <a:r>
              <a:rPr lang="en-GB" sz="4000" dirty="0"/>
              <a:t>Independent samples T-test revealed there was not a statistically significant difference between percentage of correct answers of the nutrition knowledge questionnaire between males (M=58.41, SD = 10.41) and females (M=56.99, SD  10.89); </a:t>
            </a:r>
            <a:r>
              <a:rPr lang="en-GB" sz="4000" i="1" dirty="0"/>
              <a:t>t(25) = 0.326, p = 0. 747, 95% CI [-7.60, 10.46], d=0.133</a:t>
            </a:r>
            <a:r>
              <a:rPr lang="en-GB" sz="4000" dirty="0"/>
              <a:t>. Spearman correlation analysis revealed a statistically insignificant relationship between how often the participants’ engaged in CrossFit workouts and their total percentage scores; </a:t>
            </a:r>
            <a:r>
              <a:rPr lang="en-GB" sz="4000" i="1" dirty="0"/>
              <a:t>r(25) = -0.103, p=0.608</a:t>
            </a:r>
            <a:r>
              <a:rPr lang="en-GB" sz="4000" dirty="0"/>
              <a:t>. </a:t>
            </a:r>
          </a:p>
          <a:p>
            <a:r>
              <a:rPr lang="en-GB" sz="4000" dirty="0"/>
              <a:t>A one-way ANOVA revealed no statistical significance between the age of participant and nutrition knowledge; p=0.704. Post hoc tests were not performed on SPSS for age category due to at least one group having fewer than two cases. </a:t>
            </a:r>
          </a:p>
        </p:txBody>
      </p:sp>
      <p:sp>
        <p:nvSpPr>
          <p:cNvPr id="6" name="TextBox 5">
            <a:extLst>
              <a:ext uri="{FF2B5EF4-FFF2-40B4-BE49-F238E27FC236}">
                <a16:creationId xmlns:a16="http://schemas.microsoft.com/office/drawing/2014/main" id="{2EBFD465-9757-7891-5D77-1D0DF249CCDA}"/>
              </a:ext>
            </a:extLst>
          </p:cNvPr>
          <p:cNvSpPr txBox="1"/>
          <p:nvPr/>
        </p:nvSpPr>
        <p:spPr>
          <a:xfrm>
            <a:off x="30274321" y="24312131"/>
            <a:ext cx="12279263" cy="5847755"/>
          </a:xfrm>
          <a:prstGeom prst="rect">
            <a:avLst/>
          </a:prstGeom>
          <a:noFill/>
          <a:ln>
            <a:solidFill>
              <a:schemeClr val="accent1"/>
            </a:solidFill>
          </a:ln>
        </p:spPr>
        <p:txBody>
          <a:bodyPr wrap="square" rtlCol="0">
            <a:spAutoFit/>
          </a:bodyPr>
          <a:lstStyle/>
          <a:p>
            <a:pPr algn="ctr"/>
            <a:r>
              <a:rPr lang="en-GB" sz="5400" b="1" u="sng" dirty="0"/>
              <a:t>Summary and Conclusion</a:t>
            </a:r>
          </a:p>
          <a:p>
            <a:r>
              <a:rPr lang="en-GB" sz="4000" dirty="0"/>
              <a:t>To conclude, mean scores for total knowledge, general nutrition knowledge and sports specific knowledge in this cohort of CrossFit athletes could be improved to aid performance. There was no statistical significance between age, number of CrossFit workouts per week and level of nutrition knowledge, likely due to the small sample size of data. Further research with a larger sample size would be necessary. </a:t>
            </a:r>
          </a:p>
        </p:txBody>
      </p:sp>
      <p:sp>
        <p:nvSpPr>
          <p:cNvPr id="7" name="TextBox 6">
            <a:extLst>
              <a:ext uri="{FF2B5EF4-FFF2-40B4-BE49-F238E27FC236}">
                <a16:creationId xmlns:a16="http://schemas.microsoft.com/office/drawing/2014/main" id="{4C931D30-0E04-4A0A-B2CC-6C8FBDAE939F}"/>
              </a:ext>
            </a:extLst>
          </p:cNvPr>
          <p:cNvSpPr txBox="1"/>
          <p:nvPr/>
        </p:nvSpPr>
        <p:spPr>
          <a:xfrm>
            <a:off x="0" y="2300941"/>
            <a:ext cx="14193278" cy="10156627"/>
          </a:xfrm>
          <a:prstGeom prst="rect">
            <a:avLst/>
          </a:prstGeom>
          <a:noFill/>
          <a:ln>
            <a:solidFill>
              <a:schemeClr val="accent1"/>
            </a:solidFill>
          </a:ln>
        </p:spPr>
        <p:txBody>
          <a:bodyPr wrap="square" rtlCol="0">
            <a:spAutoFit/>
          </a:bodyPr>
          <a:lstStyle/>
          <a:p>
            <a:pPr algn="ctr"/>
            <a:r>
              <a:rPr lang="en-GB" sz="5400" b="1" u="sng" dirty="0"/>
              <a:t>Introduction</a:t>
            </a:r>
          </a:p>
          <a:p>
            <a:r>
              <a:rPr lang="en-GB" sz="4000" dirty="0"/>
              <a:t>Although research into optimal nutrition practices is well supported, evidence shows that athletes often do not follow the advice, potentially impairing health and athletic performance </a:t>
            </a:r>
            <a:r>
              <a:rPr lang="en-GB" sz="4000" baseline="30000" dirty="0"/>
              <a:t>(1,2)</a:t>
            </a:r>
            <a:r>
              <a:rPr lang="en-GB" sz="4000" dirty="0"/>
              <a:t>. Nutritional knowledge of athletes has been previously researched with an average of 58% correct scores on both general and sports specific nutrition knowledge sections </a:t>
            </a:r>
            <a:r>
              <a:rPr lang="en-GB" sz="4000" baseline="30000" dirty="0"/>
              <a:t>(2,3)</a:t>
            </a:r>
            <a:r>
              <a:rPr lang="en-GB" sz="4000" dirty="0"/>
              <a:t>. </a:t>
            </a:r>
          </a:p>
          <a:p>
            <a:r>
              <a:rPr lang="en-GB" sz="4000" dirty="0"/>
              <a:t>As the population of CrossFit athletes has risen, research into the nutrition knowledge of CrossFit athletes and effects of nutrition on athletic performance has lacked. In one study, participants reported a negative energy balance as compared to requirements calculated and inadequate carbohydrate intakes as compared with recommendations </a:t>
            </a:r>
            <a:r>
              <a:rPr lang="en-GB" sz="4000" baseline="30000" dirty="0"/>
              <a:t>(4,5,6)</a:t>
            </a:r>
            <a:r>
              <a:rPr lang="en-GB" sz="4000" dirty="0"/>
              <a:t>. </a:t>
            </a:r>
          </a:p>
          <a:p>
            <a:endParaRPr lang="en-GB" sz="4000" dirty="0"/>
          </a:p>
          <a:p>
            <a:r>
              <a:rPr lang="en-GB" sz="4000" dirty="0"/>
              <a:t>The aim of this study was to assess the nutrition knowledge of a sample of CrossFit athletes. </a:t>
            </a:r>
          </a:p>
        </p:txBody>
      </p:sp>
      <p:sp>
        <p:nvSpPr>
          <p:cNvPr id="10" name="AutoShape 6" descr="Kursplan - CrossFit in Ravensburg-Weingarten">
            <a:extLst>
              <a:ext uri="{FF2B5EF4-FFF2-40B4-BE49-F238E27FC236}">
                <a16:creationId xmlns:a16="http://schemas.microsoft.com/office/drawing/2014/main" id="{148182E9-D98C-C3AC-5352-709ACA03AF7F}"/>
              </a:ext>
            </a:extLst>
          </p:cNvPr>
          <p:cNvSpPr>
            <a:spLocks noChangeAspect="1" noChangeArrowheads="1"/>
          </p:cNvSpPr>
          <p:nvPr/>
        </p:nvSpPr>
        <p:spPr bwMode="auto">
          <a:xfrm>
            <a:off x="13487400" y="7223125"/>
            <a:ext cx="8066088" cy="806608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17" name="Table 16">
            <a:extLst>
              <a:ext uri="{FF2B5EF4-FFF2-40B4-BE49-F238E27FC236}">
                <a16:creationId xmlns:a16="http://schemas.microsoft.com/office/drawing/2014/main" id="{283D4558-84B6-04F1-62DB-2629613654B7}"/>
              </a:ext>
            </a:extLst>
          </p:cNvPr>
          <p:cNvGraphicFramePr>
            <a:graphicFrameLocks noGrp="1"/>
          </p:cNvGraphicFramePr>
          <p:nvPr>
            <p:extLst>
              <p:ext uri="{D42A27DB-BD31-4B8C-83A1-F6EECF244321}">
                <p14:modId xmlns:p14="http://schemas.microsoft.com/office/powerpoint/2010/main" val="3916902926"/>
              </p:ext>
            </p:extLst>
          </p:nvPr>
        </p:nvGraphicFramePr>
        <p:xfrm>
          <a:off x="14947520" y="2672709"/>
          <a:ext cx="14193278" cy="6916443"/>
        </p:xfrm>
        <a:graphic>
          <a:graphicData uri="http://schemas.openxmlformats.org/drawingml/2006/table">
            <a:tbl>
              <a:tblPr firstRow="1" bandRow="1">
                <a:tableStyleId>{5C22544A-7EE6-4342-B048-85BDC9FD1C3A}</a:tableStyleId>
              </a:tblPr>
              <a:tblGrid>
                <a:gridCol w="7938898">
                  <a:extLst>
                    <a:ext uri="{9D8B030D-6E8A-4147-A177-3AD203B41FA5}">
                      <a16:colId xmlns:a16="http://schemas.microsoft.com/office/drawing/2014/main" val="1794901890"/>
                    </a:ext>
                  </a:extLst>
                </a:gridCol>
                <a:gridCol w="6254380">
                  <a:extLst>
                    <a:ext uri="{9D8B030D-6E8A-4147-A177-3AD203B41FA5}">
                      <a16:colId xmlns:a16="http://schemas.microsoft.com/office/drawing/2014/main" val="744009692"/>
                    </a:ext>
                  </a:extLst>
                </a:gridCol>
              </a:tblGrid>
              <a:tr h="880937">
                <a:tc gridSpan="2">
                  <a:txBody>
                    <a:bodyPr/>
                    <a:lstStyle/>
                    <a:p>
                      <a:r>
                        <a:rPr lang="en-GB" sz="3600" dirty="0"/>
                        <a:t>Table 1: descriptive statistics</a:t>
                      </a:r>
                    </a:p>
                  </a:txBody>
                  <a:tcPr/>
                </a:tc>
                <a:tc hMerge="1">
                  <a:txBody>
                    <a:bodyPr/>
                    <a:lstStyle/>
                    <a:p>
                      <a:endParaRPr lang="en-GB" dirty="0"/>
                    </a:p>
                  </a:txBody>
                  <a:tcPr/>
                </a:tc>
                <a:extLst>
                  <a:ext uri="{0D108BD9-81ED-4DB2-BD59-A6C34878D82A}">
                    <a16:rowId xmlns:a16="http://schemas.microsoft.com/office/drawing/2014/main" val="2215888534"/>
                  </a:ext>
                </a:extLst>
              </a:tr>
              <a:tr h="1690530">
                <a:tc>
                  <a:txBody>
                    <a:bodyPr/>
                    <a:lstStyle/>
                    <a:p>
                      <a:r>
                        <a:rPr lang="en-GB" sz="3600" dirty="0"/>
                        <a:t>Percentage of total correct answers </a:t>
                      </a:r>
                    </a:p>
                  </a:txBody>
                  <a:tcPr/>
                </a:tc>
                <a:tc>
                  <a:txBody>
                    <a:bodyPr/>
                    <a:lstStyle/>
                    <a:p>
                      <a:r>
                        <a:rPr lang="en-GB" sz="3600" dirty="0"/>
                        <a:t>57.46% ± 10.55</a:t>
                      </a:r>
                    </a:p>
                  </a:txBody>
                  <a:tcPr/>
                </a:tc>
                <a:extLst>
                  <a:ext uri="{0D108BD9-81ED-4DB2-BD59-A6C34878D82A}">
                    <a16:rowId xmlns:a16="http://schemas.microsoft.com/office/drawing/2014/main" val="1297839318"/>
                  </a:ext>
                </a:extLst>
              </a:tr>
              <a:tr h="2172488">
                <a:tc>
                  <a:txBody>
                    <a:bodyPr/>
                    <a:lstStyle/>
                    <a:p>
                      <a:r>
                        <a:rPr lang="en-GB" sz="3600" dirty="0"/>
                        <a:t>Percentage of correct general knowledge questions </a:t>
                      </a:r>
                    </a:p>
                  </a:txBody>
                  <a:tcPr/>
                </a:tc>
                <a:tc>
                  <a:txBody>
                    <a:bodyPr/>
                    <a:lstStyle/>
                    <a:p>
                      <a:r>
                        <a:rPr lang="en-GB" sz="3600" dirty="0"/>
                        <a:t>58.25% ± 13.16</a:t>
                      </a:r>
                    </a:p>
                  </a:txBody>
                  <a:tcPr/>
                </a:tc>
                <a:extLst>
                  <a:ext uri="{0D108BD9-81ED-4DB2-BD59-A6C34878D82A}">
                    <a16:rowId xmlns:a16="http://schemas.microsoft.com/office/drawing/2014/main" val="2728458399"/>
                  </a:ext>
                </a:extLst>
              </a:tr>
              <a:tr h="2172488">
                <a:tc>
                  <a:txBody>
                    <a:bodyPr/>
                    <a:lstStyle/>
                    <a:p>
                      <a:r>
                        <a:rPr lang="en-GB" sz="3600" dirty="0"/>
                        <a:t>Percentage of correct sports nutrition questions </a:t>
                      </a:r>
                    </a:p>
                  </a:txBody>
                  <a:tcPr/>
                </a:tc>
                <a:tc>
                  <a:txBody>
                    <a:bodyPr/>
                    <a:lstStyle/>
                    <a:p>
                      <a:r>
                        <a:rPr lang="en-GB" sz="3600" dirty="0"/>
                        <a:t>57.10% ± 11.43</a:t>
                      </a:r>
                    </a:p>
                  </a:txBody>
                  <a:tcPr/>
                </a:tc>
                <a:extLst>
                  <a:ext uri="{0D108BD9-81ED-4DB2-BD59-A6C34878D82A}">
                    <a16:rowId xmlns:a16="http://schemas.microsoft.com/office/drawing/2014/main" val="2383241059"/>
                  </a:ext>
                </a:extLst>
              </a:tr>
            </a:tbl>
          </a:graphicData>
        </a:graphic>
      </p:graphicFrame>
      <p:pic>
        <p:nvPicPr>
          <p:cNvPr id="1036" name="Picture 12" descr="CrossFit | CrossFit Workout of the Day: 250106">
            <a:extLst>
              <a:ext uri="{FF2B5EF4-FFF2-40B4-BE49-F238E27FC236}">
                <a16:creationId xmlns:a16="http://schemas.microsoft.com/office/drawing/2014/main" id="{2D679ACF-5AAA-909E-2C02-ADA482BA9A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1209" y="12530240"/>
            <a:ext cx="12230860" cy="687985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 name="Chart 19">
            <a:extLst>
              <a:ext uri="{FF2B5EF4-FFF2-40B4-BE49-F238E27FC236}">
                <a16:creationId xmlns:a16="http://schemas.microsoft.com/office/drawing/2014/main" id="{6D040896-D987-6418-ED26-CC24334BEAEC}"/>
              </a:ext>
            </a:extLst>
          </p:cNvPr>
          <p:cNvGraphicFramePr>
            <a:graphicFrameLocks/>
          </p:cNvGraphicFramePr>
          <p:nvPr>
            <p:extLst>
              <p:ext uri="{D42A27DB-BD31-4B8C-83A1-F6EECF244321}">
                <p14:modId xmlns:p14="http://schemas.microsoft.com/office/powerpoint/2010/main" val="3943761062"/>
              </p:ext>
            </p:extLst>
          </p:nvPr>
        </p:nvGraphicFramePr>
        <p:xfrm>
          <a:off x="14619142" y="20211397"/>
          <a:ext cx="15426431" cy="8994382"/>
        </p:xfrm>
        <a:graphic>
          <a:graphicData uri="http://schemas.openxmlformats.org/drawingml/2006/chart">
            <c:chart xmlns:c="http://schemas.openxmlformats.org/drawingml/2006/chart" xmlns:r="http://schemas.openxmlformats.org/officeDocument/2006/relationships" r:id="rId5"/>
          </a:graphicData>
        </a:graphic>
      </p:graphicFrame>
      <p:sp>
        <p:nvSpPr>
          <p:cNvPr id="21" name="TextBox 20">
            <a:extLst>
              <a:ext uri="{FF2B5EF4-FFF2-40B4-BE49-F238E27FC236}">
                <a16:creationId xmlns:a16="http://schemas.microsoft.com/office/drawing/2014/main" id="{AA7A31ED-279E-B110-2709-28E71D084BE1}"/>
              </a:ext>
            </a:extLst>
          </p:cNvPr>
          <p:cNvSpPr txBox="1"/>
          <p:nvPr/>
        </p:nvSpPr>
        <p:spPr>
          <a:xfrm>
            <a:off x="14619142" y="29205779"/>
            <a:ext cx="15275899" cy="954107"/>
          </a:xfrm>
          <a:prstGeom prst="rect">
            <a:avLst/>
          </a:prstGeom>
          <a:noFill/>
        </p:spPr>
        <p:txBody>
          <a:bodyPr wrap="square" rtlCol="0">
            <a:spAutoFit/>
          </a:bodyPr>
          <a:lstStyle/>
          <a:p>
            <a:r>
              <a:rPr lang="en-GB" sz="2800" b="1" dirty="0"/>
              <a:t>Fig 2: A line graph to show the percentage of correct general nutrition knowledge questions compared with the percentage of correct sports nutrition knowledge questions</a:t>
            </a:r>
          </a:p>
        </p:txBody>
      </p:sp>
      <p:pic>
        <p:nvPicPr>
          <p:cNvPr id="1038" name="Picture 14" descr="CrossFit: Strength and Conditioning">
            <a:extLst>
              <a:ext uri="{FF2B5EF4-FFF2-40B4-BE49-F238E27FC236}">
                <a16:creationId xmlns:a16="http://schemas.microsoft.com/office/drawing/2014/main" id="{19F6C32F-C048-ACA8-086A-B9A8A44CC91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551846" y="17610968"/>
            <a:ext cx="9595109" cy="6396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5494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0413AA-326C-B2BD-9192-89171C5F9E6B}"/>
              </a:ext>
            </a:extLst>
          </p:cNvPr>
          <p:cNvSpPr txBox="1"/>
          <p:nvPr/>
        </p:nvSpPr>
        <p:spPr>
          <a:xfrm>
            <a:off x="357808" y="397565"/>
            <a:ext cx="41982887" cy="18004929"/>
          </a:xfrm>
          <a:prstGeom prst="rect">
            <a:avLst/>
          </a:prstGeom>
          <a:noFill/>
        </p:spPr>
        <p:txBody>
          <a:bodyPr wrap="square" rtlCol="0">
            <a:spAutoFit/>
          </a:bodyPr>
          <a:lstStyle/>
          <a:p>
            <a:r>
              <a:rPr lang="en-GB" sz="4800" b="1" u="sng" dirty="0"/>
              <a:t>References:</a:t>
            </a:r>
          </a:p>
          <a:p>
            <a:br>
              <a:rPr lang="en-GB" sz="4800" dirty="0"/>
            </a:br>
            <a:r>
              <a:rPr lang="en-GB" sz="4800" dirty="0"/>
              <a:t>1) Logue, D. </a:t>
            </a:r>
            <a:r>
              <a:rPr lang="en-GB" sz="4800" i="1" dirty="0"/>
              <a:t>et al.</a:t>
            </a:r>
            <a:r>
              <a:rPr lang="en-GB" sz="4800" dirty="0"/>
              <a:t> (2018) ‘Low Energy Availability in Athletes: A Review of Prevalence, Dietary Patterns, Physiological Health, and Sports Performance’, </a:t>
            </a:r>
            <a:r>
              <a:rPr lang="en-GB" sz="4800" i="1" dirty="0"/>
              <a:t>Sports Medicine</a:t>
            </a:r>
            <a:r>
              <a:rPr lang="en-GB" sz="4800" dirty="0"/>
              <a:t>. Available at: </a:t>
            </a:r>
            <a:r>
              <a:rPr lang="en-GB" sz="4800" dirty="0">
                <a:hlinkClick r:id="rId2"/>
              </a:rPr>
              <a:t>https://doi.org/10.1007/s40279-017-0790-3</a:t>
            </a:r>
            <a:r>
              <a:rPr lang="en-GB" sz="4800" dirty="0"/>
              <a:t>.</a:t>
            </a:r>
          </a:p>
          <a:p>
            <a:br>
              <a:rPr lang="en-GB" sz="4800" dirty="0"/>
            </a:br>
            <a:r>
              <a:rPr lang="en-GB" sz="4800" dirty="0"/>
              <a:t>2) Werner, E.N., Guadagni, A.J. and Pivarnik, J.M. (2022) ‘Assessment of nutrition knowledge in division I college athletes’, </a:t>
            </a:r>
            <a:r>
              <a:rPr lang="en-GB" sz="4800" i="1" dirty="0"/>
              <a:t>Journal of American College Health</a:t>
            </a:r>
            <a:r>
              <a:rPr lang="en-GB" sz="4800" dirty="0"/>
              <a:t>, 70(1). Available at: </a:t>
            </a:r>
            <a:r>
              <a:rPr lang="en-GB" sz="4800" dirty="0">
                <a:hlinkClick r:id="rId3"/>
              </a:rPr>
              <a:t>https://doi.org/10.1080/07448481.2020.1740234</a:t>
            </a:r>
            <a:r>
              <a:rPr lang="en-GB" sz="4800" dirty="0"/>
              <a:t>.</a:t>
            </a:r>
          </a:p>
          <a:p>
            <a:endParaRPr lang="en-GB" sz="4800" dirty="0"/>
          </a:p>
          <a:p>
            <a:r>
              <a:rPr lang="en-GB" sz="4800" dirty="0"/>
              <a:t>3) Spronk, I., Heaney, S.E., </a:t>
            </a:r>
            <a:r>
              <a:rPr lang="en-GB" sz="4800" dirty="0" err="1"/>
              <a:t>Prvan</a:t>
            </a:r>
            <a:r>
              <a:rPr lang="en-GB" sz="4800" dirty="0"/>
              <a:t>, T. and O’Connor, H.T. (2015) “Relationship between general nutrition knowledge and dietary quality in elite athletes,” </a:t>
            </a:r>
            <a:r>
              <a:rPr lang="en-GB" sz="4800" i="1" dirty="0"/>
              <a:t>International Journal of Sport Nutrition and Exercise Metabolism</a:t>
            </a:r>
            <a:r>
              <a:rPr lang="en-GB" sz="4800" dirty="0"/>
              <a:t>, 25(3). Available at: </a:t>
            </a:r>
            <a:r>
              <a:rPr lang="en-GB" sz="4800" dirty="0">
                <a:hlinkClick r:id="rId4"/>
              </a:rPr>
              <a:t>https://doi.org/10.1123/ijsnem.2014-0034</a:t>
            </a:r>
            <a:r>
              <a:rPr lang="en-GB" sz="4800" dirty="0"/>
              <a:t>.</a:t>
            </a:r>
          </a:p>
          <a:p>
            <a:endParaRPr lang="en-GB" sz="4800" dirty="0"/>
          </a:p>
          <a:p>
            <a:r>
              <a:rPr lang="en-GB" sz="4800" dirty="0"/>
              <a:t>4) Thomas, D.T., Erdman, K.A. and Burke, L.M. (2016) “Position of the Academy of Nutrition and Dietetics, Dietitians of Canada, and the American College of Sports Medicine: Nutrition and Athletic Performance,” </a:t>
            </a:r>
            <a:r>
              <a:rPr lang="en-GB" sz="4800" i="1" dirty="0"/>
              <a:t>Journal of the Academy of Nutrition and Dietetics</a:t>
            </a:r>
            <a:r>
              <a:rPr lang="en-GB" sz="4800" dirty="0"/>
              <a:t>, 116(3). Available at: https://doi.org/10.1016/j.jand.2015.12.006.</a:t>
            </a:r>
          </a:p>
          <a:p>
            <a:endParaRPr lang="en-GB" sz="4800" dirty="0"/>
          </a:p>
          <a:p>
            <a:r>
              <a:rPr lang="en-GB" sz="4800" dirty="0"/>
              <a:t>5) Martinho, D. V., Rebelo, A., Clemente, F.M., Costa, R., Gouveia, É.R., Field, A., </a:t>
            </a:r>
            <a:r>
              <a:rPr lang="en-GB" sz="4800" dirty="0" err="1"/>
              <a:t>Casonatto</a:t>
            </a:r>
            <a:r>
              <a:rPr lang="en-GB" sz="4800" dirty="0"/>
              <a:t>, J., van den Hoek, D., </a:t>
            </a:r>
            <a:r>
              <a:rPr lang="en-GB" sz="4800" dirty="0" err="1"/>
              <a:t>Durkalec-Michalsk</a:t>
            </a:r>
            <a:r>
              <a:rPr lang="en-GB" sz="4800" dirty="0"/>
              <a:t>, K., Ormsbee, M.J. and Sarmento, H. (2025) “Nutrition in CrossFit®–scientific evidence and practical perspectives: a systematic scoping review,” </a:t>
            </a:r>
            <a:r>
              <a:rPr lang="en-GB" sz="4800" i="1" dirty="0"/>
              <a:t>Journal of the International Society of Sports Nutrition</a:t>
            </a:r>
            <a:r>
              <a:rPr lang="en-GB" sz="4800" dirty="0"/>
              <a:t>. Available at: https://doi.org/10.1080/15502783.2025.2509674.</a:t>
            </a:r>
          </a:p>
          <a:p>
            <a:endParaRPr lang="en-GB" sz="4800" dirty="0"/>
          </a:p>
          <a:p>
            <a:r>
              <a:rPr lang="en-GB" sz="4800" dirty="0"/>
              <a:t>6) Morton, R.W., Murphy, K.T., </a:t>
            </a:r>
            <a:r>
              <a:rPr lang="en-GB" sz="4800" dirty="0" err="1"/>
              <a:t>Mckellar</a:t>
            </a:r>
            <a:r>
              <a:rPr lang="en-GB" sz="4800" dirty="0"/>
              <a:t>, S.R., Schoenfeld, B.J., </a:t>
            </a:r>
            <a:r>
              <a:rPr lang="en-GB" sz="4800" dirty="0" err="1"/>
              <a:t>Henselmans</a:t>
            </a:r>
            <a:r>
              <a:rPr lang="en-GB" sz="4800" dirty="0"/>
              <a:t>, M., Helms, E., Aragon, A.A., Devries, M.C., Banfield, L., Krieger, J.W. and Phillips, S.M. (2018) “A systematic review, meta-analysis and meta-regression of the effect of protein supplementation on resistance training-induced gains in muscle mass and strength in healthy adults,” </a:t>
            </a:r>
            <a:r>
              <a:rPr lang="en-GB" sz="4800" i="1" dirty="0"/>
              <a:t>British Journal of Sports Medicine</a:t>
            </a:r>
            <a:r>
              <a:rPr lang="en-GB" sz="4800" dirty="0"/>
              <a:t>. Available at: https://doi.org/10.1136/bjsports-2017-097608.</a:t>
            </a:r>
          </a:p>
          <a:p>
            <a:endParaRPr lang="en-GB" sz="5400" dirty="0"/>
          </a:p>
          <a:p>
            <a:endParaRPr lang="en-GB" sz="5400" dirty="0"/>
          </a:p>
        </p:txBody>
      </p:sp>
    </p:spTree>
    <p:extLst>
      <p:ext uri="{BB962C8B-B14F-4D97-AF65-F5344CB8AC3E}">
        <p14:creationId xmlns:p14="http://schemas.microsoft.com/office/powerpoint/2010/main" val="22328916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1138</Words>
  <Application>Microsoft Office PowerPoint</Application>
  <PresentationFormat>Custom</PresentationFormat>
  <Paragraphs>38</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Nutrition knowledge of CrossFit Athletes Meg Carpanini, MSc Sport and Exercise Nutrition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Meg Carpanini (2405547)</dc:creator>
  <cp:lastModifiedBy>Meg Carpanini (2405547)</cp:lastModifiedBy>
  <cp:revision>1</cp:revision>
  <dcterms:created xsi:type="dcterms:W3CDTF">2026-05-05T19:22:08Z</dcterms:created>
  <dcterms:modified xsi:type="dcterms:W3CDTF">2026-05-07T19:31:56Z</dcterms:modified>
</cp:coreProperties>
</file>