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sldIdLst>
    <p:sldId id="270" r:id="rId5"/>
    <p:sldId id="271" r:id="rId6"/>
    <p:sldId id="274" r:id="rId7"/>
    <p:sldId id="272" r:id="rId8"/>
    <p:sldId id="336" r:id="rId9"/>
    <p:sldId id="338" r:id="rId10"/>
    <p:sldId id="273" r:id="rId11"/>
    <p:sldId id="261" r:id="rId12"/>
    <p:sldId id="337" r:id="rId13"/>
    <p:sldId id="275" r:id="rId14"/>
    <p:sldId id="265" r:id="rId15"/>
    <p:sldId id="263" r:id="rId16"/>
    <p:sldId id="266" r:id="rId17"/>
    <p:sldId id="26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D8D29B-B797-406E-8541-C1515E70A9DB}" v="6" dt="2025-10-15T09:51:30.1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8" d="100"/>
          <a:sy n="78" d="100"/>
        </p:scale>
        <p:origin x="864" y="5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497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39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002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995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969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098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838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318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41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314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887670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922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811447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880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2151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1989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095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260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>
                <a:latin typeface="Arial"/>
                <a:cs typeface="Arial"/>
              </a:rPr>
              <a:t>Student </a:t>
            </a:r>
            <a:r>
              <a:rPr lang="en-GB" sz="3200" b="1" err="1">
                <a:latin typeface="Arial"/>
                <a:cs typeface="Arial"/>
              </a:rPr>
              <a:t>Name:Naheed</a:t>
            </a:r>
            <a:endParaRPr lang="en-GB" sz="3200" err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Student ID:   2434941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Lecturer’s Name: Dian </a:t>
            </a:r>
            <a:r>
              <a:rPr lang="en-GB" sz="3200" b="1" err="1">
                <a:latin typeface="Arial"/>
                <a:cs typeface="Arial"/>
              </a:rPr>
              <a:t>Mayasari</a:t>
            </a:r>
            <a:endParaRPr lang="en-GB" sz="3200" b="1">
              <a:latin typeface="Arial"/>
              <a:cs typeface="Arial"/>
            </a:endParaRPr>
          </a:p>
          <a:p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37B5A23F-7276-435D-91DA-09104D777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354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F3ECD7F-BF61-4CB1-AA15-464BB771E7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66F1B29-3A08-4DB7-9F92-4C09B3BCF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44A5AAD1-9616-4E1C-B3AC-E5497A6A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b="1" u="sng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 Naheed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90000"/>
              </a:lnSpc>
            </a:pPr>
            <a:r>
              <a:rPr lang="en-GB" sz="17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an overview Green </a:t>
            </a:r>
            <a:r>
              <a:rPr lang="en-GB" sz="1700" dirty="0" err="1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Havan</a:t>
            </a:r>
            <a:r>
              <a:rPr lang="en-GB" sz="17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Florists and the nature and scope of the problems they are encountering.</a:t>
            </a:r>
          </a:p>
          <a:p>
            <a:pPr lvl="1">
              <a:lnSpc>
                <a:spcPct val="90000"/>
              </a:lnSpc>
            </a:pPr>
            <a:r>
              <a:rPr lang="en-GB" sz="17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90000"/>
              </a:lnSpc>
            </a:pPr>
            <a:r>
              <a:rPr lang="en-GB" sz="17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90000"/>
              </a:lnSpc>
            </a:pPr>
            <a:r>
              <a:rPr lang="en-GB" sz="17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90000"/>
              </a:lnSpc>
            </a:pPr>
            <a:r>
              <a:rPr lang="en-GB" sz="17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EFFFF"/>
              </a:solidFill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E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689F24-19AE-5721-A777-CAFABC8550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9328" y="2347655"/>
            <a:ext cx="3796153" cy="3191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0230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1B121-12B5-4977-A064-636AB0B9B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6574536" cy="125989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Green Haven Florists are facing (approx. 1 minute).</a:t>
            </a:r>
            <a:endParaRPr lang="en-GB" sz="2800" u="sng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D05F70-AB3E-4472-B26B-EFE6A5A59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4" y="2133600"/>
            <a:ext cx="6574535" cy="375925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Identify and discuss Green Haven Florists root problem (e.g. the 30% decline in in-store sales).</a:t>
            </a:r>
          </a:p>
          <a:p>
            <a:pPr>
              <a:lnSpc>
                <a:spcPct val="90000"/>
              </a:lnSpc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Breakdown the case-study and identify the reasons that are contributing to this decline in sales.</a:t>
            </a:r>
          </a:p>
          <a:p>
            <a:pPr>
              <a:lnSpc>
                <a:spcPct val="90000"/>
              </a:lnSpc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Evaluate the nature and scope of these problems.</a:t>
            </a:r>
          </a:p>
          <a:p>
            <a:pPr lvl="2">
              <a:lnSpc>
                <a:spcPct val="9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lvl="3">
              <a:lnSpc>
                <a:spcPct val="9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Identify which problems are ‘internal’ or ‘external’.</a:t>
            </a:r>
          </a:p>
          <a:p>
            <a:pPr lvl="3">
              <a:lnSpc>
                <a:spcPct val="90000"/>
              </a:lnSpc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Discuss how much ‘control’ Green Haven have over these problems.</a:t>
            </a:r>
          </a:p>
          <a:p>
            <a:pPr marL="1371600" lvl="3" indent="0">
              <a:lnSpc>
                <a:spcPct val="90000"/>
              </a:lnSpc>
              <a:buNone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>
              <a:lnSpc>
                <a:spcPct val="90000"/>
              </a:lnSpc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Keep focused on the problems…</a:t>
            </a:r>
            <a:r>
              <a:rPr lang="en-GB" sz="1700" b="1" u="sng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the solutions.</a:t>
            </a:r>
          </a:p>
          <a:p>
            <a:pPr>
              <a:lnSpc>
                <a:spcPct val="90000"/>
              </a:lnSpc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824C32-DDCC-ECF4-5CD8-E559ADCD1F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2088" y="1278252"/>
            <a:ext cx="3981455" cy="3981455"/>
          </a:xfrm>
          <a:prstGeom prst="rect">
            <a:avLst/>
          </a:prstGeom>
        </p:spPr>
      </p:pic>
      <p:sp>
        <p:nvSpPr>
          <p:cNvPr id="13" name="Freeform 11">
            <a:extLst>
              <a:ext uri="{FF2B5EF4-FFF2-40B4-BE49-F238E27FC236}">
                <a16:creationId xmlns:a16="http://schemas.microsoft.com/office/drawing/2014/main" id="{21F6BE39-9E37-45F0-B10C-92305CFB7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an overview of Green Havan Florists (approx. 30 seconds).</a:t>
            </a:r>
            <a:endParaRPr lang="en-GB" sz="32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Assume that the audience does not know anything about Green Havan Florists and has not read the assignment brief.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an overview of the Green Havan Florists so that the audience is now familiar with the case-study.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1741003"/>
              </p:ext>
            </p:extLst>
          </p:nvPr>
        </p:nvGraphicFramePr>
        <p:xfrm>
          <a:off x="-660400" y="233680"/>
          <a:ext cx="12586433" cy="754845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109614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4656236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3820583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</a:tblGrid>
              <a:tr h="439423">
                <a:tc gridSpan="3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3799416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        What?                       </a:t>
                      </a:r>
                    </a:p>
                    <a:p>
                      <a:pPr algn="l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30% decline in store sales</a:t>
                      </a:r>
                    </a:p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     </a:t>
                      </a:r>
                    </a:p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  <a:p>
                      <a:pPr algn="l"/>
                      <a:endParaRPr lang="en-GB" sz="240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Norwich high street store</a:t>
                      </a:r>
                    </a:p>
                    <a:p>
                      <a:pPr lvl="0" algn="l">
                        <a:buNone/>
                      </a:pPr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697767"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When was the problem first noticed?</a:t>
                      </a:r>
                    </a:p>
                    <a:p>
                      <a:endParaRPr lang="en-GB" sz="2400"/>
                    </a:p>
                    <a:p>
                      <a:r>
                        <a:rPr lang="en-GB" sz="2400"/>
                        <a:t>Over the 12 months sales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43942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43942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43942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FFF3EA-4DE2-044A-EB21-FE43562534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FBE47BB-2933-0B70-BB19-6E5CA7E47D0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4EB2499-9302-CC90-46D9-3F324775E6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134802"/>
              </p:ext>
            </p:extLst>
          </p:nvPr>
        </p:nvGraphicFramePr>
        <p:xfrm>
          <a:off x="-42929" y="236112"/>
          <a:ext cx="10292026" cy="785459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986825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2384738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2561822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2358641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1145146">
                <a:tc gridSpan="4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1648798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Who?</a:t>
                      </a:r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285682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Who is impacted by the p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    problem? 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Lima and Priya </a:t>
                      </a:r>
                      <a:r>
                        <a:rPr lang="en-GB" err="1"/>
                        <a:t>patel</a:t>
                      </a:r>
                      <a:endParaRPr lang="en-GB"/>
                    </a:p>
                    <a:p>
                      <a:pPr lvl="0">
                        <a:buNone/>
                      </a:pPr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Why is the problem </a:t>
                      </a:r>
                    </a:p>
                    <a:p>
                      <a:r>
                        <a:rPr lang="en-GB"/>
                        <a:t>Happing?</a:t>
                      </a:r>
                    </a:p>
                    <a:p>
                      <a:endParaRPr lang="en-GB"/>
                    </a:p>
                    <a:p>
                      <a:r>
                        <a:rPr lang="en-GB"/>
                        <a:t>On line </a:t>
                      </a:r>
                      <a:r>
                        <a:rPr lang="en-GB" err="1"/>
                        <a:t>competion</a:t>
                      </a:r>
                      <a:endParaRPr lang="en-GB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serious is the problem?</a:t>
                      </a:r>
                    </a:p>
                    <a:p>
                      <a:r>
                        <a:rPr lang="en-GB"/>
                        <a:t>Rising cost</a:t>
                      </a:r>
                    </a:p>
                    <a:p>
                      <a:endParaRPr lang="en-GB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much money is being lost?</a:t>
                      </a:r>
                    </a:p>
                    <a:p>
                      <a:endParaRPr lang="en-GB"/>
                    </a:p>
                    <a:p>
                      <a:r>
                        <a:rPr lang="en-GB"/>
                        <a:t>30% past 12 month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734611"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30% decline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734611"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734611"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2487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(approx. 1 minute).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88775F-BDC8-612E-CFDA-9E83E59A7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265" y="1569918"/>
            <a:ext cx="11343503" cy="5164514"/>
          </a:xfrm>
        </p:spPr>
        <p:txBody>
          <a:bodyPr/>
          <a:lstStyle/>
          <a:p>
            <a:r>
              <a:rPr lang="en-GB" dirty="0"/>
              <a:t>The PASTEL framework (also called PESTLE) is a tool used to </a:t>
            </a:r>
            <a:r>
              <a:rPr lang="en-GB" dirty="0" err="1"/>
              <a:t>analyze</a:t>
            </a:r>
            <a:r>
              <a:rPr lang="en-GB" dirty="0"/>
              <a:t> external factors that can impact a business. It stands for:</a:t>
            </a:r>
          </a:p>
          <a:p>
            <a:r>
              <a:rPr lang="en-GB" dirty="0"/>
              <a:t>P – Political: Government policies, regulations, trade restrictions.</a:t>
            </a:r>
          </a:p>
          <a:p>
            <a:r>
              <a:rPr lang="en-GB" dirty="0"/>
              <a:t>A – Economic: Inflation, interest rates, economic growth, unemployment.</a:t>
            </a:r>
          </a:p>
          <a:p>
            <a:r>
              <a:rPr lang="en-GB" dirty="0"/>
              <a:t>S – Social: Demographics, culture, lifestyle trends.</a:t>
            </a:r>
          </a:p>
          <a:p>
            <a:r>
              <a:rPr lang="en-GB" dirty="0"/>
              <a:t>T – Technological: New tech, automation, innovation.</a:t>
            </a:r>
          </a:p>
          <a:p>
            <a:r>
              <a:rPr lang="en-GB" dirty="0"/>
              <a:t>E – Environmental: Sustainability, climate change, waste management.</a:t>
            </a:r>
          </a:p>
          <a:p>
            <a:r>
              <a:rPr lang="en-GB" dirty="0"/>
              <a:t>L – Legal: Laws, health and safety regulations, employment rules.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PESTEL Framework (approx. </a:t>
            </a:r>
            <a:b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  <a:t>1 minute).</a:t>
            </a:r>
            <a:br>
              <a:rPr lang="en-GB" b="1" u="sng"/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0282605"/>
              </p:ext>
            </p:extLst>
          </p:nvPr>
        </p:nvGraphicFramePr>
        <p:xfrm>
          <a:off x="1121624" y="1889706"/>
          <a:ext cx="9782355" cy="624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Law and regulation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Many stop you from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Expanding your business sub factor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Uk been separate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In 2018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Number of  alarge verity of flower and decoration so you </a:t>
                      </a:r>
                      <a:r>
                        <a:rPr lang="en-GB" sz="1400" b="1" err="1"/>
                        <a:t>don,t</a:t>
                      </a:r>
                      <a:r>
                        <a:rPr lang="en-GB" sz="1400" b="1"/>
                        <a:t> have to </a:t>
                      </a:r>
                      <a:r>
                        <a:rPr lang="en-GB" sz="1400" b="1" err="1"/>
                        <a:t>wast</a:t>
                      </a:r>
                      <a:r>
                        <a:rPr lang="en-GB" sz="1400" b="1"/>
                        <a:t> your </a:t>
                      </a:r>
                      <a:r>
                        <a:rPr lang="en-GB" sz="1400" b="1" err="1"/>
                        <a:t>tima</a:t>
                      </a:r>
                      <a:r>
                        <a:rPr lang="en-GB" sz="1400" b="1"/>
                        <a:t> looking in different stores</a:t>
                      </a:r>
                    </a:p>
                    <a:p>
                      <a:r>
                        <a:rPr lang="en-GB" sz="1400" b="1"/>
                        <a:t>Economic been </a:t>
                      </a:r>
                      <a:r>
                        <a:rPr lang="en-GB" sz="1400" b="1" err="1"/>
                        <a:t>efect</a:t>
                      </a:r>
                      <a:r>
                        <a:rPr lang="en-GB" sz="1400" b="1"/>
                        <a:t> 2019 every thing </a:t>
                      </a:r>
                      <a:r>
                        <a:rPr lang="en-GB" sz="1400" b="1" err="1"/>
                        <a:t>gooing</a:t>
                      </a:r>
                      <a:r>
                        <a:rPr lang="en-GB" sz="1400" b="1"/>
                        <a:t> expensive 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Community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Engagement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  such as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Wedding and children party planning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Wild range of costumers</a:t>
                      </a:r>
                    </a:p>
                    <a:p>
                      <a:r>
                        <a:rPr lang="en-GB" sz="1400" b="1" err="1"/>
                        <a:t>Ticktok</a:t>
                      </a:r>
                      <a:r>
                        <a:rPr lang="en-GB" sz="1400" b="1"/>
                        <a:t> </a:t>
                      </a:r>
                      <a:r>
                        <a:rPr lang="en-GB" sz="1400" b="1" err="1"/>
                        <a:t>instagram</a:t>
                      </a:r>
                    </a:p>
                    <a:p>
                      <a:pPr lvl="0">
                        <a:buNone/>
                      </a:pPr>
                      <a:r>
                        <a:rPr lang="en-GB" sz="1400" b="1"/>
                        <a:t>Face book 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Every thing </a:t>
                      </a:r>
                      <a:r>
                        <a:rPr lang="en-GB" sz="1400" b="1" err="1"/>
                        <a:t>gooing</a:t>
                      </a:r>
                      <a:r>
                        <a:rPr lang="en-GB" sz="1400" b="1"/>
                        <a:t> on  online ebside that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Can be easily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  access for people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  Delivery come straight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To your door</a:t>
                      </a:r>
                    </a:p>
                    <a:p>
                      <a:pPr marL="0" lv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Since 2019 till 2025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MORE SECURITY and </a:t>
                      </a:r>
                      <a:r>
                        <a:rPr lang="en-GB" sz="1400" b="1" err="1"/>
                        <a:t>protecrtior</a:t>
                      </a:r>
                      <a:r>
                        <a:rPr lang="en-GB" sz="1400" b="1"/>
                        <a:t> for parking regulations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Pay on line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They can give you ticket/fine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When you </a:t>
                      </a:r>
                      <a:r>
                        <a:rPr lang="en-GB" sz="1400" b="1" err="1"/>
                        <a:t>rong</a:t>
                      </a:r>
                      <a:r>
                        <a:rPr lang="en-GB" sz="1400" b="1"/>
                        <a:t> parking</a:t>
                      </a:r>
                    </a:p>
                    <a:p>
                      <a:pPr marL="0" indent="0">
                        <a:buNone/>
                      </a:pPr>
                      <a:endParaRPr lang="en-GB" sz="14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Sub factor 2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sz="14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Environment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Climate change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err="1"/>
                        <a:t>Impect</a:t>
                      </a:r>
                      <a:r>
                        <a:rPr lang="en-GB" sz="1400" b="1"/>
                        <a:t> of pollution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Explain what the Cause-and-Effect Model is.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2056021" y="1807852"/>
            <a:ext cx="7829852" cy="3606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827129" y="275265"/>
            <a:ext cx="1028763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 Effect diagram (approx. 1 minute).</a:t>
            </a:r>
            <a:endParaRPr lang="en-GB" sz="32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45A82A-043D-3087-38CE-0365EA342AE0}"/>
              </a:ext>
            </a:extLst>
          </p:cNvPr>
          <p:cNvSpPr txBox="1"/>
          <p:nvPr/>
        </p:nvSpPr>
        <p:spPr>
          <a:xfrm>
            <a:off x="827128" y="5751738"/>
            <a:ext cx="1022330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Lack of Public Records / Visibility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Possible Risk in Credibility / Trust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Potential Opportunity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Uncertainty about Scale &amp; Financials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pPr algn="just"/>
            <a:r>
              <a:rPr lang="en-GB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Provide a list of the sources you have used in this presentation.</a:t>
            </a:r>
          </a:p>
          <a:p>
            <a:pPr marL="0" indent="0" algn="just">
              <a:buNone/>
            </a:pPr>
            <a:endParaRPr lang="en-GB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Note: You should not include any sources that have not been specifically cited in the previous slides.</a:t>
            </a:r>
          </a:p>
          <a:p>
            <a:pPr algn="just"/>
            <a:endParaRPr lang="en-GB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this list is presented in the correct format. See the Harvard Reference Handbook for further clarification. </a:t>
            </a:r>
          </a:p>
          <a:p>
            <a:pPr marL="0" indent="0" algn="just">
              <a:buNone/>
            </a:pPr>
            <a:endParaRPr lang="en-GB" sz="16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4" ma:contentTypeDescription="Create a new document." ma:contentTypeScope="" ma:versionID="f26c1f1f3da4993cf484ea9cb03c996e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cb7c7188cf232c370e069ef01ac140a3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purl.org/dc/terms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f799553d-1ac0-48da-9ae3-fe400ced9c3b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E2C4AA5-CA03-4C54-A8BC-C7D7AAEFDA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0</TotalTime>
  <Words>884</Words>
  <Application>Microsoft Office PowerPoint</Application>
  <PresentationFormat>Widescreen</PresentationFormat>
  <Paragraphs>172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Century Gothic</vt:lpstr>
      <vt:lpstr>Wingdings</vt:lpstr>
      <vt:lpstr>Wingdings 3</vt:lpstr>
      <vt:lpstr>Wisp</vt:lpstr>
      <vt:lpstr>PowerPoint Presentation</vt:lpstr>
      <vt:lpstr>Provide an Overview of your presentation (approx. 30 seconds)</vt:lpstr>
      <vt:lpstr>Provide an insight into the problems Green Haven Florists are facing (approx. 1 minute).</vt:lpstr>
      <vt:lpstr>Provide an overview of Green Havan Florists (approx. 30 seconds).</vt:lpstr>
      <vt:lpstr>PowerPoint Presentation</vt:lpstr>
      <vt:lpstr>PowerPoint Presentation</vt:lpstr>
      <vt:lpstr>Provide a critique of the PESTEL Framework (approx. 1 minute).</vt:lpstr>
      <vt:lpstr>  Provide an application and discuss the information provided in your PESTEL Framework (approx.  1 minute).  </vt:lpstr>
      <vt:lpstr>Provide a critique of the Cause-and-Effect model (approx. 1 minute).</vt:lpstr>
      <vt:lpstr>PowerPoint Presentation</vt:lpstr>
      <vt:lpstr>Provide a summary of your Key Findings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Naheed Riaz (2434941)</cp:lastModifiedBy>
  <cp:revision>2</cp:revision>
  <dcterms:created xsi:type="dcterms:W3CDTF">2024-01-29T11:42:05Z</dcterms:created>
  <dcterms:modified xsi:type="dcterms:W3CDTF">2025-10-15T09:51:30Z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