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embeddedFontLst>
    <p:embeddedFont>
      <p:font typeface="Bembo" panose="02020502050201020203" pitchFamily="18"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D2C889-22BE-4CFC-B092-0642C9A4EAAA}" v="8" dt="2022-01-27T15:22:48.752"/>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7" autoAdjust="0"/>
    <p:restoredTop sz="94660"/>
  </p:normalViewPr>
  <p:slideViewPr>
    <p:cSldViewPr snapToGrid="0">
      <p:cViewPr varScale="1">
        <p:scale>
          <a:sx n="75" d="100"/>
          <a:sy n="75" d="100"/>
        </p:scale>
        <p:origin x="27"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5:18:02.736"/>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5:23:23.448"/>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January 28,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847756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January 28,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40926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January 28,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56395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January 28,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802180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January 28,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13227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January 28,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86746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January 28,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91901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January 28,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644196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January 28,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339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January 28,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4594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January 28,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70129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January 28,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40726051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building&#10;&#10;Description automatically generated with low confidence">
            <a:extLst>
              <a:ext uri="{FF2B5EF4-FFF2-40B4-BE49-F238E27FC236}">
                <a16:creationId xmlns:a16="http://schemas.microsoft.com/office/drawing/2014/main" id="{5A3370DE-687C-4D3E-8CD1-5EA2FFA381BA}"/>
              </a:ext>
            </a:extLst>
          </p:cNvPr>
          <p:cNvPicPr>
            <a:picLocks noChangeAspect="1"/>
          </p:cNvPicPr>
          <p:nvPr/>
        </p:nvPicPr>
        <p:blipFill rotWithShape="1">
          <a:blip r:embed="rId2"/>
          <a:srcRect t="17832" r="2" b="2340"/>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8D6D5000-AECF-4CD0-9BD2-DADA8195113C}"/>
              </a:ext>
            </a:extLst>
          </p:cNvPr>
          <p:cNvSpPr>
            <a:spLocks noGrp="1"/>
          </p:cNvSpPr>
          <p:nvPr>
            <p:ph type="ctrTitle"/>
          </p:nvPr>
        </p:nvSpPr>
        <p:spPr>
          <a:xfrm>
            <a:off x="624307" y="2906973"/>
            <a:ext cx="3639828" cy="2640247"/>
          </a:xfrm>
        </p:spPr>
        <p:txBody>
          <a:bodyPr vert="horz" lIns="91440" tIns="45720" rIns="91440" bIns="45720" rtlCol="0" anchor="b">
            <a:normAutofit/>
          </a:bodyPr>
          <a:lstStyle/>
          <a:p>
            <a:pPr algn="l"/>
            <a:r>
              <a:rPr lang="en-US"/>
              <a:t>Evidence Based Policing</a:t>
            </a:r>
          </a:p>
        </p:txBody>
      </p:sp>
      <p:sp>
        <p:nvSpPr>
          <p:cNvPr id="3" name="Subtitle 2">
            <a:extLst>
              <a:ext uri="{FF2B5EF4-FFF2-40B4-BE49-F238E27FC236}">
                <a16:creationId xmlns:a16="http://schemas.microsoft.com/office/drawing/2014/main" id="{7EC5086F-B1B4-47F4-97A5-D4D14B318BDD}"/>
              </a:ext>
            </a:extLst>
          </p:cNvPr>
          <p:cNvSpPr>
            <a:spLocks noGrp="1"/>
          </p:cNvSpPr>
          <p:nvPr>
            <p:ph type="subTitle" idx="1"/>
          </p:nvPr>
        </p:nvSpPr>
        <p:spPr>
          <a:xfrm>
            <a:off x="624305" y="5676900"/>
            <a:ext cx="3439235" cy="955315"/>
          </a:xfrm>
        </p:spPr>
        <p:txBody>
          <a:bodyPr vert="horz" lIns="91440" tIns="45720" rIns="91440" bIns="45720" rtlCol="0">
            <a:normAutofit/>
          </a:bodyPr>
          <a:lstStyle/>
          <a:p>
            <a:pPr algn="l">
              <a:lnSpc>
                <a:spcPct val="90000"/>
              </a:lnSpc>
            </a:pPr>
            <a:r>
              <a:rPr lang="en-US" sz="1700"/>
              <a:t>Week 2</a:t>
            </a:r>
          </a:p>
          <a:p>
            <a:pPr algn="l">
              <a:lnSpc>
                <a:spcPct val="90000"/>
              </a:lnSpc>
            </a:pPr>
            <a:r>
              <a:rPr lang="en-US" sz="1700"/>
              <a:t>Criminology and Crime Prevention</a:t>
            </a:r>
          </a:p>
        </p:txBody>
      </p:sp>
      <p:sp>
        <p:nvSpPr>
          <p:cNvPr id="5" name="TextBox 4">
            <a:extLst>
              <a:ext uri="{FF2B5EF4-FFF2-40B4-BE49-F238E27FC236}">
                <a16:creationId xmlns:a16="http://schemas.microsoft.com/office/drawing/2014/main" id="{0F3CEB06-DE4B-4819-B2FA-57F164CBFD8D}"/>
              </a:ext>
            </a:extLst>
          </p:cNvPr>
          <p:cNvSpPr txBox="1"/>
          <p:nvPr/>
        </p:nvSpPr>
        <p:spPr>
          <a:xfrm>
            <a:off x="624305" y="587505"/>
            <a:ext cx="6228271" cy="723275"/>
          </a:xfrm>
          <a:prstGeom prst="rect">
            <a:avLst/>
          </a:prstGeom>
          <a:noFill/>
        </p:spPr>
        <p:txBody>
          <a:bodyPr wrap="square" rtlCol="0">
            <a:spAutoFit/>
          </a:bodyPr>
          <a:lstStyle/>
          <a:p>
            <a:pPr>
              <a:spcAft>
                <a:spcPts val="600"/>
              </a:spcAft>
            </a:pPr>
            <a:r>
              <a:rPr lang="en-GB" dirty="0"/>
              <a:t>Dr Luke Roach</a:t>
            </a:r>
          </a:p>
          <a:p>
            <a:pPr>
              <a:spcAft>
                <a:spcPts val="600"/>
              </a:spcAft>
            </a:pPr>
            <a:r>
              <a:rPr lang="en-GB" dirty="0"/>
              <a:t>l.roach@UWTSD.ac.uk</a:t>
            </a:r>
          </a:p>
        </p:txBody>
      </p:sp>
    </p:spTree>
    <p:extLst>
      <p:ext uri="{BB962C8B-B14F-4D97-AF65-F5344CB8AC3E}">
        <p14:creationId xmlns:p14="http://schemas.microsoft.com/office/powerpoint/2010/main" val="3244207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396C58-7247-49F5-93B4-41D5201BF1FD}"/>
              </a:ext>
            </a:extLst>
          </p:cNvPr>
          <p:cNvSpPr>
            <a:spLocks noGrp="1"/>
          </p:cNvSpPr>
          <p:nvPr>
            <p:ph type="title"/>
          </p:nvPr>
        </p:nvSpPr>
        <p:spPr>
          <a:xfrm>
            <a:off x="709684" y="1562100"/>
            <a:ext cx="3795642" cy="3733800"/>
          </a:xfrm>
        </p:spPr>
        <p:txBody>
          <a:bodyPr>
            <a:normAutofit/>
          </a:bodyPr>
          <a:lstStyle/>
          <a:p>
            <a:pPr algn="ctr"/>
            <a:r>
              <a:rPr lang="en-GB" dirty="0"/>
              <a:t>Part 2</a:t>
            </a:r>
          </a:p>
        </p:txBody>
      </p:sp>
      <p:sp>
        <p:nvSpPr>
          <p:cNvPr id="3" name="Content Placeholder 2">
            <a:extLst>
              <a:ext uri="{FF2B5EF4-FFF2-40B4-BE49-F238E27FC236}">
                <a16:creationId xmlns:a16="http://schemas.microsoft.com/office/drawing/2014/main" id="{D0C21509-5AFB-4C3A-89FC-53BF1C246517}"/>
              </a:ext>
            </a:extLst>
          </p:cNvPr>
          <p:cNvSpPr>
            <a:spLocks noGrp="1"/>
          </p:cNvSpPr>
          <p:nvPr>
            <p:ph idx="1"/>
          </p:nvPr>
        </p:nvSpPr>
        <p:spPr>
          <a:xfrm>
            <a:off x="6149995" y="733425"/>
            <a:ext cx="4889480" cy="5391150"/>
          </a:xfrm>
        </p:spPr>
        <p:txBody>
          <a:bodyPr anchor="ctr">
            <a:normAutofit/>
          </a:bodyPr>
          <a:lstStyle/>
          <a:p>
            <a:r>
              <a:rPr lang="en-GB" dirty="0"/>
              <a:t>Kinds of Crime</a:t>
            </a:r>
          </a:p>
          <a:p>
            <a:r>
              <a:rPr lang="en-GB" dirty="0"/>
              <a:t>Criminological Theory</a:t>
            </a:r>
          </a:p>
          <a:p>
            <a:r>
              <a:rPr lang="en-GB" dirty="0"/>
              <a:t>Classicism</a:t>
            </a:r>
          </a:p>
          <a:p>
            <a:r>
              <a:rPr lang="en-GB" dirty="0"/>
              <a:t>Positivism</a:t>
            </a:r>
          </a:p>
        </p:txBody>
      </p:sp>
    </p:spTree>
    <p:extLst>
      <p:ext uri="{BB962C8B-B14F-4D97-AF65-F5344CB8AC3E}">
        <p14:creationId xmlns:p14="http://schemas.microsoft.com/office/powerpoint/2010/main" val="2665222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8478F-C54F-44E6-BEAE-ECCC7C605671}"/>
              </a:ext>
            </a:extLst>
          </p:cNvPr>
          <p:cNvSpPr>
            <a:spLocks noGrp="1"/>
          </p:cNvSpPr>
          <p:nvPr>
            <p:ph type="title"/>
          </p:nvPr>
        </p:nvSpPr>
        <p:spPr/>
        <p:txBody>
          <a:bodyPr/>
          <a:lstStyle/>
          <a:p>
            <a:r>
              <a:rPr lang="en-GB" dirty="0"/>
              <a:t>Why do people commit crime?</a:t>
            </a:r>
          </a:p>
        </p:txBody>
      </p:sp>
      <p:sp>
        <p:nvSpPr>
          <p:cNvPr id="3" name="Content Placeholder 2">
            <a:extLst>
              <a:ext uri="{FF2B5EF4-FFF2-40B4-BE49-F238E27FC236}">
                <a16:creationId xmlns:a16="http://schemas.microsoft.com/office/drawing/2014/main" id="{3E32A5DD-27F4-4597-B01F-0DFEFE2BC5CE}"/>
              </a:ext>
            </a:extLst>
          </p:cNvPr>
          <p:cNvSpPr>
            <a:spLocks noGrp="1"/>
          </p:cNvSpPr>
          <p:nvPr>
            <p:ph idx="1"/>
          </p:nvPr>
        </p:nvSpPr>
        <p:spPr/>
        <p:txBody>
          <a:bodyPr/>
          <a:lstStyle/>
          <a:p>
            <a:r>
              <a:rPr lang="en-GB" dirty="0"/>
              <a:t>This is a huge question. </a:t>
            </a:r>
          </a:p>
          <a:p>
            <a:r>
              <a:rPr lang="en-GB" dirty="0"/>
              <a:t>What is crime?</a:t>
            </a:r>
          </a:p>
          <a:p>
            <a:r>
              <a:rPr lang="en-GB" dirty="0"/>
              <a:t>How many types of crime are there?</a:t>
            </a:r>
          </a:p>
          <a:p>
            <a:r>
              <a:rPr lang="en-GB" dirty="0"/>
              <a:t>How much crime exists?</a:t>
            </a:r>
          </a:p>
          <a:p>
            <a:r>
              <a:rPr lang="en-GB" dirty="0"/>
              <a:t>Where does the crime take place?</a:t>
            </a:r>
          </a:p>
          <a:p>
            <a:r>
              <a:rPr lang="en-GB" dirty="0"/>
              <a:t>How does it get done?</a:t>
            </a:r>
          </a:p>
          <a:p>
            <a:endParaRPr lang="en-GB" dirty="0"/>
          </a:p>
          <a:p>
            <a:r>
              <a:rPr lang="en-GB" dirty="0"/>
              <a:t>Lets look at some examples of crime types and their possible motivations…</a:t>
            </a:r>
          </a:p>
        </p:txBody>
      </p:sp>
    </p:spTree>
    <p:extLst>
      <p:ext uri="{BB962C8B-B14F-4D97-AF65-F5344CB8AC3E}">
        <p14:creationId xmlns:p14="http://schemas.microsoft.com/office/powerpoint/2010/main" val="4040411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18BDE4-50BF-46B0-9425-739E27F4120B}"/>
              </a:ext>
            </a:extLst>
          </p:cNvPr>
          <p:cNvSpPr>
            <a:spLocks noGrp="1"/>
          </p:cNvSpPr>
          <p:nvPr>
            <p:ph type="title"/>
          </p:nvPr>
        </p:nvSpPr>
        <p:spPr>
          <a:xfrm>
            <a:off x="1050879" y="609601"/>
            <a:ext cx="9810604" cy="1216024"/>
          </a:xfrm>
        </p:spPr>
        <p:txBody>
          <a:bodyPr>
            <a:normAutofit/>
          </a:bodyPr>
          <a:lstStyle/>
          <a:p>
            <a:r>
              <a:rPr lang="en-GB" dirty="0"/>
              <a:t>The “moors murders”</a:t>
            </a:r>
          </a:p>
        </p:txBody>
      </p:sp>
      <p:sp>
        <p:nvSpPr>
          <p:cNvPr id="3" name="Content Placeholder 2">
            <a:extLst>
              <a:ext uri="{FF2B5EF4-FFF2-40B4-BE49-F238E27FC236}">
                <a16:creationId xmlns:a16="http://schemas.microsoft.com/office/drawing/2014/main" id="{04DC85C9-ADBF-43E9-ACF5-121821E4AF04}"/>
              </a:ext>
            </a:extLst>
          </p:cNvPr>
          <p:cNvSpPr>
            <a:spLocks noGrp="1"/>
          </p:cNvSpPr>
          <p:nvPr>
            <p:ph idx="1"/>
          </p:nvPr>
        </p:nvSpPr>
        <p:spPr>
          <a:xfrm>
            <a:off x="1050879" y="2296161"/>
            <a:ext cx="4788505" cy="3846012"/>
          </a:xfrm>
        </p:spPr>
        <p:txBody>
          <a:bodyPr>
            <a:normAutofit lnSpcReduction="10000"/>
          </a:bodyPr>
          <a:lstStyle/>
          <a:p>
            <a:r>
              <a:rPr lang="en-GB" dirty="0"/>
              <a:t>Ian Brady and Myra </a:t>
            </a:r>
            <a:r>
              <a:rPr lang="en-GB" dirty="0" err="1"/>
              <a:t>Hindly</a:t>
            </a:r>
            <a:r>
              <a:rPr lang="en-GB" dirty="0"/>
              <a:t> murdered five children aged 10-17 between 1963 and 1965</a:t>
            </a:r>
          </a:p>
          <a:p>
            <a:r>
              <a:rPr lang="en-GB" dirty="0"/>
              <a:t>At least 4 of the victims had been sexually assaulted</a:t>
            </a:r>
          </a:p>
          <a:p>
            <a:endParaRPr lang="en-GB" dirty="0"/>
          </a:p>
          <a:p>
            <a:r>
              <a:rPr lang="en-GB" dirty="0"/>
              <a:t>Is this type of crime best explained by control theory or other criminological theory? Do we want to understand what drove them to this crime, or what stops everyone else from committing the same acts?</a:t>
            </a:r>
          </a:p>
        </p:txBody>
      </p:sp>
      <p:pic>
        <p:nvPicPr>
          <p:cNvPr id="4" name="Picture 3">
            <a:extLst>
              <a:ext uri="{FF2B5EF4-FFF2-40B4-BE49-F238E27FC236}">
                <a16:creationId xmlns:a16="http://schemas.microsoft.com/office/drawing/2014/main" id="{B72F0847-90EC-499F-AA87-F0C9475F8141}"/>
              </a:ext>
            </a:extLst>
          </p:cNvPr>
          <p:cNvPicPr>
            <a:picLocks noChangeAspect="1"/>
          </p:cNvPicPr>
          <p:nvPr/>
        </p:nvPicPr>
        <p:blipFill>
          <a:blip r:embed="rId2"/>
          <a:stretch>
            <a:fillRect/>
          </a:stretch>
        </p:blipFill>
        <p:spPr>
          <a:xfrm>
            <a:off x="6450426" y="2408985"/>
            <a:ext cx="4788505" cy="2984385"/>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7854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3A522-9888-4CDB-A1F8-09D3B422D8B3}"/>
              </a:ext>
            </a:extLst>
          </p:cNvPr>
          <p:cNvSpPr>
            <a:spLocks noGrp="1"/>
          </p:cNvSpPr>
          <p:nvPr>
            <p:ph type="title"/>
          </p:nvPr>
        </p:nvSpPr>
        <p:spPr>
          <a:xfrm>
            <a:off x="1050879" y="609601"/>
            <a:ext cx="4476464" cy="1216024"/>
          </a:xfrm>
        </p:spPr>
        <p:txBody>
          <a:bodyPr>
            <a:normAutofit/>
          </a:bodyPr>
          <a:lstStyle/>
          <a:p>
            <a:r>
              <a:rPr lang="en-GB" dirty="0"/>
              <a:t>Gang crime</a:t>
            </a:r>
          </a:p>
        </p:txBody>
      </p:sp>
      <p:sp>
        <p:nvSpPr>
          <p:cNvPr id="3" name="Content Placeholder 2">
            <a:extLst>
              <a:ext uri="{FF2B5EF4-FFF2-40B4-BE49-F238E27FC236}">
                <a16:creationId xmlns:a16="http://schemas.microsoft.com/office/drawing/2014/main" id="{9DFA85A0-0ED7-45FE-9A76-832CB169D4F5}"/>
              </a:ext>
            </a:extLst>
          </p:cNvPr>
          <p:cNvSpPr>
            <a:spLocks noGrp="1"/>
          </p:cNvSpPr>
          <p:nvPr>
            <p:ph idx="1"/>
          </p:nvPr>
        </p:nvSpPr>
        <p:spPr>
          <a:xfrm>
            <a:off x="1050879" y="2163685"/>
            <a:ext cx="3875963" cy="4107020"/>
          </a:xfrm>
        </p:spPr>
        <p:txBody>
          <a:bodyPr>
            <a:normAutofit/>
          </a:bodyPr>
          <a:lstStyle/>
          <a:p>
            <a:r>
              <a:rPr lang="en-GB" sz="2000">
                <a:solidFill>
                  <a:schemeClr val="tx1"/>
                </a:solidFill>
              </a:rPr>
              <a:t>According to Pitts (2008) ‘the effects of structural youth and adult unemployment and family poverty were exacerbated by negative experiences in school and confrontations with police in the street the result is that these young people only feel at ease in a gang’. </a:t>
            </a:r>
          </a:p>
          <a:p>
            <a:endParaRPr lang="en-GB" dirty="0"/>
          </a:p>
        </p:txBody>
      </p:sp>
      <p:pic>
        <p:nvPicPr>
          <p:cNvPr id="1026" name="Picture 2" descr="Ross Kemp on gangs - Mirror Online">
            <a:extLst>
              <a:ext uri="{FF2B5EF4-FFF2-40B4-BE49-F238E27FC236}">
                <a16:creationId xmlns:a16="http://schemas.microsoft.com/office/drawing/2014/main" id="{201F8858-0B1E-4B6B-AD14-CA3A6713B3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951" r="16953" b="1"/>
          <a:stretch/>
        </p:blipFill>
        <p:spPr bwMode="auto">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649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1BE799-8B8E-4216-8C48-5EF0D271E1D6}"/>
              </a:ext>
            </a:extLst>
          </p:cNvPr>
          <p:cNvSpPr>
            <a:spLocks noGrp="1"/>
          </p:cNvSpPr>
          <p:nvPr>
            <p:ph type="title"/>
          </p:nvPr>
        </p:nvSpPr>
        <p:spPr>
          <a:xfrm>
            <a:off x="1050879" y="609601"/>
            <a:ext cx="9810604" cy="1216024"/>
          </a:xfrm>
        </p:spPr>
        <p:txBody>
          <a:bodyPr>
            <a:normAutofit/>
          </a:bodyPr>
          <a:lstStyle/>
          <a:p>
            <a:r>
              <a:rPr lang="en-GB" dirty="0"/>
              <a:t>Terrorism</a:t>
            </a:r>
          </a:p>
        </p:txBody>
      </p:sp>
      <p:sp>
        <p:nvSpPr>
          <p:cNvPr id="3" name="Content Placeholder 2">
            <a:extLst>
              <a:ext uri="{FF2B5EF4-FFF2-40B4-BE49-F238E27FC236}">
                <a16:creationId xmlns:a16="http://schemas.microsoft.com/office/drawing/2014/main" id="{34B67451-DC76-4AED-B951-49D582D01ED2}"/>
              </a:ext>
            </a:extLst>
          </p:cNvPr>
          <p:cNvSpPr>
            <a:spLocks noGrp="1"/>
          </p:cNvSpPr>
          <p:nvPr>
            <p:ph idx="1"/>
          </p:nvPr>
        </p:nvSpPr>
        <p:spPr>
          <a:xfrm>
            <a:off x="1050879" y="2296161"/>
            <a:ext cx="4788505" cy="3846012"/>
          </a:xfrm>
        </p:spPr>
        <p:txBody>
          <a:bodyPr>
            <a:normAutofit/>
          </a:bodyPr>
          <a:lstStyle/>
          <a:p>
            <a:r>
              <a:rPr lang="en-GB" dirty="0"/>
              <a:t>This is an image of the London Underground Bombers before the event</a:t>
            </a:r>
          </a:p>
          <a:p>
            <a:endParaRPr lang="en-GB" dirty="0"/>
          </a:p>
          <a:p>
            <a:r>
              <a:rPr lang="en-GB" dirty="0"/>
              <a:t>What would motivate this sort of crime?</a:t>
            </a:r>
          </a:p>
          <a:p>
            <a:pPr lvl="1"/>
            <a:r>
              <a:rPr lang="en-GB" dirty="0"/>
              <a:t>Religion?</a:t>
            </a:r>
          </a:p>
          <a:p>
            <a:pPr lvl="1"/>
            <a:r>
              <a:rPr lang="en-GB" dirty="0"/>
              <a:t>Politics?</a:t>
            </a:r>
          </a:p>
          <a:p>
            <a:pPr lvl="1"/>
            <a:r>
              <a:rPr lang="en-GB" dirty="0"/>
              <a:t>Individual or collective radicalisation?</a:t>
            </a:r>
          </a:p>
        </p:txBody>
      </p:sp>
      <p:pic>
        <p:nvPicPr>
          <p:cNvPr id="4" name="Picture 3">
            <a:extLst>
              <a:ext uri="{FF2B5EF4-FFF2-40B4-BE49-F238E27FC236}">
                <a16:creationId xmlns:a16="http://schemas.microsoft.com/office/drawing/2014/main" id="{560D698C-A6E1-4077-A799-7FCDFF00E3DB}"/>
              </a:ext>
            </a:extLst>
          </p:cNvPr>
          <p:cNvPicPr>
            <a:picLocks noChangeAspect="1"/>
          </p:cNvPicPr>
          <p:nvPr/>
        </p:nvPicPr>
        <p:blipFill>
          <a:blip r:embed="rId2"/>
          <a:stretch>
            <a:fillRect/>
          </a:stretch>
        </p:blipFill>
        <p:spPr>
          <a:xfrm>
            <a:off x="6450426" y="2307911"/>
            <a:ext cx="4788505" cy="3186532"/>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2846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0">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21FB8AE-ED3E-44F9-A3F2-1CEDECED1001}"/>
              </a:ext>
            </a:extLst>
          </p:cNvPr>
          <p:cNvSpPr>
            <a:spLocks noGrp="1"/>
          </p:cNvSpPr>
          <p:nvPr>
            <p:ph type="title"/>
          </p:nvPr>
        </p:nvSpPr>
        <p:spPr>
          <a:xfrm>
            <a:off x="552734" y="753035"/>
            <a:ext cx="5281684" cy="1576097"/>
          </a:xfrm>
        </p:spPr>
        <p:txBody>
          <a:bodyPr anchor="b">
            <a:normAutofit/>
          </a:bodyPr>
          <a:lstStyle/>
          <a:p>
            <a:pPr algn="ctr"/>
            <a:r>
              <a:rPr lang="en-GB"/>
              <a:t>Environmental Crime</a:t>
            </a:r>
          </a:p>
        </p:txBody>
      </p:sp>
      <p:sp>
        <p:nvSpPr>
          <p:cNvPr id="24"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81EFD992-6180-4B1D-BDD9-16E7C0486034}"/>
              </a:ext>
            </a:extLst>
          </p:cNvPr>
          <p:cNvSpPr>
            <a:spLocks noGrp="1"/>
          </p:cNvSpPr>
          <p:nvPr>
            <p:ph idx="1"/>
          </p:nvPr>
        </p:nvSpPr>
        <p:spPr>
          <a:xfrm>
            <a:off x="6586415" y="840657"/>
            <a:ext cx="4601882" cy="5429623"/>
          </a:xfrm>
        </p:spPr>
        <p:txBody>
          <a:bodyPr anchor="ctr">
            <a:normAutofit/>
          </a:bodyPr>
          <a:lstStyle/>
          <a:p>
            <a:r>
              <a:rPr lang="en-US"/>
              <a:t>Concerns about the environment whether about natural resources or the future of particular species , have become pressing in recent decades.</a:t>
            </a:r>
          </a:p>
          <a:p>
            <a:endParaRPr lang="en-GB" dirty="0"/>
          </a:p>
        </p:txBody>
      </p:sp>
      <p:pic>
        <p:nvPicPr>
          <p:cNvPr id="4" name="Content Placeholder 4">
            <a:extLst>
              <a:ext uri="{FF2B5EF4-FFF2-40B4-BE49-F238E27FC236}">
                <a16:creationId xmlns:a16="http://schemas.microsoft.com/office/drawing/2014/main" id="{AC74588C-DD82-43A7-B77F-D01063590025}"/>
              </a:ext>
            </a:extLst>
          </p:cNvPr>
          <p:cNvPicPr>
            <a:picLocks noChangeAspect="1"/>
          </p:cNvPicPr>
          <p:nvPr/>
        </p:nvPicPr>
        <p:blipFill>
          <a:blip r:embed="rId2"/>
          <a:stretch>
            <a:fillRect/>
          </a:stretch>
        </p:blipFill>
        <p:spPr>
          <a:xfrm>
            <a:off x="1374380" y="3333695"/>
            <a:ext cx="3490467" cy="2356065"/>
          </a:xfrm>
          <a:prstGeom prst="rect">
            <a:avLst/>
          </a:prstGeom>
          <a:scene3d>
            <a:camera prst="orthographicFront"/>
            <a:lightRig rig="twoPt" dir="t">
              <a:rot lat="0" lon="0" rev="7200000"/>
            </a:lightRig>
          </a:scene3d>
          <a:sp3d>
            <a:bevelT w="25400" h="19050"/>
          </a:sp3d>
        </p:spPr>
      </p:pic>
      <p:sp>
        <p:nvSpPr>
          <p:cNvPr id="25"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71577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523E1E-B648-4118-99F0-9505692C4F15}"/>
              </a:ext>
            </a:extLst>
          </p:cNvPr>
          <p:cNvSpPr>
            <a:spLocks noGrp="1"/>
          </p:cNvSpPr>
          <p:nvPr>
            <p:ph type="title"/>
          </p:nvPr>
        </p:nvSpPr>
        <p:spPr>
          <a:xfrm>
            <a:off x="1050879" y="609601"/>
            <a:ext cx="9810604" cy="1216024"/>
          </a:xfrm>
        </p:spPr>
        <p:txBody>
          <a:bodyPr>
            <a:normAutofit/>
          </a:bodyPr>
          <a:lstStyle/>
          <a:p>
            <a:r>
              <a:rPr lang="en-GB" dirty="0"/>
              <a:t>Criminological Theory</a:t>
            </a:r>
          </a:p>
        </p:txBody>
      </p:sp>
      <p:sp>
        <p:nvSpPr>
          <p:cNvPr id="3" name="Content Placeholder 2">
            <a:extLst>
              <a:ext uri="{FF2B5EF4-FFF2-40B4-BE49-F238E27FC236}">
                <a16:creationId xmlns:a16="http://schemas.microsoft.com/office/drawing/2014/main" id="{76B42897-14BA-4938-A2CA-B8C2050B12C6}"/>
              </a:ext>
            </a:extLst>
          </p:cNvPr>
          <p:cNvSpPr>
            <a:spLocks noGrp="1"/>
          </p:cNvSpPr>
          <p:nvPr>
            <p:ph idx="1"/>
          </p:nvPr>
        </p:nvSpPr>
        <p:spPr>
          <a:xfrm>
            <a:off x="1050879" y="2296161"/>
            <a:ext cx="4788505" cy="3846012"/>
          </a:xfrm>
        </p:spPr>
        <p:txBody>
          <a:bodyPr>
            <a:normAutofit/>
          </a:bodyPr>
          <a:lstStyle/>
          <a:p>
            <a:pPr>
              <a:lnSpc>
                <a:spcPct val="90000"/>
              </a:lnSpc>
            </a:pPr>
            <a:r>
              <a:rPr lang="en-GB" dirty="0"/>
              <a:t>Criminological Theory tries to answer the question “What makes people commit crime?”</a:t>
            </a:r>
            <a:endParaRPr lang="en-GB"/>
          </a:p>
          <a:p>
            <a:pPr>
              <a:lnSpc>
                <a:spcPct val="90000"/>
              </a:lnSpc>
            </a:pPr>
            <a:r>
              <a:rPr lang="en-GB" dirty="0"/>
              <a:t>To do this, we need to investigate a few different things:</a:t>
            </a:r>
            <a:endParaRPr lang="en-GB"/>
          </a:p>
          <a:p>
            <a:pPr marL="560070" lvl="1" indent="-285750">
              <a:lnSpc>
                <a:spcPct val="90000"/>
              </a:lnSpc>
              <a:buFont typeface="Arial" panose="020B0604020202020204" pitchFamily="34" charset="0"/>
              <a:buChar char="•"/>
            </a:pPr>
            <a:r>
              <a:rPr lang="en-GB" dirty="0"/>
              <a:t>Are people free to choose their actions?</a:t>
            </a:r>
            <a:endParaRPr lang="en-GB"/>
          </a:p>
          <a:p>
            <a:pPr marL="560070" lvl="1" indent="-285750">
              <a:lnSpc>
                <a:spcPct val="90000"/>
              </a:lnSpc>
              <a:buFont typeface="Arial" panose="020B0604020202020204" pitchFamily="34" charset="0"/>
              <a:buChar char="•"/>
            </a:pPr>
            <a:r>
              <a:rPr lang="en-GB" dirty="0"/>
              <a:t>Are our choices determined by biological, psychological and/or social factors?</a:t>
            </a:r>
            <a:endParaRPr lang="en-GB"/>
          </a:p>
          <a:p>
            <a:pPr marL="560070" lvl="1" indent="-285750">
              <a:lnSpc>
                <a:spcPct val="90000"/>
              </a:lnSpc>
              <a:buFont typeface="Arial" panose="020B0604020202020204" pitchFamily="34" charset="0"/>
              <a:buChar char="•"/>
            </a:pPr>
            <a:r>
              <a:rPr lang="en-GB" dirty="0"/>
              <a:t>Are offenders different from non-offenders?</a:t>
            </a:r>
            <a:endParaRPr lang="en-GB"/>
          </a:p>
          <a:p>
            <a:pPr marL="560070" lvl="1" indent="-285750">
              <a:lnSpc>
                <a:spcPct val="90000"/>
              </a:lnSpc>
              <a:buFont typeface="Arial" panose="020B0604020202020204" pitchFamily="34" charset="0"/>
              <a:buChar char="•"/>
            </a:pPr>
            <a:r>
              <a:rPr lang="en-GB" dirty="0"/>
              <a:t>Is crime “normal”? Does it have a function?</a:t>
            </a:r>
            <a:endParaRPr lang="en-GB"/>
          </a:p>
          <a:p>
            <a:pPr>
              <a:lnSpc>
                <a:spcPct val="90000"/>
              </a:lnSpc>
            </a:pPr>
            <a:endParaRPr lang="en-GB"/>
          </a:p>
        </p:txBody>
      </p:sp>
      <p:pic>
        <p:nvPicPr>
          <p:cNvPr id="1026" name="Picture 2" descr="What Is Normal? | NeuroLogica Blog">
            <a:extLst>
              <a:ext uri="{FF2B5EF4-FFF2-40B4-BE49-F238E27FC236}">
                <a16:creationId xmlns:a16="http://schemas.microsoft.com/office/drawing/2014/main" id="{015E6227-D61D-4869-B666-44B5D83506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50426" y="2111474"/>
            <a:ext cx="4788505" cy="357940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7545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08F4-EE49-4845-BEAB-1FC69FE120E7}"/>
              </a:ext>
            </a:extLst>
          </p:cNvPr>
          <p:cNvSpPr>
            <a:spLocks noGrp="1"/>
          </p:cNvSpPr>
          <p:nvPr>
            <p:ph type="title"/>
          </p:nvPr>
        </p:nvSpPr>
        <p:spPr/>
        <p:txBody>
          <a:bodyPr/>
          <a:lstStyle/>
          <a:p>
            <a:r>
              <a:rPr lang="en-GB" dirty="0"/>
              <a:t>What is “Criminology”?</a:t>
            </a:r>
          </a:p>
        </p:txBody>
      </p:sp>
      <p:sp>
        <p:nvSpPr>
          <p:cNvPr id="3" name="Content Placeholder 2">
            <a:extLst>
              <a:ext uri="{FF2B5EF4-FFF2-40B4-BE49-F238E27FC236}">
                <a16:creationId xmlns:a16="http://schemas.microsoft.com/office/drawing/2014/main" id="{6CBA977D-00C9-4876-A979-C7262AB5C651}"/>
              </a:ext>
            </a:extLst>
          </p:cNvPr>
          <p:cNvSpPr>
            <a:spLocks noGrp="1"/>
          </p:cNvSpPr>
          <p:nvPr>
            <p:ph idx="1"/>
          </p:nvPr>
        </p:nvSpPr>
        <p:spPr/>
        <p:txBody>
          <a:bodyPr/>
          <a:lstStyle/>
          <a:p>
            <a:r>
              <a:rPr lang="en-GB" sz="2000" dirty="0">
                <a:solidFill>
                  <a:schemeClr val="tx1"/>
                </a:solidFill>
              </a:rPr>
              <a:t>The academic and scientific study of crime</a:t>
            </a:r>
          </a:p>
          <a:p>
            <a:endParaRPr lang="en-GB" sz="2000" dirty="0">
              <a:solidFill>
                <a:schemeClr val="tx1"/>
              </a:solidFill>
            </a:endParaRPr>
          </a:p>
          <a:p>
            <a:r>
              <a:rPr lang="en-GB" sz="2000" dirty="0">
                <a:solidFill>
                  <a:schemeClr val="tx1"/>
                </a:solidFill>
              </a:rPr>
              <a:t>Considers the nature, causes, extent and control of criminal behaviour on an individual or societal basis</a:t>
            </a:r>
          </a:p>
          <a:p>
            <a:endParaRPr lang="en-GB" sz="2000" dirty="0">
              <a:solidFill>
                <a:schemeClr val="tx1"/>
              </a:solidFill>
            </a:endParaRPr>
          </a:p>
          <a:p>
            <a:r>
              <a:rPr lang="en-GB" sz="2000" dirty="0">
                <a:solidFill>
                  <a:schemeClr val="tx1"/>
                </a:solidFill>
              </a:rPr>
              <a:t>An interdisciplinary subject drawing upon sociology, psychology, psychiatry law, economics and political studies. </a:t>
            </a:r>
          </a:p>
          <a:p>
            <a:pPr marL="0" indent="0">
              <a:buNone/>
            </a:pPr>
            <a:endParaRPr lang="en-GB" dirty="0"/>
          </a:p>
          <a:p>
            <a:pPr marL="0" indent="0">
              <a:buNone/>
            </a:pPr>
            <a:endParaRPr lang="en-GB" dirty="0"/>
          </a:p>
          <a:p>
            <a:r>
              <a:rPr lang="en-GB" dirty="0"/>
              <a:t>Lets talk about some key theories…</a:t>
            </a:r>
          </a:p>
        </p:txBody>
      </p:sp>
    </p:spTree>
    <p:extLst>
      <p:ext uri="{BB962C8B-B14F-4D97-AF65-F5344CB8AC3E}">
        <p14:creationId xmlns:p14="http://schemas.microsoft.com/office/powerpoint/2010/main" val="61550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FFC9A-650B-487B-A194-B3886281034C}"/>
              </a:ext>
            </a:extLst>
          </p:cNvPr>
          <p:cNvSpPr>
            <a:spLocks noGrp="1"/>
          </p:cNvSpPr>
          <p:nvPr>
            <p:ph type="title"/>
          </p:nvPr>
        </p:nvSpPr>
        <p:spPr/>
        <p:txBody>
          <a:bodyPr/>
          <a:lstStyle/>
          <a:p>
            <a:r>
              <a:rPr lang="en-GB" sz="2800" dirty="0"/>
              <a:t>Classicism </a:t>
            </a:r>
            <a:endParaRPr lang="en-GB" dirty="0"/>
          </a:p>
        </p:txBody>
      </p:sp>
      <p:sp>
        <p:nvSpPr>
          <p:cNvPr id="3" name="Content Placeholder 2">
            <a:extLst>
              <a:ext uri="{FF2B5EF4-FFF2-40B4-BE49-F238E27FC236}">
                <a16:creationId xmlns:a16="http://schemas.microsoft.com/office/drawing/2014/main" id="{A80E3125-EE88-42B3-B802-D130303A394D}"/>
              </a:ext>
            </a:extLst>
          </p:cNvPr>
          <p:cNvSpPr>
            <a:spLocks noGrp="1"/>
          </p:cNvSpPr>
          <p:nvPr>
            <p:ph idx="1"/>
          </p:nvPr>
        </p:nvSpPr>
        <p:spPr/>
        <p:txBody>
          <a:bodyPr>
            <a:normAutofit fontScale="85000" lnSpcReduction="10000"/>
          </a:bodyPr>
          <a:lstStyle/>
          <a:p>
            <a:r>
              <a:rPr lang="en-US" sz="2000" dirty="0"/>
              <a:t>First established theory of crime in modern society (</a:t>
            </a:r>
            <a:r>
              <a:rPr lang="en-US" sz="2000" dirty="0" err="1"/>
              <a:t>Carrabine</a:t>
            </a:r>
            <a:r>
              <a:rPr lang="en-US" sz="2000" dirty="0"/>
              <a:t> et al. 2009)</a:t>
            </a:r>
          </a:p>
          <a:p>
            <a:endParaRPr lang="en-US" sz="2000" dirty="0"/>
          </a:p>
          <a:p>
            <a:r>
              <a:rPr lang="en-US" sz="2000" dirty="0"/>
              <a:t>Based in the utilitarian philosophy of Jeremy Bentham and Cesare Beccaria</a:t>
            </a:r>
          </a:p>
          <a:p>
            <a:endParaRPr lang="en-US" sz="2000" dirty="0"/>
          </a:p>
          <a:p>
            <a:r>
              <a:rPr lang="en-US" sz="2000" dirty="0"/>
              <a:t>Emerged in the mid 18</a:t>
            </a:r>
            <a:r>
              <a:rPr lang="en-US" sz="2000" baseline="30000" dirty="0"/>
              <a:t>th</a:t>
            </a:r>
            <a:r>
              <a:rPr lang="en-US" sz="2000" dirty="0"/>
              <a:t> century </a:t>
            </a:r>
          </a:p>
          <a:p>
            <a:endParaRPr lang="en-US" sz="2000" dirty="0"/>
          </a:p>
          <a:p>
            <a:r>
              <a:rPr lang="en-US" sz="2000" dirty="0"/>
              <a:t>Emphasized that human beings are capable of rational decision making, &amp; human </a:t>
            </a:r>
            <a:r>
              <a:rPr lang="en-US" sz="2000" dirty="0" err="1"/>
              <a:t>behaviour</a:t>
            </a:r>
            <a:r>
              <a:rPr lang="en-US" sz="2000" dirty="0"/>
              <a:t> is the product of rational choice </a:t>
            </a:r>
          </a:p>
          <a:p>
            <a:endParaRPr lang="en-US" sz="2000" dirty="0"/>
          </a:p>
          <a:p>
            <a:r>
              <a:rPr lang="en-US" sz="2000" dirty="0"/>
              <a:t>Before classicism emerged, human </a:t>
            </a:r>
            <a:r>
              <a:rPr lang="en-US" sz="2000" dirty="0" err="1"/>
              <a:t>behaviour</a:t>
            </a:r>
            <a:r>
              <a:rPr lang="en-US" sz="2000" dirty="0"/>
              <a:t> (including  crime) was defined as the product of supernatural forces </a:t>
            </a:r>
          </a:p>
          <a:p>
            <a:endParaRPr lang="en-US" sz="2000" dirty="0"/>
          </a:p>
          <a:p>
            <a:r>
              <a:rPr lang="en-US" sz="2000" dirty="0"/>
              <a:t>Punishments were arbitrary and excessively harsh, and they operated with bias towards the ruling class</a:t>
            </a:r>
          </a:p>
          <a:p>
            <a:endParaRPr lang="en-GB" dirty="0"/>
          </a:p>
        </p:txBody>
      </p:sp>
    </p:spTree>
    <p:extLst>
      <p:ext uri="{BB962C8B-B14F-4D97-AF65-F5344CB8AC3E}">
        <p14:creationId xmlns:p14="http://schemas.microsoft.com/office/powerpoint/2010/main" val="3839370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CBA58E7-9A9C-4C81-A025-88F5595B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BAD1FD00-072F-41B1-A5C3-D9E51FFF2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768629"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686411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66262" y="1643128"/>
                  <a:pt x="5596112" y="1636968"/>
                </a:cubicBezTo>
                <a:cubicBezTo>
                  <a:pt x="5561981" y="1612826"/>
                  <a:pt x="5429171" y="1655721"/>
                  <a:pt x="5388466" y="1653195"/>
                </a:cubicBezTo>
                <a:cubicBezTo>
                  <a:pt x="5288041" y="1668530"/>
                  <a:pt x="5074771" y="1739921"/>
                  <a:pt x="4945936" y="1713743"/>
                </a:cubicBezTo>
                <a:cubicBezTo>
                  <a:pt x="4914142" y="1717597"/>
                  <a:pt x="4870655" y="1726609"/>
                  <a:pt x="4851784" y="1726895"/>
                </a:cubicBezTo>
                <a:lnTo>
                  <a:pt x="4789844" y="1730706"/>
                </a:lnTo>
                <a:lnTo>
                  <a:pt x="4686411" y="1771811"/>
                </a:lnTo>
                <a:cubicBezTo>
                  <a:pt x="4633697"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28929" y="1938226"/>
                </a:lnTo>
                <a:lnTo>
                  <a:pt x="3091363" y="1929171"/>
                </a:lnTo>
                <a:cubicBezTo>
                  <a:pt x="3071584" y="1922993"/>
                  <a:pt x="3080878" y="1929976"/>
                  <a:pt x="3038835" y="1920210"/>
                </a:cubicBezTo>
                <a:cubicBezTo>
                  <a:pt x="3011900" y="1947086"/>
                  <a:pt x="2967972" y="1927319"/>
                  <a:pt x="2897201" y="1926772"/>
                </a:cubicBezTo>
                <a:lnTo>
                  <a:pt x="2731503" y="1931749"/>
                </a:lnTo>
                <a:cubicBezTo>
                  <a:pt x="2675328" y="1937888"/>
                  <a:pt x="2629596" y="1956920"/>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93437" y="1790584"/>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39976" y="1793141"/>
                  <a:pt x="883960" y="1803336"/>
                </a:cubicBezTo>
                <a:cubicBezTo>
                  <a:pt x="831931" y="177181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30C96A-4AB2-459F-82C2-830FDC947035}"/>
              </a:ext>
            </a:extLst>
          </p:cNvPr>
          <p:cNvSpPr>
            <a:spLocks noGrp="1"/>
          </p:cNvSpPr>
          <p:nvPr>
            <p:ph type="title"/>
          </p:nvPr>
        </p:nvSpPr>
        <p:spPr>
          <a:xfrm>
            <a:off x="1050879" y="609601"/>
            <a:ext cx="6001356" cy="1216024"/>
          </a:xfrm>
        </p:spPr>
        <p:txBody>
          <a:bodyPr>
            <a:normAutofit/>
          </a:bodyPr>
          <a:lstStyle/>
          <a:p>
            <a:r>
              <a:rPr lang="en-US" dirty="0"/>
              <a:t>Cesare Beccaria (1738-94)</a:t>
            </a:r>
            <a:endParaRPr lang="en-GB" dirty="0"/>
          </a:p>
        </p:txBody>
      </p:sp>
      <p:sp>
        <p:nvSpPr>
          <p:cNvPr id="75" name="Freeform: Shape 74">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B54A6D-6D1D-4E84-818D-5FCC901A1F09}"/>
              </a:ext>
            </a:extLst>
          </p:cNvPr>
          <p:cNvSpPr>
            <a:spLocks noGrp="1"/>
          </p:cNvSpPr>
          <p:nvPr>
            <p:ph idx="1"/>
          </p:nvPr>
        </p:nvSpPr>
        <p:spPr>
          <a:xfrm>
            <a:off x="1050879" y="2205318"/>
            <a:ext cx="5834015" cy="4049059"/>
          </a:xfrm>
        </p:spPr>
        <p:txBody>
          <a:bodyPr>
            <a:normAutofit fontScale="85000" lnSpcReduction="20000"/>
          </a:bodyPr>
          <a:lstStyle/>
          <a:p>
            <a:pPr>
              <a:lnSpc>
                <a:spcPct val="90000"/>
              </a:lnSpc>
            </a:pPr>
            <a:r>
              <a:rPr lang="en-US" sz="1300" dirty="0"/>
              <a:t>Founder of the Classical School of Criminology, born in Milan</a:t>
            </a:r>
          </a:p>
          <a:p>
            <a:pPr>
              <a:lnSpc>
                <a:spcPct val="90000"/>
              </a:lnSpc>
            </a:pPr>
            <a:endParaRPr lang="en-US" sz="1300" dirty="0"/>
          </a:p>
          <a:p>
            <a:pPr>
              <a:lnSpc>
                <a:spcPct val="90000"/>
              </a:lnSpc>
            </a:pPr>
            <a:r>
              <a:rPr lang="en-US" sz="1300" dirty="0"/>
              <a:t>Identified the pleasure/pain principle as the cause of human </a:t>
            </a:r>
            <a:r>
              <a:rPr lang="en-US" sz="1300" dirty="0" err="1"/>
              <a:t>behaviour</a:t>
            </a:r>
            <a:r>
              <a:rPr lang="en-US" sz="1300" dirty="0"/>
              <a:t> including crime </a:t>
            </a:r>
          </a:p>
          <a:p>
            <a:pPr>
              <a:lnSpc>
                <a:spcPct val="90000"/>
              </a:lnSpc>
            </a:pPr>
            <a:endParaRPr lang="en-US" sz="1300" dirty="0"/>
          </a:p>
          <a:p>
            <a:pPr>
              <a:lnSpc>
                <a:spcPct val="90000"/>
              </a:lnSpc>
            </a:pPr>
            <a:r>
              <a:rPr lang="en-GB" sz="1400" dirty="0">
                <a:solidFill>
                  <a:schemeClr val="tx1"/>
                </a:solidFill>
              </a:rPr>
              <a:t>Punishment should be based on:</a:t>
            </a:r>
          </a:p>
          <a:p>
            <a:pPr lvl="1">
              <a:lnSpc>
                <a:spcPct val="90000"/>
              </a:lnSpc>
            </a:pPr>
            <a:r>
              <a:rPr lang="en-GB" sz="1200" dirty="0">
                <a:solidFill>
                  <a:schemeClr val="tx1"/>
                </a:solidFill>
              </a:rPr>
              <a:t>Certainty  </a:t>
            </a:r>
          </a:p>
          <a:p>
            <a:pPr lvl="1">
              <a:lnSpc>
                <a:spcPct val="90000"/>
              </a:lnSpc>
            </a:pPr>
            <a:r>
              <a:rPr lang="en-GB" sz="1200" dirty="0">
                <a:solidFill>
                  <a:schemeClr val="tx1"/>
                </a:solidFill>
              </a:rPr>
              <a:t>Celerity (Speed) </a:t>
            </a:r>
          </a:p>
          <a:p>
            <a:pPr lvl="1">
              <a:lnSpc>
                <a:spcPct val="90000"/>
              </a:lnSpc>
            </a:pPr>
            <a:r>
              <a:rPr lang="en-GB" sz="1200" dirty="0">
                <a:solidFill>
                  <a:schemeClr val="tx1"/>
                </a:solidFill>
              </a:rPr>
              <a:t>Severity</a:t>
            </a:r>
            <a:endParaRPr lang="en-US" sz="1100" dirty="0"/>
          </a:p>
          <a:p>
            <a:pPr marL="914400" lvl="2" indent="0">
              <a:lnSpc>
                <a:spcPct val="90000"/>
              </a:lnSpc>
              <a:buNone/>
            </a:pPr>
            <a:endParaRPr lang="en-US" sz="1300" dirty="0"/>
          </a:p>
          <a:p>
            <a:pPr>
              <a:lnSpc>
                <a:spcPct val="90000"/>
              </a:lnSpc>
            </a:pPr>
            <a:r>
              <a:rPr lang="en-US" sz="1300" dirty="0"/>
              <a:t>Advocated a more equitable legal and penal system &amp; proposed that punishment:</a:t>
            </a:r>
          </a:p>
          <a:p>
            <a:pPr>
              <a:lnSpc>
                <a:spcPct val="90000"/>
              </a:lnSpc>
            </a:pPr>
            <a:endParaRPr lang="en-US" sz="1300" dirty="0"/>
          </a:p>
          <a:p>
            <a:pPr marL="457200" lvl="1" indent="0">
              <a:lnSpc>
                <a:spcPct val="90000"/>
              </a:lnSpc>
              <a:buNone/>
            </a:pPr>
            <a:r>
              <a:rPr lang="en-US" sz="1300" dirty="0"/>
              <a:t>- Should not be excessive</a:t>
            </a:r>
          </a:p>
          <a:p>
            <a:pPr marL="457200" lvl="1" indent="0">
              <a:lnSpc>
                <a:spcPct val="90000"/>
              </a:lnSpc>
              <a:buNone/>
            </a:pPr>
            <a:r>
              <a:rPr lang="en-US" sz="1300" dirty="0"/>
              <a:t>- Should be proportionate, clear &amp; speedy </a:t>
            </a:r>
          </a:p>
          <a:p>
            <a:pPr marL="914400" lvl="2" indent="0">
              <a:lnSpc>
                <a:spcPct val="90000"/>
              </a:lnSpc>
              <a:buNone/>
            </a:pPr>
            <a:endParaRPr lang="en-US" sz="1300" dirty="0"/>
          </a:p>
          <a:p>
            <a:pPr marL="582930" lvl="1">
              <a:lnSpc>
                <a:spcPct val="90000"/>
              </a:lnSpc>
            </a:pPr>
            <a:endParaRPr lang="en-US" sz="1500" dirty="0"/>
          </a:p>
          <a:p>
            <a:pPr marL="914400" lvl="2" indent="0">
              <a:lnSpc>
                <a:spcPct val="90000"/>
              </a:lnSpc>
              <a:buNone/>
            </a:pPr>
            <a:endParaRPr lang="en-GB" sz="1300" b="1" dirty="0"/>
          </a:p>
          <a:p>
            <a:pPr marL="914400" lvl="2" indent="0">
              <a:lnSpc>
                <a:spcPct val="90000"/>
              </a:lnSpc>
              <a:buNone/>
            </a:pPr>
            <a:endParaRPr lang="en-GB" sz="1300" b="1" dirty="0"/>
          </a:p>
          <a:p>
            <a:pPr marL="914400" lvl="2" indent="0">
              <a:lnSpc>
                <a:spcPct val="90000"/>
              </a:lnSpc>
              <a:buNone/>
            </a:pPr>
            <a:r>
              <a:rPr lang="en-GB" sz="1300" b="1" dirty="0"/>
              <a:t>Beccaria, C. (1963) </a:t>
            </a:r>
            <a:r>
              <a:rPr lang="en-GB" sz="1300" b="1" i="1" dirty="0"/>
              <a:t>An essay on crimes and punishments</a:t>
            </a:r>
            <a:r>
              <a:rPr lang="en-GB" sz="1300" b="1" dirty="0"/>
              <a:t>. Translated from Italian by H. </a:t>
            </a:r>
            <a:r>
              <a:rPr lang="en-GB" sz="1300" b="1" dirty="0" err="1"/>
              <a:t>Paolucci</a:t>
            </a:r>
            <a:r>
              <a:rPr lang="en-GB" sz="1300" b="1" dirty="0"/>
              <a:t>. Indianapolis, IN: </a:t>
            </a:r>
            <a:r>
              <a:rPr lang="en-GB" sz="1300" b="1" dirty="0" err="1"/>
              <a:t>Bobbs</a:t>
            </a:r>
            <a:r>
              <a:rPr lang="en-GB" sz="1300" b="1" dirty="0"/>
              <a:t>-Merrill.</a:t>
            </a:r>
          </a:p>
          <a:p>
            <a:pPr>
              <a:lnSpc>
                <a:spcPct val="90000"/>
              </a:lnSpc>
            </a:pPr>
            <a:endParaRPr lang="en-GB" sz="1300" dirty="0"/>
          </a:p>
        </p:txBody>
      </p:sp>
      <p:sp>
        <p:nvSpPr>
          <p:cNvPr id="77" name="Freeform: Shape 76">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4000" y="753529"/>
            <a:ext cx="4010943" cy="535094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Cesare Beccaria - Wikipedia">
            <a:extLst>
              <a:ext uri="{FF2B5EF4-FFF2-40B4-BE49-F238E27FC236}">
                <a16:creationId xmlns:a16="http://schemas.microsoft.com/office/drawing/2014/main" id="{C3B58CAD-181D-481E-8F56-4D01A10FD4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15"/>
          <a:stretch/>
        </p:blipFill>
        <p:spPr bwMode="auto">
          <a:xfrm>
            <a:off x="7559508" y="914394"/>
            <a:ext cx="3684567" cy="5029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150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2F2CC6-E7B2-443B-B15C-6367625D93B6}"/>
              </a:ext>
            </a:extLst>
          </p:cNvPr>
          <p:cNvSpPr>
            <a:spLocks noGrp="1"/>
          </p:cNvSpPr>
          <p:nvPr>
            <p:ph type="title"/>
          </p:nvPr>
        </p:nvSpPr>
        <p:spPr>
          <a:xfrm>
            <a:off x="1050879" y="609600"/>
            <a:ext cx="5562706" cy="1426234"/>
          </a:xfrm>
        </p:spPr>
        <p:txBody>
          <a:bodyPr>
            <a:normAutofit/>
          </a:bodyPr>
          <a:lstStyle/>
          <a:p>
            <a:r>
              <a:rPr lang="en-US" dirty="0"/>
              <a:t>Jeremy Bentham (1748-1832)</a:t>
            </a:r>
            <a:endParaRPr lang="en-GB" dirty="0"/>
          </a:p>
        </p:txBody>
      </p:sp>
      <p:sp>
        <p:nvSpPr>
          <p:cNvPr id="3" name="Content Placeholder 2">
            <a:extLst>
              <a:ext uri="{FF2B5EF4-FFF2-40B4-BE49-F238E27FC236}">
                <a16:creationId xmlns:a16="http://schemas.microsoft.com/office/drawing/2014/main" id="{260F8860-A24D-4C6B-8B4E-0E98CB4C6644}"/>
              </a:ext>
            </a:extLst>
          </p:cNvPr>
          <p:cNvSpPr>
            <a:spLocks noGrp="1"/>
          </p:cNvSpPr>
          <p:nvPr>
            <p:ph idx="1"/>
          </p:nvPr>
        </p:nvSpPr>
        <p:spPr>
          <a:xfrm>
            <a:off x="1050879" y="2357567"/>
            <a:ext cx="5216426" cy="3896810"/>
          </a:xfrm>
        </p:spPr>
        <p:txBody>
          <a:bodyPr>
            <a:normAutofit/>
          </a:bodyPr>
          <a:lstStyle/>
          <a:p>
            <a:pPr lvl="1">
              <a:lnSpc>
                <a:spcPct val="90000"/>
              </a:lnSpc>
            </a:pPr>
            <a:r>
              <a:rPr lang="en-GB" sz="1700"/>
              <a:t>Bentham defined as the "fundamental axiom" of his philosophy - "it is the greatest happiness of the greatest number that is the measure of right and wrong"</a:t>
            </a:r>
            <a:endParaRPr lang="en-US" sz="1700"/>
          </a:p>
          <a:p>
            <a:pPr marL="457200" lvl="1" indent="0">
              <a:lnSpc>
                <a:spcPct val="90000"/>
              </a:lnSpc>
              <a:buNone/>
            </a:pPr>
            <a:endParaRPr lang="en-US" sz="1700"/>
          </a:p>
          <a:p>
            <a:pPr lvl="1">
              <a:lnSpc>
                <a:spcPct val="90000"/>
              </a:lnSpc>
            </a:pPr>
            <a:r>
              <a:rPr lang="en-US" sz="1700"/>
              <a:t>Causes of crime:</a:t>
            </a:r>
          </a:p>
          <a:p>
            <a:pPr lvl="1">
              <a:lnSpc>
                <a:spcPct val="90000"/>
              </a:lnSpc>
            </a:pPr>
            <a:r>
              <a:rPr lang="en-US" sz="1700"/>
              <a:t>-  Rational choice, free will, quest for pleasure</a:t>
            </a:r>
          </a:p>
          <a:p>
            <a:pPr lvl="2">
              <a:lnSpc>
                <a:spcPct val="90000"/>
              </a:lnSpc>
              <a:buFontTx/>
              <a:buChar char="-"/>
            </a:pPr>
            <a:r>
              <a:rPr lang="en-US" sz="1700"/>
              <a:t>Pleasure/pain principle </a:t>
            </a:r>
          </a:p>
          <a:p>
            <a:pPr lvl="2">
              <a:lnSpc>
                <a:spcPct val="90000"/>
              </a:lnSpc>
              <a:buFontTx/>
              <a:buChar char="-"/>
            </a:pPr>
            <a:r>
              <a:rPr lang="en-US" sz="1700"/>
              <a:t>A philosopher and social reformer</a:t>
            </a:r>
          </a:p>
          <a:p>
            <a:pPr marL="0" indent="0">
              <a:lnSpc>
                <a:spcPct val="90000"/>
              </a:lnSpc>
              <a:buNone/>
            </a:pPr>
            <a:endParaRPr lang="en-GB" sz="1700" b="1"/>
          </a:p>
          <a:p>
            <a:pPr marL="0" indent="0">
              <a:lnSpc>
                <a:spcPct val="90000"/>
              </a:lnSpc>
              <a:buNone/>
            </a:pPr>
            <a:r>
              <a:rPr lang="en-GB" sz="1700" b="1"/>
              <a:t>Bentham, J. (1879) </a:t>
            </a:r>
            <a:r>
              <a:rPr lang="en-GB" sz="1700" b="1" i="1"/>
              <a:t>An introduction to the principles of morals and legislation. </a:t>
            </a:r>
            <a:r>
              <a:rPr lang="en-GB" sz="1700" b="1"/>
              <a:t>Oxford : Clarendon Press.</a:t>
            </a:r>
          </a:p>
          <a:p>
            <a:pPr>
              <a:lnSpc>
                <a:spcPct val="90000"/>
              </a:lnSpc>
            </a:pPr>
            <a:endParaRPr lang="en-GB" sz="1700"/>
          </a:p>
        </p:txBody>
      </p:sp>
      <p:pic>
        <p:nvPicPr>
          <p:cNvPr id="3074" name="Picture 2" descr="Jeremy Bentham - Wikipedia">
            <a:extLst>
              <a:ext uri="{FF2B5EF4-FFF2-40B4-BE49-F238E27FC236}">
                <a16:creationId xmlns:a16="http://schemas.microsoft.com/office/drawing/2014/main" id="{69326222-5ECC-44F5-96B0-3D0853DABC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53784" y="757568"/>
            <a:ext cx="3951737" cy="5358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385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51164-B6A5-4D6F-A69A-A301318291FE}"/>
              </a:ext>
            </a:extLst>
          </p:cNvPr>
          <p:cNvSpPr>
            <a:spLocks noGrp="1"/>
          </p:cNvSpPr>
          <p:nvPr>
            <p:ph type="title"/>
          </p:nvPr>
        </p:nvSpPr>
        <p:spPr/>
        <p:txBody>
          <a:bodyPr/>
          <a:lstStyle/>
          <a:p>
            <a:r>
              <a:rPr lang="en-GB" dirty="0"/>
              <a:t>Jeremy Bentham 1784-1832</a:t>
            </a:r>
          </a:p>
        </p:txBody>
      </p:sp>
      <p:sp>
        <p:nvSpPr>
          <p:cNvPr id="3" name="Content Placeholder 2">
            <a:extLst>
              <a:ext uri="{FF2B5EF4-FFF2-40B4-BE49-F238E27FC236}">
                <a16:creationId xmlns:a16="http://schemas.microsoft.com/office/drawing/2014/main" id="{BCADD4D0-D61E-4FB0-B5EA-697367A84089}"/>
              </a:ext>
            </a:extLst>
          </p:cNvPr>
          <p:cNvSpPr>
            <a:spLocks noGrp="1"/>
          </p:cNvSpPr>
          <p:nvPr>
            <p:ph idx="1"/>
          </p:nvPr>
        </p:nvSpPr>
        <p:spPr/>
        <p:txBody>
          <a:bodyPr/>
          <a:lstStyle/>
          <a:p>
            <a:r>
              <a:rPr lang="en-GB" sz="2000" dirty="0">
                <a:solidFill>
                  <a:schemeClr val="tx1"/>
                </a:solidFill>
              </a:rPr>
              <a:t>Believed criminals broke the Law for excitement, money, sex or something else of value.</a:t>
            </a:r>
          </a:p>
          <a:p>
            <a:endParaRPr lang="en-GB" sz="2000" dirty="0">
              <a:solidFill>
                <a:schemeClr val="tx1"/>
              </a:solidFill>
            </a:endParaRPr>
          </a:p>
          <a:p>
            <a:r>
              <a:rPr lang="en-GB" sz="2000" dirty="0">
                <a:solidFill>
                  <a:schemeClr val="tx1"/>
                </a:solidFill>
              </a:rPr>
              <a:t>Role of CJS to ensure that any pleasure gained from breaking the law was just outweighed by the pain of the punishment.</a:t>
            </a:r>
          </a:p>
          <a:p>
            <a:endParaRPr lang="en-GB" sz="2000" dirty="0">
              <a:solidFill>
                <a:schemeClr val="tx1"/>
              </a:solidFill>
            </a:endParaRPr>
          </a:p>
          <a:p>
            <a:r>
              <a:rPr lang="en-GB" sz="2000" dirty="0">
                <a:solidFill>
                  <a:schemeClr val="tx1"/>
                </a:solidFill>
              </a:rPr>
              <a:t>Like Beccaria, Bentham rejected the death penalty (save in respect of Murder)</a:t>
            </a:r>
          </a:p>
          <a:p>
            <a:endParaRPr lang="en-GB" dirty="0"/>
          </a:p>
        </p:txBody>
      </p:sp>
    </p:spTree>
    <p:extLst>
      <p:ext uri="{BB962C8B-B14F-4D97-AF65-F5344CB8AC3E}">
        <p14:creationId xmlns:p14="http://schemas.microsoft.com/office/powerpoint/2010/main" val="944945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14F6A-F621-49C9-88B0-15EF8E898083}"/>
              </a:ext>
            </a:extLst>
          </p:cNvPr>
          <p:cNvSpPr>
            <a:spLocks noGrp="1"/>
          </p:cNvSpPr>
          <p:nvPr>
            <p:ph type="title"/>
          </p:nvPr>
        </p:nvSpPr>
        <p:spPr/>
        <p:txBody>
          <a:bodyPr/>
          <a:lstStyle/>
          <a:p>
            <a:r>
              <a:rPr lang="en-GB" dirty="0"/>
              <a:t>Impact of classical criminology</a:t>
            </a:r>
          </a:p>
        </p:txBody>
      </p:sp>
      <p:sp>
        <p:nvSpPr>
          <p:cNvPr id="3" name="Content Placeholder 2">
            <a:extLst>
              <a:ext uri="{FF2B5EF4-FFF2-40B4-BE49-F238E27FC236}">
                <a16:creationId xmlns:a16="http://schemas.microsoft.com/office/drawing/2014/main" id="{3A681890-415D-4163-9FCA-12BD94ED5451}"/>
              </a:ext>
            </a:extLst>
          </p:cNvPr>
          <p:cNvSpPr>
            <a:spLocks noGrp="1"/>
          </p:cNvSpPr>
          <p:nvPr>
            <p:ph idx="1"/>
          </p:nvPr>
        </p:nvSpPr>
        <p:spPr/>
        <p:txBody>
          <a:bodyPr/>
          <a:lstStyle/>
          <a:p>
            <a:r>
              <a:rPr lang="en-GB" sz="2000" dirty="0">
                <a:solidFill>
                  <a:schemeClr val="tx1"/>
                </a:solidFill>
              </a:rPr>
              <a:t>Punishments appropriate to the crime</a:t>
            </a:r>
          </a:p>
          <a:p>
            <a:r>
              <a:rPr lang="en-GB" sz="2000" dirty="0">
                <a:solidFill>
                  <a:schemeClr val="tx1"/>
                </a:solidFill>
              </a:rPr>
              <a:t>Reduction in use of Capital Punishment </a:t>
            </a:r>
          </a:p>
          <a:p>
            <a:r>
              <a:rPr lang="en-GB" sz="2000" dirty="0">
                <a:solidFill>
                  <a:schemeClr val="tx1"/>
                </a:solidFill>
              </a:rPr>
              <a:t>Reduction in use of torture and corporal punishment</a:t>
            </a:r>
          </a:p>
          <a:p>
            <a:pPr lvl="0"/>
            <a:r>
              <a:rPr lang="en-GB" sz="2000" dirty="0">
                <a:solidFill>
                  <a:schemeClr val="tx1"/>
                </a:solidFill>
              </a:rPr>
              <a:t>Development of prisons as core element of punishment</a:t>
            </a:r>
          </a:p>
          <a:p>
            <a:pPr lvl="0"/>
            <a:r>
              <a:rPr lang="en-GB" sz="2000" dirty="0">
                <a:solidFill>
                  <a:schemeClr val="tx1"/>
                </a:solidFill>
              </a:rPr>
              <a:t>Changes to criminal justice - rights of the accused </a:t>
            </a:r>
          </a:p>
          <a:p>
            <a:pPr lvl="0"/>
            <a:r>
              <a:rPr lang="en-GB" sz="2000" dirty="0">
                <a:solidFill>
                  <a:schemeClr val="tx1"/>
                </a:solidFill>
              </a:rPr>
              <a:t>Influenced thinking about deterrence</a:t>
            </a:r>
          </a:p>
          <a:p>
            <a:pPr lvl="0"/>
            <a:r>
              <a:rPr lang="en-GB" sz="2000" dirty="0">
                <a:solidFill>
                  <a:schemeClr val="tx1"/>
                </a:solidFill>
              </a:rPr>
              <a:t>It also underlies modern theories such as rational choice theory</a:t>
            </a:r>
          </a:p>
          <a:p>
            <a:endParaRPr lang="en-GB" sz="2000" dirty="0">
              <a:solidFill>
                <a:schemeClr val="tx1"/>
              </a:solidFill>
            </a:endParaRPr>
          </a:p>
          <a:p>
            <a:endParaRPr lang="en-GB" sz="2000" dirty="0">
              <a:solidFill>
                <a:schemeClr val="tx1"/>
              </a:solidFill>
            </a:endParaRPr>
          </a:p>
          <a:p>
            <a:endParaRPr lang="en-GB" dirty="0"/>
          </a:p>
        </p:txBody>
      </p:sp>
    </p:spTree>
    <p:extLst>
      <p:ext uri="{BB962C8B-B14F-4D97-AF65-F5344CB8AC3E}">
        <p14:creationId xmlns:p14="http://schemas.microsoft.com/office/powerpoint/2010/main" val="541865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F656-13EA-45B3-86AF-0AC400EBA034}"/>
              </a:ext>
            </a:extLst>
          </p:cNvPr>
          <p:cNvSpPr>
            <a:spLocks noGrp="1"/>
          </p:cNvSpPr>
          <p:nvPr>
            <p:ph type="title"/>
          </p:nvPr>
        </p:nvSpPr>
        <p:spPr/>
        <p:txBody>
          <a:bodyPr/>
          <a:lstStyle/>
          <a:p>
            <a:r>
              <a:rPr lang="en-GB" dirty="0"/>
              <a:t>Limitations of Classicism</a:t>
            </a:r>
          </a:p>
        </p:txBody>
      </p:sp>
      <p:sp>
        <p:nvSpPr>
          <p:cNvPr id="3" name="Content Placeholder 2">
            <a:extLst>
              <a:ext uri="{FF2B5EF4-FFF2-40B4-BE49-F238E27FC236}">
                <a16:creationId xmlns:a16="http://schemas.microsoft.com/office/drawing/2014/main" id="{580210FB-FF2A-4103-8861-B1D2E779AA38}"/>
              </a:ext>
            </a:extLst>
          </p:cNvPr>
          <p:cNvSpPr>
            <a:spLocks noGrp="1"/>
          </p:cNvSpPr>
          <p:nvPr>
            <p:ph idx="1"/>
          </p:nvPr>
        </p:nvSpPr>
        <p:spPr/>
        <p:txBody>
          <a:bodyPr/>
          <a:lstStyle/>
          <a:p>
            <a:r>
              <a:rPr lang="en-GB" sz="2000" dirty="0">
                <a:solidFill>
                  <a:schemeClr val="tx1"/>
                </a:solidFill>
              </a:rPr>
              <a:t>Over simplistic – People behave in ‘free fashion’, if they can see they will be punished if caught they will be deterred </a:t>
            </a:r>
          </a:p>
          <a:p>
            <a:endParaRPr lang="en-GB" sz="2000" dirty="0">
              <a:solidFill>
                <a:schemeClr val="tx1"/>
              </a:solidFill>
            </a:endParaRPr>
          </a:p>
          <a:p>
            <a:r>
              <a:rPr lang="en-GB" sz="2000" dirty="0">
                <a:solidFill>
                  <a:schemeClr val="tx1"/>
                </a:solidFill>
              </a:rPr>
              <a:t>Views committing crime as a ‘free choice’</a:t>
            </a:r>
          </a:p>
          <a:p>
            <a:endParaRPr lang="en-GB" sz="2000" dirty="0">
              <a:solidFill>
                <a:schemeClr val="tx1"/>
              </a:solidFill>
            </a:endParaRPr>
          </a:p>
          <a:p>
            <a:r>
              <a:rPr lang="en-GB" sz="2000" dirty="0">
                <a:solidFill>
                  <a:schemeClr val="tx1"/>
                </a:solidFill>
              </a:rPr>
              <a:t>Assumption that society work in fair and just ways</a:t>
            </a:r>
          </a:p>
          <a:p>
            <a:endParaRPr lang="en-GB" dirty="0"/>
          </a:p>
        </p:txBody>
      </p:sp>
    </p:spTree>
    <p:extLst>
      <p:ext uri="{BB962C8B-B14F-4D97-AF65-F5344CB8AC3E}">
        <p14:creationId xmlns:p14="http://schemas.microsoft.com/office/powerpoint/2010/main" val="2270891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You said positivism is awesome? Prove it. - Willy Wonka Sarcasm Meme | Make  a Meme">
            <a:extLst>
              <a:ext uri="{FF2B5EF4-FFF2-40B4-BE49-F238E27FC236}">
                <a16:creationId xmlns:a16="http://schemas.microsoft.com/office/drawing/2014/main" id="{70EE8991-827C-4B59-9BBB-5E12D5B19354}"/>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r="2" b="4110"/>
          <a:stretch/>
        </p:blipFill>
        <p:spPr bwMode="auto">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9EED68A-F063-485E-A660-437F2F6B0020}"/>
              </a:ext>
            </a:extLst>
          </p:cNvPr>
          <p:cNvSpPr>
            <a:spLocks noGrp="1"/>
          </p:cNvSpPr>
          <p:nvPr>
            <p:ph type="title"/>
          </p:nvPr>
        </p:nvSpPr>
        <p:spPr>
          <a:xfrm>
            <a:off x="624307" y="2906973"/>
            <a:ext cx="3639828" cy="2640247"/>
          </a:xfrm>
        </p:spPr>
        <p:txBody>
          <a:bodyPr vert="horz" lIns="91440" tIns="45720" rIns="91440" bIns="45720" rtlCol="0" anchor="b">
            <a:normAutofit/>
          </a:bodyPr>
          <a:lstStyle/>
          <a:p>
            <a:r>
              <a:rPr lang="en-US"/>
              <a:t>Positivism</a:t>
            </a:r>
          </a:p>
        </p:txBody>
      </p:sp>
    </p:spTree>
    <p:extLst>
      <p:ext uri="{BB962C8B-B14F-4D97-AF65-F5344CB8AC3E}">
        <p14:creationId xmlns:p14="http://schemas.microsoft.com/office/powerpoint/2010/main" val="1134290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3B1EA-680F-4C2A-B21E-77C747C4A2BD}"/>
              </a:ext>
            </a:extLst>
          </p:cNvPr>
          <p:cNvSpPr>
            <a:spLocks noGrp="1"/>
          </p:cNvSpPr>
          <p:nvPr>
            <p:ph type="title"/>
          </p:nvPr>
        </p:nvSpPr>
        <p:spPr/>
        <p:txBody>
          <a:bodyPr/>
          <a:lstStyle/>
          <a:p>
            <a:r>
              <a:rPr lang="en-GB" dirty="0"/>
              <a:t>Positivist Criminology</a:t>
            </a:r>
          </a:p>
        </p:txBody>
      </p:sp>
      <p:sp>
        <p:nvSpPr>
          <p:cNvPr id="3" name="Content Placeholder 2">
            <a:extLst>
              <a:ext uri="{FF2B5EF4-FFF2-40B4-BE49-F238E27FC236}">
                <a16:creationId xmlns:a16="http://schemas.microsoft.com/office/drawing/2014/main" id="{0C1B60E9-B650-47D1-9D56-1286838266C6}"/>
              </a:ext>
            </a:extLst>
          </p:cNvPr>
          <p:cNvSpPr>
            <a:spLocks noGrp="1"/>
          </p:cNvSpPr>
          <p:nvPr>
            <p:ph idx="1"/>
          </p:nvPr>
        </p:nvSpPr>
        <p:spPr/>
        <p:txBody>
          <a:bodyPr>
            <a:normAutofit fontScale="92500" lnSpcReduction="20000"/>
          </a:bodyPr>
          <a:lstStyle/>
          <a:p>
            <a:r>
              <a:rPr lang="en-GB" sz="2000" dirty="0">
                <a:solidFill>
                  <a:schemeClr val="tx1"/>
                </a:solidFill>
              </a:rPr>
              <a:t>Human behaviour is determined by factors such as biology and physiology beyond the control of the individual and not as a result of ‘free will’</a:t>
            </a:r>
          </a:p>
          <a:p>
            <a:r>
              <a:rPr lang="en-GB" sz="2000" dirty="0">
                <a:solidFill>
                  <a:schemeClr val="tx1"/>
                </a:solidFill>
              </a:rPr>
              <a:t>Human behaviour can be studied and understood scientifically – behaviour is determined by factors beyond the individual control</a:t>
            </a:r>
          </a:p>
          <a:p>
            <a:r>
              <a:rPr lang="en-GB" sz="2000" dirty="0">
                <a:solidFill>
                  <a:schemeClr val="tx1"/>
                </a:solidFill>
              </a:rPr>
              <a:t>Three strands:</a:t>
            </a:r>
          </a:p>
          <a:p>
            <a:pPr lvl="2"/>
            <a:r>
              <a:rPr lang="en-GB" dirty="0">
                <a:solidFill>
                  <a:schemeClr val="tx1"/>
                </a:solidFill>
              </a:rPr>
              <a:t>Biological – human  behaviour is determined by heredity, diet or other biological factors</a:t>
            </a:r>
          </a:p>
          <a:p>
            <a:pPr lvl="2"/>
            <a:r>
              <a:rPr lang="en-GB" dirty="0">
                <a:solidFill>
                  <a:schemeClr val="tx1"/>
                </a:solidFill>
              </a:rPr>
              <a:t>Psychological – childhood experiences determine behaviour; people also learn from others or from reward/punishment</a:t>
            </a:r>
          </a:p>
          <a:p>
            <a:pPr lvl="2"/>
            <a:r>
              <a:rPr lang="en-GB" dirty="0">
                <a:solidFill>
                  <a:schemeClr val="tx1"/>
                </a:solidFill>
              </a:rPr>
              <a:t>Sociological – behaviour is determined by social factors such as culture, education or poverty.</a:t>
            </a:r>
          </a:p>
          <a:p>
            <a:endParaRPr lang="en-GB" sz="2000" dirty="0">
              <a:solidFill>
                <a:schemeClr val="tx1"/>
              </a:solidFill>
            </a:endParaRPr>
          </a:p>
          <a:p>
            <a:r>
              <a:rPr lang="en-GB" sz="2000" dirty="0">
                <a:solidFill>
                  <a:schemeClr val="tx1"/>
                </a:solidFill>
              </a:rPr>
              <a:t>Lombroso believed that criminals were distinctly different beings identifiable through such physical characteristics as:</a:t>
            </a:r>
          </a:p>
          <a:p>
            <a:pPr lvl="2"/>
            <a:r>
              <a:rPr lang="en-GB" dirty="0">
                <a:solidFill>
                  <a:schemeClr val="tx1"/>
                </a:solidFill>
              </a:rPr>
              <a:t>Deviation in head size or shape</a:t>
            </a:r>
          </a:p>
          <a:p>
            <a:pPr lvl="2"/>
            <a:r>
              <a:rPr lang="en-GB" dirty="0">
                <a:solidFill>
                  <a:schemeClr val="tx1"/>
                </a:solidFill>
              </a:rPr>
              <a:t>Excessive size of jaw or cheek bones and ears</a:t>
            </a:r>
          </a:p>
          <a:p>
            <a:pPr lvl="2"/>
            <a:r>
              <a:rPr lang="en-GB" dirty="0">
                <a:solidFill>
                  <a:schemeClr val="tx1"/>
                </a:solidFill>
              </a:rPr>
              <a:t>Long arms</a:t>
            </a:r>
          </a:p>
          <a:p>
            <a:endParaRPr lang="en-GB" dirty="0"/>
          </a:p>
        </p:txBody>
      </p:sp>
    </p:spTree>
    <p:extLst>
      <p:ext uri="{BB962C8B-B14F-4D97-AF65-F5344CB8AC3E}">
        <p14:creationId xmlns:p14="http://schemas.microsoft.com/office/powerpoint/2010/main" val="1484190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F9085-0A6E-47CE-9E57-7EC64429FC3E}"/>
              </a:ext>
            </a:extLst>
          </p:cNvPr>
          <p:cNvSpPr>
            <a:spLocks noGrp="1"/>
          </p:cNvSpPr>
          <p:nvPr>
            <p:ph type="title"/>
          </p:nvPr>
        </p:nvSpPr>
        <p:spPr/>
        <p:txBody>
          <a:bodyPr/>
          <a:lstStyle/>
          <a:p>
            <a:r>
              <a:rPr lang="en-GB" dirty="0"/>
              <a:t>Biological Positivism</a:t>
            </a:r>
          </a:p>
        </p:txBody>
      </p:sp>
      <p:sp>
        <p:nvSpPr>
          <p:cNvPr id="3" name="Content Placeholder 2">
            <a:extLst>
              <a:ext uri="{FF2B5EF4-FFF2-40B4-BE49-F238E27FC236}">
                <a16:creationId xmlns:a16="http://schemas.microsoft.com/office/drawing/2014/main" id="{8CE1B59B-ADDB-46FA-B929-D5ECDD374FC3}"/>
              </a:ext>
            </a:extLst>
          </p:cNvPr>
          <p:cNvSpPr>
            <a:spLocks noGrp="1"/>
          </p:cNvSpPr>
          <p:nvPr>
            <p:ph idx="1"/>
          </p:nvPr>
        </p:nvSpPr>
        <p:spPr/>
        <p:txBody>
          <a:bodyPr/>
          <a:lstStyle/>
          <a:p>
            <a:r>
              <a:rPr lang="en-GB" sz="2000" dirty="0">
                <a:solidFill>
                  <a:schemeClr val="tx1"/>
                </a:solidFill>
              </a:rPr>
              <a:t>Whilst understandably Lombroso’s (and Sheldon’s) work was largely discredited, a body of work exploring aspects of biology and the interaction between biological factors continues, however generally the results show that:</a:t>
            </a:r>
          </a:p>
          <a:p>
            <a:endParaRPr lang="en-GB" sz="2000" dirty="0">
              <a:solidFill>
                <a:schemeClr val="tx1"/>
              </a:solidFill>
            </a:endParaRPr>
          </a:p>
          <a:p>
            <a:pPr lvl="2"/>
            <a:r>
              <a:rPr lang="en-GB" dirty="0">
                <a:solidFill>
                  <a:schemeClr val="tx1"/>
                </a:solidFill>
              </a:rPr>
              <a:t>Biological factors have some role in determination of criminal conduct, but</a:t>
            </a:r>
          </a:p>
          <a:p>
            <a:pPr lvl="2"/>
            <a:r>
              <a:rPr lang="en-GB" dirty="0">
                <a:solidFill>
                  <a:schemeClr val="tx1"/>
                </a:solidFill>
              </a:rPr>
              <a:t>The extent is very small, and</a:t>
            </a:r>
          </a:p>
          <a:p>
            <a:pPr lvl="2"/>
            <a:r>
              <a:rPr lang="en-GB" dirty="0">
                <a:solidFill>
                  <a:schemeClr val="tx1"/>
                </a:solidFill>
              </a:rPr>
              <a:t>The effects are mediated by other social or environmental factors. </a:t>
            </a:r>
          </a:p>
          <a:p>
            <a:endParaRPr lang="en-GB" dirty="0"/>
          </a:p>
        </p:txBody>
      </p:sp>
    </p:spTree>
    <p:extLst>
      <p:ext uri="{BB962C8B-B14F-4D97-AF65-F5344CB8AC3E}">
        <p14:creationId xmlns:p14="http://schemas.microsoft.com/office/powerpoint/2010/main" val="3222572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E30010E-61B8-4F20-AE8F-FFCA560A9994}"/>
              </a:ext>
            </a:extLst>
          </p:cNvPr>
          <p:cNvSpPr>
            <a:spLocks noGrp="1"/>
          </p:cNvSpPr>
          <p:nvPr>
            <p:ph type="title"/>
          </p:nvPr>
        </p:nvSpPr>
        <p:spPr>
          <a:xfrm>
            <a:off x="1050879" y="609601"/>
            <a:ext cx="9810604" cy="1216024"/>
          </a:xfrm>
        </p:spPr>
        <p:txBody>
          <a:bodyPr>
            <a:normAutofit/>
          </a:bodyPr>
          <a:lstStyle/>
          <a:p>
            <a:r>
              <a:rPr lang="en-GB" dirty="0"/>
              <a:t>Psychological Positivism</a:t>
            </a:r>
          </a:p>
        </p:txBody>
      </p:sp>
      <p:sp>
        <p:nvSpPr>
          <p:cNvPr id="3" name="Content Placeholder 2">
            <a:extLst>
              <a:ext uri="{FF2B5EF4-FFF2-40B4-BE49-F238E27FC236}">
                <a16:creationId xmlns:a16="http://schemas.microsoft.com/office/drawing/2014/main" id="{ECD7E5A3-3D73-4AED-BE12-DD247165A63C}"/>
              </a:ext>
            </a:extLst>
          </p:cNvPr>
          <p:cNvSpPr>
            <a:spLocks noGrp="1"/>
          </p:cNvSpPr>
          <p:nvPr>
            <p:ph idx="1"/>
          </p:nvPr>
        </p:nvSpPr>
        <p:spPr>
          <a:xfrm>
            <a:off x="1050879" y="2296161"/>
            <a:ext cx="4788505" cy="3846012"/>
          </a:xfrm>
        </p:spPr>
        <p:txBody>
          <a:bodyPr>
            <a:normAutofit/>
          </a:bodyPr>
          <a:lstStyle/>
          <a:p>
            <a:r>
              <a:rPr lang="en-US" err="1"/>
              <a:t>Behaviour</a:t>
            </a:r>
            <a:r>
              <a:rPr lang="en-US"/>
              <a:t>, particularly deviant </a:t>
            </a:r>
            <a:r>
              <a:rPr lang="en-US" err="1"/>
              <a:t>behaviour</a:t>
            </a:r>
            <a:r>
              <a:rPr lang="en-US"/>
              <a:t>, is learned.</a:t>
            </a:r>
          </a:p>
          <a:p>
            <a:endParaRPr lang="en-US"/>
          </a:p>
          <a:p>
            <a:r>
              <a:rPr lang="en-US"/>
              <a:t>The nature of an individual’s conduct is influenced (learned) by the conduct of the group with whom they come into contact</a:t>
            </a:r>
          </a:p>
        </p:txBody>
      </p:sp>
      <p:pic>
        <p:nvPicPr>
          <p:cNvPr id="4" name="Content Placeholder 4" descr="A group of people sitting on a bench&#10;&#10;Description automatically generated with low confidence">
            <a:extLst>
              <a:ext uri="{FF2B5EF4-FFF2-40B4-BE49-F238E27FC236}">
                <a16:creationId xmlns:a16="http://schemas.microsoft.com/office/drawing/2014/main" id="{F4AF169F-7146-4EEC-8DFE-FD7D940C3BB6}"/>
              </a:ext>
            </a:extLst>
          </p:cNvPr>
          <p:cNvPicPr>
            <a:picLocks noChangeAspect="1"/>
          </p:cNvPicPr>
          <p:nvPr/>
        </p:nvPicPr>
        <p:blipFill rotWithShape="1">
          <a:blip r:embed="rId2"/>
          <a:stretch/>
        </p:blipFill>
        <p:spPr>
          <a:xfrm>
            <a:off x="6450426" y="2400554"/>
            <a:ext cx="4788505" cy="3001246"/>
          </a:xfrm>
          <a:prstGeom prst="rect">
            <a:avLst/>
          </a:prstGeom>
          <a:scene3d>
            <a:camera prst="orthographicFront"/>
            <a:lightRig rig="twoPt" dir="t">
              <a:rot lat="0" lon="0" rev="7200000"/>
            </a:lightRig>
          </a:scene3d>
          <a:sp3d>
            <a:bevelT w="25400" h="19050"/>
          </a:sp3d>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0804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D18969DA-E869-40AF-94FC-E40F96D7D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AA532-67D7-4F7C-8BD0-54B7514A2B9D}"/>
              </a:ext>
            </a:extLst>
          </p:cNvPr>
          <p:cNvSpPr>
            <a:spLocks noGrp="1"/>
          </p:cNvSpPr>
          <p:nvPr>
            <p:ph type="title"/>
          </p:nvPr>
        </p:nvSpPr>
        <p:spPr>
          <a:xfrm>
            <a:off x="723900" y="1210024"/>
            <a:ext cx="4926316" cy="2361064"/>
          </a:xfrm>
        </p:spPr>
        <p:txBody>
          <a:bodyPr vert="horz" lIns="91440" tIns="45720" rIns="91440" bIns="45720" rtlCol="0" anchor="b">
            <a:normAutofit/>
          </a:bodyPr>
          <a:lstStyle/>
          <a:p>
            <a:pPr algn="ctr"/>
            <a:r>
              <a:rPr lang="en-US" sz="3200" dirty="0"/>
              <a:t>Classicism Vs. Positivism</a:t>
            </a:r>
            <a:br>
              <a:rPr lang="en-US" sz="3200" dirty="0"/>
            </a:br>
            <a:br>
              <a:rPr lang="en-US" sz="3200" dirty="0"/>
            </a:br>
            <a:r>
              <a:rPr lang="en-US" sz="2000" dirty="0"/>
              <a:t>(Dawn of Justice)</a:t>
            </a:r>
            <a:endParaRPr lang="en-US" sz="3200" dirty="0"/>
          </a:p>
        </p:txBody>
      </p:sp>
      <p:sp>
        <p:nvSpPr>
          <p:cNvPr id="15" name="Freeform: Shape 14">
            <a:extLst>
              <a:ext uri="{FF2B5EF4-FFF2-40B4-BE49-F238E27FC236}">
                <a16:creationId xmlns:a16="http://schemas.microsoft.com/office/drawing/2014/main" id="{0776B1EE-A7D1-46A3-81E9-19E58E41D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8" y="1"/>
            <a:ext cx="7602071" cy="484093"/>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A0A40C28-B748-4B4A-BF04-30E783CE7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04329"/>
            <a:ext cx="10680562" cy="1353672"/>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D7AD3563-1322-4309-B112-95A514C93B34}"/>
              </a:ext>
            </a:extLst>
          </p:cNvPr>
          <p:cNvGraphicFramePr>
            <a:graphicFrameLocks/>
          </p:cNvGraphicFramePr>
          <p:nvPr>
            <p:extLst>
              <p:ext uri="{D42A27DB-BD31-4B8C-83A1-F6EECF244321}">
                <p14:modId xmlns:p14="http://schemas.microsoft.com/office/powerpoint/2010/main" val="1451425566"/>
              </p:ext>
            </p:extLst>
          </p:nvPr>
        </p:nvGraphicFramePr>
        <p:xfrm>
          <a:off x="6095999" y="1150902"/>
          <a:ext cx="5378154" cy="4122598"/>
        </p:xfrm>
        <a:graphic>
          <a:graphicData uri="http://schemas.openxmlformats.org/drawingml/2006/table">
            <a:tbl>
              <a:tblPr firstRow="1" bandRow="1">
                <a:tableStyleId>{5C22544A-7EE6-4342-B048-85BDC9FD1C3A}</a:tableStyleId>
              </a:tblPr>
              <a:tblGrid>
                <a:gridCol w="1892953">
                  <a:extLst>
                    <a:ext uri="{9D8B030D-6E8A-4147-A177-3AD203B41FA5}">
                      <a16:colId xmlns:a16="http://schemas.microsoft.com/office/drawing/2014/main" val="2988899587"/>
                    </a:ext>
                  </a:extLst>
                </a:gridCol>
                <a:gridCol w="1696625">
                  <a:extLst>
                    <a:ext uri="{9D8B030D-6E8A-4147-A177-3AD203B41FA5}">
                      <a16:colId xmlns:a16="http://schemas.microsoft.com/office/drawing/2014/main" val="2591900777"/>
                    </a:ext>
                  </a:extLst>
                </a:gridCol>
                <a:gridCol w="1788576">
                  <a:extLst>
                    <a:ext uri="{9D8B030D-6E8A-4147-A177-3AD203B41FA5}">
                      <a16:colId xmlns:a16="http://schemas.microsoft.com/office/drawing/2014/main" val="1722961606"/>
                    </a:ext>
                  </a:extLst>
                </a:gridCol>
              </a:tblGrid>
              <a:tr h="386494">
                <a:tc>
                  <a:txBody>
                    <a:bodyPr/>
                    <a:lstStyle/>
                    <a:p>
                      <a:endParaRPr lang="en-GB" sz="1900"/>
                    </a:p>
                  </a:txBody>
                  <a:tcPr marL="71573" marR="71573" marT="35786" marB="35786"/>
                </a:tc>
                <a:tc>
                  <a:txBody>
                    <a:bodyPr/>
                    <a:lstStyle/>
                    <a:p>
                      <a:r>
                        <a:rPr lang="en-GB" sz="1900"/>
                        <a:t>Classicism</a:t>
                      </a:r>
                    </a:p>
                  </a:txBody>
                  <a:tcPr marL="71573" marR="71573" marT="35786" marB="35786"/>
                </a:tc>
                <a:tc>
                  <a:txBody>
                    <a:bodyPr/>
                    <a:lstStyle/>
                    <a:p>
                      <a:r>
                        <a:rPr lang="en-GB" sz="1900"/>
                        <a:t>Positivism</a:t>
                      </a:r>
                    </a:p>
                  </a:txBody>
                  <a:tcPr marL="71573" marR="71573" marT="35786" marB="35786"/>
                </a:tc>
                <a:extLst>
                  <a:ext uri="{0D108BD9-81ED-4DB2-BD59-A6C34878D82A}">
                    <a16:rowId xmlns:a16="http://schemas.microsoft.com/office/drawing/2014/main" val="1276088638"/>
                  </a:ext>
                </a:extLst>
              </a:tr>
              <a:tr h="386494">
                <a:tc>
                  <a:txBody>
                    <a:bodyPr/>
                    <a:lstStyle/>
                    <a:p>
                      <a:r>
                        <a:rPr lang="en-GB" sz="1900">
                          <a:highlight>
                            <a:srgbClr val="808080"/>
                          </a:highlight>
                        </a:rPr>
                        <a:t>Object of Study</a:t>
                      </a:r>
                    </a:p>
                  </a:txBody>
                  <a:tcPr marL="71573" marR="71573" marT="35786" marB="35786"/>
                </a:tc>
                <a:tc>
                  <a:txBody>
                    <a:bodyPr/>
                    <a:lstStyle/>
                    <a:p>
                      <a:r>
                        <a:rPr lang="en-GB" sz="1900"/>
                        <a:t>Offence</a:t>
                      </a:r>
                    </a:p>
                  </a:txBody>
                  <a:tcPr marL="71573" marR="71573" marT="35786" marB="35786"/>
                </a:tc>
                <a:tc>
                  <a:txBody>
                    <a:bodyPr/>
                    <a:lstStyle/>
                    <a:p>
                      <a:r>
                        <a:rPr lang="en-GB" sz="1900"/>
                        <a:t>Offender</a:t>
                      </a:r>
                    </a:p>
                  </a:txBody>
                  <a:tcPr marL="71573" marR="71573" marT="35786" marB="35786"/>
                </a:tc>
                <a:extLst>
                  <a:ext uri="{0D108BD9-81ED-4DB2-BD59-A6C34878D82A}">
                    <a16:rowId xmlns:a16="http://schemas.microsoft.com/office/drawing/2014/main" val="2286762187"/>
                  </a:ext>
                </a:extLst>
              </a:tr>
              <a:tr h="2104242">
                <a:tc>
                  <a:txBody>
                    <a:bodyPr/>
                    <a:lstStyle/>
                    <a:p>
                      <a:r>
                        <a:rPr lang="en-GB" sz="1900">
                          <a:highlight>
                            <a:srgbClr val="808080"/>
                          </a:highlight>
                        </a:rPr>
                        <a:t>Nature of Offender</a:t>
                      </a:r>
                    </a:p>
                  </a:txBody>
                  <a:tcPr marL="71573" marR="71573" marT="35786" marB="35786"/>
                </a:tc>
                <a:tc>
                  <a:txBody>
                    <a:bodyPr/>
                    <a:lstStyle/>
                    <a:p>
                      <a:r>
                        <a:rPr lang="en-GB" sz="1900"/>
                        <a:t>Free Will</a:t>
                      </a:r>
                    </a:p>
                    <a:p>
                      <a:r>
                        <a:rPr lang="en-GB" sz="1900"/>
                        <a:t>Rational Choice</a:t>
                      </a:r>
                    </a:p>
                    <a:p>
                      <a:r>
                        <a:rPr lang="en-GB" sz="1900"/>
                        <a:t>Calculating</a:t>
                      </a:r>
                    </a:p>
                    <a:p>
                      <a:r>
                        <a:rPr lang="en-GB" sz="1900"/>
                        <a:t>Normal</a:t>
                      </a:r>
                    </a:p>
                  </a:txBody>
                  <a:tcPr marL="71573" marR="71573" marT="35786" marB="35786"/>
                </a:tc>
                <a:tc>
                  <a:txBody>
                    <a:bodyPr/>
                    <a:lstStyle/>
                    <a:p>
                      <a:r>
                        <a:rPr lang="en-GB" sz="1900"/>
                        <a:t>Determined</a:t>
                      </a:r>
                    </a:p>
                    <a:p>
                      <a:r>
                        <a:rPr lang="en-GB" sz="1900"/>
                        <a:t>Driven by biological psychological or other influences</a:t>
                      </a:r>
                    </a:p>
                    <a:p>
                      <a:r>
                        <a:rPr lang="en-GB" sz="1900"/>
                        <a:t>Pathological</a:t>
                      </a:r>
                    </a:p>
                  </a:txBody>
                  <a:tcPr marL="71573" marR="71573" marT="35786" marB="35786"/>
                </a:tc>
                <a:extLst>
                  <a:ext uri="{0D108BD9-81ED-4DB2-BD59-A6C34878D82A}">
                    <a16:rowId xmlns:a16="http://schemas.microsoft.com/office/drawing/2014/main" val="2573141952"/>
                  </a:ext>
                </a:extLst>
              </a:tr>
              <a:tr h="1245368">
                <a:tc>
                  <a:txBody>
                    <a:bodyPr/>
                    <a:lstStyle/>
                    <a:p>
                      <a:r>
                        <a:rPr lang="en-GB" sz="1900">
                          <a:highlight>
                            <a:srgbClr val="808080"/>
                          </a:highlight>
                        </a:rPr>
                        <a:t>Response to Crime</a:t>
                      </a:r>
                    </a:p>
                  </a:txBody>
                  <a:tcPr marL="71573" marR="71573" marT="35786" marB="35786"/>
                </a:tc>
                <a:tc>
                  <a:txBody>
                    <a:bodyPr/>
                    <a:lstStyle/>
                    <a:p>
                      <a:r>
                        <a:rPr lang="en-GB" sz="1900"/>
                        <a:t>Punishment</a:t>
                      </a:r>
                    </a:p>
                    <a:p>
                      <a:r>
                        <a:rPr lang="en-GB" sz="1900"/>
                        <a:t>Proportionate to Offence</a:t>
                      </a:r>
                    </a:p>
                  </a:txBody>
                  <a:tcPr marL="71573" marR="71573" marT="35786" marB="35786"/>
                </a:tc>
                <a:tc>
                  <a:txBody>
                    <a:bodyPr/>
                    <a:lstStyle/>
                    <a:p>
                      <a:r>
                        <a:rPr lang="en-GB" sz="1900" dirty="0"/>
                        <a:t>Treatment</a:t>
                      </a:r>
                    </a:p>
                    <a:p>
                      <a:r>
                        <a:rPr lang="en-GB" sz="1900" dirty="0"/>
                        <a:t>Indeterminate dependent on circumstances</a:t>
                      </a:r>
                    </a:p>
                  </a:txBody>
                  <a:tcPr marL="71573" marR="71573" marT="35786" marB="35786"/>
                </a:tc>
                <a:extLst>
                  <a:ext uri="{0D108BD9-81ED-4DB2-BD59-A6C34878D82A}">
                    <a16:rowId xmlns:a16="http://schemas.microsoft.com/office/drawing/2014/main" val="3512096151"/>
                  </a:ext>
                </a:extLst>
              </a:tr>
            </a:tbl>
          </a:graphicData>
        </a:graphic>
      </p:graphicFrame>
    </p:spTree>
    <p:extLst>
      <p:ext uri="{BB962C8B-B14F-4D97-AF65-F5344CB8AC3E}">
        <p14:creationId xmlns:p14="http://schemas.microsoft.com/office/powerpoint/2010/main" val="2549667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8304E7-27B9-4B32-B734-39819455A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6D278F6-3BB7-495D-ACAC-035E55A3F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3150" cy="6858000"/>
          </a:xfrm>
          <a:custGeom>
            <a:avLst/>
            <a:gdLst>
              <a:gd name="connsiteX0" fmla="*/ 0 w 5773150"/>
              <a:gd name="connsiteY0" fmla="*/ 0 h 6858000"/>
              <a:gd name="connsiteX1" fmla="*/ 5743678 w 5773150"/>
              <a:gd name="connsiteY1" fmla="*/ 0 h 6858000"/>
              <a:gd name="connsiteX2" fmla="*/ 5751391 w 5773150"/>
              <a:gd name="connsiteY2" fmla="*/ 30573 h 6858000"/>
              <a:gd name="connsiteX3" fmla="*/ 5766902 w 5773150"/>
              <a:gd name="connsiteY3" fmla="*/ 64019 h 6858000"/>
              <a:gd name="connsiteX4" fmla="*/ 5766384 w 5773150"/>
              <a:gd name="connsiteY4" fmla="*/ 102070 h 6858000"/>
              <a:gd name="connsiteX5" fmla="*/ 5761277 w 5773150"/>
              <a:gd name="connsiteY5" fmla="*/ 107443 h 6858000"/>
              <a:gd name="connsiteX6" fmla="*/ 5752316 w 5773150"/>
              <a:gd name="connsiteY6" fmla="*/ 295258 h 6858000"/>
              <a:gd name="connsiteX7" fmla="*/ 5746314 w 5773150"/>
              <a:gd name="connsiteY7" fmla="*/ 327740 h 6858000"/>
              <a:gd name="connsiteX8" fmla="*/ 5738881 w 5773150"/>
              <a:gd name="connsiteY8" fmla="*/ 351315 h 6858000"/>
              <a:gd name="connsiteX9" fmla="*/ 5736461 w 5773150"/>
              <a:gd name="connsiteY9" fmla="*/ 411657 h 6858000"/>
              <a:gd name="connsiteX10" fmla="*/ 5739349 w 5773150"/>
              <a:gd name="connsiteY10" fmla="*/ 511819 h 6858000"/>
              <a:gd name="connsiteX11" fmla="*/ 5738426 w 5773150"/>
              <a:gd name="connsiteY11" fmla="*/ 533052 h 6858000"/>
              <a:gd name="connsiteX12" fmla="*/ 5731528 w 5773150"/>
              <a:gd name="connsiteY12" fmla="*/ 550926 h 6858000"/>
              <a:gd name="connsiteX13" fmla="*/ 5724607 w 5773150"/>
              <a:gd name="connsiteY13" fmla="*/ 554743 h 6858000"/>
              <a:gd name="connsiteX14" fmla="*/ 5723119 w 5773150"/>
              <a:gd name="connsiteY14" fmla="*/ 566363 h 6858000"/>
              <a:gd name="connsiteX15" fmla="*/ 5721446 w 5773150"/>
              <a:gd name="connsiteY15" fmla="*/ 569374 h 6858000"/>
              <a:gd name="connsiteX16" fmla="*/ 5727098 w 5773150"/>
              <a:gd name="connsiteY16" fmla="*/ 625703 h 6858000"/>
              <a:gd name="connsiteX17" fmla="*/ 5718199 w 5773150"/>
              <a:gd name="connsiteY17" fmla="*/ 672062 h 6858000"/>
              <a:gd name="connsiteX18" fmla="*/ 5721559 w 5773150"/>
              <a:gd name="connsiteY18" fmla="*/ 799708 h 6858000"/>
              <a:gd name="connsiteX19" fmla="*/ 5706600 w 5773150"/>
              <a:gd name="connsiteY19" fmla="*/ 996786 h 6858000"/>
              <a:gd name="connsiteX20" fmla="*/ 5698779 w 5773150"/>
              <a:gd name="connsiteY20" fmla="*/ 1123394 h 6858000"/>
              <a:gd name="connsiteX21" fmla="*/ 5731557 w 5773150"/>
              <a:gd name="connsiteY21" fmla="*/ 1202870 h 6858000"/>
              <a:gd name="connsiteX22" fmla="*/ 5736580 w 5773150"/>
              <a:gd name="connsiteY22" fmla="*/ 1215292 h 6858000"/>
              <a:gd name="connsiteX23" fmla="*/ 5735505 w 5773150"/>
              <a:gd name="connsiteY23" fmla="*/ 1217172 h 6858000"/>
              <a:gd name="connsiteX24" fmla="*/ 5736321 w 5773150"/>
              <a:gd name="connsiteY24" fmla="*/ 1232680 h 6858000"/>
              <a:gd name="connsiteX25" fmla="*/ 5739880 w 5773150"/>
              <a:gd name="connsiteY25" fmla="*/ 1235358 h 6858000"/>
              <a:gd name="connsiteX26" fmla="*/ 5741500 w 5773150"/>
              <a:gd name="connsiteY26" fmla="*/ 1245773 h 6858000"/>
              <a:gd name="connsiteX27" fmla="*/ 5747543 w 5773150"/>
              <a:gd name="connsiteY27" fmla="*/ 1265687 h 6858000"/>
              <a:gd name="connsiteX28" fmla="*/ 5746000 w 5773150"/>
              <a:gd name="connsiteY28" fmla="*/ 1269978 h 6858000"/>
              <a:gd name="connsiteX29" fmla="*/ 5713210 w 5773150"/>
              <a:gd name="connsiteY29" fmla="*/ 1375228 h 6858000"/>
              <a:gd name="connsiteX30" fmla="*/ 5718231 w 5773150"/>
              <a:gd name="connsiteY30" fmla="*/ 1407489 h 6858000"/>
              <a:gd name="connsiteX31" fmla="*/ 5718549 w 5773150"/>
              <a:gd name="connsiteY31" fmla="*/ 1414144 h 6858000"/>
              <a:gd name="connsiteX32" fmla="*/ 5718270 w 5773150"/>
              <a:gd name="connsiteY32" fmla="*/ 1414342 h 6858000"/>
              <a:gd name="connsiteX33" fmla="*/ 5718039 w 5773150"/>
              <a:gd name="connsiteY33" fmla="*/ 1421494 h 6858000"/>
              <a:gd name="connsiteX34" fmla="*/ 5719130 w 5773150"/>
              <a:gd name="connsiteY34" fmla="*/ 1426276 h 6858000"/>
              <a:gd name="connsiteX35" fmla="*/ 5719749 w 5773150"/>
              <a:gd name="connsiteY35" fmla="*/ 1439183 h 6858000"/>
              <a:gd name="connsiteX36" fmla="*/ 5718068 w 5773150"/>
              <a:gd name="connsiteY36" fmla="*/ 1444070 h 6858000"/>
              <a:gd name="connsiteX37" fmla="*/ 5683760 w 5773150"/>
              <a:gd name="connsiteY37" fmla="*/ 1484872 h 6858000"/>
              <a:gd name="connsiteX38" fmla="*/ 5655213 w 5773150"/>
              <a:gd name="connsiteY38" fmla="*/ 1570335 h 6858000"/>
              <a:gd name="connsiteX39" fmla="*/ 5630336 w 5773150"/>
              <a:gd name="connsiteY39" fmla="*/ 1655809 h 6858000"/>
              <a:gd name="connsiteX40" fmla="*/ 5622971 w 5773150"/>
              <a:gd name="connsiteY40" fmla="*/ 1687176 h 6858000"/>
              <a:gd name="connsiteX41" fmla="*/ 5602601 w 5773150"/>
              <a:gd name="connsiteY41" fmla="*/ 1741240 h 6858000"/>
              <a:gd name="connsiteX42" fmla="*/ 5588781 w 5773150"/>
              <a:gd name="connsiteY42" fmla="*/ 1764858 h 6858000"/>
              <a:gd name="connsiteX43" fmla="*/ 5588947 w 5773150"/>
              <a:gd name="connsiteY43" fmla="*/ 1766091 h 6858000"/>
              <a:gd name="connsiteX44" fmla="*/ 5585214 w 5773150"/>
              <a:gd name="connsiteY44" fmla="*/ 1767564 h 6858000"/>
              <a:gd name="connsiteX45" fmla="*/ 5582552 w 5773150"/>
              <a:gd name="connsiteY45" fmla="*/ 1771907 h 6858000"/>
              <a:gd name="connsiteX46" fmla="*/ 5580211 w 5773150"/>
              <a:gd name="connsiteY46" fmla="*/ 1785016 h 6858000"/>
              <a:gd name="connsiteX47" fmla="*/ 5580144 w 5773150"/>
              <a:gd name="connsiteY47" fmla="*/ 1790155 h 6858000"/>
              <a:gd name="connsiteX48" fmla="*/ 5578316 w 5773150"/>
              <a:gd name="connsiteY48" fmla="*/ 1797230 h 6858000"/>
              <a:gd name="connsiteX49" fmla="*/ 5578012 w 5773150"/>
              <a:gd name="connsiteY49" fmla="*/ 1797341 h 6858000"/>
              <a:gd name="connsiteX50" fmla="*/ 5576805 w 5773150"/>
              <a:gd name="connsiteY50" fmla="*/ 1804097 h 6858000"/>
              <a:gd name="connsiteX51" fmla="*/ 5574175 w 5773150"/>
              <a:gd name="connsiteY51" fmla="*/ 1837992 h 6858000"/>
              <a:gd name="connsiteX52" fmla="*/ 5538573 w 5773150"/>
              <a:gd name="connsiteY52" fmla="*/ 1874590 h 6858000"/>
              <a:gd name="connsiteX53" fmla="*/ 5529775 w 5773150"/>
              <a:gd name="connsiteY53" fmla="*/ 1891237 h 6858000"/>
              <a:gd name="connsiteX54" fmla="*/ 5523694 w 5773150"/>
              <a:gd name="connsiteY54" fmla="*/ 1899776 h 6858000"/>
              <a:gd name="connsiteX55" fmla="*/ 5522424 w 5773150"/>
              <a:gd name="connsiteY55" fmla="*/ 1900078 h 6858000"/>
              <a:gd name="connsiteX56" fmla="*/ 5520031 w 5773150"/>
              <a:gd name="connsiteY56" fmla="*/ 1932606 h 6858000"/>
              <a:gd name="connsiteX57" fmla="*/ 5517631 w 5773150"/>
              <a:gd name="connsiteY57" fmla="*/ 1936394 h 6858000"/>
              <a:gd name="connsiteX58" fmla="*/ 5518736 w 5773150"/>
              <a:gd name="connsiteY58" fmla="*/ 1958275 h 6858000"/>
              <a:gd name="connsiteX59" fmla="*/ 5520575 w 5773150"/>
              <a:gd name="connsiteY59" fmla="*/ 1973057 h 6858000"/>
              <a:gd name="connsiteX60" fmla="*/ 5494788 w 5773150"/>
              <a:gd name="connsiteY60" fmla="*/ 2160875 h 6858000"/>
              <a:gd name="connsiteX61" fmla="*/ 5495547 w 5773150"/>
              <a:gd name="connsiteY61" fmla="*/ 2270995 h 6858000"/>
              <a:gd name="connsiteX62" fmla="*/ 5473327 w 5773150"/>
              <a:gd name="connsiteY62" fmla="*/ 2341361 h 6858000"/>
              <a:gd name="connsiteX63" fmla="*/ 5444557 w 5773150"/>
              <a:gd name="connsiteY63" fmla="*/ 2359357 h 6858000"/>
              <a:gd name="connsiteX64" fmla="*/ 5410799 w 5773150"/>
              <a:gd name="connsiteY64" fmla="*/ 2539631 h 6858000"/>
              <a:gd name="connsiteX65" fmla="*/ 5392086 w 5773150"/>
              <a:gd name="connsiteY65" fmla="*/ 2583107 h 6858000"/>
              <a:gd name="connsiteX66" fmla="*/ 5396221 w 5773150"/>
              <a:gd name="connsiteY66" fmla="*/ 2626625 h 6858000"/>
              <a:gd name="connsiteX67" fmla="*/ 5384605 w 5773150"/>
              <a:gd name="connsiteY67" fmla="*/ 2641276 h 6858000"/>
              <a:gd name="connsiteX68" fmla="*/ 5382375 w 5773150"/>
              <a:gd name="connsiteY68" fmla="*/ 2643748 h 6858000"/>
              <a:gd name="connsiteX69" fmla="*/ 5378376 w 5773150"/>
              <a:gd name="connsiteY69" fmla="*/ 2654882 h 6858000"/>
              <a:gd name="connsiteX70" fmla="*/ 5371098 w 5773150"/>
              <a:gd name="connsiteY70" fmla="*/ 2656453 h 6858000"/>
              <a:gd name="connsiteX71" fmla="*/ 5360670 w 5773150"/>
              <a:gd name="connsiteY71" fmla="*/ 2672090 h 6858000"/>
              <a:gd name="connsiteX72" fmla="*/ 5355023 w 5773150"/>
              <a:gd name="connsiteY72" fmla="*/ 2693024 h 6858000"/>
              <a:gd name="connsiteX73" fmla="*/ 5334290 w 5773150"/>
              <a:gd name="connsiteY73" fmla="*/ 2767224 h 6858000"/>
              <a:gd name="connsiteX74" fmla="*/ 5334675 w 5773150"/>
              <a:gd name="connsiteY74" fmla="*/ 2780287 h 6858000"/>
              <a:gd name="connsiteX75" fmla="*/ 5318729 w 5773150"/>
              <a:gd name="connsiteY75" fmla="*/ 2818533 h 6858000"/>
              <a:gd name="connsiteX76" fmla="*/ 5308395 w 5773150"/>
              <a:gd name="connsiteY76" fmla="*/ 2853605 h 6858000"/>
              <a:gd name="connsiteX77" fmla="*/ 5305322 w 5773150"/>
              <a:gd name="connsiteY77" fmla="*/ 2877253 h 6858000"/>
              <a:gd name="connsiteX78" fmla="*/ 5301489 w 5773150"/>
              <a:gd name="connsiteY78" fmla="*/ 2882681 h 6858000"/>
              <a:gd name="connsiteX79" fmla="*/ 5294118 w 5773150"/>
              <a:gd name="connsiteY79" fmla="*/ 2905402 h 6858000"/>
              <a:gd name="connsiteX80" fmla="*/ 5294526 w 5773150"/>
              <a:gd name="connsiteY80" fmla="*/ 2918038 h 6858000"/>
              <a:gd name="connsiteX81" fmla="*/ 5283716 w 5773150"/>
              <a:gd name="connsiteY81" fmla="*/ 2927650 h 6858000"/>
              <a:gd name="connsiteX82" fmla="*/ 5277240 w 5773150"/>
              <a:gd name="connsiteY82" fmla="*/ 2929023 h 6858000"/>
              <a:gd name="connsiteX83" fmla="*/ 5275633 w 5773150"/>
              <a:gd name="connsiteY83" fmla="*/ 2946120 h 6858000"/>
              <a:gd name="connsiteX84" fmla="*/ 5266576 w 5773150"/>
              <a:gd name="connsiteY84" fmla="*/ 2958163 h 6858000"/>
              <a:gd name="connsiteX85" fmla="*/ 5267255 w 5773150"/>
              <a:gd name="connsiteY85" fmla="*/ 2970848 h 6858000"/>
              <a:gd name="connsiteX86" fmla="*/ 5265185 w 5773150"/>
              <a:gd name="connsiteY86" fmla="*/ 2975513 h 6858000"/>
              <a:gd name="connsiteX87" fmla="*/ 5259313 w 5773150"/>
              <a:gd name="connsiteY87" fmla="*/ 2986924 h 6858000"/>
              <a:gd name="connsiteX88" fmla="*/ 5247802 w 5773150"/>
              <a:gd name="connsiteY88" fmla="*/ 3006258 h 6858000"/>
              <a:gd name="connsiteX89" fmla="*/ 5245279 w 5773150"/>
              <a:gd name="connsiteY89" fmla="*/ 3012562 h 6858000"/>
              <a:gd name="connsiteX90" fmla="*/ 5232206 w 5773150"/>
              <a:gd name="connsiteY90" fmla="*/ 3024355 h 6858000"/>
              <a:gd name="connsiteX91" fmla="*/ 5217115 w 5773150"/>
              <a:gd name="connsiteY91" fmla="*/ 3049786 h 6858000"/>
              <a:gd name="connsiteX92" fmla="*/ 5176572 w 5773150"/>
              <a:gd name="connsiteY92" fmla="*/ 3090998 h 6858000"/>
              <a:gd name="connsiteX93" fmla="*/ 5155861 w 5773150"/>
              <a:gd name="connsiteY93" fmla="*/ 3116019 h 6858000"/>
              <a:gd name="connsiteX94" fmla="*/ 5138549 w 5773150"/>
              <a:gd name="connsiteY94" fmla="*/ 3132106 h 6858000"/>
              <a:gd name="connsiteX95" fmla="*/ 5106546 w 5773150"/>
              <a:gd name="connsiteY95" fmla="*/ 3184456 h 6858000"/>
              <a:gd name="connsiteX96" fmla="*/ 5058542 w 5773150"/>
              <a:gd name="connsiteY96" fmla="*/ 3275999 h 6858000"/>
              <a:gd name="connsiteX97" fmla="*/ 5047232 w 5773150"/>
              <a:gd name="connsiteY97" fmla="*/ 3294370 h 6858000"/>
              <a:gd name="connsiteX98" fmla="*/ 5033169 w 5773150"/>
              <a:gd name="connsiteY98" fmla="*/ 3305717 h 6858000"/>
              <a:gd name="connsiteX99" fmla="*/ 5026122 w 5773150"/>
              <a:gd name="connsiteY99" fmla="*/ 3304478 h 6858000"/>
              <a:gd name="connsiteX100" fmla="*/ 5019204 w 5773150"/>
              <a:gd name="connsiteY100" fmla="*/ 3313868 h 6858000"/>
              <a:gd name="connsiteX101" fmla="*/ 5016458 w 5773150"/>
              <a:gd name="connsiteY101" fmla="*/ 3315437 h 6858000"/>
              <a:gd name="connsiteX102" fmla="*/ 5001612 w 5773150"/>
              <a:gd name="connsiteY102" fmla="*/ 3325366 h 6858000"/>
              <a:gd name="connsiteX103" fmla="*/ 4992447 w 5773150"/>
              <a:gd name="connsiteY103" fmla="*/ 3369627 h 6858000"/>
              <a:gd name="connsiteX104" fmla="*/ 4962640 w 5773150"/>
              <a:gd name="connsiteY104" fmla="*/ 3405111 h 6858000"/>
              <a:gd name="connsiteX105" fmla="*/ 4885437 w 5773150"/>
              <a:gd name="connsiteY105" fmla="*/ 3542476 h 6858000"/>
              <a:gd name="connsiteX106" fmla="*/ 4847328 w 5773150"/>
              <a:gd name="connsiteY106" fmla="*/ 3575653 h 6858000"/>
              <a:gd name="connsiteX107" fmla="*/ 4767104 w 5773150"/>
              <a:gd name="connsiteY107" fmla="*/ 3661469 h 6858000"/>
              <a:gd name="connsiteX108" fmla="*/ 4704780 w 5773150"/>
              <a:gd name="connsiteY108" fmla="*/ 3873639 h 6858000"/>
              <a:gd name="connsiteX109" fmla="*/ 4706808 w 5773150"/>
              <a:gd name="connsiteY109" fmla="*/ 3888925 h 6858000"/>
              <a:gd name="connsiteX110" fmla="*/ 4704311 w 5773150"/>
              <a:gd name="connsiteY110" fmla="*/ 3903419 h 6858000"/>
              <a:gd name="connsiteX111" fmla="*/ 4702575 w 5773150"/>
              <a:gd name="connsiteY111" fmla="*/ 3904376 h 6858000"/>
              <a:gd name="connsiteX112" fmla="*/ 4695419 w 5773150"/>
              <a:gd name="connsiteY112" fmla="*/ 3918796 h 6858000"/>
              <a:gd name="connsiteX113" fmla="*/ 4696713 w 5773150"/>
              <a:gd name="connsiteY113" fmla="*/ 3923588 h 6858000"/>
              <a:gd name="connsiteX114" fmla="*/ 4692700 w 5773150"/>
              <a:gd name="connsiteY114" fmla="*/ 3933994 h 6858000"/>
              <a:gd name="connsiteX115" fmla="*/ 4687213 w 5773150"/>
              <a:gd name="connsiteY115" fmla="*/ 3955874 h 6858000"/>
              <a:gd name="connsiteX116" fmla="*/ 4683919 w 5773150"/>
              <a:gd name="connsiteY116" fmla="*/ 3958674 h 6858000"/>
              <a:gd name="connsiteX117" fmla="*/ 4606919 w 5773150"/>
              <a:gd name="connsiteY117" fmla="*/ 4030764 h 6858000"/>
              <a:gd name="connsiteX118" fmla="*/ 4591395 w 5773150"/>
              <a:gd name="connsiteY118" fmla="*/ 4069165 h 6858000"/>
              <a:gd name="connsiteX119" fmla="*/ 4591089 w 5773150"/>
              <a:gd name="connsiteY119" fmla="*/ 4069157 h 6858000"/>
              <a:gd name="connsiteX120" fmla="*/ 4587337 w 5773150"/>
              <a:gd name="connsiteY120" fmla="*/ 4075398 h 6858000"/>
              <a:gd name="connsiteX121" fmla="*/ 4585754 w 5773150"/>
              <a:gd name="connsiteY121" fmla="*/ 4080409 h 6858000"/>
              <a:gd name="connsiteX122" fmla="*/ 4576058 w 5773150"/>
              <a:gd name="connsiteY122" fmla="*/ 4095613 h 6858000"/>
              <a:gd name="connsiteX123" fmla="*/ 4572245 w 5773150"/>
              <a:gd name="connsiteY123" fmla="*/ 4095632 h 6858000"/>
              <a:gd name="connsiteX124" fmla="*/ 4572030 w 5773150"/>
              <a:gd name="connsiteY124" fmla="*/ 4096903 h 6858000"/>
              <a:gd name="connsiteX125" fmla="*/ 4454298 w 5773150"/>
              <a:gd name="connsiteY125" fmla="*/ 4262280 h 6858000"/>
              <a:gd name="connsiteX126" fmla="*/ 4403153 w 5773150"/>
              <a:gd name="connsiteY126" fmla="*/ 4335179 h 6858000"/>
              <a:gd name="connsiteX127" fmla="*/ 4360039 w 5773150"/>
              <a:gd name="connsiteY127" fmla="*/ 4362080 h 6858000"/>
              <a:gd name="connsiteX128" fmla="*/ 4357068 w 5773150"/>
              <a:gd name="connsiteY128" fmla="*/ 4366231 h 6858000"/>
              <a:gd name="connsiteX129" fmla="*/ 4353801 w 5773150"/>
              <a:gd name="connsiteY129" fmla="*/ 4379126 h 6858000"/>
              <a:gd name="connsiteX130" fmla="*/ 4353370 w 5773150"/>
              <a:gd name="connsiteY130" fmla="*/ 4384233 h 6858000"/>
              <a:gd name="connsiteX131" fmla="*/ 4351043 w 5773150"/>
              <a:gd name="connsiteY131" fmla="*/ 4391157 h 6858000"/>
              <a:gd name="connsiteX132" fmla="*/ 4350731 w 5773150"/>
              <a:gd name="connsiteY132" fmla="*/ 4391247 h 6858000"/>
              <a:gd name="connsiteX133" fmla="*/ 4349047 w 5773150"/>
              <a:gd name="connsiteY133" fmla="*/ 4397893 h 6858000"/>
              <a:gd name="connsiteX134" fmla="*/ 4344022 w 5773150"/>
              <a:gd name="connsiteY134" fmla="*/ 4431453 h 6858000"/>
              <a:gd name="connsiteX135" fmla="*/ 4305819 w 5773150"/>
              <a:gd name="connsiteY135" fmla="*/ 4465595 h 6858000"/>
              <a:gd name="connsiteX136" fmla="*/ 4295842 w 5773150"/>
              <a:gd name="connsiteY136" fmla="*/ 4481597 h 6858000"/>
              <a:gd name="connsiteX137" fmla="*/ 4289154 w 5773150"/>
              <a:gd name="connsiteY137" fmla="*/ 4489703 h 6858000"/>
              <a:gd name="connsiteX138" fmla="*/ 4287862 w 5773150"/>
              <a:gd name="connsiteY138" fmla="*/ 4489926 h 6858000"/>
              <a:gd name="connsiteX139" fmla="*/ 4283172 w 5773150"/>
              <a:gd name="connsiteY139" fmla="*/ 4522137 h 6858000"/>
              <a:gd name="connsiteX140" fmla="*/ 4280503 w 5773150"/>
              <a:gd name="connsiteY140" fmla="*/ 4525754 h 6858000"/>
              <a:gd name="connsiteX141" fmla="*/ 4280064 w 5773150"/>
              <a:gd name="connsiteY141" fmla="*/ 4547595 h 6858000"/>
              <a:gd name="connsiteX142" fmla="*/ 4278441 w 5773150"/>
              <a:gd name="connsiteY142" fmla="*/ 4558429 h 6858000"/>
              <a:gd name="connsiteX143" fmla="*/ 4280863 w 5773150"/>
              <a:gd name="connsiteY143" fmla="*/ 4562417 h 6858000"/>
              <a:gd name="connsiteX144" fmla="*/ 4277004 w 5773150"/>
              <a:gd name="connsiteY144" fmla="*/ 4577939 h 6858000"/>
              <a:gd name="connsiteX145" fmla="*/ 4275476 w 5773150"/>
              <a:gd name="connsiteY145" fmla="*/ 4579371 h 6858000"/>
              <a:gd name="connsiteX146" fmla="*/ 4276334 w 5773150"/>
              <a:gd name="connsiteY146" fmla="*/ 4593473 h 6858000"/>
              <a:gd name="connsiteX147" fmla="*/ 4281939 w 5773150"/>
              <a:gd name="connsiteY147" fmla="*/ 4606870 h 6858000"/>
              <a:gd name="connsiteX148" fmla="*/ 4233839 w 5773150"/>
              <a:gd name="connsiteY148" fmla="*/ 4733904 h 6858000"/>
              <a:gd name="connsiteX149" fmla="*/ 4234794 w 5773150"/>
              <a:gd name="connsiteY149" fmla="*/ 4857271 h 6858000"/>
              <a:gd name="connsiteX150" fmla="*/ 4207596 w 5773150"/>
              <a:gd name="connsiteY150" fmla="*/ 4925868 h 6858000"/>
              <a:gd name="connsiteX151" fmla="*/ 4177540 w 5773150"/>
              <a:gd name="connsiteY151" fmla="*/ 4941939 h 6858000"/>
              <a:gd name="connsiteX152" fmla="*/ 4131041 w 5773150"/>
              <a:gd name="connsiteY152" fmla="*/ 5119156 h 6858000"/>
              <a:gd name="connsiteX153" fmla="*/ 4109250 w 5773150"/>
              <a:gd name="connsiteY153" fmla="*/ 5161219 h 6858000"/>
              <a:gd name="connsiteX154" fmla="*/ 4110314 w 5773150"/>
              <a:gd name="connsiteY154" fmla="*/ 5204785 h 6858000"/>
              <a:gd name="connsiteX155" fmla="*/ 4097659 w 5773150"/>
              <a:gd name="connsiteY155" fmla="*/ 5218622 h 6858000"/>
              <a:gd name="connsiteX156" fmla="*/ 4095256 w 5773150"/>
              <a:gd name="connsiteY156" fmla="*/ 5220937 h 6858000"/>
              <a:gd name="connsiteX157" fmla="*/ 4090467 w 5773150"/>
              <a:gd name="connsiteY157" fmla="*/ 5231761 h 6858000"/>
              <a:gd name="connsiteX158" fmla="*/ 4083075 w 5773150"/>
              <a:gd name="connsiteY158" fmla="*/ 5232862 h 6858000"/>
              <a:gd name="connsiteX159" fmla="*/ 4037326 w 5773150"/>
              <a:gd name="connsiteY159" fmla="*/ 5367558 h 6858000"/>
              <a:gd name="connsiteX160" fmla="*/ 4017249 w 5773150"/>
              <a:gd name="connsiteY160" fmla="*/ 5425813 h 6858000"/>
              <a:gd name="connsiteX161" fmla="*/ 4003539 w 5773150"/>
              <a:gd name="connsiteY161" fmla="*/ 5446090 h 6858000"/>
              <a:gd name="connsiteX162" fmla="*/ 3957205 w 5773150"/>
              <a:gd name="connsiteY162" fmla="*/ 5526392 h 6858000"/>
              <a:gd name="connsiteX163" fmla="*/ 3923369 w 5773150"/>
              <a:gd name="connsiteY163" fmla="*/ 5597055 h 6858000"/>
              <a:gd name="connsiteX164" fmla="*/ 3924699 w 5773150"/>
              <a:gd name="connsiteY164" fmla="*/ 5656420 h 6858000"/>
              <a:gd name="connsiteX165" fmla="*/ 3918490 w 5773150"/>
              <a:gd name="connsiteY165" fmla="*/ 5659739 h 6858000"/>
              <a:gd name="connsiteX166" fmla="*/ 3906741 w 5773150"/>
              <a:gd name="connsiteY166" fmla="*/ 5696859 h 6858000"/>
              <a:gd name="connsiteX167" fmla="*/ 3896975 w 5773150"/>
              <a:gd name="connsiteY167" fmla="*/ 5836200 h 6858000"/>
              <a:gd name="connsiteX168" fmla="*/ 3873147 w 5773150"/>
              <a:gd name="connsiteY168" fmla="*/ 5908482 h 6858000"/>
              <a:gd name="connsiteX169" fmla="*/ 3859627 w 5773150"/>
              <a:gd name="connsiteY169" fmla="*/ 5932636 h 6858000"/>
              <a:gd name="connsiteX170" fmla="*/ 3837289 w 5773150"/>
              <a:gd name="connsiteY170" fmla="*/ 5973195 h 6858000"/>
              <a:gd name="connsiteX171" fmla="*/ 3808128 w 5773150"/>
              <a:gd name="connsiteY171" fmla="*/ 5999815 h 6858000"/>
              <a:gd name="connsiteX172" fmla="*/ 3794389 w 5773150"/>
              <a:gd name="connsiteY172" fmla="*/ 6035197 h 6858000"/>
              <a:gd name="connsiteX173" fmla="*/ 3807321 w 5773150"/>
              <a:gd name="connsiteY173" fmla="*/ 6048196 h 6858000"/>
              <a:gd name="connsiteX174" fmla="*/ 3755396 w 5773150"/>
              <a:gd name="connsiteY174" fmla="*/ 6139024 h 6858000"/>
              <a:gd name="connsiteX175" fmla="*/ 3741103 w 5773150"/>
              <a:gd name="connsiteY175" fmla="*/ 6171711 h 6858000"/>
              <a:gd name="connsiteX176" fmla="*/ 3697544 w 5773150"/>
              <a:gd name="connsiteY176" fmla="*/ 6259653 h 6858000"/>
              <a:gd name="connsiteX177" fmla="*/ 3650470 w 5773150"/>
              <a:gd name="connsiteY177" fmla="*/ 6346715 h 6858000"/>
              <a:gd name="connsiteX178" fmla="*/ 3603128 w 5773150"/>
              <a:gd name="connsiteY178" fmla="*/ 6392515 h 6858000"/>
              <a:gd name="connsiteX179" fmla="*/ 3566534 w 5773150"/>
              <a:gd name="connsiteY179" fmla="*/ 6464704 h 6858000"/>
              <a:gd name="connsiteX180" fmla="*/ 3557558 w 5773150"/>
              <a:gd name="connsiteY180" fmla="*/ 6475940 h 6858000"/>
              <a:gd name="connsiteX181" fmla="*/ 3467778 w 5773150"/>
              <a:gd name="connsiteY181" fmla="*/ 6598594 h 6858000"/>
              <a:gd name="connsiteX182" fmla="*/ 3406680 w 5773150"/>
              <a:gd name="connsiteY182" fmla="*/ 6665163 h 6858000"/>
              <a:gd name="connsiteX183" fmla="*/ 3298660 w 5773150"/>
              <a:gd name="connsiteY183" fmla="*/ 6829172 h 6858000"/>
              <a:gd name="connsiteX184" fmla="*/ 3279359 w 5773150"/>
              <a:gd name="connsiteY184" fmla="*/ 6858000 h 6858000"/>
              <a:gd name="connsiteX185" fmla="*/ 0 w 5773150"/>
              <a:gd name="connsiteY18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5773150" h="6858000">
                <a:moveTo>
                  <a:pt x="0" y="0"/>
                </a:moveTo>
                <a:lnTo>
                  <a:pt x="5743678" y="0"/>
                </a:lnTo>
                <a:lnTo>
                  <a:pt x="5751391" y="30573"/>
                </a:lnTo>
                <a:cubicBezTo>
                  <a:pt x="5755183" y="41656"/>
                  <a:pt x="5760175" y="52820"/>
                  <a:pt x="5766902" y="64019"/>
                </a:cubicBezTo>
                <a:cubicBezTo>
                  <a:pt x="5775432" y="73156"/>
                  <a:pt x="5775199" y="90194"/>
                  <a:pt x="5766384" y="102070"/>
                </a:cubicBezTo>
                <a:cubicBezTo>
                  <a:pt x="5764867" y="104110"/>
                  <a:pt x="5763145" y="105922"/>
                  <a:pt x="5761277" y="107443"/>
                </a:cubicBezTo>
                <a:cubicBezTo>
                  <a:pt x="5758933" y="139641"/>
                  <a:pt x="5754809" y="258542"/>
                  <a:pt x="5752316" y="295258"/>
                </a:cubicBezTo>
                <a:cubicBezTo>
                  <a:pt x="5738492" y="294758"/>
                  <a:pt x="5757608" y="318519"/>
                  <a:pt x="5746314" y="327740"/>
                </a:cubicBezTo>
                <a:cubicBezTo>
                  <a:pt x="5736871" y="333999"/>
                  <a:pt x="5740467" y="342667"/>
                  <a:pt x="5738881" y="351315"/>
                </a:cubicBezTo>
                <a:cubicBezTo>
                  <a:pt x="5730234" y="361036"/>
                  <a:pt x="5731385" y="400223"/>
                  <a:pt x="5736461" y="411657"/>
                </a:cubicBezTo>
                <a:cubicBezTo>
                  <a:pt x="5756734" y="441057"/>
                  <a:pt x="5724191" y="487822"/>
                  <a:pt x="5739349" y="511819"/>
                </a:cubicBezTo>
                <a:cubicBezTo>
                  <a:pt x="5740531" y="519425"/>
                  <a:pt x="5740006" y="526440"/>
                  <a:pt x="5738426" y="533052"/>
                </a:cubicBezTo>
                <a:lnTo>
                  <a:pt x="5731528" y="550926"/>
                </a:lnTo>
                <a:lnTo>
                  <a:pt x="5724607" y="554743"/>
                </a:lnTo>
                <a:lnTo>
                  <a:pt x="5723119" y="566363"/>
                </a:lnTo>
                <a:lnTo>
                  <a:pt x="5721446" y="569374"/>
                </a:lnTo>
                <a:cubicBezTo>
                  <a:pt x="5722109" y="579264"/>
                  <a:pt x="5727640" y="608589"/>
                  <a:pt x="5727098" y="625703"/>
                </a:cubicBezTo>
                <a:cubicBezTo>
                  <a:pt x="5720765" y="657876"/>
                  <a:pt x="5748028" y="639054"/>
                  <a:pt x="5718199" y="672062"/>
                </a:cubicBezTo>
                <a:cubicBezTo>
                  <a:pt x="5728541" y="727155"/>
                  <a:pt x="5696651" y="752273"/>
                  <a:pt x="5721559" y="799708"/>
                </a:cubicBezTo>
                <a:cubicBezTo>
                  <a:pt x="5723793" y="864308"/>
                  <a:pt x="5706512" y="931254"/>
                  <a:pt x="5706600" y="996786"/>
                </a:cubicBezTo>
                <a:cubicBezTo>
                  <a:pt x="5701422" y="1044681"/>
                  <a:pt x="5722027" y="1077722"/>
                  <a:pt x="5698779" y="1123394"/>
                </a:cubicBezTo>
                <a:cubicBezTo>
                  <a:pt x="5702808" y="1126021"/>
                  <a:pt x="5729183" y="1198935"/>
                  <a:pt x="5731557" y="1202870"/>
                </a:cubicBezTo>
                <a:lnTo>
                  <a:pt x="5736580" y="1215292"/>
                </a:lnTo>
                <a:lnTo>
                  <a:pt x="5735505" y="1217172"/>
                </a:lnTo>
                <a:cubicBezTo>
                  <a:pt x="5733380" y="1225092"/>
                  <a:pt x="5734203" y="1229635"/>
                  <a:pt x="5736321" y="1232680"/>
                </a:cubicBezTo>
                <a:lnTo>
                  <a:pt x="5739880" y="1235358"/>
                </a:lnTo>
                <a:lnTo>
                  <a:pt x="5741500" y="1245773"/>
                </a:lnTo>
                <a:lnTo>
                  <a:pt x="5747543" y="1265687"/>
                </a:lnTo>
                <a:lnTo>
                  <a:pt x="5746000" y="1269978"/>
                </a:lnTo>
                <a:lnTo>
                  <a:pt x="5713210" y="1375228"/>
                </a:lnTo>
                <a:cubicBezTo>
                  <a:pt x="5715338" y="1385493"/>
                  <a:pt x="5717065" y="1396315"/>
                  <a:pt x="5718231" y="1407489"/>
                </a:cubicBezTo>
                <a:lnTo>
                  <a:pt x="5718549" y="1414144"/>
                </a:lnTo>
                <a:lnTo>
                  <a:pt x="5718270" y="1414342"/>
                </a:lnTo>
                <a:cubicBezTo>
                  <a:pt x="5717731" y="1415932"/>
                  <a:pt x="5717607" y="1418173"/>
                  <a:pt x="5718039" y="1421494"/>
                </a:cubicBezTo>
                <a:lnTo>
                  <a:pt x="5719130" y="1426276"/>
                </a:lnTo>
                <a:lnTo>
                  <a:pt x="5719749" y="1439183"/>
                </a:lnTo>
                <a:lnTo>
                  <a:pt x="5718068" y="1444070"/>
                </a:lnTo>
                <a:cubicBezTo>
                  <a:pt x="5706546" y="1461201"/>
                  <a:pt x="5668509" y="1454838"/>
                  <a:pt x="5683760" y="1484872"/>
                </a:cubicBezTo>
                <a:cubicBezTo>
                  <a:pt x="5674680" y="1518718"/>
                  <a:pt x="5649677" y="1535628"/>
                  <a:pt x="5655213" y="1570335"/>
                </a:cubicBezTo>
                <a:cubicBezTo>
                  <a:pt x="5646629" y="1601999"/>
                  <a:pt x="5631412" y="1627433"/>
                  <a:pt x="5630336" y="1655809"/>
                </a:cubicBezTo>
                <a:cubicBezTo>
                  <a:pt x="5621171" y="1665112"/>
                  <a:pt x="5615969" y="1674755"/>
                  <a:pt x="5622971" y="1687176"/>
                </a:cubicBezTo>
                <a:cubicBezTo>
                  <a:pt x="5612223" y="1716027"/>
                  <a:pt x="5596756" y="1719733"/>
                  <a:pt x="5602601" y="1741240"/>
                </a:cubicBezTo>
                <a:cubicBezTo>
                  <a:pt x="5576295" y="1752284"/>
                  <a:pt x="5584462" y="1755416"/>
                  <a:pt x="5588781" y="1764858"/>
                </a:cubicBezTo>
                <a:lnTo>
                  <a:pt x="5588947" y="1766091"/>
                </a:lnTo>
                <a:lnTo>
                  <a:pt x="5585214" y="1767564"/>
                </a:lnTo>
                <a:lnTo>
                  <a:pt x="5582552" y="1771907"/>
                </a:lnTo>
                <a:lnTo>
                  <a:pt x="5580211" y="1785016"/>
                </a:lnTo>
                <a:lnTo>
                  <a:pt x="5580144" y="1790155"/>
                </a:lnTo>
                <a:cubicBezTo>
                  <a:pt x="5579795" y="1793615"/>
                  <a:pt x="5579174" y="1795816"/>
                  <a:pt x="5578316" y="1797230"/>
                </a:cubicBezTo>
                <a:lnTo>
                  <a:pt x="5578012" y="1797341"/>
                </a:lnTo>
                <a:lnTo>
                  <a:pt x="5576805" y="1804097"/>
                </a:lnTo>
                <a:cubicBezTo>
                  <a:pt x="5575363" y="1815650"/>
                  <a:pt x="5574518" y="1827037"/>
                  <a:pt x="5574175" y="1837992"/>
                </a:cubicBezTo>
                <a:cubicBezTo>
                  <a:pt x="5557462" y="1843069"/>
                  <a:pt x="5564796" y="1885741"/>
                  <a:pt x="5538573" y="1874590"/>
                </a:cubicBezTo>
                <a:cubicBezTo>
                  <a:pt x="5537299" y="1889161"/>
                  <a:pt x="5546475" y="1900511"/>
                  <a:pt x="5529775" y="1891237"/>
                </a:cubicBezTo>
                <a:cubicBezTo>
                  <a:pt x="5528841" y="1895903"/>
                  <a:pt x="5526597" y="1898352"/>
                  <a:pt x="5523694" y="1899776"/>
                </a:cubicBezTo>
                <a:lnTo>
                  <a:pt x="5522424" y="1900078"/>
                </a:lnTo>
                <a:lnTo>
                  <a:pt x="5520031" y="1932606"/>
                </a:lnTo>
                <a:lnTo>
                  <a:pt x="5517631" y="1936394"/>
                </a:lnTo>
                <a:lnTo>
                  <a:pt x="5518736" y="1958275"/>
                </a:lnTo>
                <a:lnTo>
                  <a:pt x="5520575" y="1973057"/>
                </a:lnTo>
                <a:lnTo>
                  <a:pt x="5494788" y="2160875"/>
                </a:lnTo>
                <a:cubicBezTo>
                  <a:pt x="5491310" y="2207647"/>
                  <a:pt x="5503036" y="2214838"/>
                  <a:pt x="5495547" y="2270995"/>
                </a:cubicBezTo>
                <a:cubicBezTo>
                  <a:pt x="5458835" y="2262012"/>
                  <a:pt x="5510792" y="2386959"/>
                  <a:pt x="5473327" y="2341361"/>
                </a:cubicBezTo>
                <a:cubicBezTo>
                  <a:pt x="5472407" y="2358369"/>
                  <a:pt x="5453871" y="2371442"/>
                  <a:pt x="5444557" y="2359357"/>
                </a:cubicBezTo>
                <a:cubicBezTo>
                  <a:pt x="5456929" y="2414891"/>
                  <a:pt x="5413654" y="2481170"/>
                  <a:pt x="5410799" y="2539631"/>
                </a:cubicBezTo>
                <a:cubicBezTo>
                  <a:pt x="5375706" y="2562954"/>
                  <a:pt x="5405218" y="2552984"/>
                  <a:pt x="5392086" y="2583107"/>
                </a:cubicBezTo>
                <a:cubicBezTo>
                  <a:pt x="5419473" y="2580934"/>
                  <a:pt x="5368223" y="2617657"/>
                  <a:pt x="5396221" y="2626625"/>
                </a:cubicBezTo>
                <a:cubicBezTo>
                  <a:pt x="5392944" y="2631822"/>
                  <a:pt x="5388887" y="2636576"/>
                  <a:pt x="5384605" y="2641276"/>
                </a:cubicBezTo>
                <a:lnTo>
                  <a:pt x="5382375" y="2643748"/>
                </a:lnTo>
                <a:lnTo>
                  <a:pt x="5378376" y="2654882"/>
                </a:lnTo>
                <a:lnTo>
                  <a:pt x="5371098" y="2656453"/>
                </a:lnTo>
                <a:lnTo>
                  <a:pt x="5360670" y="2672090"/>
                </a:lnTo>
                <a:cubicBezTo>
                  <a:pt x="5357715" y="2678188"/>
                  <a:pt x="5355645" y="2685034"/>
                  <a:pt x="5355023" y="2693024"/>
                </a:cubicBezTo>
                <a:cubicBezTo>
                  <a:pt x="5361493" y="2714719"/>
                  <a:pt x="5340211" y="2740505"/>
                  <a:pt x="5334290" y="2767224"/>
                </a:cubicBezTo>
                <a:lnTo>
                  <a:pt x="5334675" y="2780287"/>
                </a:lnTo>
                <a:lnTo>
                  <a:pt x="5318729" y="2818533"/>
                </a:lnTo>
                <a:cubicBezTo>
                  <a:pt x="5314717" y="2829555"/>
                  <a:pt x="5311133" y="2841142"/>
                  <a:pt x="5308395" y="2853605"/>
                </a:cubicBezTo>
                <a:lnTo>
                  <a:pt x="5305322" y="2877253"/>
                </a:lnTo>
                <a:lnTo>
                  <a:pt x="5301489" y="2882681"/>
                </a:lnTo>
                <a:cubicBezTo>
                  <a:pt x="5299075" y="2893219"/>
                  <a:pt x="5303638" y="2909145"/>
                  <a:pt x="5294118" y="2905402"/>
                </a:cubicBezTo>
                <a:lnTo>
                  <a:pt x="5294526" y="2918038"/>
                </a:lnTo>
                <a:lnTo>
                  <a:pt x="5283716" y="2927650"/>
                </a:lnTo>
                <a:cubicBezTo>
                  <a:pt x="5281569" y="2928458"/>
                  <a:pt x="5279386" y="2928919"/>
                  <a:pt x="5277240" y="2929023"/>
                </a:cubicBezTo>
                <a:lnTo>
                  <a:pt x="5275633" y="2946120"/>
                </a:lnTo>
                <a:lnTo>
                  <a:pt x="5266576" y="2958163"/>
                </a:lnTo>
                <a:lnTo>
                  <a:pt x="5267255" y="2970848"/>
                </a:lnTo>
                <a:lnTo>
                  <a:pt x="5265185" y="2975513"/>
                </a:lnTo>
                <a:lnTo>
                  <a:pt x="5259313" y="2986924"/>
                </a:lnTo>
                <a:cubicBezTo>
                  <a:pt x="5255780" y="2992640"/>
                  <a:pt x="5251658" y="2998994"/>
                  <a:pt x="5247802" y="3006258"/>
                </a:cubicBezTo>
                <a:lnTo>
                  <a:pt x="5245279" y="3012562"/>
                </a:lnTo>
                <a:lnTo>
                  <a:pt x="5232206" y="3024355"/>
                </a:lnTo>
                <a:cubicBezTo>
                  <a:pt x="5222427" y="3032866"/>
                  <a:pt x="5215538" y="3039771"/>
                  <a:pt x="5217115" y="3049786"/>
                </a:cubicBezTo>
                <a:cubicBezTo>
                  <a:pt x="5203961" y="3062817"/>
                  <a:pt x="5175346" y="3066969"/>
                  <a:pt x="5176572" y="3090998"/>
                </a:cubicBezTo>
                <a:cubicBezTo>
                  <a:pt x="5166573" y="3081252"/>
                  <a:pt x="5168849" y="3115369"/>
                  <a:pt x="5155861" y="3116019"/>
                </a:cubicBezTo>
                <a:cubicBezTo>
                  <a:pt x="5145726" y="3115265"/>
                  <a:pt x="5144054" y="3125438"/>
                  <a:pt x="5138549" y="3132106"/>
                </a:cubicBezTo>
                <a:cubicBezTo>
                  <a:pt x="5127269" y="3134983"/>
                  <a:pt x="5108506" y="3170815"/>
                  <a:pt x="5106546" y="3184456"/>
                </a:cubicBezTo>
                <a:cubicBezTo>
                  <a:pt x="5106861" y="3224391"/>
                  <a:pt x="5059318" y="3244332"/>
                  <a:pt x="5058542" y="3275999"/>
                </a:cubicBezTo>
                <a:cubicBezTo>
                  <a:pt x="5055611" y="3283596"/>
                  <a:pt x="5051712" y="3289520"/>
                  <a:pt x="5047232" y="3294370"/>
                </a:cubicBezTo>
                <a:lnTo>
                  <a:pt x="5033169" y="3305717"/>
                </a:lnTo>
                <a:cubicBezTo>
                  <a:pt x="5030820" y="3305304"/>
                  <a:pt x="5028471" y="3304890"/>
                  <a:pt x="5026122" y="3304478"/>
                </a:cubicBezTo>
                <a:lnTo>
                  <a:pt x="5019204" y="3313868"/>
                </a:lnTo>
                <a:lnTo>
                  <a:pt x="5016458" y="3315437"/>
                </a:lnTo>
                <a:cubicBezTo>
                  <a:pt x="5011193" y="3318413"/>
                  <a:pt x="5006115" y="3321522"/>
                  <a:pt x="5001612" y="3325366"/>
                </a:cubicBezTo>
                <a:cubicBezTo>
                  <a:pt x="5024263" y="3344866"/>
                  <a:pt x="4967044" y="3361287"/>
                  <a:pt x="4992447" y="3369627"/>
                </a:cubicBezTo>
                <a:cubicBezTo>
                  <a:pt x="4971645" y="3394149"/>
                  <a:pt x="5001283" y="3395653"/>
                  <a:pt x="4962640" y="3405111"/>
                </a:cubicBezTo>
                <a:cubicBezTo>
                  <a:pt x="4942726" y="3461354"/>
                  <a:pt x="4890717" y="3483285"/>
                  <a:pt x="4885437" y="3542476"/>
                </a:cubicBezTo>
                <a:cubicBezTo>
                  <a:pt x="4880600" y="3527061"/>
                  <a:pt x="4853204" y="3559326"/>
                  <a:pt x="4847328" y="3575653"/>
                </a:cubicBezTo>
                <a:cubicBezTo>
                  <a:pt x="4826975" y="3516612"/>
                  <a:pt x="4797633" y="3684316"/>
                  <a:pt x="4767104" y="3661469"/>
                </a:cubicBezTo>
                <a:cubicBezTo>
                  <a:pt x="4743347" y="3711133"/>
                  <a:pt x="4721374" y="3831513"/>
                  <a:pt x="4704780" y="3873639"/>
                </a:cubicBezTo>
                <a:cubicBezTo>
                  <a:pt x="4706450" y="3878699"/>
                  <a:pt x="4707018" y="3883808"/>
                  <a:pt x="4706808" y="3888925"/>
                </a:cubicBezTo>
                <a:lnTo>
                  <a:pt x="4704311" y="3903419"/>
                </a:lnTo>
                <a:lnTo>
                  <a:pt x="4702575" y="3904376"/>
                </a:lnTo>
                <a:cubicBezTo>
                  <a:pt x="4697037" y="3910030"/>
                  <a:pt x="4695370" y="3914647"/>
                  <a:pt x="4695419" y="3918796"/>
                </a:cubicBezTo>
                <a:lnTo>
                  <a:pt x="4696713" y="3923588"/>
                </a:lnTo>
                <a:lnTo>
                  <a:pt x="4692700" y="3933994"/>
                </a:lnTo>
                <a:lnTo>
                  <a:pt x="4687213" y="3955874"/>
                </a:lnTo>
                <a:lnTo>
                  <a:pt x="4683919" y="3958674"/>
                </a:lnTo>
                <a:cubicBezTo>
                  <a:pt x="4670537" y="3971156"/>
                  <a:pt x="4621823" y="4013377"/>
                  <a:pt x="4606919" y="4030764"/>
                </a:cubicBezTo>
                <a:lnTo>
                  <a:pt x="4591395" y="4069165"/>
                </a:lnTo>
                <a:cubicBezTo>
                  <a:pt x="4591293" y="4069162"/>
                  <a:pt x="4591190" y="4069159"/>
                  <a:pt x="4591089" y="4069157"/>
                </a:cubicBezTo>
                <a:cubicBezTo>
                  <a:pt x="4589894" y="4070214"/>
                  <a:pt x="4588680" y="4072136"/>
                  <a:pt x="4587337" y="4075398"/>
                </a:cubicBezTo>
                <a:lnTo>
                  <a:pt x="4585754" y="4080409"/>
                </a:lnTo>
                <a:lnTo>
                  <a:pt x="4576058" y="4095613"/>
                </a:lnTo>
                <a:lnTo>
                  <a:pt x="4572245" y="4095632"/>
                </a:lnTo>
                <a:lnTo>
                  <a:pt x="4572030" y="4096903"/>
                </a:lnTo>
                <a:lnTo>
                  <a:pt x="4454298" y="4262280"/>
                </a:lnTo>
                <a:cubicBezTo>
                  <a:pt x="4449015" y="4298433"/>
                  <a:pt x="4421396" y="4305460"/>
                  <a:pt x="4403153" y="4335179"/>
                </a:cubicBezTo>
                <a:cubicBezTo>
                  <a:pt x="4408038" y="4370465"/>
                  <a:pt x="4375534" y="4349684"/>
                  <a:pt x="4360039" y="4362080"/>
                </a:cubicBezTo>
                <a:lnTo>
                  <a:pt x="4357068" y="4366231"/>
                </a:lnTo>
                <a:lnTo>
                  <a:pt x="4353801" y="4379126"/>
                </a:lnTo>
                <a:lnTo>
                  <a:pt x="4353370" y="4384233"/>
                </a:lnTo>
                <a:cubicBezTo>
                  <a:pt x="4352777" y="4387655"/>
                  <a:pt x="4352001" y="4389806"/>
                  <a:pt x="4351043" y="4391157"/>
                </a:cubicBezTo>
                <a:cubicBezTo>
                  <a:pt x="4350939" y="4391187"/>
                  <a:pt x="4350835" y="4391216"/>
                  <a:pt x="4350731" y="4391247"/>
                </a:cubicBezTo>
                <a:lnTo>
                  <a:pt x="4349047" y="4397893"/>
                </a:lnTo>
                <a:cubicBezTo>
                  <a:pt x="4346788" y="4409298"/>
                  <a:pt x="4345141" y="4420572"/>
                  <a:pt x="4344022" y="4431453"/>
                </a:cubicBezTo>
                <a:cubicBezTo>
                  <a:pt x="4326944" y="4435435"/>
                  <a:pt x="4331268" y="4478362"/>
                  <a:pt x="4305819" y="4465595"/>
                </a:cubicBezTo>
                <a:cubicBezTo>
                  <a:pt x="4303516" y="4480014"/>
                  <a:pt x="4311896" y="4491890"/>
                  <a:pt x="4295842" y="4481597"/>
                </a:cubicBezTo>
                <a:cubicBezTo>
                  <a:pt x="4294579" y="4486180"/>
                  <a:pt x="4292159" y="4488473"/>
                  <a:pt x="4289154" y="4489703"/>
                </a:cubicBezTo>
                <a:lnTo>
                  <a:pt x="4287862" y="4489926"/>
                </a:lnTo>
                <a:lnTo>
                  <a:pt x="4283172" y="4522137"/>
                </a:lnTo>
                <a:lnTo>
                  <a:pt x="4280503" y="4525754"/>
                </a:lnTo>
                <a:lnTo>
                  <a:pt x="4280064" y="4547595"/>
                </a:lnTo>
                <a:lnTo>
                  <a:pt x="4278441" y="4558429"/>
                </a:lnTo>
                <a:lnTo>
                  <a:pt x="4280863" y="4562417"/>
                </a:lnTo>
                <a:cubicBezTo>
                  <a:pt x="4281877" y="4566212"/>
                  <a:pt x="4281272" y="4570986"/>
                  <a:pt x="4277004" y="4577939"/>
                </a:cubicBezTo>
                <a:lnTo>
                  <a:pt x="4275476" y="4579371"/>
                </a:lnTo>
                <a:lnTo>
                  <a:pt x="4276334" y="4593473"/>
                </a:lnTo>
                <a:cubicBezTo>
                  <a:pt x="4277315" y="4598241"/>
                  <a:pt x="4279075" y="4602753"/>
                  <a:pt x="4281939" y="4606870"/>
                </a:cubicBezTo>
                <a:cubicBezTo>
                  <a:pt x="4247382" y="4642774"/>
                  <a:pt x="4252718" y="4688912"/>
                  <a:pt x="4233839" y="4733904"/>
                </a:cubicBezTo>
                <a:cubicBezTo>
                  <a:pt x="4195436" y="4743589"/>
                  <a:pt x="4207804" y="4835870"/>
                  <a:pt x="4234794" y="4857271"/>
                </a:cubicBezTo>
                <a:cubicBezTo>
                  <a:pt x="4198696" y="4845991"/>
                  <a:pt x="4241862" y="4973625"/>
                  <a:pt x="4207596" y="4925868"/>
                </a:cubicBezTo>
                <a:cubicBezTo>
                  <a:pt x="4205472" y="4942730"/>
                  <a:pt x="4186007" y="4954558"/>
                  <a:pt x="4177540" y="4941939"/>
                </a:cubicBezTo>
                <a:cubicBezTo>
                  <a:pt x="4185998" y="4997982"/>
                  <a:pt x="4138024" y="5061170"/>
                  <a:pt x="4131041" y="5119156"/>
                </a:cubicBezTo>
                <a:cubicBezTo>
                  <a:pt x="4094285" y="5140124"/>
                  <a:pt x="4124516" y="5132087"/>
                  <a:pt x="4109250" y="5161219"/>
                </a:cubicBezTo>
                <a:cubicBezTo>
                  <a:pt x="4136804" y="5160804"/>
                  <a:pt x="4082938" y="5194076"/>
                  <a:pt x="4110314" y="5204785"/>
                </a:cubicBezTo>
                <a:cubicBezTo>
                  <a:pt x="4106672" y="5209749"/>
                  <a:pt x="4102276" y="5214217"/>
                  <a:pt x="4097659" y="5218622"/>
                </a:cubicBezTo>
                <a:lnTo>
                  <a:pt x="4095256" y="5220937"/>
                </a:lnTo>
                <a:lnTo>
                  <a:pt x="4090467" y="5231761"/>
                </a:lnTo>
                <a:lnTo>
                  <a:pt x="4083075" y="5232862"/>
                </a:lnTo>
                <a:lnTo>
                  <a:pt x="4037326" y="5367558"/>
                </a:lnTo>
                <a:cubicBezTo>
                  <a:pt x="4038526" y="5380711"/>
                  <a:pt x="4027950" y="5419583"/>
                  <a:pt x="4017249" y="5425813"/>
                </a:cubicBezTo>
                <a:cubicBezTo>
                  <a:pt x="4013252" y="5433685"/>
                  <a:pt x="4013934" y="5443563"/>
                  <a:pt x="4003539" y="5446090"/>
                </a:cubicBezTo>
                <a:cubicBezTo>
                  <a:pt x="3993532" y="5462854"/>
                  <a:pt x="3970565" y="5501232"/>
                  <a:pt x="3957205" y="5526392"/>
                </a:cubicBezTo>
                <a:cubicBezTo>
                  <a:pt x="3965043" y="5543786"/>
                  <a:pt x="3935859" y="5560520"/>
                  <a:pt x="3923369" y="5597055"/>
                </a:cubicBezTo>
                <a:cubicBezTo>
                  <a:pt x="3932664" y="5616273"/>
                  <a:pt x="3914767" y="5621631"/>
                  <a:pt x="3924699" y="5656420"/>
                </a:cubicBezTo>
                <a:cubicBezTo>
                  <a:pt x="3922559" y="5657197"/>
                  <a:pt x="3920468" y="5658315"/>
                  <a:pt x="3918490" y="5659739"/>
                </a:cubicBezTo>
                <a:cubicBezTo>
                  <a:pt x="3906998" y="5668014"/>
                  <a:pt x="3901738" y="5684633"/>
                  <a:pt x="3906741" y="5696859"/>
                </a:cubicBezTo>
                <a:cubicBezTo>
                  <a:pt x="3917787" y="5751077"/>
                  <a:pt x="3903894" y="5794137"/>
                  <a:pt x="3896975" y="5836200"/>
                </a:cubicBezTo>
                <a:cubicBezTo>
                  <a:pt x="3886327" y="5883020"/>
                  <a:pt x="3866333" y="5844567"/>
                  <a:pt x="3873147" y="5908482"/>
                </a:cubicBezTo>
                <a:cubicBezTo>
                  <a:pt x="3861187" y="5911886"/>
                  <a:pt x="3858506" y="5919033"/>
                  <a:pt x="3859627" y="5932636"/>
                </a:cubicBezTo>
                <a:cubicBezTo>
                  <a:pt x="3853699" y="5955178"/>
                  <a:pt x="3828855" y="5946431"/>
                  <a:pt x="3837289" y="5973195"/>
                </a:cubicBezTo>
                <a:cubicBezTo>
                  <a:pt x="3824885" y="5965382"/>
                  <a:pt x="3819167" y="6014054"/>
                  <a:pt x="3808128" y="5999815"/>
                </a:cubicBezTo>
                <a:cubicBezTo>
                  <a:pt x="3791300" y="6010907"/>
                  <a:pt x="3809561" y="6023761"/>
                  <a:pt x="3794389" y="6035197"/>
                </a:cubicBezTo>
                <a:cubicBezTo>
                  <a:pt x="3786929" y="6050774"/>
                  <a:pt x="3811790" y="6029898"/>
                  <a:pt x="3807321" y="6048196"/>
                </a:cubicBezTo>
                <a:lnTo>
                  <a:pt x="3755396" y="6139024"/>
                </a:lnTo>
                <a:cubicBezTo>
                  <a:pt x="3759254" y="6154301"/>
                  <a:pt x="3752042" y="6163661"/>
                  <a:pt x="3741103" y="6171711"/>
                </a:cubicBezTo>
                <a:cubicBezTo>
                  <a:pt x="3733535" y="6202598"/>
                  <a:pt x="3713075" y="6226925"/>
                  <a:pt x="3697544" y="6259653"/>
                </a:cubicBezTo>
                <a:cubicBezTo>
                  <a:pt x="3694865" y="6299045"/>
                  <a:pt x="3666977" y="6311715"/>
                  <a:pt x="3650470" y="6346715"/>
                </a:cubicBezTo>
                <a:cubicBezTo>
                  <a:pt x="3659289" y="6388489"/>
                  <a:pt x="3612267" y="6361702"/>
                  <a:pt x="3603128" y="6392515"/>
                </a:cubicBezTo>
                <a:cubicBezTo>
                  <a:pt x="3605217" y="6447506"/>
                  <a:pt x="3586565" y="6386444"/>
                  <a:pt x="3566534" y="6464704"/>
                </a:cubicBezTo>
                <a:cubicBezTo>
                  <a:pt x="3568262" y="6469951"/>
                  <a:pt x="3561663" y="6478219"/>
                  <a:pt x="3557558" y="6475940"/>
                </a:cubicBezTo>
                <a:cubicBezTo>
                  <a:pt x="3553344" y="6493136"/>
                  <a:pt x="3470845" y="6573200"/>
                  <a:pt x="3467778" y="6598594"/>
                </a:cubicBezTo>
                <a:cubicBezTo>
                  <a:pt x="3438927" y="6641625"/>
                  <a:pt x="3422129" y="6632408"/>
                  <a:pt x="3406680" y="6665163"/>
                </a:cubicBezTo>
                <a:cubicBezTo>
                  <a:pt x="3378055" y="6699949"/>
                  <a:pt x="3355790" y="6770233"/>
                  <a:pt x="3298660" y="6829172"/>
                </a:cubicBezTo>
                <a:lnTo>
                  <a:pt x="3279359" y="6858000"/>
                </a:lnTo>
                <a:lnTo>
                  <a:pt x="0"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8ACF8E-EB09-4387-B0C0-2BF4E3FCFC95}"/>
              </a:ext>
            </a:extLst>
          </p:cNvPr>
          <p:cNvSpPr>
            <a:spLocks noGrp="1"/>
          </p:cNvSpPr>
          <p:nvPr>
            <p:ph type="title"/>
          </p:nvPr>
        </p:nvSpPr>
        <p:spPr>
          <a:xfrm>
            <a:off x="818866" y="609600"/>
            <a:ext cx="4603739" cy="3244702"/>
          </a:xfrm>
        </p:spPr>
        <p:txBody>
          <a:bodyPr anchor="t">
            <a:normAutofit/>
          </a:bodyPr>
          <a:lstStyle/>
          <a:p>
            <a:r>
              <a:rPr lang="en-GB" dirty="0"/>
              <a:t>Week 2 Lectures Complete!</a:t>
            </a:r>
          </a:p>
        </p:txBody>
      </p:sp>
      <p:sp>
        <p:nvSpPr>
          <p:cNvPr id="3" name="Content Placeholder 2">
            <a:extLst>
              <a:ext uri="{FF2B5EF4-FFF2-40B4-BE49-F238E27FC236}">
                <a16:creationId xmlns:a16="http://schemas.microsoft.com/office/drawing/2014/main" id="{56C001BA-F546-4F2D-98EC-1D2D464C8AD4}"/>
              </a:ext>
            </a:extLst>
          </p:cNvPr>
          <p:cNvSpPr>
            <a:spLocks noGrp="1"/>
          </p:cNvSpPr>
          <p:nvPr>
            <p:ph idx="1"/>
          </p:nvPr>
        </p:nvSpPr>
        <p:spPr>
          <a:xfrm>
            <a:off x="6411433" y="609600"/>
            <a:ext cx="4450050" cy="5644777"/>
          </a:xfrm>
        </p:spPr>
        <p:txBody>
          <a:bodyPr>
            <a:normAutofit/>
          </a:bodyPr>
          <a:lstStyle/>
          <a:p>
            <a:r>
              <a:rPr lang="en-GB" sz="1900" dirty="0"/>
              <a:t>Great work!</a:t>
            </a:r>
          </a:p>
          <a:p>
            <a:r>
              <a:rPr lang="en-GB" sz="1900" dirty="0"/>
              <a:t>There are two readings available on the Leganto reading list for the workshop.</a:t>
            </a:r>
          </a:p>
          <a:p>
            <a:endParaRPr lang="en-GB" sz="1900" dirty="0"/>
          </a:p>
          <a:p>
            <a:r>
              <a:rPr lang="en-GB" sz="1900" dirty="0"/>
              <a:t>One is the Summary of Albert Cohen’s “Delinquent Boys” in the </a:t>
            </a:r>
            <a:r>
              <a:rPr lang="en-GB" sz="1900" dirty="0" err="1"/>
              <a:t>Encyclopedia</a:t>
            </a:r>
            <a:r>
              <a:rPr lang="en-GB" sz="1900" dirty="0"/>
              <a:t> of Criminological Theory.</a:t>
            </a:r>
          </a:p>
          <a:p>
            <a:endParaRPr lang="en-GB" sz="1900" dirty="0"/>
          </a:p>
          <a:p>
            <a:r>
              <a:rPr lang="en-GB" sz="1900" dirty="0"/>
              <a:t>The second is an article from the Journal of Youth Studies titled “Youth Subcultural Theory: A Critical Engagement with the Concept, its Origins and Politics, from the Chicago School to Postmodernism.”</a:t>
            </a:r>
          </a:p>
          <a:p>
            <a:endParaRPr lang="en-GB" sz="1900" dirty="0"/>
          </a:p>
          <a:p>
            <a:r>
              <a:rPr lang="en-GB" sz="1900" dirty="0"/>
              <a:t>SEE YOU AT THE WORKSHOP!</a:t>
            </a:r>
          </a:p>
        </p:txBody>
      </p:sp>
    </p:spTree>
    <p:extLst>
      <p:ext uri="{BB962C8B-B14F-4D97-AF65-F5344CB8AC3E}">
        <p14:creationId xmlns:p14="http://schemas.microsoft.com/office/powerpoint/2010/main" val="1723378226"/>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1B2830"/>
      </a:dk2>
      <a:lt2>
        <a:srgbClr val="F0F3F2"/>
      </a:lt2>
      <a:accent1>
        <a:srgbClr val="E22E93"/>
      </a:accent1>
      <a:accent2>
        <a:srgbClr val="D01CCC"/>
      </a:accent2>
      <a:accent3>
        <a:srgbClr val="9A2EE2"/>
      </a:accent3>
      <a:accent4>
        <a:srgbClr val="5335D5"/>
      </a:accent4>
      <a:accent5>
        <a:srgbClr val="2E58E2"/>
      </a:accent5>
      <a:accent6>
        <a:srgbClr val="1C90D0"/>
      </a:accent6>
      <a:hlink>
        <a:srgbClr val="3F47BF"/>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0</TotalTime>
  <Words>1159</Words>
  <Application>Microsoft Office PowerPoint</Application>
  <PresentationFormat>Widescreen</PresentationFormat>
  <Paragraphs>163</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Bembo</vt:lpstr>
      <vt:lpstr>Arial</vt:lpstr>
      <vt:lpstr>ArchiveVTI</vt:lpstr>
      <vt:lpstr>Evidence Based Policing</vt:lpstr>
      <vt:lpstr>Part 2</vt:lpstr>
      <vt:lpstr>Why do people commit crime?</vt:lpstr>
      <vt:lpstr>The “moors murders”</vt:lpstr>
      <vt:lpstr>Gang crime</vt:lpstr>
      <vt:lpstr>Terrorism</vt:lpstr>
      <vt:lpstr>Environmental Crime</vt:lpstr>
      <vt:lpstr>Criminological Theory</vt:lpstr>
      <vt:lpstr>What is “Criminology”?</vt:lpstr>
      <vt:lpstr>Classicism </vt:lpstr>
      <vt:lpstr>Cesare Beccaria (1738-94)</vt:lpstr>
      <vt:lpstr>Jeremy Bentham (1748-1832)</vt:lpstr>
      <vt:lpstr>Jeremy Bentham 1784-1832</vt:lpstr>
      <vt:lpstr>Impact of classical criminology</vt:lpstr>
      <vt:lpstr>Limitations of Classicism</vt:lpstr>
      <vt:lpstr>Positivism</vt:lpstr>
      <vt:lpstr>Positivist Criminology</vt:lpstr>
      <vt:lpstr>Biological Positivism</vt:lpstr>
      <vt:lpstr>Psychological Positivism</vt:lpstr>
      <vt:lpstr>Classicism Vs. Positivism  (Dawn of Justice)</vt:lpstr>
      <vt:lpstr>Week 2 Lectures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2022-01-27T10:41:50Z</dcterms:created>
  <dcterms:modified xsi:type="dcterms:W3CDTF">2022-01-28T09:05:29Z</dcterms:modified>
</cp:coreProperties>
</file>