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B2FF-5BE7-4E6B-8830-BEB1469BBEF5}"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B2FF-5BE7-4E6B-8830-BEB1469BBEF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8B2FF-5BE7-4E6B-8830-BEB1469BBEF5}"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ED28F873-33D8-4275-8347-3A84D9D6453C}" type="datetimeFigureOut">
              <a:rPr lang="en-GB" smtClean="0"/>
              <a:pPr/>
              <a:t>15/11/2018</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CC58B2FF-5BE7-4E6B-8830-BEB1469BBEF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28F873-33D8-4275-8347-3A84D9D6453C}" type="datetimeFigureOut">
              <a:rPr lang="en-GB" smtClean="0"/>
              <a:pPr/>
              <a:t>15/11/2018</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CC58B2FF-5BE7-4E6B-8830-BEB1469BBEF5}" type="slidenum">
              <a:rPr lang="en-GB" smtClean="0"/>
              <a:pPr/>
              <a:t>‹#›</a:t>
            </a:fld>
            <a:endParaRPr lang="en-GB"/>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ED28F873-33D8-4275-8347-3A84D9D6453C}" type="datetimeFigureOut">
              <a:rPr lang="en-GB" smtClean="0"/>
              <a:pPr/>
              <a:t>15/11/2018</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CC58B2FF-5BE7-4E6B-8830-BEB1469BBEF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spd="slow">
    <p:fade thruBlk="1"/>
  </p:transition>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opusrecruitmentsolutions.com/why-is-it-important-to-love-your-job" TargetMode="External"/><Relationship Id="rId2" Type="http://schemas.openxmlformats.org/officeDocument/2006/relationships/hyperlink" Target="https://www.independent.co.uk/news/education/education-news/leading-employers-prefer-work-experience-over-grades-says-new-research-10286829.html" TargetMode="External"/><Relationship Id="rId1" Type="http://schemas.openxmlformats.org/officeDocument/2006/relationships/slideLayout" Target="../slideLayouts/slideLayout2.xml"/><Relationship Id="rId5" Type="http://schemas.openxmlformats.org/officeDocument/2006/relationships/hyperlink" Target="http://www.royalcareersatsea.com/pages/lifeguards" TargetMode="External"/><Relationship Id="rId4" Type="http://schemas.openxmlformats.org/officeDocument/2006/relationships/hyperlink" Target="https://rnli.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Sports management work experience placement development</a:t>
            </a:r>
            <a:endParaRPr lang="en-GB" dirty="0"/>
          </a:p>
        </p:txBody>
      </p:sp>
      <p:sp>
        <p:nvSpPr>
          <p:cNvPr id="3" name="Subtitle 2"/>
          <p:cNvSpPr>
            <a:spLocks noGrp="1"/>
          </p:cNvSpPr>
          <p:nvPr>
            <p:ph type="subTitle" idx="1"/>
          </p:nvPr>
        </p:nvSpPr>
        <p:spPr/>
        <p:txBody>
          <a:bodyPr/>
          <a:lstStyle/>
          <a:p>
            <a:r>
              <a:rPr lang="en-GB" dirty="0" smtClean="0"/>
              <a:t>By Ben Cheley</a:t>
            </a:r>
            <a:endParaRPr lang="en-GB" dirty="0"/>
          </a:p>
        </p:txBody>
      </p:sp>
    </p:spTree>
  </p:cSld>
  <p:clrMapOvr>
    <a:masterClrMapping/>
  </p:clrMapOvr>
  <p:transition spd="slow">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to work experience</a:t>
            </a:r>
            <a:endParaRPr lang="en-GB" dirty="0"/>
          </a:p>
        </p:txBody>
      </p:sp>
      <p:sp>
        <p:nvSpPr>
          <p:cNvPr id="3" name="Content Placeholder 2"/>
          <p:cNvSpPr>
            <a:spLocks noGrp="1"/>
          </p:cNvSpPr>
          <p:nvPr>
            <p:ph idx="1"/>
          </p:nvPr>
        </p:nvSpPr>
        <p:spPr/>
        <p:txBody>
          <a:bodyPr>
            <a:normAutofit/>
          </a:bodyPr>
          <a:lstStyle/>
          <a:p>
            <a:r>
              <a:rPr lang="en-GB" sz="2400" dirty="0" smtClean="0"/>
              <a:t>Work experience is a great opportunity for any student to gain experience in a post similar to what they are aiming to get once they have graduated from their degree. </a:t>
            </a:r>
          </a:p>
          <a:p>
            <a:endParaRPr lang="en-GB" sz="2400" dirty="0" smtClean="0"/>
          </a:p>
          <a:p>
            <a:r>
              <a:rPr lang="en-GB" sz="2400" dirty="0" smtClean="0"/>
              <a:t>Work experience is also a good chance to look at all the possible future job opportunities that you may not have realised were around you.</a:t>
            </a:r>
          </a:p>
          <a:p>
            <a:endParaRPr lang="en-GB" sz="2400" dirty="0" smtClean="0"/>
          </a:p>
          <a:p>
            <a:r>
              <a:rPr lang="en-GB" sz="2400" dirty="0" smtClean="0"/>
              <a:t>As a person at such a young age it is increasingly more valuable to get this experience before heading out to look for a permanent post.  </a:t>
            </a:r>
            <a:endParaRPr lang="en-GB" sz="2400" dirty="0"/>
          </a:p>
        </p:txBody>
      </p:sp>
    </p:spTree>
  </p:cSld>
  <p:clrMapOvr>
    <a:masterClrMapping/>
  </p:clrMapOvr>
  <p:transition spd="slow">
    <p:fade thruBlk="1"/>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Employability </a:t>
            </a:r>
            <a:endParaRPr lang="en-GB" dirty="0"/>
          </a:p>
        </p:txBody>
      </p:sp>
      <p:sp>
        <p:nvSpPr>
          <p:cNvPr id="3" name="Content Placeholder 2"/>
          <p:cNvSpPr>
            <a:spLocks noGrp="1"/>
          </p:cNvSpPr>
          <p:nvPr>
            <p:ph idx="1"/>
          </p:nvPr>
        </p:nvSpPr>
        <p:spPr/>
        <p:txBody>
          <a:bodyPr>
            <a:normAutofit fontScale="92500" lnSpcReduction="20000"/>
          </a:bodyPr>
          <a:lstStyle/>
          <a:p>
            <a:endParaRPr lang="en-GB" sz="2400" dirty="0" smtClean="0"/>
          </a:p>
          <a:p>
            <a:r>
              <a:rPr lang="en-GB" sz="2400" dirty="0" smtClean="0"/>
              <a:t>As time has passed by employers have changed what they desire from potential future employees. It is becoming increasingly difficult to keep at the top of the chain and make yourself as desirable as you can be.</a:t>
            </a:r>
          </a:p>
          <a:p>
            <a:endParaRPr lang="en-GB" sz="2400" dirty="0" smtClean="0"/>
          </a:p>
          <a:p>
            <a:r>
              <a:rPr lang="en-GB" sz="2400" dirty="0" smtClean="0"/>
              <a:t>At this current time employers are finding that people with work experience are more employable and reliable to their company than those without.</a:t>
            </a:r>
          </a:p>
          <a:p>
            <a:endParaRPr lang="en-GB" sz="2400" dirty="0" smtClean="0"/>
          </a:p>
          <a:p>
            <a:r>
              <a:rPr lang="en-GB" sz="2400" dirty="0" smtClean="0"/>
              <a:t>The independent wrote an article which stated “</a:t>
            </a:r>
            <a:r>
              <a:rPr lang="en-GB" sz="2400" dirty="0"/>
              <a:t> Figures show that 58 per cent of employers rated work experience as “the most popular qualification among those presented” – with a student’s personality coming second, with 48 per cent favouring </a:t>
            </a:r>
            <a:r>
              <a:rPr lang="en-GB" sz="2400" dirty="0" smtClean="0"/>
              <a:t>this” (The independent, 2015).</a:t>
            </a:r>
            <a:endParaRPr lang="en-GB" sz="2400" dirty="0"/>
          </a:p>
        </p:txBody>
      </p:sp>
    </p:spTree>
  </p:cSld>
  <p:clrMapOvr>
    <a:masterClrMapping/>
  </p:clrMapOvr>
  <p:transition spd="slow">
    <p:fade thruBlk="1"/>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options</a:t>
            </a:r>
            <a:endParaRPr lang="en-GB" dirty="0"/>
          </a:p>
        </p:txBody>
      </p:sp>
      <p:sp>
        <p:nvSpPr>
          <p:cNvPr id="3" name="Content Placeholder 2"/>
          <p:cNvSpPr>
            <a:spLocks noGrp="1"/>
          </p:cNvSpPr>
          <p:nvPr>
            <p:ph idx="1"/>
          </p:nvPr>
        </p:nvSpPr>
        <p:spPr/>
        <p:txBody>
          <a:bodyPr>
            <a:normAutofit/>
          </a:bodyPr>
          <a:lstStyle/>
          <a:p>
            <a:r>
              <a:rPr lang="en-GB" sz="1800" dirty="0" smtClean="0"/>
              <a:t>Having already worked in multiple minor sporting roles across the sports community I have a variety of options and ideas for what type of work I would like to do for my work experience.</a:t>
            </a:r>
          </a:p>
          <a:p>
            <a:endParaRPr lang="en-GB" sz="1800" dirty="0" smtClean="0"/>
          </a:p>
          <a:p>
            <a:r>
              <a:rPr lang="en-GB" sz="1800" dirty="0" smtClean="0"/>
              <a:t>Outside of university most of my sporting hobbies are water sports so if I was to look into more physical sporting roles I would rather look into water sports related jobs.</a:t>
            </a:r>
          </a:p>
          <a:p>
            <a:endParaRPr lang="en-GB" sz="1800" dirty="0" smtClean="0"/>
          </a:p>
          <a:p>
            <a:r>
              <a:rPr lang="en-GB" sz="1800" dirty="0" smtClean="0"/>
              <a:t>I want to be using this work experience to get experience in a role I have not experienced before that I believe could be a future career for me. If I find the role I work as not to my suiting then it can only be positive because I know in the future that those specific roles are not what I want to be working as.</a:t>
            </a:r>
          </a:p>
          <a:p>
            <a:endParaRPr lang="en-GB" sz="1800" dirty="0" smtClean="0"/>
          </a:p>
          <a:p>
            <a:r>
              <a:rPr lang="en-GB" sz="1800" dirty="0" smtClean="0"/>
              <a:t>Even if I do not enjoy my work experience then I have still gained valuable information on that type of sporting role and I will have gained more knowledge into the future to increase my employability .</a:t>
            </a:r>
            <a:endParaRPr lang="en-GB" sz="1800" dirty="0"/>
          </a:p>
        </p:txBody>
      </p:sp>
    </p:spTree>
  </p:cSld>
  <p:clrMapOvr>
    <a:masterClrMapping/>
  </p:clrMapOvr>
  <p:transition spd="slow">
    <p:fade thruBlk="1"/>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decisions</a:t>
            </a:r>
            <a:endParaRPr lang="en-GB" dirty="0"/>
          </a:p>
        </p:txBody>
      </p:sp>
      <p:sp>
        <p:nvSpPr>
          <p:cNvPr id="3" name="Content Placeholder 2"/>
          <p:cNvSpPr>
            <a:spLocks noGrp="1"/>
          </p:cNvSpPr>
          <p:nvPr>
            <p:ph idx="1"/>
          </p:nvPr>
        </p:nvSpPr>
        <p:spPr/>
        <p:txBody>
          <a:bodyPr>
            <a:normAutofit/>
          </a:bodyPr>
          <a:lstStyle/>
          <a:p>
            <a:r>
              <a:rPr lang="en-GB" sz="2400" dirty="0" smtClean="0"/>
              <a:t>Since I have began studying sports management I have had an idea into the type of job I would like to do post graduation. </a:t>
            </a:r>
          </a:p>
          <a:p>
            <a:endParaRPr lang="en-GB" sz="2400" dirty="0" smtClean="0"/>
          </a:p>
          <a:p>
            <a:r>
              <a:rPr lang="en-GB" sz="2400" dirty="0" smtClean="0"/>
              <a:t>The most important thing for me is to ensure that I enjoy the job I am doing as it will make up about half of your day, so regardless of the money (as long as it is a liveable wage) I would much rather enjoy my job otherwise I will be unhappy which then carries through to your social life outside of work.</a:t>
            </a:r>
            <a:endParaRPr lang="en-GB" sz="2400" dirty="0"/>
          </a:p>
        </p:txBody>
      </p:sp>
    </p:spTree>
  </p:cSld>
  <p:clrMapOvr>
    <a:masterClrMapping/>
  </p:clrMapOvr>
  <p:transition spd="slow">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400" dirty="0" smtClean="0"/>
              <a:t>Opus recruitment wrote an article on why it is important to enjoy your job  they say that not enjoying your job can lead to: poor work standards, bad health and relationships (opus recruitment, 2016).</a:t>
            </a:r>
          </a:p>
          <a:p>
            <a:endParaRPr lang="en-GB" sz="2400" dirty="0" smtClean="0"/>
          </a:p>
          <a:p>
            <a:endParaRPr lang="en-GB" sz="2400" dirty="0" smtClean="0"/>
          </a:p>
          <a:p>
            <a:endParaRPr lang="en-GB" sz="2400" dirty="0" smtClean="0"/>
          </a:p>
          <a:p>
            <a:endParaRPr lang="en-GB" sz="2400" dirty="0"/>
          </a:p>
        </p:txBody>
      </p:sp>
    </p:spTree>
  </p:cSld>
  <p:clrMapOvr>
    <a:masterClrMapping/>
  </p:clrMapOvr>
  <p:transition spd="slow">
    <p:fade thruBlk="1"/>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research </a:t>
            </a:r>
            <a:endParaRPr lang="en-GB" dirty="0"/>
          </a:p>
        </p:txBody>
      </p:sp>
      <p:sp>
        <p:nvSpPr>
          <p:cNvPr id="3" name="Content Placeholder 2"/>
          <p:cNvSpPr>
            <a:spLocks noGrp="1"/>
          </p:cNvSpPr>
          <p:nvPr>
            <p:ph idx="1"/>
          </p:nvPr>
        </p:nvSpPr>
        <p:spPr/>
        <p:txBody>
          <a:bodyPr>
            <a:normAutofit/>
          </a:bodyPr>
          <a:lstStyle/>
          <a:p>
            <a:r>
              <a:rPr lang="en-GB" sz="2400" dirty="0" smtClean="0"/>
              <a:t>From researching online potential positions  for work experience I have narrowed down my options to two potential jobs. </a:t>
            </a:r>
          </a:p>
          <a:p>
            <a:endParaRPr lang="en-GB" sz="2400" dirty="0" smtClean="0"/>
          </a:p>
          <a:p>
            <a:r>
              <a:rPr lang="en-GB" sz="2400" dirty="0" smtClean="0"/>
              <a:t>The first placement I have been looking at is a lifeguard managerial role at royal Caribbean cruises. </a:t>
            </a:r>
          </a:p>
          <a:p>
            <a:endParaRPr lang="en-GB" sz="2400" dirty="0" smtClean="0"/>
          </a:p>
          <a:p>
            <a:r>
              <a:rPr lang="en-GB" sz="2400" dirty="0" smtClean="0"/>
              <a:t>The second option I am considering is  working in the events management team for the RNLI based in Poole.</a:t>
            </a:r>
            <a:endParaRPr lang="en-GB" sz="2400" dirty="0"/>
          </a:p>
        </p:txBody>
      </p:sp>
    </p:spTree>
  </p:cSld>
  <p:clrMapOvr>
    <a:masterClrMapping/>
  </p:clrMapOvr>
  <p:transition spd="slow">
    <p:fade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descr="pool_deck.jpg"/>
          <p:cNvPicPr>
            <a:picLocks noChangeAspect="1"/>
          </p:cNvPicPr>
          <p:nvPr/>
        </p:nvPicPr>
        <p:blipFill>
          <a:blip r:embed="rId2" cstate="print"/>
          <a:stretch>
            <a:fillRect/>
          </a:stretch>
        </p:blipFill>
        <p:spPr>
          <a:xfrm>
            <a:off x="5886450" y="4410075"/>
            <a:ext cx="3257550" cy="2447925"/>
          </a:xfrm>
          <a:prstGeom prst="rect">
            <a:avLst/>
          </a:prstGeom>
        </p:spPr>
      </p:pic>
      <p:sp>
        <p:nvSpPr>
          <p:cNvPr id="2" name="Title 1"/>
          <p:cNvSpPr>
            <a:spLocks noGrp="1"/>
          </p:cNvSpPr>
          <p:nvPr>
            <p:ph type="title"/>
          </p:nvPr>
        </p:nvSpPr>
        <p:spPr/>
        <p:txBody>
          <a:bodyPr/>
          <a:lstStyle/>
          <a:p>
            <a:r>
              <a:rPr lang="en-GB" dirty="0" smtClean="0"/>
              <a:t>Royal Caribbean cruises </a:t>
            </a:r>
            <a:endParaRPr lang="en-GB" dirty="0"/>
          </a:p>
        </p:txBody>
      </p:sp>
      <p:sp>
        <p:nvSpPr>
          <p:cNvPr id="3" name="Content Placeholder 2"/>
          <p:cNvSpPr>
            <a:spLocks noGrp="1"/>
          </p:cNvSpPr>
          <p:nvPr>
            <p:ph idx="1"/>
          </p:nvPr>
        </p:nvSpPr>
        <p:spPr/>
        <p:txBody>
          <a:bodyPr>
            <a:normAutofit/>
          </a:bodyPr>
          <a:lstStyle/>
          <a:p>
            <a:pPr>
              <a:buNone/>
            </a:pPr>
            <a:r>
              <a:rPr lang="en-GB" sz="2400" dirty="0" smtClean="0"/>
              <a:t>Having worked as a lifeguard for over 4 years I have gained lots of experience in the lifesaving world. Whilst I am still young I believe I would be ready to step up to a lifeguard managerial team leader as I have already dealt with all kinds of scenarios and situations and believe that this step up role would be great experience for m to have in the future.</a:t>
            </a:r>
          </a:p>
          <a:p>
            <a:pPr>
              <a:buNone/>
            </a:pPr>
            <a:endParaRPr lang="en-GB" sz="2400" dirty="0" smtClean="0"/>
          </a:p>
          <a:p>
            <a:pPr>
              <a:buNone/>
            </a:pPr>
            <a:r>
              <a:rPr lang="en-GB" sz="2400" dirty="0" smtClean="0"/>
              <a:t>This role is suited well to me as I am </a:t>
            </a:r>
            <a:r>
              <a:rPr lang="en-GB" sz="2400" dirty="0" smtClean="0"/>
              <a:t>already</a:t>
            </a:r>
          </a:p>
          <a:p>
            <a:pPr>
              <a:buNone/>
            </a:pPr>
            <a:r>
              <a:rPr lang="en-GB" sz="2400" dirty="0" smtClean="0"/>
              <a:t> </a:t>
            </a:r>
            <a:r>
              <a:rPr lang="en-GB" sz="2400" dirty="0" smtClean="0"/>
              <a:t>qualified as a lifeguard and my lifeguarding </a:t>
            </a:r>
            <a:endParaRPr lang="en-GB" sz="2400" dirty="0" smtClean="0"/>
          </a:p>
          <a:p>
            <a:pPr>
              <a:buNone/>
            </a:pPr>
            <a:r>
              <a:rPr lang="en-GB" sz="2400" dirty="0" smtClean="0"/>
              <a:t>experience </a:t>
            </a:r>
            <a:r>
              <a:rPr lang="en-GB" sz="2400" dirty="0" smtClean="0"/>
              <a:t>should look like a desirable </a:t>
            </a:r>
            <a:r>
              <a:rPr lang="en-GB" sz="2400" dirty="0" smtClean="0"/>
              <a:t>trait</a:t>
            </a:r>
          </a:p>
          <a:p>
            <a:pPr>
              <a:buNone/>
            </a:pPr>
            <a:r>
              <a:rPr lang="en-GB" sz="2400" dirty="0" smtClean="0"/>
              <a:t> </a:t>
            </a:r>
            <a:r>
              <a:rPr lang="en-GB" sz="2400" dirty="0" smtClean="0"/>
              <a:t>for employers.</a:t>
            </a:r>
            <a:endParaRPr lang="en-GB" sz="2400" dirty="0"/>
          </a:p>
        </p:txBody>
      </p:sp>
    </p:spTree>
  </p:cSld>
  <p:clrMapOvr>
    <a:masterClrMapping/>
  </p:clrMapOvr>
  <p:transition spd="slow">
    <p:fade thruBlk="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ownload.png"/>
          <p:cNvPicPr>
            <a:picLocks noChangeAspect="1"/>
          </p:cNvPicPr>
          <p:nvPr/>
        </p:nvPicPr>
        <p:blipFill>
          <a:blip r:embed="rId2" cstate="print"/>
          <a:stretch>
            <a:fillRect/>
          </a:stretch>
        </p:blipFill>
        <p:spPr>
          <a:xfrm>
            <a:off x="6732239" y="4446239"/>
            <a:ext cx="2411761" cy="2411761"/>
          </a:xfrm>
          <a:prstGeom prst="rect">
            <a:avLst/>
          </a:prstGeom>
        </p:spPr>
      </p:pic>
      <p:sp>
        <p:nvSpPr>
          <p:cNvPr id="2" name="Title 1"/>
          <p:cNvSpPr>
            <a:spLocks noGrp="1"/>
          </p:cNvSpPr>
          <p:nvPr>
            <p:ph type="title"/>
          </p:nvPr>
        </p:nvSpPr>
        <p:spPr/>
        <p:txBody>
          <a:bodyPr/>
          <a:lstStyle/>
          <a:p>
            <a:r>
              <a:rPr lang="en-GB" dirty="0" smtClean="0"/>
              <a:t>RNLI</a:t>
            </a:r>
            <a:endParaRPr lang="en-GB" dirty="0"/>
          </a:p>
        </p:txBody>
      </p:sp>
      <p:sp>
        <p:nvSpPr>
          <p:cNvPr id="3" name="Content Placeholder 2"/>
          <p:cNvSpPr>
            <a:spLocks noGrp="1"/>
          </p:cNvSpPr>
          <p:nvPr>
            <p:ph idx="1"/>
          </p:nvPr>
        </p:nvSpPr>
        <p:spPr/>
        <p:txBody>
          <a:bodyPr>
            <a:normAutofit/>
          </a:bodyPr>
          <a:lstStyle/>
          <a:p>
            <a:r>
              <a:rPr lang="en-GB" sz="2400" dirty="0" smtClean="0">
                <a:solidFill>
                  <a:srgbClr val="FF0000"/>
                </a:solidFill>
              </a:rPr>
              <a:t>In the past few weeks I have made contact with some friends I know within the RNLI to have my work experience in a different sector than I already work in.</a:t>
            </a:r>
          </a:p>
          <a:p>
            <a:endParaRPr lang="en-GB" sz="2400" dirty="0" smtClean="0">
              <a:solidFill>
                <a:srgbClr val="FF0000"/>
              </a:solidFill>
            </a:endParaRPr>
          </a:p>
          <a:p>
            <a:r>
              <a:rPr lang="en-GB" sz="2400" dirty="0" smtClean="0">
                <a:solidFill>
                  <a:srgbClr val="FF0000"/>
                </a:solidFill>
              </a:rPr>
              <a:t>I work as a beach lifeguard in the summer for the RNLI so for my work experience I have applied to work with the events management team based in the RNLI college.</a:t>
            </a:r>
          </a:p>
          <a:p>
            <a:endParaRPr lang="en-GB" sz="2400" dirty="0" smtClean="0"/>
          </a:p>
          <a:p>
            <a:r>
              <a:rPr lang="en-GB" sz="2400" dirty="0" smtClean="0">
                <a:solidFill>
                  <a:srgbClr val="FF0000"/>
                </a:solidFill>
              </a:rPr>
              <a:t>As this is the future career I am looking </a:t>
            </a:r>
            <a:r>
              <a:rPr lang="en-GB" sz="2400" dirty="0" smtClean="0">
                <a:solidFill>
                  <a:srgbClr val="FF0000"/>
                </a:solidFill>
              </a:rPr>
              <a:t>into</a:t>
            </a:r>
          </a:p>
          <a:p>
            <a:pPr>
              <a:buNone/>
            </a:pPr>
            <a:r>
              <a:rPr lang="en-GB" sz="2400" dirty="0" smtClean="0">
                <a:solidFill>
                  <a:srgbClr val="FF0000"/>
                </a:solidFill>
              </a:rPr>
              <a:t> </a:t>
            </a:r>
            <a:r>
              <a:rPr lang="en-GB" sz="2400" dirty="0" smtClean="0">
                <a:solidFill>
                  <a:srgbClr val="FF0000"/>
                </a:solidFill>
              </a:rPr>
              <a:t>I don’t want to let this opportunity go as </a:t>
            </a:r>
            <a:r>
              <a:rPr lang="en-GB" sz="2400" dirty="0" smtClean="0">
                <a:solidFill>
                  <a:srgbClr val="FF0000"/>
                </a:solidFill>
              </a:rPr>
              <a:t>they</a:t>
            </a:r>
          </a:p>
          <a:p>
            <a:pPr>
              <a:buNone/>
            </a:pPr>
            <a:r>
              <a:rPr lang="en-GB" sz="2400" dirty="0" smtClean="0">
                <a:solidFill>
                  <a:srgbClr val="FF0000"/>
                </a:solidFill>
              </a:rPr>
              <a:t> </a:t>
            </a:r>
            <a:r>
              <a:rPr lang="en-GB" sz="2400" dirty="0" smtClean="0">
                <a:solidFill>
                  <a:srgbClr val="FF0000"/>
                </a:solidFill>
              </a:rPr>
              <a:t>have only recently began thinking of opening </a:t>
            </a:r>
            <a:endParaRPr lang="en-GB" sz="2400" dirty="0" smtClean="0">
              <a:solidFill>
                <a:srgbClr val="FF0000"/>
              </a:solidFill>
            </a:endParaRPr>
          </a:p>
          <a:p>
            <a:pPr>
              <a:buNone/>
            </a:pPr>
            <a:r>
              <a:rPr lang="en-GB" sz="2400" dirty="0" smtClean="0">
                <a:solidFill>
                  <a:srgbClr val="FF0000"/>
                </a:solidFill>
              </a:rPr>
              <a:t>up </a:t>
            </a:r>
            <a:r>
              <a:rPr lang="en-GB" sz="2400" dirty="0" smtClean="0">
                <a:solidFill>
                  <a:srgbClr val="FF0000"/>
                </a:solidFill>
              </a:rPr>
              <a:t>to work experience.</a:t>
            </a:r>
            <a:endParaRPr lang="en-GB" sz="2400" dirty="0">
              <a:solidFill>
                <a:srgbClr val="FF0000"/>
              </a:solidFill>
            </a:endParaRPr>
          </a:p>
        </p:txBody>
      </p:sp>
    </p:spTree>
  </p:cSld>
  <p:clrMapOvr>
    <a:masterClrMapping/>
  </p:clrMapOvr>
  <p:transition spd="slow">
    <p:fade thruBlk="1"/>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7" name="Content Placeholder 6"/>
          <p:cNvSpPr>
            <a:spLocks noGrp="1"/>
          </p:cNvSpPr>
          <p:nvPr>
            <p:ph idx="1"/>
          </p:nvPr>
        </p:nvSpPr>
        <p:spPr/>
        <p:txBody>
          <a:bodyPr>
            <a:normAutofit fontScale="85000" lnSpcReduction="10000"/>
          </a:bodyPr>
          <a:lstStyle/>
          <a:p>
            <a:r>
              <a:rPr lang="en-GB" sz="2400" dirty="0" smtClean="0"/>
              <a:t>Independent (2015). </a:t>
            </a:r>
            <a:r>
              <a:rPr lang="en-GB" sz="2400" dirty="0" smtClean="0"/>
              <a:t>Leading employers prefer value work experience among graduates over grades, says new </a:t>
            </a:r>
            <a:r>
              <a:rPr lang="en-GB" sz="2400" dirty="0" smtClean="0"/>
              <a:t>research. [Online] Available at</a:t>
            </a:r>
            <a:r>
              <a:rPr lang="en-GB" sz="2400" dirty="0" smtClean="0"/>
              <a:t>: </a:t>
            </a:r>
            <a:r>
              <a:rPr lang="en-GB" sz="2400" dirty="0" smtClean="0">
                <a:hlinkClick r:id="rId2"/>
              </a:rPr>
              <a:t>https://</a:t>
            </a:r>
            <a:r>
              <a:rPr lang="en-GB" sz="2400" dirty="0" smtClean="0">
                <a:hlinkClick r:id="rId2"/>
              </a:rPr>
              <a:t>www.independent.co.uk/news/education/education-news/leading-employers-prefer-work-experience-over-grades-says-new-research-10286829.html</a:t>
            </a:r>
            <a:r>
              <a:rPr lang="en-GB" sz="2400" dirty="0" smtClean="0"/>
              <a:t> [Accessed 9th November 2018]</a:t>
            </a:r>
          </a:p>
          <a:p>
            <a:pPr>
              <a:buNone/>
            </a:pPr>
            <a:endParaRPr lang="en-GB" sz="2400" dirty="0" smtClean="0"/>
          </a:p>
          <a:p>
            <a:r>
              <a:rPr lang="en-GB" sz="2400" dirty="0" smtClean="0"/>
              <a:t>Opus Recruitment (2016). Why it is important to love your job. [Online] available at: </a:t>
            </a:r>
            <a:r>
              <a:rPr lang="en-GB" sz="2400" dirty="0" smtClean="0">
                <a:hlinkClick r:id="rId3"/>
              </a:rPr>
              <a:t>http://www.opusrecruitmentsolutions.com/why-is-it-important-to-love-your-job</a:t>
            </a:r>
            <a:r>
              <a:rPr lang="en-GB" sz="2400" dirty="0" smtClean="0"/>
              <a:t> </a:t>
            </a:r>
            <a:r>
              <a:rPr lang="en-GB" sz="2400" dirty="0" smtClean="0"/>
              <a:t> [Accessed 10</a:t>
            </a:r>
            <a:r>
              <a:rPr lang="en-GB" sz="2400" baseline="30000" dirty="0" smtClean="0"/>
              <a:t>th</a:t>
            </a:r>
            <a:r>
              <a:rPr lang="en-GB" sz="2400" dirty="0" smtClean="0"/>
              <a:t> November 2018]</a:t>
            </a:r>
          </a:p>
          <a:p>
            <a:pPr>
              <a:buNone/>
            </a:pPr>
            <a:endParaRPr lang="en-GB" sz="2400" dirty="0" smtClean="0"/>
          </a:p>
          <a:p>
            <a:r>
              <a:rPr lang="en-GB" sz="2400" dirty="0" smtClean="0"/>
              <a:t>Royal National Lifeboat institution (2018). [Online] available at: </a:t>
            </a:r>
            <a:r>
              <a:rPr lang="en-GB" sz="2400" dirty="0" smtClean="0">
                <a:hlinkClick r:id="rId4"/>
              </a:rPr>
              <a:t>https://rnli.org/</a:t>
            </a:r>
            <a:r>
              <a:rPr lang="en-GB" sz="2400" dirty="0" smtClean="0"/>
              <a:t>  [Accessed 11</a:t>
            </a:r>
            <a:r>
              <a:rPr lang="en-GB" sz="2400" baseline="30000" dirty="0" smtClean="0"/>
              <a:t>th</a:t>
            </a:r>
            <a:r>
              <a:rPr lang="en-GB" sz="2400" dirty="0" smtClean="0"/>
              <a:t> November 2018</a:t>
            </a:r>
            <a:r>
              <a:rPr lang="en-GB" sz="2400" dirty="0" smtClean="0"/>
              <a:t>]</a:t>
            </a:r>
            <a:endParaRPr lang="en-GB" sz="2400" dirty="0" smtClean="0"/>
          </a:p>
          <a:p>
            <a:endParaRPr lang="en-GB" sz="2400" dirty="0" smtClean="0"/>
          </a:p>
          <a:p>
            <a:r>
              <a:rPr lang="en-GB" sz="2400" dirty="0" smtClean="0"/>
              <a:t>Royal Caribbean international (2018). [Online] available at: </a:t>
            </a:r>
            <a:r>
              <a:rPr lang="en-GB" sz="2400" dirty="0" smtClean="0">
                <a:hlinkClick r:id="rId5"/>
              </a:rPr>
              <a:t>http://</a:t>
            </a:r>
            <a:r>
              <a:rPr lang="en-GB" sz="2400" dirty="0" smtClean="0">
                <a:hlinkClick r:id="rId5"/>
              </a:rPr>
              <a:t>www.royalcareersatsea.com/pages/lifeguards</a:t>
            </a:r>
            <a:r>
              <a:rPr lang="en-GB" sz="2400" dirty="0" smtClean="0"/>
              <a:t>  </a:t>
            </a:r>
            <a:r>
              <a:rPr lang="en-GB" sz="2400" dirty="0" smtClean="0"/>
              <a:t>[Accessed 10th November 2018]</a:t>
            </a:r>
          </a:p>
          <a:p>
            <a:endParaRPr lang="en-GB" sz="2400" dirty="0"/>
          </a:p>
        </p:txBody>
      </p:sp>
    </p:spTree>
  </p:cSld>
  <p:clrMapOvr>
    <a:masterClrMapping/>
  </p:clrMapOvr>
  <p:transition spd="slow">
    <p:fade thruBlk="1"/>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230</TotalTime>
  <Words>847</Words>
  <Application>Microsoft Office PowerPoint</Application>
  <PresentationFormat>On-screen Show (4:3)</PresentationFormat>
  <Paragraphs>60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Module</vt:lpstr>
      <vt:lpstr>Sports management work experience placement development</vt:lpstr>
      <vt:lpstr>Introduction to work experience</vt:lpstr>
      <vt:lpstr>Employability </vt:lpstr>
      <vt:lpstr>Job options</vt:lpstr>
      <vt:lpstr>Job decisions</vt:lpstr>
      <vt:lpstr>Slide 6</vt:lpstr>
      <vt:lpstr>Job research </vt:lpstr>
      <vt:lpstr>Royal Caribbean cruises </vt:lpstr>
      <vt:lpstr>RNLI</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management work experience placement development</dc:title>
  <dc:creator>Helen</dc:creator>
  <cp:lastModifiedBy>Helen</cp:lastModifiedBy>
  <cp:revision>27</cp:revision>
  <dcterms:created xsi:type="dcterms:W3CDTF">2018-11-12T09:24:03Z</dcterms:created>
  <dcterms:modified xsi:type="dcterms:W3CDTF">2018-11-15T11:53:52Z</dcterms:modified>
</cp:coreProperties>
</file>