
<file path=[Content_Types].xml><?xml version="1.0" encoding="utf-8"?>
<Types xmlns="http://schemas.openxmlformats.org/package/2006/content-types">
  <Default Extension="bin" ContentType="application/vnd.openxmlformats-officedocument.oleObject"/>
  <Default Extension="emf" ContentType="image/x-emf"/>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3.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4.xml" ContentType="application/vnd.openxmlformats-officedocument.theme+xml"/>
  <Override PartName="/ppt/slideLayouts/slideLayout12.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charts/chart1.xml" ContentType="application/vnd.openxmlformats-officedocument.drawingml.chart+xml"/>
  <Override PartName="/ppt/charts/chart2.xml" ContentType="application/vnd.openxmlformats-officedocument.drawingml.chart+xml"/>
  <Override PartName="/ppt/charts/style1.xml" ContentType="application/vnd.ms-office.chartstyle+xml"/>
  <Override PartName="/ppt/charts/colors1.xml" ContentType="application/vnd.ms-office.chartcolorstyle+xml"/>
  <Override PartName="/ppt/charts/chart3.xml" ContentType="application/vnd.openxmlformats-officedocument.drawingml.chart+xml"/>
  <Override PartName="/ppt/charts/style2.xml" ContentType="application/vnd.ms-office.chartstyle+xml"/>
  <Override PartName="/ppt/charts/colors2.xml" ContentType="application/vnd.ms-office.chartcolorstyle+xml"/>
  <Override PartName="/ppt/charts/chart4.xml" ContentType="application/vnd.openxmlformats-officedocument.drawingml.chart+xml"/>
  <Override PartName="/ppt/charts/style3.xml" ContentType="application/vnd.ms-office.chartstyle+xml"/>
  <Override PartName="/ppt/charts/colors3.xml" ContentType="application/vnd.ms-office.chartcolorstyl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bookmarkIdSeed="2">
  <p:sldMasterIdLst>
    <p:sldMasterId id="2147483651" r:id="rId4"/>
    <p:sldMasterId id="2147483652" r:id="rId5"/>
    <p:sldMasterId id="2147483658" r:id="rId6"/>
    <p:sldMasterId id="2147483660" r:id="rId7"/>
    <p:sldMasterId id="2147483673" r:id="rId8"/>
  </p:sldMasterIdLst>
  <p:notesMasterIdLst>
    <p:notesMasterId r:id="rId181"/>
  </p:notesMasterIdLst>
  <p:sldIdLst>
    <p:sldId id="308" r:id="rId9"/>
    <p:sldId id="586" r:id="rId10"/>
    <p:sldId id="587" r:id="rId11"/>
    <p:sldId id="588" r:id="rId12"/>
    <p:sldId id="614" r:id="rId13"/>
    <p:sldId id="589" r:id="rId14"/>
    <p:sldId id="590" r:id="rId15"/>
    <p:sldId id="591" r:id="rId16"/>
    <p:sldId id="593" r:id="rId17"/>
    <p:sldId id="594" r:id="rId18"/>
    <p:sldId id="601" r:id="rId19"/>
    <p:sldId id="598" r:id="rId20"/>
    <p:sldId id="595" r:id="rId21"/>
    <p:sldId id="597" r:id="rId22"/>
    <p:sldId id="600" r:id="rId23"/>
    <p:sldId id="602" r:id="rId24"/>
    <p:sldId id="603" r:id="rId25"/>
    <p:sldId id="604" r:id="rId26"/>
    <p:sldId id="599" r:id="rId27"/>
    <p:sldId id="605" r:id="rId28"/>
    <p:sldId id="606" r:id="rId29"/>
    <p:sldId id="607" r:id="rId30"/>
    <p:sldId id="608" r:id="rId31"/>
    <p:sldId id="609" r:id="rId32"/>
    <p:sldId id="611" r:id="rId33"/>
    <p:sldId id="615" r:id="rId34"/>
    <p:sldId id="610" r:id="rId35"/>
    <p:sldId id="612" r:id="rId36"/>
    <p:sldId id="613" r:id="rId37"/>
    <p:sldId id="460" r:id="rId38"/>
    <p:sldId id="489" r:id="rId39"/>
    <p:sldId id="493" r:id="rId40"/>
    <p:sldId id="494" r:id="rId41"/>
    <p:sldId id="495" r:id="rId42"/>
    <p:sldId id="496" r:id="rId43"/>
    <p:sldId id="497" r:id="rId44"/>
    <p:sldId id="520" r:id="rId45"/>
    <p:sldId id="498" r:id="rId46"/>
    <p:sldId id="499" r:id="rId47"/>
    <p:sldId id="500" r:id="rId48"/>
    <p:sldId id="503" r:id="rId49"/>
    <p:sldId id="487" r:id="rId50"/>
    <p:sldId id="501" r:id="rId51"/>
    <p:sldId id="502" r:id="rId52"/>
    <p:sldId id="504" r:id="rId53"/>
    <p:sldId id="266" r:id="rId54"/>
    <p:sldId id="505" r:id="rId55"/>
    <p:sldId id="506" r:id="rId56"/>
    <p:sldId id="507" r:id="rId57"/>
    <p:sldId id="508" r:id="rId58"/>
    <p:sldId id="509" r:id="rId59"/>
    <p:sldId id="511" r:id="rId60"/>
    <p:sldId id="512" r:id="rId61"/>
    <p:sldId id="513" r:id="rId62"/>
    <p:sldId id="514" r:id="rId63"/>
    <p:sldId id="515" r:id="rId64"/>
    <p:sldId id="516" r:id="rId65"/>
    <p:sldId id="517" r:id="rId66"/>
    <p:sldId id="518" r:id="rId67"/>
    <p:sldId id="519" r:id="rId68"/>
    <p:sldId id="539" r:id="rId69"/>
    <p:sldId id="540" r:id="rId70"/>
    <p:sldId id="541" r:id="rId71"/>
    <p:sldId id="542" r:id="rId72"/>
    <p:sldId id="543" r:id="rId73"/>
    <p:sldId id="544" r:id="rId74"/>
    <p:sldId id="545" r:id="rId75"/>
    <p:sldId id="546" r:id="rId76"/>
    <p:sldId id="547" r:id="rId77"/>
    <p:sldId id="548" r:id="rId78"/>
    <p:sldId id="549" r:id="rId79"/>
    <p:sldId id="550" r:id="rId80"/>
    <p:sldId id="551" r:id="rId81"/>
    <p:sldId id="552" r:id="rId82"/>
    <p:sldId id="553" r:id="rId83"/>
    <p:sldId id="554" r:id="rId84"/>
    <p:sldId id="555" r:id="rId85"/>
    <p:sldId id="556" r:id="rId86"/>
    <p:sldId id="557" r:id="rId87"/>
    <p:sldId id="558" r:id="rId88"/>
    <p:sldId id="559" r:id="rId89"/>
    <p:sldId id="560" r:id="rId90"/>
    <p:sldId id="561" r:id="rId91"/>
    <p:sldId id="562" r:id="rId92"/>
    <p:sldId id="563" r:id="rId93"/>
    <p:sldId id="564" r:id="rId94"/>
    <p:sldId id="565" r:id="rId95"/>
    <p:sldId id="566" r:id="rId96"/>
    <p:sldId id="567" r:id="rId97"/>
    <p:sldId id="290" r:id="rId98"/>
    <p:sldId id="568" r:id="rId99"/>
    <p:sldId id="569" r:id="rId100"/>
    <p:sldId id="570" r:id="rId101"/>
    <p:sldId id="571" r:id="rId102"/>
    <p:sldId id="572" r:id="rId103"/>
    <p:sldId id="573" r:id="rId104"/>
    <p:sldId id="574" r:id="rId105"/>
    <p:sldId id="575" r:id="rId106"/>
    <p:sldId id="576" r:id="rId107"/>
    <p:sldId id="577" r:id="rId108"/>
    <p:sldId id="578" r:id="rId109"/>
    <p:sldId id="282" r:id="rId110"/>
    <p:sldId id="579" r:id="rId111"/>
    <p:sldId id="283" r:id="rId112"/>
    <p:sldId id="580" r:id="rId113"/>
    <p:sldId id="284" r:id="rId114"/>
    <p:sldId id="581" r:id="rId115"/>
    <p:sldId id="286" r:id="rId116"/>
    <p:sldId id="582" r:id="rId117"/>
    <p:sldId id="585" r:id="rId118"/>
    <p:sldId id="279" r:id="rId119"/>
    <p:sldId id="584" r:id="rId120"/>
    <p:sldId id="521" r:id="rId121"/>
    <p:sldId id="272" r:id="rId122"/>
    <p:sldId id="275" r:id="rId123"/>
    <p:sldId id="273" r:id="rId124"/>
    <p:sldId id="263" r:id="rId125"/>
    <p:sldId id="261" r:id="rId126"/>
    <p:sldId id="262" r:id="rId127"/>
    <p:sldId id="264" r:id="rId128"/>
    <p:sldId id="265" r:id="rId129"/>
    <p:sldId id="276" r:id="rId130"/>
    <p:sldId id="522" r:id="rId131"/>
    <p:sldId id="274" r:id="rId132"/>
    <p:sldId id="267" r:id="rId133"/>
    <p:sldId id="268" r:id="rId134"/>
    <p:sldId id="269" r:id="rId135"/>
    <p:sldId id="271" r:id="rId136"/>
    <p:sldId id="524" r:id="rId137"/>
    <p:sldId id="289" r:id="rId138"/>
    <p:sldId id="291" r:id="rId139"/>
    <p:sldId id="293" r:id="rId140"/>
    <p:sldId id="294" r:id="rId141"/>
    <p:sldId id="292" r:id="rId142"/>
    <p:sldId id="295" r:id="rId143"/>
    <p:sldId id="296" r:id="rId144"/>
    <p:sldId id="298" r:id="rId145"/>
    <p:sldId id="299" r:id="rId146"/>
    <p:sldId id="300" r:id="rId147"/>
    <p:sldId id="285" r:id="rId148"/>
    <p:sldId id="301" r:id="rId149"/>
    <p:sldId id="525" r:id="rId150"/>
    <p:sldId id="526" r:id="rId151"/>
    <p:sldId id="527" r:id="rId152"/>
    <p:sldId id="528" r:id="rId153"/>
    <p:sldId id="277" r:id="rId154"/>
    <p:sldId id="278" r:id="rId155"/>
    <p:sldId id="287" r:id="rId156"/>
    <p:sldId id="288" r:id="rId157"/>
    <p:sldId id="302" r:id="rId158"/>
    <p:sldId id="280" r:id="rId159"/>
    <p:sldId id="281" r:id="rId160"/>
    <p:sldId id="256" r:id="rId161"/>
    <p:sldId id="258" r:id="rId162"/>
    <p:sldId id="257" r:id="rId163"/>
    <p:sldId id="259" r:id="rId164"/>
    <p:sldId id="260" r:id="rId165"/>
    <p:sldId id="529" r:id="rId166"/>
    <p:sldId id="530" r:id="rId167"/>
    <p:sldId id="531" r:id="rId168"/>
    <p:sldId id="532" r:id="rId169"/>
    <p:sldId id="533" r:id="rId170"/>
    <p:sldId id="534" r:id="rId171"/>
    <p:sldId id="535" r:id="rId172"/>
    <p:sldId id="536" r:id="rId173"/>
    <p:sldId id="537" r:id="rId174"/>
    <p:sldId id="270" r:id="rId175"/>
    <p:sldId id="538" r:id="rId176"/>
    <p:sldId id="523" r:id="rId177"/>
    <p:sldId id="510" r:id="rId178"/>
    <p:sldId id="490" r:id="rId179"/>
    <p:sldId id="492" r:id="rId180"/>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23B59"/>
    <a:srgbClr val="FFFF00"/>
    <a:srgbClr val="E7C04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56D876A-03FC-41A4-8BF9-0BD9D81A35AB}" v="34" dt="2026-01-26T09:34:48.77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6" d="100"/>
          <a:sy n="86" d="100"/>
        </p:scale>
        <p:origin x="105"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17" Type="http://schemas.openxmlformats.org/officeDocument/2006/relationships/slide" Target="slides/slide109.xml"/><Relationship Id="rId21" Type="http://schemas.openxmlformats.org/officeDocument/2006/relationships/slide" Target="slides/slide13.xml"/><Relationship Id="rId42" Type="http://schemas.openxmlformats.org/officeDocument/2006/relationships/slide" Target="slides/slide34.xml"/><Relationship Id="rId63" Type="http://schemas.openxmlformats.org/officeDocument/2006/relationships/slide" Target="slides/slide55.xml"/><Relationship Id="rId84" Type="http://schemas.openxmlformats.org/officeDocument/2006/relationships/slide" Target="slides/slide76.xml"/><Relationship Id="rId138" Type="http://schemas.openxmlformats.org/officeDocument/2006/relationships/slide" Target="slides/slide130.xml"/><Relationship Id="rId159" Type="http://schemas.openxmlformats.org/officeDocument/2006/relationships/slide" Target="slides/slide151.xml"/><Relationship Id="rId170" Type="http://schemas.openxmlformats.org/officeDocument/2006/relationships/slide" Target="slides/slide162.xml"/><Relationship Id="rId107" Type="http://schemas.openxmlformats.org/officeDocument/2006/relationships/slide" Target="slides/slide99.xml"/><Relationship Id="rId11" Type="http://schemas.openxmlformats.org/officeDocument/2006/relationships/slide" Target="slides/slide3.xml"/><Relationship Id="rId32" Type="http://schemas.openxmlformats.org/officeDocument/2006/relationships/slide" Target="slides/slide24.xml"/><Relationship Id="rId53" Type="http://schemas.openxmlformats.org/officeDocument/2006/relationships/slide" Target="slides/slide45.xml"/><Relationship Id="rId74" Type="http://schemas.openxmlformats.org/officeDocument/2006/relationships/slide" Target="slides/slide66.xml"/><Relationship Id="rId128" Type="http://schemas.openxmlformats.org/officeDocument/2006/relationships/slide" Target="slides/slide120.xml"/><Relationship Id="rId149" Type="http://schemas.openxmlformats.org/officeDocument/2006/relationships/slide" Target="slides/slide141.xml"/><Relationship Id="rId5" Type="http://schemas.openxmlformats.org/officeDocument/2006/relationships/slideMaster" Target="slideMasters/slideMaster2.xml"/><Relationship Id="rId95" Type="http://schemas.openxmlformats.org/officeDocument/2006/relationships/slide" Target="slides/slide87.xml"/><Relationship Id="rId160" Type="http://schemas.openxmlformats.org/officeDocument/2006/relationships/slide" Target="slides/slide152.xml"/><Relationship Id="rId181" Type="http://schemas.openxmlformats.org/officeDocument/2006/relationships/notesMaster" Target="notesMasters/notesMaster1.xml"/><Relationship Id="rId22" Type="http://schemas.openxmlformats.org/officeDocument/2006/relationships/slide" Target="slides/slide14.xml"/><Relationship Id="rId43" Type="http://schemas.openxmlformats.org/officeDocument/2006/relationships/slide" Target="slides/slide35.xml"/><Relationship Id="rId64" Type="http://schemas.openxmlformats.org/officeDocument/2006/relationships/slide" Target="slides/slide56.xml"/><Relationship Id="rId118" Type="http://schemas.openxmlformats.org/officeDocument/2006/relationships/slide" Target="slides/slide110.xml"/><Relationship Id="rId139" Type="http://schemas.openxmlformats.org/officeDocument/2006/relationships/slide" Target="slides/slide131.xml"/><Relationship Id="rId85" Type="http://schemas.openxmlformats.org/officeDocument/2006/relationships/slide" Target="slides/slide77.xml"/><Relationship Id="rId150" Type="http://schemas.openxmlformats.org/officeDocument/2006/relationships/slide" Target="slides/slide142.xml"/><Relationship Id="rId171" Type="http://schemas.openxmlformats.org/officeDocument/2006/relationships/slide" Target="slides/slide163.xml"/><Relationship Id="rId12" Type="http://schemas.openxmlformats.org/officeDocument/2006/relationships/slide" Target="slides/slide4.xml"/><Relationship Id="rId33" Type="http://schemas.openxmlformats.org/officeDocument/2006/relationships/slide" Target="slides/slide25.xml"/><Relationship Id="rId108" Type="http://schemas.openxmlformats.org/officeDocument/2006/relationships/slide" Target="slides/slide100.xml"/><Relationship Id="rId129" Type="http://schemas.openxmlformats.org/officeDocument/2006/relationships/slide" Target="slides/slide121.xml"/><Relationship Id="rId54" Type="http://schemas.openxmlformats.org/officeDocument/2006/relationships/slide" Target="slides/slide46.xml"/><Relationship Id="rId75" Type="http://schemas.openxmlformats.org/officeDocument/2006/relationships/slide" Target="slides/slide67.xml"/><Relationship Id="rId96" Type="http://schemas.openxmlformats.org/officeDocument/2006/relationships/slide" Target="slides/slide88.xml"/><Relationship Id="rId140" Type="http://schemas.openxmlformats.org/officeDocument/2006/relationships/slide" Target="slides/slide132.xml"/><Relationship Id="rId161" Type="http://schemas.openxmlformats.org/officeDocument/2006/relationships/slide" Target="slides/slide153.xml"/><Relationship Id="rId182" Type="http://schemas.openxmlformats.org/officeDocument/2006/relationships/presProps" Target="presProps.xml"/><Relationship Id="rId6" Type="http://schemas.openxmlformats.org/officeDocument/2006/relationships/slideMaster" Target="slideMasters/slideMaster3.xml"/><Relationship Id="rId23" Type="http://schemas.openxmlformats.org/officeDocument/2006/relationships/slide" Target="slides/slide15.xml"/><Relationship Id="rId119" Type="http://schemas.openxmlformats.org/officeDocument/2006/relationships/slide" Target="slides/slide111.xml"/><Relationship Id="rId44" Type="http://schemas.openxmlformats.org/officeDocument/2006/relationships/slide" Target="slides/slide36.xml"/><Relationship Id="rId65" Type="http://schemas.openxmlformats.org/officeDocument/2006/relationships/slide" Target="slides/slide57.xml"/><Relationship Id="rId86" Type="http://schemas.openxmlformats.org/officeDocument/2006/relationships/slide" Target="slides/slide78.xml"/><Relationship Id="rId130" Type="http://schemas.openxmlformats.org/officeDocument/2006/relationships/slide" Target="slides/slide122.xml"/><Relationship Id="rId151" Type="http://schemas.openxmlformats.org/officeDocument/2006/relationships/slide" Target="slides/slide143.xml"/><Relationship Id="rId172" Type="http://schemas.openxmlformats.org/officeDocument/2006/relationships/slide" Target="slides/slide164.xml"/><Relationship Id="rId13" Type="http://schemas.openxmlformats.org/officeDocument/2006/relationships/slide" Target="slides/slide5.xml"/><Relationship Id="rId18" Type="http://schemas.openxmlformats.org/officeDocument/2006/relationships/slide" Target="slides/slide10.xml"/><Relationship Id="rId39" Type="http://schemas.openxmlformats.org/officeDocument/2006/relationships/slide" Target="slides/slide31.xml"/><Relationship Id="rId109" Type="http://schemas.openxmlformats.org/officeDocument/2006/relationships/slide" Target="slides/slide101.xml"/><Relationship Id="rId34" Type="http://schemas.openxmlformats.org/officeDocument/2006/relationships/slide" Target="slides/slide26.xml"/><Relationship Id="rId50" Type="http://schemas.openxmlformats.org/officeDocument/2006/relationships/slide" Target="slides/slide42.xml"/><Relationship Id="rId55" Type="http://schemas.openxmlformats.org/officeDocument/2006/relationships/slide" Target="slides/slide47.xml"/><Relationship Id="rId76" Type="http://schemas.openxmlformats.org/officeDocument/2006/relationships/slide" Target="slides/slide68.xml"/><Relationship Id="rId97" Type="http://schemas.openxmlformats.org/officeDocument/2006/relationships/slide" Target="slides/slide89.xml"/><Relationship Id="rId104" Type="http://schemas.openxmlformats.org/officeDocument/2006/relationships/slide" Target="slides/slide96.xml"/><Relationship Id="rId120" Type="http://schemas.openxmlformats.org/officeDocument/2006/relationships/slide" Target="slides/slide112.xml"/><Relationship Id="rId125" Type="http://schemas.openxmlformats.org/officeDocument/2006/relationships/slide" Target="slides/slide117.xml"/><Relationship Id="rId141" Type="http://schemas.openxmlformats.org/officeDocument/2006/relationships/slide" Target="slides/slide133.xml"/><Relationship Id="rId146" Type="http://schemas.openxmlformats.org/officeDocument/2006/relationships/slide" Target="slides/slide138.xml"/><Relationship Id="rId167" Type="http://schemas.openxmlformats.org/officeDocument/2006/relationships/slide" Target="slides/slide159.xml"/><Relationship Id="rId7" Type="http://schemas.openxmlformats.org/officeDocument/2006/relationships/slideMaster" Target="slideMasters/slideMaster4.xml"/><Relationship Id="rId71" Type="http://schemas.openxmlformats.org/officeDocument/2006/relationships/slide" Target="slides/slide63.xml"/><Relationship Id="rId92" Type="http://schemas.openxmlformats.org/officeDocument/2006/relationships/slide" Target="slides/slide84.xml"/><Relationship Id="rId162" Type="http://schemas.openxmlformats.org/officeDocument/2006/relationships/slide" Target="slides/slide154.xml"/><Relationship Id="rId183" Type="http://schemas.openxmlformats.org/officeDocument/2006/relationships/viewProps" Target="viewProps.xml"/><Relationship Id="rId2" Type="http://schemas.openxmlformats.org/officeDocument/2006/relationships/customXml" Target="../customXml/item2.xml"/><Relationship Id="rId29" Type="http://schemas.openxmlformats.org/officeDocument/2006/relationships/slide" Target="slides/slide21.xml"/><Relationship Id="rId24" Type="http://schemas.openxmlformats.org/officeDocument/2006/relationships/slide" Target="slides/slide16.xml"/><Relationship Id="rId40" Type="http://schemas.openxmlformats.org/officeDocument/2006/relationships/slide" Target="slides/slide32.xml"/><Relationship Id="rId45" Type="http://schemas.openxmlformats.org/officeDocument/2006/relationships/slide" Target="slides/slide37.xml"/><Relationship Id="rId66" Type="http://schemas.openxmlformats.org/officeDocument/2006/relationships/slide" Target="slides/slide58.xml"/><Relationship Id="rId87" Type="http://schemas.openxmlformats.org/officeDocument/2006/relationships/slide" Target="slides/slide79.xml"/><Relationship Id="rId110" Type="http://schemas.openxmlformats.org/officeDocument/2006/relationships/slide" Target="slides/slide102.xml"/><Relationship Id="rId115" Type="http://schemas.openxmlformats.org/officeDocument/2006/relationships/slide" Target="slides/slide107.xml"/><Relationship Id="rId131" Type="http://schemas.openxmlformats.org/officeDocument/2006/relationships/slide" Target="slides/slide123.xml"/><Relationship Id="rId136" Type="http://schemas.openxmlformats.org/officeDocument/2006/relationships/slide" Target="slides/slide128.xml"/><Relationship Id="rId157" Type="http://schemas.openxmlformats.org/officeDocument/2006/relationships/slide" Target="slides/slide149.xml"/><Relationship Id="rId178" Type="http://schemas.openxmlformats.org/officeDocument/2006/relationships/slide" Target="slides/slide170.xml"/><Relationship Id="rId61" Type="http://schemas.openxmlformats.org/officeDocument/2006/relationships/slide" Target="slides/slide53.xml"/><Relationship Id="rId82" Type="http://schemas.openxmlformats.org/officeDocument/2006/relationships/slide" Target="slides/slide74.xml"/><Relationship Id="rId152" Type="http://schemas.openxmlformats.org/officeDocument/2006/relationships/slide" Target="slides/slide144.xml"/><Relationship Id="rId173" Type="http://schemas.openxmlformats.org/officeDocument/2006/relationships/slide" Target="slides/slide165.xml"/><Relationship Id="rId19" Type="http://schemas.openxmlformats.org/officeDocument/2006/relationships/slide" Target="slides/slide11.xml"/><Relationship Id="rId14" Type="http://schemas.openxmlformats.org/officeDocument/2006/relationships/slide" Target="slides/slide6.xml"/><Relationship Id="rId30" Type="http://schemas.openxmlformats.org/officeDocument/2006/relationships/slide" Target="slides/slide22.xml"/><Relationship Id="rId35" Type="http://schemas.openxmlformats.org/officeDocument/2006/relationships/slide" Target="slides/slide27.xml"/><Relationship Id="rId56" Type="http://schemas.openxmlformats.org/officeDocument/2006/relationships/slide" Target="slides/slide48.xml"/><Relationship Id="rId77" Type="http://schemas.openxmlformats.org/officeDocument/2006/relationships/slide" Target="slides/slide69.xml"/><Relationship Id="rId100" Type="http://schemas.openxmlformats.org/officeDocument/2006/relationships/slide" Target="slides/slide92.xml"/><Relationship Id="rId105" Type="http://schemas.openxmlformats.org/officeDocument/2006/relationships/slide" Target="slides/slide97.xml"/><Relationship Id="rId126" Type="http://schemas.openxmlformats.org/officeDocument/2006/relationships/slide" Target="slides/slide118.xml"/><Relationship Id="rId147" Type="http://schemas.openxmlformats.org/officeDocument/2006/relationships/slide" Target="slides/slide139.xml"/><Relationship Id="rId168" Type="http://schemas.openxmlformats.org/officeDocument/2006/relationships/slide" Target="slides/slide160.xml"/><Relationship Id="rId8" Type="http://schemas.openxmlformats.org/officeDocument/2006/relationships/slideMaster" Target="slideMasters/slideMaster5.xml"/><Relationship Id="rId51" Type="http://schemas.openxmlformats.org/officeDocument/2006/relationships/slide" Target="slides/slide43.xml"/><Relationship Id="rId72" Type="http://schemas.openxmlformats.org/officeDocument/2006/relationships/slide" Target="slides/slide64.xml"/><Relationship Id="rId93" Type="http://schemas.openxmlformats.org/officeDocument/2006/relationships/slide" Target="slides/slide85.xml"/><Relationship Id="rId98" Type="http://schemas.openxmlformats.org/officeDocument/2006/relationships/slide" Target="slides/slide90.xml"/><Relationship Id="rId121" Type="http://schemas.openxmlformats.org/officeDocument/2006/relationships/slide" Target="slides/slide113.xml"/><Relationship Id="rId142" Type="http://schemas.openxmlformats.org/officeDocument/2006/relationships/slide" Target="slides/slide134.xml"/><Relationship Id="rId163" Type="http://schemas.openxmlformats.org/officeDocument/2006/relationships/slide" Target="slides/slide155.xml"/><Relationship Id="rId184" Type="http://schemas.openxmlformats.org/officeDocument/2006/relationships/theme" Target="theme/theme1.xml"/><Relationship Id="rId3" Type="http://schemas.openxmlformats.org/officeDocument/2006/relationships/customXml" Target="../customXml/item3.xml"/><Relationship Id="rId25" Type="http://schemas.openxmlformats.org/officeDocument/2006/relationships/slide" Target="slides/slide17.xml"/><Relationship Id="rId46" Type="http://schemas.openxmlformats.org/officeDocument/2006/relationships/slide" Target="slides/slide38.xml"/><Relationship Id="rId67" Type="http://schemas.openxmlformats.org/officeDocument/2006/relationships/slide" Target="slides/slide59.xml"/><Relationship Id="rId116" Type="http://schemas.openxmlformats.org/officeDocument/2006/relationships/slide" Target="slides/slide108.xml"/><Relationship Id="rId137" Type="http://schemas.openxmlformats.org/officeDocument/2006/relationships/slide" Target="slides/slide129.xml"/><Relationship Id="rId158" Type="http://schemas.openxmlformats.org/officeDocument/2006/relationships/slide" Target="slides/slide150.xml"/><Relationship Id="rId20" Type="http://schemas.openxmlformats.org/officeDocument/2006/relationships/slide" Target="slides/slide12.xml"/><Relationship Id="rId41" Type="http://schemas.openxmlformats.org/officeDocument/2006/relationships/slide" Target="slides/slide33.xml"/><Relationship Id="rId62" Type="http://schemas.openxmlformats.org/officeDocument/2006/relationships/slide" Target="slides/slide54.xml"/><Relationship Id="rId83" Type="http://schemas.openxmlformats.org/officeDocument/2006/relationships/slide" Target="slides/slide75.xml"/><Relationship Id="rId88" Type="http://schemas.openxmlformats.org/officeDocument/2006/relationships/slide" Target="slides/slide80.xml"/><Relationship Id="rId111" Type="http://schemas.openxmlformats.org/officeDocument/2006/relationships/slide" Target="slides/slide103.xml"/><Relationship Id="rId132" Type="http://schemas.openxmlformats.org/officeDocument/2006/relationships/slide" Target="slides/slide124.xml"/><Relationship Id="rId153" Type="http://schemas.openxmlformats.org/officeDocument/2006/relationships/slide" Target="slides/slide145.xml"/><Relationship Id="rId174" Type="http://schemas.openxmlformats.org/officeDocument/2006/relationships/slide" Target="slides/slide166.xml"/><Relationship Id="rId179" Type="http://schemas.openxmlformats.org/officeDocument/2006/relationships/slide" Target="slides/slide171.xml"/><Relationship Id="rId15" Type="http://schemas.openxmlformats.org/officeDocument/2006/relationships/slide" Target="slides/slide7.xml"/><Relationship Id="rId36" Type="http://schemas.openxmlformats.org/officeDocument/2006/relationships/slide" Target="slides/slide28.xml"/><Relationship Id="rId57" Type="http://schemas.openxmlformats.org/officeDocument/2006/relationships/slide" Target="slides/slide49.xml"/><Relationship Id="rId106" Type="http://schemas.openxmlformats.org/officeDocument/2006/relationships/slide" Target="slides/slide98.xml"/><Relationship Id="rId127" Type="http://schemas.openxmlformats.org/officeDocument/2006/relationships/slide" Target="slides/slide119.xml"/><Relationship Id="rId10" Type="http://schemas.openxmlformats.org/officeDocument/2006/relationships/slide" Target="slides/slide2.xml"/><Relationship Id="rId31" Type="http://schemas.openxmlformats.org/officeDocument/2006/relationships/slide" Target="slides/slide23.xml"/><Relationship Id="rId52" Type="http://schemas.openxmlformats.org/officeDocument/2006/relationships/slide" Target="slides/slide44.xml"/><Relationship Id="rId73" Type="http://schemas.openxmlformats.org/officeDocument/2006/relationships/slide" Target="slides/slide65.xml"/><Relationship Id="rId78" Type="http://schemas.openxmlformats.org/officeDocument/2006/relationships/slide" Target="slides/slide70.xml"/><Relationship Id="rId94" Type="http://schemas.openxmlformats.org/officeDocument/2006/relationships/slide" Target="slides/slide86.xml"/><Relationship Id="rId99" Type="http://schemas.openxmlformats.org/officeDocument/2006/relationships/slide" Target="slides/slide91.xml"/><Relationship Id="rId101" Type="http://schemas.openxmlformats.org/officeDocument/2006/relationships/slide" Target="slides/slide93.xml"/><Relationship Id="rId122" Type="http://schemas.openxmlformats.org/officeDocument/2006/relationships/slide" Target="slides/slide114.xml"/><Relationship Id="rId143" Type="http://schemas.openxmlformats.org/officeDocument/2006/relationships/slide" Target="slides/slide135.xml"/><Relationship Id="rId148" Type="http://schemas.openxmlformats.org/officeDocument/2006/relationships/slide" Target="slides/slide140.xml"/><Relationship Id="rId164" Type="http://schemas.openxmlformats.org/officeDocument/2006/relationships/slide" Target="slides/slide156.xml"/><Relationship Id="rId169" Type="http://schemas.openxmlformats.org/officeDocument/2006/relationships/slide" Target="slides/slide161.xml"/><Relationship Id="rId185"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1.xml"/><Relationship Id="rId180" Type="http://schemas.openxmlformats.org/officeDocument/2006/relationships/slide" Target="slides/slide172.xml"/><Relationship Id="rId26" Type="http://schemas.openxmlformats.org/officeDocument/2006/relationships/slide" Target="slides/slide18.xml"/><Relationship Id="rId47" Type="http://schemas.openxmlformats.org/officeDocument/2006/relationships/slide" Target="slides/slide39.xml"/><Relationship Id="rId68" Type="http://schemas.openxmlformats.org/officeDocument/2006/relationships/slide" Target="slides/slide60.xml"/><Relationship Id="rId89" Type="http://schemas.openxmlformats.org/officeDocument/2006/relationships/slide" Target="slides/slide81.xml"/><Relationship Id="rId112" Type="http://schemas.openxmlformats.org/officeDocument/2006/relationships/slide" Target="slides/slide104.xml"/><Relationship Id="rId133" Type="http://schemas.openxmlformats.org/officeDocument/2006/relationships/slide" Target="slides/slide125.xml"/><Relationship Id="rId154" Type="http://schemas.openxmlformats.org/officeDocument/2006/relationships/slide" Target="slides/slide146.xml"/><Relationship Id="rId175" Type="http://schemas.openxmlformats.org/officeDocument/2006/relationships/slide" Target="slides/slide167.xml"/><Relationship Id="rId16" Type="http://schemas.openxmlformats.org/officeDocument/2006/relationships/slide" Target="slides/slide8.xml"/><Relationship Id="rId37" Type="http://schemas.openxmlformats.org/officeDocument/2006/relationships/slide" Target="slides/slide29.xml"/><Relationship Id="rId58" Type="http://schemas.openxmlformats.org/officeDocument/2006/relationships/slide" Target="slides/slide50.xml"/><Relationship Id="rId79" Type="http://schemas.openxmlformats.org/officeDocument/2006/relationships/slide" Target="slides/slide71.xml"/><Relationship Id="rId102" Type="http://schemas.openxmlformats.org/officeDocument/2006/relationships/slide" Target="slides/slide94.xml"/><Relationship Id="rId123" Type="http://schemas.openxmlformats.org/officeDocument/2006/relationships/slide" Target="slides/slide115.xml"/><Relationship Id="rId144" Type="http://schemas.openxmlformats.org/officeDocument/2006/relationships/slide" Target="slides/slide136.xml"/><Relationship Id="rId90" Type="http://schemas.openxmlformats.org/officeDocument/2006/relationships/slide" Target="slides/slide82.xml"/><Relationship Id="rId165" Type="http://schemas.openxmlformats.org/officeDocument/2006/relationships/slide" Target="slides/slide157.xml"/><Relationship Id="rId186" Type="http://schemas.microsoft.com/office/2016/11/relationships/changesInfo" Target="changesInfos/changesInfo1.xml"/><Relationship Id="rId27" Type="http://schemas.openxmlformats.org/officeDocument/2006/relationships/slide" Target="slides/slide19.xml"/><Relationship Id="rId48" Type="http://schemas.openxmlformats.org/officeDocument/2006/relationships/slide" Target="slides/slide40.xml"/><Relationship Id="rId69" Type="http://schemas.openxmlformats.org/officeDocument/2006/relationships/slide" Target="slides/slide61.xml"/><Relationship Id="rId113" Type="http://schemas.openxmlformats.org/officeDocument/2006/relationships/slide" Target="slides/slide105.xml"/><Relationship Id="rId134" Type="http://schemas.openxmlformats.org/officeDocument/2006/relationships/slide" Target="slides/slide126.xml"/><Relationship Id="rId80" Type="http://schemas.openxmlformats.org/officeDocument/2006/relationships/slide" Target="slides/slide72.xml"/><Relationship Id="rId155" Type="http://schemas.openxmlformats.org/officeDocument/2006/relationships/slide" Target="slides/slide147.xml"/><Relationship Id="rId176" Type="http://schemas.openxmlformats.org/officeDocument/2006/relationships/slide" Target="slides/slide168.xml"/><Relationship Id="rId17" Type="http://schemas.openxmlformats.org/officeDocument/2006/relationships/slide" Target="slides/slide9.xml"/><Relationship Id="rId38" Type="http://schemas.openxmlformats.org/officeDocument/2006/relationships/slide" Target="slides/slide30.xml"/><Relationship Id="rId59" Type="http://schemas.openxmlformats.org/officeDocument/2006/relationships/slide" Target="slides/slide51.xml"/><Relationship Id="rId103" Type="http://schemas.openxmlformats.org/officeDocument/2006/relationships/slide" Target="slides/slide95.xml"/><Relationship Id="rId124" Type="http://schemas.openxmlformats.org/officeDocument/2006/relationships/slide" Target="slides/slide116.xml"/><Relationship Id="rId70" Type="http://schemas.openxmlformats.org/officeDocument/2006/relationships/slide" Target="slides/slide62.xml"/><Relationship Id="rId91" Type="http://schemas.openxmlformats.org/officeDocument/2006/relationships/slide" Target="slides/slide83.xml"/><Relationship Id="rId145" Type="http://schemas.openxmlformats.org/officeDocument/2006/relationships/slide" Target="slides/slide137.xml"/><Relationship Id="rId166" Type="http://schemas.openxmlformats.org/officeDocument/2006/relationships/slide" Target="slides/slide158.xml"/><Relationship Id="rId187" Type="http://schemas.microsoft.com/office/2015/10/relationships/revisionInfo" Target="revisionInfo.xml"/><Relationship Id="rId1" Type="http://schemas.openxmlformats.org/officeDocument/2006/relationships/customXml" Target="../customXml/item1.xml"/><Relationship Id="rId28" Type="http://schemas.openxmlformats.org/officeDocument/2006/relationships/slide" Target="slides/slide20.xml"/><Relationship Id="rId49" Type="http://schemas.openxmlformats.org/officeDocument/2006/relationships/slide" Target="slides/slide41.xml"/><Relationship Id="rId114" Type="http://schemas.openxmlformats.org/officeDocument/2006/relationships/slide" Target="slides/slide106.xml"/><Relationship Id="rId60" Type="http://schemas.openxmlformats.org/officeDocument/2006/relationships/slide" Target="slides/slide52.xml"/><Relationship Id="rId81" Type="http://schemas.openxmlformats.org/officeDocument/2006/relationships/slide" Target="slides/slide73.xml"/><Relationship Id="rId135" Type="http://schemas.openxmlformats.org/officeDocument/2006/relationships/slide" Target="slides/slide127.xml"/><Relationship Id="rId156" Type="http://schemas.openxmlformats.org/officeDocument/2006/relationships/slide" Target="slides/slide148.xml"/><Relationship Id="rId177" Type="http://schemas.openxmlformats.org/officeDocument/2006/relationships/slide" Target="slides/slide169.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e Piper (IMH)" userId="f69ee4e2-845b-4a1f-89c4-60fce9da139f" providerId="ADAL" clId="{5495BD67-6B1C-4244-BAED-E61C14CAA4B2}"/>
    <pc:docChg chg="custSel addSld delSld modSld sldOrd">
      <pc:chgData name="Kate Piper (IMH)" userId="f69ee4e2-845b-4a1f-89c4-60fce9da139f" providerId="ADAL" clId="{5495BD67-6B1C-4244-BAED-E61C14CAA4B2}" dt="2026-01-26T09:41:48.298" v="8173" actId="20577"/>
      <pc:docMkLst>
        <pc:docMk/>
      </pc:docMkLst>
      <pc:sldChg chg="modSp new mod modNotesTx">
        <pc:chgData name="Kate Piper (IMH)" userId="f69ee4e2-845b-4a1f-89c4-60fce9da139f" providerId="ADAL" clId="{5495BD67-6B1C-4244-BAED-E61C14CAA4B2}" dt="2026-01-26T08:17:33.580" v="419" actId="27636"/>
        <pc:sldMkLst>
          <pc:docMk/>
          <pc:sldMk cId="1824851442" sldId="586"/>
        </pc:sldMkLst>
        <pc:spChg chg="mod">
          <ac:chgData name="Kate Piper (IMH)" userId="f69ee4e2-845b-4a1f-89c4-60fce9da139f" providerId="ADAL" clId="{5495BD67-6B1C-4244-BAED-E61C14CAA4B2}" dt="2026-01-26T08:13:14.860" v="11" actId="20577"/>
          <ac:spMkLst>
            <pc:docMk/>
            <pc:sldMk cId="1824851442" sldId="586"/>
            <ac:spMk id="2" creationId="{F10B2E9D-0603-F4B3-97F5-341A7C25798D}"/>
          </ac:spMkLst>
        </pc:spChg>
        <pc:spChg chg="mod">
          <ac:chgData name="Kate Piper (IMH)" userId="f69ee4e2-845b-4a1f-89c4-60fce9da139f" providerId="ADAL" clId="{5495BD67-6B1C-4244-BAED-E61C14CAA4B2}" dt="2026-01-26T08:17:33.580" v="419" actId="27636"/>
          <ac:spMkLst>
            <pc:docMk/>
            <pc:sldMk cId="1824851442" sldId="586"/>
            <ac:spMk id="3" creationId="{74FEC2F9-F313-A049-1636-26582A67A94B}"/>
          </ac:spMkLst>
        </pc:spChg>
      </pc:sldChg>
      <pc:sldChg chg="modSp add mod modNotesTx">
        <pc:chgData name="Kate Piper (IMH)" userId="f69ee4e2-845b-4a1f-89c4-60fce9da139f" providerId="ADAL" clId="{5495BD67-6B1C-4244-BAED-E61C14CAA4B2}" dt="2026-01-26T09:18:24.410" v="7765" actId="20577"/>
        <pc:sldMkLst>
          <pc:docMk/>
          <pc:sldMk cId="438391164" sldId="587"/>
        </pc:sldMkLst>
        <pc:spChg chg="mod">
          <ac:chgData name="Kate Piper (IMH)" userId="f69ee4e2-845b-4a1f-89c4-60fce9da139f" providerId="ADAL" clId="{5495BD67-6B1C-4244-BAED-E61C14CAA4B2}" dt="2026-01-26T09:18:24.410" v="7765" actId="20577"/>
          <ac:spMkLst>
            <pc:docMk/>
            <pc:sldMk cId="438391164" sldId="587"/>
            <ac:spMk id="2" creationId="{3C5B2A7A-1649-6803-4F6D-BC13A6155B92}"/>
          </ac:spMkLst>
        </pc:spChg>
        <pc:spChg chg="mod">
          <ac:chgData name="Kate Piper (IMH)" userId="f69ee4e2-845b-4a1f-89c4-60fce9da139f" providerId="ADAL" clId="{5495BD67-6B1C-4244-BAED-E61C14CAA4B2}" dt="2026-01-26T08:21:50.551" v="824" actId="113"/>
          <ac:spMkLst>
            <pc:docMk/>
            <pc:sldMk cId="438391164" sldId="587"/>
            <ac:spMk id="3" creationId="{58E6A797-C703-FDDE-6C17-6732BF2EE407}"/>
          </ac:spMkLst>
        </pc:spChg>
      </pc:sldChg>
      <pc:sldChg chg="modSp add mod modNotesTx">
        <pc:chgData name="Kate Piper (IMH)" userId="f69ee4e2-845b-4a1f-89c4-60fce9da139f" providerId="ADAL" clId="{5495BD67-6B1C-4244-BAED-E61C14CAA4B2}" dt="2026-01-26T08:32:11.924" v="2146" actId="20577"/>
        <pc:sldMkLst>
          <pc:docMk/>
          <pc:sldMk cId="3070736967" sldId="588"/>
        </pc:sldMkLst>
        <pc:spChg chg="mod">
          <ac:chgData name="Kate Piper (IMH)" userId="f69ee4e2-845b-4a1f-89c4-60fce9da139f" providerId="ADAL" clId="{5495BD67-6B1C-4244-BAED-E61C14CAA4B2}" dt="2026-01-26T08:21:40.125" v="823" actId="20577"/>
          <ac:spMkLst>
            <pc:docMk/>
            <pc:sldMk cId="3070736967" sldId="588"/>
            <ac:spMk id="2" creationId="{AD4CCC23-B577-50A9-64E9-8E33B250461B}"/>
          </ac:spMkLst>
        </pc:spChg>
        <pc:spChg chg="mod">
          <ac:chgData name="Kate Piper (IMH)" userId="f69ee4e2-845b-4a1f-89c4-60fce9da139f" providerId="ADAL" clId="{5495BD67-6B1C-4244-BAED-E61C14CAA4B2}" dt="2026-01-26T08:24:05.790" v="1208" actId="20577"/>
          <ac:spMkLst>
            <pc:docMk/>
            <pc:sldMk cId="3070736967" sldId="588"/>
            <ac:spMk id="3" creationId="{B8B0C3D6-BB2C-BD23-9ACA-56EDA80D5D89}"/>
          </ac:spMkLst>
        </pc:spChg>
      </pc:sldChg>
      <pc:sldChg chg="modSp add mod modAnim modNotesTx">
        <pc:chgData name="Kate Piper (IMH)" userId="f69ee4e2-845b-4a1f-89c4-60fce9da139f" providerId="ADAL" clId="{5495BD67-6B1C-4244-BAED-E61C14CAA4B2}" dt="2026-01-26T09:20:20.921" v="7800"/>
        <pc:sldMkLst>
          <pc:docMk/>
          <pc:sldMk cId="3751826918" sldId="589"/>
        </pc:sldMkLst>
        <pc:spChg chg="mod">
          <ac:chgData name="Kate Piper (IMH)" userId="f69ee4e2-845b-4a1f-89c4-60fce9da139f" providerId="ADAL" clId="{5495BD67-6B1C-4244-BAED-E61C14CAA4B2}" dt="2026-01-26T08:25:18.050" v="1239" actId="20577"/>
          <ac:spMkLst>
            <pc:docMk/>
            <pc:sldMk cId="3751826918" sldId="589"/>
            <ac:spMk id="2" creationId="{9F042216-5D75-04AB-4FCC-0DF64C9BC90E}"/>
          </ac:spMkLst>
        </pc:spChg>
        <pc:spChg chg="mod">
          <ac:chgData name="Kate Piper (IMH)" userId="f69ee4e2-845b-4a1f-89c4-60fce9da139f" providerId="ADAL" clId="{5495BD67-6B1C-4244-BAED-E61C14CAA4B2}" dt="2026-01-26T08:27:09.532" v="1519" actId="20577"/>
          <ac:spMkLst>
            <pc:docMk/>
            <pc:sldMk cId="3751826918" sldId="589"/>
            <ac:spMk id="3" creationId="{977E0CAD-106F-E172-DED2-0FEADA03DDB9}"/>
          </ac:spMkLst>
        </pc:spChg>
      </pc:sldChg>
      <pc:sldChg chg="modSp add mod modAnim modNotesTx">
        <pc:chgData name="Kate Piper (IMH)" userId="f69ee4e2-845b-4a1f-89c4-60fce9da139f" providerId="ADAL" clId="{5495BD67-6B1C-4244-BAED-E61C14CAA4B2}" dt="2026-01-26T09:20:28.369" v="7801"/>
        <pc:sldMkLst>
          <pc:docMk/>
          <pc:sldMk cId="978835143" sldId="590"/>
        </pc:sldMkLst>
        <pc:spChg chg="mod">
          <ac:chgData name="Kate Piper (IMH)" userId="f69ee4e2-845b-4a1f-89c4-60fce9da139f" providerId="ADAL" clId="{5495BD67-6B1C-4244-BAED-E61C14CAA4B2}" dt="2026-01-26T08:27:41.903" v="1538" actId="20577"/>
          <ac:spMkLst>
            <pc:docMk/>
            <pc:sldMk cId="978835143" sldId="590"/>
            <ac:spMk id="2" creationId="{68191534-7D89-23B6-448B-B44212138D81}"/>
          </ac:spMkLst>
        </pc:spChg>
        <pc:spChg chg="mod">
          <ac:chgData name="Kate Piper (IMH)" userId="f69ee4e2-845b-4a1f-89c4-60fce9da139f" providerId="ADAL" clId="{5495BD67-6B1C-4244-BAED-E61C14CAA4B2}" dt="2026-01-26T08:29:03.895" v="1821" actId="20577"/>
          <ac:spMkLst>
            <pc:docMk/>
            <pc:sldMk cId="978835143" sldId="590"/>
            <ac:spMk id="3" creationId="{E11B73BB-2BA4-0B49-00DE-CD7888C22C50}"/>
          </ac:spMkLst>
        </pc:spChg>
      </pc:sldChg>
      <pc:sldChg chg="addSp modSp add mod modAnim modNotesTx">
        <pc:chgData name="Kate Piper (IMH)" userId="f69ee4e2-845b-4a1f-89c4-60fce9da139f" providerId="ADAL" clId="{5495BD67-6B1C-4244-BAED-E61C14CAA4B2}" dt="2026-01-26T09:20:48.792" v="7803"/>
        <pc:sldMkLst>
          <pc:docMk/>
          <pc:sldMk cId="2899542787" sldId="591"/>
        </pc:sldMkLst>
        <pc:spChg chg="mod">
          <ac:chgData name="Kate Piper (IMH)" userId="f69ee4e2-845b-4a1f-89c4-60fce9da139f" providerId="ADAL" clId="{5495BD67-6B1C-4244-BAED-E61C14CAA4B2}" dt="2026-01-26T08:29:39.374" v="1839" actId="20577"/>
          <ac:spMkLst>
            <pc:docMk/>
            <pc:sldMk cId="2899542787" sldId="591"/>
            <ac:spMk id="2" creationId="{7EC83626-5175-8D2B-C4D9-A89C50DE9A65}"/>
          </ac:spMkLst>
        </pc:spChg>
        <pc:spChg chg="mod">
          <ac:chgData name="Kate Piper (IMH)" userId="f69ee4e2-845b-4a1f-89c4-60fce9da139f" providerId="ADAL" clId="{5495BD67-6B1C-4244-BAED-E61C14CAA4B2}" dt="2026-01-26T08:31:03.687" v="2102" actId="20577"/>
          <ac:spMkLst>
            <pc:docMk/>
            <pc:sldMk cId="2899542787" sldId="591"/>
            <ac:spMk id="3" creationId="{9ED9BB23-F9BB-1ABA-A5E9-EA64CAC655CD}"/>
          </ac:spMkLst>
        </pc:spChg>
        <pc:spChg chg="add mod">
          <ac:chgData name="Kate Piper (IMH)" userId="f69ee4e2-845b-4a1f-89c4-60fce9da139f" providerId="ADAL" clId="{5495BD67-6B1C-4244-BAED-E61C14CAA4B2}" dt="2026-01-26T08:32:57.784" v="2237" actId="20577"/>
          <ac:spMkLst>
            <pc:docMk/>
            <pc:sldMk cId="2899542787" sldId="591"/>
            <ac:spMk id="4" creationId="{722012DF-2715-F10B-CFC4-B07CA6CC2D12}"/>
          </ac:spMkLst>
        </pc:spChg>
      </pc:sldChg>
      <pc:sldChg chg="add del ord">
        <pc:chgData name="Kate Piper (IMH)" userId="f69ee4e2-845b-4a1f-89c4-60fce9da139f" providerId="ADAL" clId="{5495BD67-6B1C-4244-BAED-E61C14CAA4B2}" dt="2026-01-26T08:49:27.974" v="3748" actId="47"/>
        <pc:sldMkLst>
          <pc:docMk/>
          <pc:sldMk cId="3097471567" sldId="592"/>
        </pc:sldMkLst>
      </pc:sldChg>
      <pc:sldChg chg="modSp add mod modAnim modNotesTx">
        <pc:chgData name="Kate Piper (IMH)" userId="f69ee4e2-845b-4a1f-89c4-60fce9da139f" providerId="ADAL" clId="{5495BD67-6B1C-4244-BAED-E61C14CAA4B2}" dt="2026-01-26T09:21:03.691" v="7805"/>
        <pc:sldMkLst>
          <pc:docMk/>
          <pc:sldMk cId="3263899903" sldId="593"/>
        </pc:sldMkLst>
        <pc:spChg chg="mod">
          <ac:chgData name="Kate Piper (IMH)" userId="f69ee4e2-845b-4a1f-89c4-60fce9da139f" providerId="ADAL" clId="{5495BD67-6B1C-4244-BAED-E61C14CAA4B2}" dt="2026-01-26T08:34:18.393" v="2266" actId="20577"/>
          <ac:spMkLst>
            <pc:docMk/>
            <pc:sldMk cId="3263899903" sldId="593"/>
            <ac:spMk id="2" creationId="{871521DF-FDC1-E873-E880-CFE1C0493C1B}"/>
          </ac:spMkLst>
        </pc:spChg>
        <pc:spChg chg="mod">
          <ac:chgData name="Kate Piper (IMH)" userId="f69ee4e2-845b-4a1f-89c4-60fce9da139f" providerId="ADAL" clId="{5495BD67-6B1C-4244-BAED-E61C14CAA4B2}" dt="2026-01-26T08:38:38.426" v="2563" actId="20577"/>
          <ac:spMkLst>
            <pc:docMk/>
            <pc:sldMk cId="3263899903" sldId="593"/>
            <ac:spMk id="3" creationId="{2C926AFE-5A7B-CCC6-3ACD-BCFF7ACA674E}"/>
          </ac:spMkLst>
        </pc:spChg>
        <pc:spChg chg="mod">
          <ac:chgData name="Kate Piper (IMH)" userId="f69ee4e2-845b-4a1f-89c4-60fce9da139f" providerId="ADAL" clId="{5495BD67-6B1C-4244-BAED-E61C14CAA4B2}" dt="2026-01-26T08:38:41.061" v="2564" actId="1076"/>
          <ac:spMkLst>
            <pc:docMk/>
            <pc:sldMk cId="3263899903" sldId="593"/>
            <ac:spMk id="4" creationId="{B9C94F76-C3A8-F754-6167-1985E21933EC}"/>
          </ac:spMkLst>
        </pc:spChg>
      </pc:sldChg>
      <pc:sldChg chg="delSp modSp add mod modNotesTx">
        <pc:chgData name="Kate Piper (IMH)" userId="f69ee4e2-845b-4a1f-89c4-60fce9da139f" providerId="ADAL" clId="{5495BD67-6B1C-4244-BAED-E61C14CAA4B2}" dt="2026-01-26T08:43:06.087" v="3140" actId="20577"/>
        <pc:sldMkLst>
          <pc:docMk/>
          <pc:sldMk cId="3555530222" sldId="594"/>
        </pc:sldMkLst>
        <pc:spChg chg="mod">
          <ac:chgData name="Kate Piper (IMH)" userId="f69ee4e2-845b-4a1f-89c4-60fce9da139f" providerId="ADAL" clId="{5495BD67-6B1C-4244-BAED-E61C14CAA4B2}" dt="2026-01-26T08:39:03.919" v="2609" actId="20577"/>
          <ac:spMkLst>
            <pc:docMk/>
            <pc:sldMk cId="3555530222" sldId="594"/>
            <ac:spMk id="2" creationId="{32266FEB-C416-225F-30AB-45D926B1A950}"/>
          </ac:spMkLst>
        </pc:spChg>
        <pc:spChg chg="mod">
          <ac:chgData name="Kate Piper (IMH)" userId="f69ee4e2-845b-4a1f-89c4-60fce9da139f" providerId="ADAL" clId="{5495BD67-6B1C-4244-BAED-E61C14CAA4B2}" dt="2026-01-26T08:40:16.750" v="2838" actId="20577"/>
          <ac:spMkLst>
            <pc:docMk/>
            <pc:sldMk cId="3555530222" sldId="594"/>
            <ac:spMk id="3" creationId="{E042120C-E8BE-3E26-00FC-791FFD328BBB}"/>
          </ac:spMkLst>
        </pc:spChg>
        <pc:spChg chg="del">
          <ac:chgData name="Kate Piper (IMH)" userId="f69ee4e2-845b-4a1f-89c4-60fce9da139f" providerId="ADAL" clId="{5495BD67-6B1C-4244-BAED-E61C14CAA4B2}" dt="2026-01-26T08:38:48.218" v="2566" actId="478"/>
          <ac:spMkLst>
            <pc:docMk/>
            <pc:sldMk cId="3555530222" sldId="594"/>
            <ac:spMk id="4" creationId="{ADA24FD8-8674-1118-B7BC-B16A737CA184}"/>
          </ac:spMkLst>
        </pc:spChg>
      </pc:sldChg>
      <pc:sldChg chg="modSp add mod modNotesTx">
        <pc:chgData name="Kate Piper (IMH)" userId="f69ee4e2-845b-4a1f-89c4-60fce9da139f" providerId="ADAL" clId="{5495BD67-6B1C-4244-BAED-E61C14CAA4B2}" dt="2026-01-26T09:21:58.632" v="7807" actId="20577"/>
        <pc:sldMkLst>
          <pc:docMk/>
          <pc:sldMk cId="4148678290" sldId="595"/>
        </pc:sldMkLst>
        <pc:spChg chg="mod">
          <ac:chgData name="Kate Piper (IMH)" userId="f69ee4e2-845b-4a1f-89c4-60fce9da139f" providerId="ADAL" clId="{5495BD67-6B1C-4244-BAED-E61C14CAA4B2}" dt="2026-01-26T08:48:29.815" v="3713" actId="20577"/>
          <ac:spMkLst>
            <pc:docMk/>
            <pc:sldMk cId="4148678290" sldId="595"/>
            <ac:spMk id="2" creationId="{1B653710-3A32-89D7-3864-8E906181BF26}"/>
          </ac:spMkLst>
        </pc:spChg>
        <pc:spChg chg="mod">
          <ac:chgData name="Kate Piper (IMH)" userId="f69ee4e2-845b-4a1f-89c4-60fce9da139f" providerId="ADAL" clId="{5495BD67-6B1C-4244-BAED-E61C14CAA4B2}" dt="2026-01-26T09:21:58.632" v="7807" actId="20577"/>
          <ac:spMkLst>
            <pc:docMk/>
            <pc:sldMk cId="4148678290" sldId="595"/>
            <ac:spMk id="3" creationId="{49EE4A3A-D145-07DF-2CF0-1F364D94D59D}"/>
          </ac:spMkLst>
        </pc:spChg>
      </pc:sldChg>
      <pc:sldChg chg="modSp add del mod">
        <pc:chgData name="Kate Piper (IMH)" userId="f69ee4e2-845b-4a1f-89c4-60fce9da139f" providerId="ADAL" clId="{5495BD67-6B1C-4244-BAED-E61C14CAA4B2}" dt="2026-01-26T08:48:51.050" v="3747" actId="47"/>
        <pc:sldMkLst>
          <pc:docMk/>
          <pc:sldMk cId="594009260" sldId="596"/>
        </pc:sldMkLst>
        <pc:spChg chg="mod">
          <ac:chgData name="Kate Piper (IMH)" userId="f69ee4e2-845b-4a1f-89c4-60fce9da139f" providerId="ADAL" clId="{5495BD67-6B1C-4244-BAED-E61C14CAA4B2}" dt="2026-01-26T08:47:03.261" v="3546" actId="20577"/>
          <ac:spMkLst>
            <pc:docMk/>
            <pc:sldMk cId="594009260" sldId="596"/>
            <ac:spMk id="2" creationId="{BE79FBD9-C5C8-F2F3-55B2-5EC2EE770BE6}"/>
          </ac:spMkLst>
        </pc:spChg>
        <pc:spChg chg="mod">
          <ac:chgData name="Kate Piper (IMH)" userId="f69ee4e2-845b-4a1f-89c4-60fce9da139f" providerId="ADAL" clId="{5495BD67-6B1C-4244-BAED-E61C14CAA4B2}" dt="2026-01-26T08:47:42.736" v="3684" actId="20577"/>
          <ac:spMkLst>
            <pc:docMk/>
            <pc:sldMk cId="594009260" sldId="596"/>
            <ac:spMk id="3" creationId="{15EE0A74-93F4-C6DF-3C73-1402E7DB505D}"/>
          </ac:spMkLst>
        </pc:spChg>
      </pc:sldChg>
      <pc:sldChg chg="modSp add mod">
        <pc:chgData name="Kate Piper (IMH)" userId="f69ee4e2-845b-4a1f-89c4-60fce9da139f" providerId="ADAL" clId="{5495BD67-6B1C-4244-BAED-E61C14CAA4B2}" dt="2026-01-26T08:50:56.174" v="4049" actId="20577"/>
        <pc:sldMkLst>
          <pc:docMk/>
          <pc:sldMk cId="3789087007" sldId="597"/>
        </pc:sldMkLst>
        <pc:spChg chg="mod">
          <ac:chgData name="Kate Piper (IMH)" userId="f69ee4e2-845b-4a1f-89c4-60fce9da139f" providerId="ADAL" clId="{5495BD67-6B1C-4244-BAED-E61C14CAA4B2}" dt="2026-01-26T08:49:38.886" v="3756" actId="20577"/>
          <ac:spMkLst>
            <pc:docMk/>
            <pc:sldMk cId="3789087007" sldId="597"/>
            <ac:spMk id="2" creationId="{5A636C13-EFEF-A338-590C-F76EA255F977}"/>
          </ac:spMkLst>
        </pc:spChg>
        <pc:spChg chg="mod">
          <ac:chgData name="Kate Piper (IMH)" userId="f69ee4e2-845b-4a1f-89c4-60fce9da139f" providerId="ADAL" clId="{5495BD67-6B1C-4244-BAED-E61C14CAA4B2}" dt="2026-01-26T08:50:56.174" v="4049" actId="20577"/>
          <ac:spMkLst>
            <pc:docMk/>
            <pc:sldMk cId="3789087007" sldId="597"/>
            <ac:spMk id="3" creationId="{A9A7CE5D-C7F5-0A63-AB75-C2DB35729FD2}"/>
          </ac:spMkLst>
        </pc:spChg>
      </pc:sldChg>
      <pc:sldChg chg="delSp modSp new mod">
        <pc:chgData name="Kate Piper (IMH)" userId="f69ee4e2-845b-4a1f-89c4-60fce9da139f" providerId="ADAL" clId="{5495BD67-6B1C-4244-BAED-E61C14CAA4B2}" dt="2026-01-26T08:46:47.428" v="3523" actId="14100"/>
        <pc:sldMkLst>
          <pc:docMk/>
          <pc:sldMk cId="2299603405" sldId="598"/>
        </pc:sldMkLst>
        <pc:spChg chg="mod">
          <ac:chgData name="Kate Piper (IMH)" userId="f69ee4e2-845b-4a1f-89c4-60fce9da139f" providerId="ADAL" clId="{5495BD67-6B1C-4244-BAED-E61C14CAA4B2}" dt="2026-01-26T08:46:47.428" v="3523" actId="14100"/>
          <ac:spMkLst>
            <pc:docMk/>
            <pc:sldMk cId="2299603405" sldId="598"/>
            <ac:spMk id="2" creationId="{0CA2E45E-F994-FEF1-68B2-60D8E0EBB021}"/>
          </ac:spMkLst>
        </pc:spChg>
        <pc:spChg chg="del">
          <ac:chgData name="Kate Piper (IMH)" userId="f69ee4e2-845b-4a1f-89c4-60fce9da139f" providerId="ADAL" clId="{5495BD67-6B1C-4244-BAED-E61C14CAA4B2}" dt="2026-01-26T08:46:34.101" v="3516" actId="478"/>
          <ac:spMkLst>
            <pc:docMk/>
            <pc:sldMk cId="2299603405" sldId="598"/>
            <ac:spMk id="3" creationId="{CB06FA2A-AA5D-5CD0-A595-1DB312F14FBC}"/>
          </ac:spMkLst>
        </pc:spChg>
      </pc:sldChg>
      <pc:sldChg chg="add ord">
        <pc:chgData name="Kate Piper (IMH)" userId="f69ee4e2-845b-4a1f-89c4-60fce9da139f" providerId="ADAL" clId="{5495BD67-6B1C-4244-BAED-E61C14CAA4B2}" dt="2026-01-26T09:01:16.906" v="5298"/>
        <pc:sldMkLst>
          <pc:docMk/>
          <pc:sldMk cId="518122175" sldId="599"/>
        </pc:sldMkLst>
      </pc:sldChg>
      <pc:sldChg chg="modSp add mod">
        <pc:chgData name="Kate Piper (IMH)" userId="f69ee4e2-845b-4a1f-89c4-60fce9da139f" providerId="ADAL" clId="{5495BD67-6B1C-4244-BAED-E61C14CAA4B2}" dt="2026-01-26T08:53:33.867" v="4305" actId="20577"/>
        <pc:sldMkLst>
          <pc:docMk/>
          <pc:sldMk cId="343093239" sldId="600"/>
        </pc:sldMkLst>
        <pc:spChg chg="mod">
          <ac:chgData name="Kate Piper (IMH)" userId="f69ee4e2-845b-4a1f-89c4-60fce9da139f" providerId="ADAL" clId="{5495BD67-6B1C-4244-BAED-E61C14CAA4B2}" dt="2026-01-26T08:51:52.054" v="4086" actId="20577"/>
          <ac:spMkLst>
            <pc:docMk/>
            <pc:sldMk cId="343093239" sldId="600"/>
            <ac:spMk id="2" creationId="{0FB28C75-E7E3-DC4A-2CE8-71B6D1511780}"/>
          </ac:spMkLst>
        </pc:spChg>
        <pc:spChg chg="mod">
          <ac:chgData name="Kate Piper (IMH)" userId="f69ee4e2-845b-4a1f-89c4-60fce9da139f" providerId="ADAL" clId="{5495BD67-6B1C-4244-BAED-E61C14CAA4B2}" dt="2026-01-26T08:53:33.867" v="4305" actId="20577"/>
          <ac:spMkLst>
            <pc:docMk/>
            <pc:sldMk cId="343093239" sldId="600"/>
            <ac:spMk id="3" creationId="{1694BD10-B0C3-8E7D-B51B-B6F3E46B5344}"/>
          </ac:spMkLst>
        </pc:spChg>
      </pc:sldChg>
      <pc:sldChg chg="modSp add mod">
        <pc:chgData name="Kate Piper (IMH)" userId="f69ee4e2-845b-4a1f-89c4-60fce9da139f" providerId="ADAL" clId="{5495BD67-6B1C-4244-BAED-E61C14CAA4B2}" dt="2026-01-26T09:21:34.032" v="7806" actId="313"/>
        <pc:sldMkLst>
          <pc:docMk/>
          <pc:sldMk cId="3744502691" sldId="601"/>
        </pc:sldMkLst>
        <pc:spChg chg="mod">
          <ac:chgData name="Kate Piper (IMH)" userId="f69ee4e2-845b-4a1f-89c4-60fce9da139f" providerId="ADAL" clId="{5495BD67-6B1C-4244-BAED-E61C14CAA4B2}" dt="2026-01-26T08:53:55.113" v="4317" actId="20577"/>
          <ac:spMkLst>
            <pc:docMk/>
            <pc:sldMk cId="3744502691" sldId="601"/>
            <ac:spMk id="2" creationId="{5C3173F6-9489-3C0F-020F-281C294CAF92}"/>
          </ac:spMkLst>
        </pc:spChg>
        <pc:spChg chg="mod">
          <ac:chgData name="Kate Piper (IMH)" userId="f69ee4e2-845b-4a1f-89c4-60fce9da139f" providerId="ADAL" clId="{5495BD67-6B1C-4244-BAED-E61C14CAA4B2}" dt="2026-01-26T09:21:34.032" v="7806" actId="313"/>
          <ac:spMkLst>
            <pc:docMk/>
            <pc:sldMk cId="3744502691" sldId="601"/>
            <ac:spMk id="3" creationId="{04542742-3FA4-F868-9415-CE0BB7919430}"/>
          </ac:spMkLst>
        </pc:spChg>
      </pc:sldChg>
      <pc:sldChg chg="modSp add mod">
        <pc:chgData name="Kate Piper (IMH)" userId="f69ee4e2-845b-4a1f-89c4-60fce9da139f" providerId="ADAL" clId="{5495BD67-6B1C-4244-BAED-E61C14CAA4B2}" dt="2026-01-26T08:58:47.067" v="4970" actId="20577"/>
        <pc:sldMkLst>
          <pc:docMk/>
          <pc:sldMk cId="2221876692" sldId="602"/>
        </pc:sldMkLst>
        <pc:spChg chg="mod">
          <ac:chgData name="Kate Piper (IMH)" userId="f69ee4e2-845b-4a1f-89c4-60fce9da139f" providerId="ADAL" clId="{5495BD67-6B1C-4244-BAED-E61C14CAA4B2}" dt="2026-01-26T08:57:39.666" v="4730" actId="20577"/>
          <ac:spMkLst>
            <pc:docMk/>
            <pc:sldMk cId="2221876692" sldId="602"/>
            <ac:spMk id="2" creationId="{F5463AC6-5E4C-1071-859F-DDE2DBF5C64D}"/>
          </ac:spMkLst>
        </pc:spChg>
        <pc:spChg chg="mod">
          <ac:chgData name="Kate Piper (IMH)" userId="f69ee4e2-845b-4a1f-89c4-60fce9da139f" providerId="ADAL" clId="{5495BD67-6B1C-4244-BAED-E61C14CAA4B2}" dt="2026-01-26T08:58:47.067" v="4970" actId="20577"/>
          <ac:spMkLst>
            <pc:docMk/>
            <pc:sldMk cId="2221876692" sldId="602"/>
            <ac:spMk id="3" creationId="{8A6C82F1-AD61-1B68-8FBB-0BE30F61ABF7}"/>
          </ac:spMkLst>
        </pc:spChg>
      </pc:sldChg>
      <pc:sldChg chg="modSp add mod">
        <pc:chgData name="Kate Piper (IMH)" userId="f69ee4e2-845b-4a1f-89c4-60fce9da139f" providerId="ADAL" clId="{5495BD67-6B1C-4244-BAED-E61C14CAA4B2}" dt="2026-01-26T09:00:35.737" v="5293" actId="20577"/>
        <pc:sldMkLst>
          <pc:docMk/>
          <pc:sldMk cId="308010092" sldId="603"/>
        </pc:sldMkLst>
        <pc:spChg chg="mod">
          <ac:chgData name="Kate Piper (IMH)" userId="f69ee4e2-845b-4a1f-89c4-60fce9da139f" providerId="ADAL" clId="{5495BD67-6B1C-4244-BAED-E61C14CAA4B2}" dt="2026-01-26T08:59:03.814" v="4988" actId="20577"/>
          <ac:spMkLst>
            <pc:docMk/>
            <pc:sldMk cId="308010092" sldId="603"/>
            <ac:spMk id="2" creationId="{888497A8-2983-205A-178C-993786BDDAB5}"/>
          </ac:spMkLst>
        </pc:spChg>
        <pc:spChg chg="mod">
          <ac:chgData name="Kate Piper (IMH)" userId="f69ee4e2-845b-4a1f-89c4-60fce9da139f" providerId="ADAL" clId="{5495BD67-6B1C-4244-BAED-E61C14CAA4B2}" dt="2026-01-26T09:00:35.737" v="5293" actId="20577"/>
          <ac:spMkLst>
            <pc:docMk/>
            <pc:sldMk cId="308010092" sldId="603"/>
            <ac:spMk id="3" creationId="{723DE20C-A63B-28E9-EEE6-4459933E0D0B}"/>
          </ac:spMkLst>
        </pc:spChg>
      </pc:sldChg>
      <pc:sldChg chg="add">
        <pc:chgData name="Kate Piper (IMH)" userId="f69ee4e2-845b-4a1f-89c4-60fce9da139f" providerId="ADAL" clId="{5495BD67-6B1C-4244-BAED-E61C14CAA4B2}" dt="2026-01-26T09:01:05.826" v="5294"/>
        <pc:sldMkLst>
          <pc:docMk/>
          <pc:sldMk cId="3668460132" sldId="604"/>
        </pc:sldMkLst>
      </pc:sldChg>
      <pc:sldChg chg="delSp modSp new mod">
        <pc:chgData name="Kate Piper (IMH)" userId="f69ee4e2-845b-4a1f-89c4-60fce9da139f" providerId="ADAL" clId="{5495BD67-6B1C-4244-BAED-E61C14CAA4B2}" dt="2026-01-26T09:01:35.236" v="5318" actId="14100"/>
        <pc:sldMkLst>
          <pc:docMk/>
          <pc:sldMk cId="3399149284" sldId="605"/>
        </pc:sldMkLst>
        <pc:spChg chg="mod">
          <ac:chgData name="Kate Piper (IMH)" userId="f69ee4e2-845b-4a1f-89c4-60fce9da139f" providerId="ADAL" clId="{5495BD67-6B1C-4244-BAED-E61C14CAA4B2}" dt="2026-01-26T09:01:35.236" v="5318" actId="14100"/>
          <ac:spMkLst>
            <pc:docMk/>
            <pc:sldMk cId="3399149284" sldId="605"/>
            <ac:spMk id="2" creationId="{75FD8B92-BF7D-D740-97D4-C7128E74FF3A}"/>
          </ac:spMkLst>
        </pc:spChg>
        <pc:spChg chg="del mod">
          <ac:chgData name="Kate Piper (IMH)" userId="f69ee4e2-845b-4a1f-89c4-60fce9da139f" providerId="ADAL" clId="{5495BD67-6B1C-4244-BAED-E61C14CAA4B2}" dt="2026-01-26T09:01:31.038" v="5317" actId="478"/>
          <ac:spMkLst>
            <pc:docMk/>
            <pc:sldMk cId="3399149284" sldId="605"/>
            <ac:spMk id="3" creationId="{B85D3664-742C-0401-D988-DD2CB886B821}"/>
          </ac:spMkLst>
        </pc:spChg>
      </pc:sldChg>
      <pc:sldChg chg="modSp add mod ord">
        <pc:chgData name="Kate Piper (IMH)" userId="f69ee4e2-845b-4a1f-89c4-60fce9da139f" providerId="ADAL" clId="{5495BD67-6B1C-4244-BAED-E61C14CAA4B2}" dt="2026-01-26T09:03:19.320" v="5638" actId="20577"/>
        <pc:sldMkLst>
          <pc:docMk/>
          <pc:sldMk cId="750893667" sldId="606"/>
        </pc:sldMkLst>
        <pc:spChg chg="mod">
          <ac:chgData name="Kate Piper (IMH)" userId="f69ee4e2-845b-4a1f-89c4-60fce9da139f" providerId="ADAL" clId="{5495BD67-6B1C-4244-BAED-E61C14CAA4B2}" dt="2026-01-26T09:01:55.004" v="5355" actId="20577"/>
          <ac:spMkLst>
            <pc:docMk/>
            <pc:sldMk cId="750893667" sldId="606"/>
            <ac:spMk id="2" creationId="{326CDC64-5F03-82B9-57F4-FFA15AD13C36}"/>
          </ac:spMkLst>
        </pc:spChg>
        <pc:spChg chg="mod">
          <ac:chgData name="Kate Piper (IMH)" userId="f69ee4e2-845b-4a1f-89c4-60fce9da139f" providerId="ADAL" clId="{5495BD67-6B1C-4244-BAED-E61C14CAA4B2}" dt="2026-01-26T09:03:19.320" v="5638" actId="20577"/>
          <ac:spMkLst>
            <pc:docMk/>
            <pc:sldMk cId="750893667" sldId="606"/>
            <ac:spMk id="3" creationId="{C2E24C2A-ABA0-B431-8ED2-9A11EA1C1B34}"/>
          </ac:spMkLst>
        </pc:spChg>
      </pc:sldChg>
      <pc:sldChg chg="modSp add mod">
        <pc:chgData name="Kate Piper (IMH)" userId="f69ee4e2-845b-4a1f-89c4-60fce9da139f" providerId="ADAL" clId="{5495BD67-6B1C-4244-BAED-E61C14CAA4B2}" dt="2026-01-26T09:05:19.198" v="5986" actId="20577"/>
        <pc:sldMkLst>
          <pc:docMk/>
          <pc:sldMk cId="289528791" sldId="607"/>
        </pc:sldMkLst>
        <pc:spChg chg="mod">
          <ac:chgData name="Kate Piper (IMH)" userId="f69ee4e2-845b-4a1f-89c4-60fce9da139f" providerId="ADAL" clId="{5495BD67-6B1C-4244-BAED-E61C14CAA4B2}" dt="2026-01-26T09:03:53.010" v="5713" actId="20577"/>
          <ac:spMkLst>
            <pc:docMk/>
            <pc:sldMk cId="289528791" sldId="607"/>
            <ac:spMk id="2" creationId="{F57B31B9-3C71-3CD4-60EC-1A9902DA8407}"/>
          </ac:spMkLst>
        </pc:spChg>
        <pc:spChg chg="mod">
          <ac:chgData name="Kate Piper (IMH)" userId="f69ee4e2-845b-4a1f-89c4-60fce9da139f" providerId="ADAL" clId="{5495BD67-6B1C-4244-BAED-E61C14CAA4B2}" dt="2026-01-26T09:05:19.198" v="5986" actId="20577"/>
          <ac:spMkLst>
            <pc:docMk/>
            <pc:sldMk cId="289528791" sldId="607"/>
            <ac:spMk id="3" creationId="{3AF0E6BE-BC24-25AD-1FAD-1325D42B16F1}"/>
          </ac:spMkLst>
        </pc:spChg>
      </pc:sldChg>
      <pc:sldChg chg="modSp add mod">
        <pc:chgData name="Kate Piper (IMH)" userId="f69ee4e2-845b-4a1f-89c4-60fce9da139f" providerId="ADAL" clId="{5495BD67-6B1C-4244-BAED-E61C14CAA4B2}" dt="2026-01-26T09:07:13.441" v="6323" actId="20577"/>
        <pc:sldMkLst>
          <pc:docMk/>
          <pc:sldMk cId="1599735706" sldId="608"/>
        </pc:sldMkLst>
        <pc:spChg chg="mod">
          <ac:chgData name="Kate Piper (IMH)" userId="f69ee4e2-845b-4a1f-89c4-60fce9da139f" providerId="ADAL" clId="{5495BD67-6B1C-4244-BAED-E61C14CAA4B2}" dt="2026-01-26T09:05:39.802" v="6009" actId="20577"/>
          <ac:spMkLst>
            <pc:docMk/>
            <pc:sldMk cId="1599735706" sldId="608"/>
            <ac:spMk id="2" creationId="{D45900BF-B816-D8B1-6F09-6BAD0A085908}"/>
          </ac:spMkLst>
        </pc:spChg>
        <pc:spChg chg="mod">
          <ac:chgData name="Kate Piper (IMH)" userId="f69ee4e2-845b-4a1f-89c4-60fce9da139f" providerId="ADAL" clId="{5495BD67-6B1C-4244-BAED-E61C14CAA4B2}" dt="2026-01-26T09:07:13.441" v="6323" actId="20577"/>
          <ac:spMkLst>
            <pc:docMk/>
            <pc:sldMk cId="1599735706" sldId="608"/>
            <ac:spMk id="3" creationId="{DFB43561-7E8C-39AD-3F65-08F62EE15F8A}"/>
          </ac:spMkLst>
        </pc:spChg>
      </pc:sldChg>
      <pc:sldChg chg="modSp add mod">
        <pc:chgData name="Kate Piper (IMH)" userId="f69ee4e2-845b-4a1f-89c4-60fce9da139f" providerId="ADAL" clId="{5495BD67-6B1C-4244-BAED-E61C14CAA4B2}" dt="2026-01-26T09:09:06.193" v="6630" actId="20577"/>
        <pc:sldMkLst>
          <pc:docMk/>
          <pc:sldMk cId="2526589182" sldId="609"/>
        </pc:sldMkLst>
        <pc:spChg chg="mod">
          <ac:chgData name="Kate Piper (IMH)" userId="f69ee4e2-845b-4a1f-89c4-60fce9da139f" providerId="ADAL" clId="{5495BD67-6B1C-4244-BAED-E61C14CAA4B2}" dt="2026-01-26T09:07:37.996" v="6340" actId="20577"/>
          <ac:spMkLst>
            <pc:docMk/>
            <pc:sldMk cId="2526589182" sldId="609"/>
            <ac:spMk id="2" creationId="{F28F1D0F-057D-8028-FB78-4EA7C18B6ABD}"/>
          </ac:spMkLst>
        </pc:spChg>
        <pc:spChg chg="mod">
          <ac:chgData name="Kate Piper (IMH)" userId="f69ee4e2-845b-4a1f-89c4-60fce9da139f" providerId="ADAL" clId="{5495BD67-6B1C-4244-BAED-E61C14CAA4B2}" dt="2026-01-26T09:09:06.193" v="6630" actId="20577"/>
          <ac:spMkLst>
            <pc:docMk/>
            <pc:sldMk cId="2526589182" sldId="609"/>
            <ac:spMk id="3" creationId="{4795865B-32A0-54D2-9C64-C3AD23386FCA}"/>
          </ac:spMkLst>
        </pc:spChg>
      </pc:sldChg>
      <pc:sldChg chg="modSp add mod">
        <pc:chgData name="Kate Piper (IMH)" userId="f69ee4e2-845b-4a1f-89c4-60fce9da139f" providerId="ADAL" clId="{5495BD67-6B1C-4244-BAED-E61C14CAA4B2}" dt="2026-01-26T09:10:56.424" v="6925" actId="20577"/>
        <pc:sldMkLst>
          <pc:docMk/>
          <pc:sldMk cId="4172944481" sldId="610"/>
        </pc:sldMkLst>
        <pc:spChg chg="mod">
          <ac:chgData name="Kate Piper (IMH)" userId="f69ee4e2-845b-4a1f-89c4-60fce9da139f" providerId="ADAL" clId="{5495BD67-6B1C-4244-BAED-E61C14CAA4B2}" dt="2026-01-26T09:09:27.643" v="6639" actId="20577"/>
          <ac:spMkLst>
            <pc:docMk/>
            <pc:sldMk cId="4172944481" sldId="610"/>
            <ac:spMk id="2" creationId="{30FF8C53-7AFD-60D7-3A9C-AFFD006673A1}"/>
          </ac:spMkLst>
        </pc:spChg>
        <pc:spChg chg="mod">
          <ac:chgData name="Kate Piper (IMH)" userId="f69ee4e2-845b-4a1f-89c4-60fce9da139f" providerId="ADAL" clId="{5495BD67-6B1C-4244-BAED-E61C14CAA4B2}" dt="2026-01-26T09:10:56.424" v="6925" actId="20577"/>
          <ac:spMkLst>
            <pc:docMk/>
            <pc:sldMk cId="4172944481" sldId="610"/>
            <ac:spMk id="3" creationId="{22B05FC8-C21D-55B9-41DE-701C141DC9A4}"/>
          </ac:spMkLst>
        </pc:spChg>
      </pc:sldChg>
      <pc:sldChg chg="modSp add mod ord">
        <pc:chgData name="Kate Piper (IMH)" userId="f69ee4e2-845b-4a1f-89c4-60fce9da139f" providerId="ADAL" clId="{5495BD67-6B1C-4244-BAED-E61C14CAA4B2}" dt="2026-01-26T09:13:20.524" v="7274" actId="20577"/>
        <pc:sldMkLst>
          <pc:docMk/>
          <pc:sldMk cId="3725994424" sldId="611"/>
        </pc:sldMkLst>
        <pc:spChg chg="mod">
          <ac:chgData name="Kate Piper (IMH)" userId="f69ee4e2-845b-4a1f-89c4-60fce9da139f" providerId="ADAL" clId="{5495BD67-6B1C-4244-BAED-E61C14CAA4B2}" dt="2026-01-26T09:11:36.074" v="6959" actId="20577"/>
          <ac:spMkLst>
            <pc:docMk/>
            <pc:sldMk cId="3725994424" sldId="611"/>
            <ac:spMk id="2" creationId="{516821B8-C182-CEDE-DE76-79C8496DBF47}"/>
          </ac:spMkLst>
        </pc:spChg>
        <pc:spChg chg="mod">
          <ac:chgData name="Kate Piper (IMH)" userId="f69ee4e2-845b-4a1f-89c4-60fce9da139f" providerId="ADAL" clId="{5495BD67-6B1C-4244-BAED-E61C14CAA4B2}" dt="2026-01-26T09:13:20.524" v="7274" actId="20577"/>
          <ac:spMkLst>
            <pc:docMk/>
            <pc:sldMk cId="3725994424" sldId="611"/>
            <ac:spMk id="3" creationId="{63D2BB10-D85B-CFCA-6330-A8422B9FC123}"/>
          </ac:spMkLst>
        </pc:spChg>
      </pc:sldChg>
      <pc:sldChg chg="addSp modSp add mod">
        <pc:chgData name="Kate Piper (IMH)" userId="f69ee4e2-845b-4a1f-89c4-60fce9da139f" providerId="ADAL" clId="{5495BD67-6B1C-4244-BAED-E61C14CAA4B2}" dt="2026-01-26T09:16:42.536" v="7560" actId="20577"/>
        <pc:sldMkLst>
          <pc:docMk/>
          <pc:sldMk cId="1020173192" sldId="612"/>
        </pc:sldMkLst>
        <pc:spChg chg="mod">
          <ac:chgData name="Kate Piper (IMH)" userId="f69ee4e2-845b-4a1f-89c4-60fce9da139f" providerId="ADAL" clId="{5495BD67-6B1C-4244-BAED-E61C14CAA4B2}" dt="2026-01-26T09:15:23.231" v="7385" actId="14100"/>
          <ac:spMkLst>
            <pc:docMk/>
            <pc:sldMk cId="1020173192" sldId="612"/>
            <ac:spMk id="2" creationId="{EAFBA865-6114-D589-4C30-CEF9E8F2E79D}"/>
          </ac:spMkLst>
        </pc:spChg>
        <pc:spChg chg="mod">
          <ac:chgData name="Kate Piper (IMH)" userId="f69ee4e2-845b-4a1f-89c4-60fce9da139f" providerId="ADAL" clId="{5495BD67-6B1C-4244-BAED-E61C14CAA4B2}" dt="2026-01-26T09:16:18.040" v="7486" actId="20577"/>
          <ac:spMkLst>
            <pc:docMk/>
            <pc:sldMk cId="1020173192" sldId="612"/>
            <ac:spMk id="3" creationId="{B2AC4258-00D4-B987-7C7D-4DD5E7B924D3}"/>
          </ac:spMkLst>
        </pc:spChg>
        <pc:spChg chg="add mod">
          <ac:chgData name="Kate Piper (IMH)" userId="f69ee4e2-845b-4a1f-89c4-60fce9da139f" providerId="ADAL" clId="{5495BD67-6B1C-4244-BAED-E61C14CAA4B2}" dt="2026-01-26T09:16:42.536" v="7560" actId="20577"/>
          <ac:spMkLst>
            <pc:docMk/>
            <pc:sldMk cId="1020173192" sldId="612"/>
            <ac:spMk id="4" creationId="{04E4CD87-59CA-C5CE-1FAF-4E9D071D9DAC}"/>
          </ac:spMkLst>
        </pc:spChg>
        <pc:spChg chg="add mod">
          <ac:chgData name="Kate Piper (IMH)" userId="f69ee4e2-845b-4a1f-89c4-60fce9da139f" providerId="ADAL" clId="{5495BD67-6B1C-4244-BAED-E61C14CAA4B2}" dt="2026-01-26T09:15:35.022" v="7388" actId="20577"/>
          <ac:spMkLst>
            <pc:docMk/>
            <pc:sldMk cId="1020173192" sldId="612"/>
            <ac:spMk id="5" creationId="{D5FA2B43-24AD-3966-CE40-D965D0FDF7A8}"/>
          </ac:spMkLst>
        </pc:spChg>
      </pc:sldChg>
      <pc:sldChg chg="modSp new mod">
        <pc:chgData name="Kate Piper (IMH)" userId="f69ee4e2-845b-4a1f-89c4-60fce9da139f" providerId="ADAL" clId="{5495BD67-6B1C-4244-BAED-E61C14CAA4B2}" dt="2026-01-26T09:17:56.236" v="7763" actId="403"/>
        <pc:sldMkLst>
          <pc:docMk/>
          <pc:sldMk cId="693378992" sldId="613"/>
        </pc:sldMkLst>
        <pc:spChg chg="mod">
          <ac:chgData name="Kate Piper (IMH)" userId="f69ee4e2-845b-4a1f-89c4-60fce9da139f" providerId="ADAL" clId="{5495BD67-6B1C-4244-BAED-E61C14CAA4B2}" dt="2026-01-26T09:16:56.794" v="7586" actId="20577"/>
          <ac:spMkLst>
            <pc:docMk/>
            <pc:sldMk cId="693378992" sldId="613"/>
            <ac:spMk id="2" creationId="{ACB9A965-E3BF-6D5C-9F40-7939E291FA78}"/>
          </ac:spMkLst>
        </pc:spChg>
        <pc:spChg chg="mod">
          <ac:chgData name="Kate Piper (IMH)" userId="f69ee4e2-845b-4a1f-89c4-60fce9da139f" providerId="ADAL" clId="{5495BD67-6B1C-4244-BAED-E61C14CAA4B2}" dt="2026-01-26T09:17:56.236" v="7763" actId="403"/>
          <ac:spMkLst>
            <pc:docMk/>
            <pc:sldMk cId="693378992" sldId="613"/>
            <ac:spMk id="3" creationId="{806FC64A-1B99-E6ED-3112-823C12B96D56}"/>
          </ac:spMkLst>
        </pc:spChg>
      </pc:sldChg>
      <pc:sldChg chg="delSp modSp new mod">
        <pc:chgData name="Kate Piper (IMH)" userId="f69ee4e2-845b-4a1f-89c4-60fce9da139f" providerId="ADAL" clId="{5495BD67-6B1C-4244-BAED-E61C14CAA4B2}" dt="2026-01-26T09:19:58.475" v="7799" actId="14100"/>
        <pc:sldMkLst>
          <pc:docMk/>
          <pc:sldMk cId="1646701663" sldId="614"/>
        </pc:sldMkLst>
        <pc:spChg chg="mod">
          <ac:chgData name="Kate Piper (IMH)" userId="f69ee4e2-845b-4a1f-89c4-60fce9da139f" providerId="ADAL" clId="{5495BD67-6B1C-4244-BAED-E61C14CAA4B2}" dt="2026-01-26T09:19:58.475" v="7799" actId="14100"/>
          <ac:spMkLst>
            <pc:docMk/>
            <pc:sldMk cId="1646701663" sldId="614"/>
            <ac:spMk id="2" creationId="{7EAC4DD2-15DE-496A-23BE-B0E0AB55576B}"/>
          </ac:spMkLst>
        </pc:spChg>
        <pc:spChg chg="del">
          <ac:chgData name="Kate Piper (IMH)" userId="f69ee4e2-845b-4a1f-89c4-60fce9da139f" providerId="ADAL" clId="{5495BD67-6B1C-4244-BAED-E61C14CAA4B2}" dt="2026-01-26T09:19:54.232" v="7798" actId="478"/>
          <ac:spMkLst>
            <pc:docMk/>
            <pc:sldMk cId="1646701663" sldId="614"/>
            <ac:spMk id="3" creationId="{427EA241-783A-DE2C-3CD4-60131DC26B02}"/>
          </ac:spMkLst>
        </pc:spChg>
      </pc:sldChg>
      <pc:sldChg chg="modSp add mod">
        <pc:chgData name="Kate Piper (IMH)" userId="f69ee4e2-845b-4a1f-89c4-60fce9da139f" providerId="ADAL" clId="{5495BD67-6B1C-4244-BAED-E61C14CAA4B2}" dt="2026-01-26T09:41:48.298" v="8173" actId="20577"/>
        <pc:sldMkLst>
          <pc:docMk/>
          <pc:sldMk cId="2211016692" sldId="615"/>
        </pc:sldMkLst>
        <pc:spChg chg="mod">
          <ac:chgData name="Kate Piper (IMH)" userId="f69ee4e2-845b-4a1f-89c4-60fce9da139f" providerId="ADAL" clId="{5495BD67-6B1C-4244-BAED-E61C14CAA4B2}" dt="2026-01-26T09:41:48.298" v="8173" actId="20577"/>
          <ac:spMkLst>
            <pc:docMk/>
            <pc:sldMk cId="2211016692" sldId="615"/>
            <ac:spMk id="3" creationId="{D29F0884-3B4B-879F-1B57-F59DD4345223}"/>
          </ac:spMkLst>
        </pc:spChg>
      </pc:sldChg>
    </pc:docChg>
  </pc:docChgLst>
</pc:chgInfo>
</file>

<file path=ppt/charts/_rels/chart1.xml.rels><?xml version="1.0" encoding="UTF-8" standalone="yes"?>
<Relationships xmlns="http://schemas.openxmlformats.org/package/2006/relationships"><Relationship Id="rId1" Type="http://schemas.openxmlformats.org/officeDocument/2006/relationships/oleObject" Target="Book1" TargetMode="External"/></Relationships>
</file>

<file path=ppt/charts/_rels/chart2.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xml"/><Relationship Id="rId1" Type="http://schemas.microsoft.com/office/2011/relationships/chartStyle" Target="style1.xml"/></Relationships>
</file>

<file path=ppt/charts/_rels/chart3.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2.xml"/><Relationship Id="rId1" Type="http://schemas.microsoft.com/office/2011/relationships/chartStyle" Target="style2.xml"/></Relationships>
</file>

<file path=ppt/charts/_rels/chart4.xml.rels><?xml version="1.0" encoding="UTF-8" standalone="yes"?>
<Relationships xmlns="http://schemas.openxmlformats.org/package/2006/relationships"><Relationship Id="rId3" Type="http://schemas.openxmlformats.org/officeDocument/2006/relationships/oleObject" Target="Book2" TargetMode="External"/><Relationship Id="rId2" Type="http://schemas.microsoft.com/office/2011/relationships/chartColorStyle" Target="colors3.xml"/><Relationship Id="rId1" Type="http://schemas.microsoft.com/office/2011/relationships/chartStyle" Target="style3.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4"/>
    </mc:Choice>
    <mc:Fallback>
      <c:style val="4"/>
    </mc:Fallback>
  </mc:AlternateContent>
  <c:chart>
    <c:title>
      <c:tx>
        <c:rich>
          <a:bodyPr/>
          <a:lstStyle/>
          <a:p>
            <a:pPr>
              <a:defRPr/>
            </a:pPr>
            <a:r>
              <a:rPr lang="en-US"/>
              <a:t>Graph 1 Relationship between grip strength and arm girth</a:t>
            </a:r>
          </a:p>
        </c:rich>
      </c:tx>
      <c:overlay val="0"/>
    </c:title>
    <c:autoTitleDeleted val="0"/>
    <c:plotArea>
      <c:layout/>
      <c:scatterChart>
        <c:scatterStyle val="lineMarker"/>
        <c:varyColors val="0"/>
        <c:ser>
          <c:idx val="0"/>
          <c:order val="0"/>
          <c:tx>
            <c:strRef>
              <c:f>Sheet1!$B$1</c:f>
              <c:strCache>
                <c:ptCount val="1"/>
                <c:pt idx="0">
                  <c:v>Forearm</c:v>
                </c:pt>
              </c:strCache>
            </c:strRef>
          </c:tx>
          <c:spPr>
            <a:ln w="28575">
              <a:noFill/>
            </a:ln>
          </c:spPr>
          <c:trendline>
            <c:trendlineType val="linear"/>
            <c:dispRSqr val="0"/>
            <c:dispEq val="0"/>
          </c:trendline>
          <c:xVal>
            <c:numRef>
              <c:f>Sheet1!$A$2:$A$14</c:f>
              <c:numCache>
                <c:formatCode>General</c:formatCode>
                <c:ptCount val="13"/>
                <c:pt idx="0">
                  <c:v>45</c:v>
                </c:pt>
                <c:pt idx="1">
                  <c:v>43</c:v>
                </c:pt>
                <c:pt idx="2">
                  <c:v>31</c:v>
                </c:pt>
                <c:pt idx="3">
                  <c:v>43</c:v>
                </c:pt>
                <c:pt idx="4">
                  <c:v>26</c:v>
                </c:pt>
                <c:pt idx="5">
                  <c:v>15</c:v>
                </c:pt>
                <c:pt idx="6">
                  <c:v>60</c:v>
                </c:pt>
                <c:pt idx="7">
                  <c:v>34</c:v>
                </c:pt>
                <c:pt idx="8">
                  <c:v>41</c:v>
                </c:pt>
                <c:pt idx="9">
                  <c:v>36</c:v>
                </c:pt>
                <c:pt idx="10">
                  <c:v>51</c:v>
                </c:pt>
                <c:pt idx="11">
                  <c:v>53</c:v>
                </c:pt>
                <c:pt idx="12">
                  <c:v>29</c:v>
                </c:pt>
              </c:numCache>
            </c:numRef>
          </c:xVal>
          <c:yVal>
            <c:numRef>
              <c:f>Sheet1!$B$2:$B$14</c:f>
              <c:numCache>
                <c:formatCode>General</c:formatCode>
                <c:ptCount val="13"/>
                <c:pt idx="0">
                  <c:v>24</c:v>
                </c:pt>
                <c:pt idx="1">
                  <c:v>23</c:v>
                </c:pt>
                <c:pt idx="2">
                  <c:v>23</c:v>
                </c:pt>
                <c:pt idx="3">
                  <c:v>25</c:v>
                </c:pt>
                <c:pt idx="4">
                  <c:v>21</c:v>
                </c:pt>
                <c:pt idx="5">
                  <c:v>20</c:v>
                </c:pt>
                <c:pt idx="6">
                  <c:v>30</c:v>
                </c:pt>
                <c:pt idx="7">
                  <c:v>22</c:v>
                </c:pt>
                <c:pt idx="8">
                  <c:v>26</c:v>
                </c:pt>
                <c:pt idx="9">
                  <c:v>23</c:v>
                </c:pt>
                <c:pt idx="10">
                  <c:v>27</c:v>
                </c:pt>
                <c:pt idx="11">
                  <c:v>29</c:v>
                </c:pt>
                <c:pt idx="12">
                  <c:v>20</c:v>
                </c:pt>
              </c:numCache>
            </c:numRef>
          </c:yVal>
          <c:smooth val="0"/>
          <c:extLst>
            <c:ext xmlns:c16="http://schemas.microsoft.com/office/drawing/2014/chart" uri="{C3380CC4-5D6E-409C-BE32-E72D297353CC}">
              <c16:uniqueId val="{00000000-932C-4D41-A70B-3E0813712C52}"/>
            </c:ext>
          </c:extLst>
        </c:ser>
        <c:dLbls>
          <c:showLegendKey val="0"/>
          <c:showVal val="0"/>
          <c:showCatName val="0"/>
          <c:showSerName val="0"/>
          <c:showPercent val="0"/>
          <c:showBubbleSize val="0"/>
        </c:dLbls>
        <c:axId val="77174272"/>
        <c:axId val="77176192"/>
      </c:scatterChart>
      <c:valAx>
        <c:axId val="77174272"/>
        <c:scaling>
          <c:orientation val="minMax"/>
        </c:scaling>
        <c:delete val="0"/>
        <c:axPos val="b"/>
        <c:majorGridlines/>
        <c:minorGridlines/>
        <c:title>
          <c:tx>
            <c:rich>
              <a:bodyPr/>
              <a:lstStyle/>
              <a:p>
                <a:pPr>
                  <a:defRPr/>
                </a:pPr>
                <a:r>
                  <a:rPr lang="en-GB"/>
                  <a:t>Grip strength (kgf)</a:t>
                </a:r>
              </a:p>
            </c:rich>
          </c:tx>
          <c:overlay val="0"/>
        </c:title>
        <c:numFmt formatCode="General" sourceLinked="1"/>
        <c:majorTickMark val="out"/>
        <c:minorTickMark val="none"/>
        <c:tickLblPos val="nextTo"/>
        <c:crossAx val="77176192"/>
        <c:crosses val="autoZero"/>
        <c:crossBetween val="midCat"/>
      </c:valAx>
      <c:valAx>
        <c:axId val="77176192"/>
        <c:scaling>
          <c:orientation val="minMax"/>
        </c:scaling>
        <c:delete val="0"/>
        <c:axPos val="l"/>
        <c:majorGridlines/>
        <c:minorGridlines/>
        <c:title>
          <c:tx>
            <c:rich>
              <a:bodyPr/>
              <a:lstStyle/>
              <a:p>
                <a:pPr>
                  <a:defRPr/>
                </a:pPr>
                <a:r>
                  <a:rPr lang="en-GB"/>
                  <a:t>Arm grirth (cm)</a:t>
                </a:r>
              </a:p>
            </c:rich>
          </c:tx>
          <c:overlay val="0"/>
        </c:title>
        <c:numFmt formatCode="General" sourceLinked="1"/>
        <c:majorTickMark val="out"/>
        <c:minorTickMark val="none"/>
        <c:tickLblPos val="nextTo"/>
        <c:crossAx val="77174272"/>
        <c:crosses val="autoZero"/>
        <c:crossBetween val="midCat"/>
      </c:valAx>
    </c:plotArea>
    <c:plotVisOnly val="1"/>
    <c:dispBlanksAs val="gap"/>
    <c:showDLblsOverMax val="0"/>
  </c:chart>
  <c:txPr>
    <a:bodyPr/>
    <a:lstStyle/>
    <a:p>
      <a:pPr>
        <a:defRPr sz="1800"/>
      </a:pPr>
      <a:endParaRPr lang="en-US"/>
    </a:p>
  </c:tx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Sports Played by men and Women</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Football</c:v>
                </c:pt>
              </c:strCache>
            </c:strRef>
          </c:tx>
          <c:spPr>
            <a:solidFill>
              <a:schemeClr val="accent1"/>
            </a:solidFill>
            <a:ln>
              <a:noFill/>
            </a:ln>
            <a:effectLst/>
          </c:spPr>
          <c:invertIfNegative val="0"/>
          <c:cat>
            <c:strRef>
              <c:f>Sheet1!$A$2:$A$6</c:f>
              <c:strCache>
                <c:ptCount val="5"/>
                <c:pt idx="0">
                  <c:v>Men Actual</c:v>
                </c:pt>
                <c:pt idx="1">
                  <c:v>Men Expected</c:v>
                </c:pt>
                <c:pt idx="3">
                  <c:v>Women actual</c:v>
                </c:pt>
                <c:pt idx="4">
                  <c:v>Women Expected</c:v>
                </c:pt>
              </c:strCache>
            </c:strRef>
          </c:cat>
          <c:val>
            <c:numRef>
              <c:f>Sheet1!$B$2:$B$6</c:f>
              <c:numCache>
                <c:formatCode>General</c:formatCode>
                <c:ptCount val="5"/>
                <c:pt idx="0">
                  <c:v>50</c:v>
                </c:pt>
                <c:pt idx="1">
                  <c:v>34.5</c:v>
                </c:pt>
                <c:pt idx="3">
                  <c:v>22</c:v>
                </c:pt>
                <c:pt idx="4">
                  <c:v>38.5</c:v>
                </c:pt>
              </c:numCache>
            </c:numRef>
          </c:val>
          <c:extLst>
            <c:ext xmlns:c16="http://schemas.microsoft.com/office/drawing/2014/chart" uri="{C3380CC4-5D6E-409C-BE32-E72D297353CC}">
              <c16:uniqueId val="{00000000-4CC9-4AFE-8A88-B7FFA4FC3E3C}"/>
            </c:ext>
          </c:extLst>
        </c:ser>
        <c:ser>
          <c:idx val="1"/>
          <c:order val="1"/>
          <c:tx>
            <c:strRef>
              <c:f>Sheet1!$C$1</c:f>
              <c:strCache>
                <c:ptCount val="1"/>
                <c:pt idx="0">
                  <c:v>Rugby </c:v>
                </c:pt>
              </c:strCache>
            </c:strRef>
          </c:tx>
          <c:spPr>
            <a:solidFill>
              <a:schemeClr val="accent2"/>
            </a:solidFill>
            <a:ln>
              <a:noFill/>
            </a:ln>
            <a:effectLst/>
          </c:spPr>
          <c:invertIfNegative val="0"/>
          <c:cat>
            <c:strRef>
              <c:f>Sheet1!$A$2:$A$6</c:f>
              <c:strCache>
                <c:ptCount val="5"/>
                <c:pt idx="0">
                  <c:v>Men Actual</c:v>
                </c:pt>
                <c:pt idx="1">
                  <c:v>Men Expected</c:v>
                </c:pt>
                <c:pt idx="3">
                  <c:v>Women actual</c:v>
                </c:pt>
                <c:pt idx="4">
                  <c:v>Women Expected</c:v>
                </c:pt>
              </c:strCache>
            </c:strRef>
          </c:cat>
          <c:val>
            <c:numRef>
              <c:f>Sheet1!$C$2:$C$6</c:f>
              <c:numCache>
                <c:formatCode>General</c:formatCode>
                <c:ptCount val="5"/>
                <c:pt idx="0">
                  <c:v>45</c:v>
                </c:pt>
                <c:pt idx="1">
                  <c:v>29</c:v>
                </c:pt>
                <c:pt idx="3">
                  <c:v>18</c:v>
                </c:pt>
                <c:pt idx="4">
                  <c:v>33.5</c:v>
                </c:pt>
              </c:numCache>
            </c:numRef>
          </c:val>
          <c:extLst>
            <c:ext xmlns:c16="http://schemas.microsoft.com/office/drawing/2014/chart" uri="{C3380CC4-5D6E-409C-BE32-E72D297353CC}">
              <c16:uniqueId val="{00000001-4CC9-4AFE-8A88-B7FFA4FC3E3C}"/>
            </c:ext>
          </c:extLst>
        </c:ser>
        <c:ser>
          <c:idx val="2"/>
          <c:order val="2"/>
          <c:tx>
            <c:strRef>
              <c:f>Sheet1!$D$1</c:f>
              <c:strCache>
                <c:ptCount val="1"/>
                <c:pt idx="0">
                  <c:v>Hockey</c:v>
                </c:pt>
              </c:strCache>
            </c:strRef>
          </c:tx>
          <c:spPr>
            <a:solidFill>
              <a:schemeClr val="accent3"/>
            </a:solidFill>
            <a:ln>
              <a:noFill/>
            </a:ln>
            <a:effectLst/>
          </c:spPr>
          <c:invertIfNegative val="0"/>
          <c:cat>
            <c:strRef>
              <c:f>Sheet1!$A$2:$A$6</c:f>
              <c:strCache>
                <c:ptCount val="5"/>
                <c:pt idx="0">
                  <c:v>Men Actual</c:v>
                </c:pt>
                <c:pt idx="1">
                  <c:v>Men Expected</c:v>
                </c:pt>
                <c:pt idx="3">
                  <c:v>Women actual</c:v>
                </c:pt>
                <c:pt idx="4">
                  <c:v>Women Expected</c:v>
                </c:pt>
              </c:strCache>
            </c:strRef>
          </c:cat>
          <c:val>
            <c:numRef>
              <c:f>Sheet1!$D$2:$D$6</c:f>
              <c:numCache>
                <c:formatCode>General</c:formatCode>
                <c:ptCount val="5"/>
                <c:pt idx="0">
                  <c:v>12</c:v>
                </c:pt>
                <c:pt idx="1">
                  <c:v>26.5</c:v>
                </c:pt>
                <c:pt idx="3">
                  <c:v>45</c:v>
                </c:pt>
                <c:pt idx="4">
                  <c:v>30.5</c:v>
                </c:pt>
              </c:numCache>
            </c:numRef>
          </c:val>
          <c:extLst>
            <c:ext xmlns:c16="http://schemas.microsoft.com/office/drawing/2014/chart" uri="{C3380CC4-5D6E-409C-BE32-E72D297353CC}">
              <c16:uniqueId val="{00000002-4CC9-4AFE-8A88-B7FFA4FC3E3C}"/>
            </c:ext>
          </c:extLst>
        </c:ser>
        <c:ser>
          <c:idx val="3"/>
          <c:order val="3"/>
          <c:tx>
            <c:strRef>
              <c:f>Sheet1!$E$1</c:f>
              <c:strCache>
                <c:ptCount val="1"/>
                <c:pt idx="0">
                  <c:v>Netball</c:v>
                </c:pt>
              </c:strCache>
            </c:strRef>
          </c:tx>
          <c:spPr>
            <a:solidFill>
              <a:schemeClr val="accent4"/>
            </a:solidFill>
            <a:ln>
              <a:noFill/>
            </a:ln>
            <a:effectLst/>
          </c:spPr>
          <c:invertIfNegative val="0"/>
          <c:cat>
            <c:strRef>
              <c:f>Sheet1!$A$2:$A$6</c:f>
              <c:strCache>
                <c:ptCount val="5"/>
                <c:pt idx="0">
                  <c:v>Men Actual</c:v>
                </c:pt>
                <c:pt idx="1">
                  <c:v>Men Expected</c:v>
                </c:pt>
                <c:pt idx="3">
                  <c:v>Women actual</c:v>
                </c:pt>
                <c:pt idx="4">
                  <c:v>Women Expected</c:v>
                </c:pt>
              </c:strCache>
            </c:strRef>
          </c:cat>
          <c:val>
            <c:numRef>
              <c:f>Sheet1!$E$2:$E$6</c:f>
              <c:numCache>
                <c:formatCode>General</c:formatCode>
                <c:ptCount val="5"/>
                <c:pt idx="0">
                  <c:v>5</c:v>
                </c:pt>
                <c:pt idx="1">
                  <c:v>13.5</c:v>
                </c:pt>
                <c:pt idx="3">
                  <c:v>34</c:v>
                </c:pt>
                <c:pt idx="4">
                  <c:v>15.5</c:v>
                </c:pt>
              </c:numCache>
            </c:numRef>
          </c:val>
          <c:extLst>
            <c:ext xmlns:c16="http://schemas.microsoft.com/office/drawing/2014/chart" uri="{C3380CC4-5D6E-409C-BE32-E72D297353CC}">
              <c16:uniqueId val="{00000003-4CC9-4AFE-8A88-B7FFA4FC3E3C}"/>
            </c:ext>
          </c:extLst>
        </c:ser>
        <c:dLbls>
          <c:showLegendKey val="0"/>
          <c:showVal val="0"/>
          <c:showCatName val="0"/>
          <c:showSerName val="0"/>
          <c:showPercent val="0"/>
          <c:showBubbleSize val="0"/>
        </c:dLbls>
        <c:gapWidth val="219"/>
        <c:overlap val="-27"/>
        <c:axId val="524269760"/>
        <c:axId val="524269104"/>
      </c:barChart>
      <c:catAx>
        <c:axId val="52426976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24269104"/>
        <c:crosses val="autoZero"/>
        <c:auto val="1"/>
        <c:lblAlgn val="ctr"/>
        <c:lblOffset val="100"/>
        <c:noMultiLvlLbl val="0"/>
      </c:catAx>
      <c:valAx>
        <c:axId val="524269104"/>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2426976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Sheet1!$A$3</c:f>
              <c:strCache>
                <c:ptCount val="1"/>
                <c:pt idx="0">
                  <c:v>men</c:v>
                </c:pt>
              </c:strCache>
            </c:strRef>
          </c:tx>
          <c:spPr>
            <a:solidFill>
              <a:schemeClr val="accent1"/>
            </a:solidFill>
            <a:ln>
              <a:noFill/>
            </a:ln>
            <a:effectLst/>
          </c:spPr>
          <c:invertIfNegative val="0"/>
          <c:cat>
            <c:strRef>
              <c:f>Sheet1!$B$2:$C$2</c:f>
              <c:strCache>
                <c:ptCount val="2"/>
                <c:pt idx="0">
                  <c:v>Active</c:v>
                </c:pt>
                <c:pt idx="1">
                  <c:v>Inactive</c:v>
                </c:pt>
              </c:strCache>
            </c:strRef>
          </c:cat>
          <c:val>
            <c:numRef>
              <c:f>Sheet1!$B$3:$C$3</c:f>
              <c:numCache>
                <c:formatCode>General</c:formatCode>
                <c:ptCount val="2"/>
                <c:pt idx="0">
                  <c:v>36</c:v>
                </c:pt>
                <c:pt idx="1">
                  <c:v>16</c:v>
                </c:pt>
              </c:numCache>
            </c:numRef>
          </c:val>
          <c:extLst>
            <c:ext xmlns:c16="http://schemas.microsoft.com/office/drawing/2014/chart" uri="{C3380CC4-5D6E-409C-BE32-E72D297353CC}">
              <c16:uniqueId val="{00000000-F49E-4045-86F5-35CF3C73E902}"/>
            </c:ext>
          </c:extLst>
        </c:ser>
        <c:ser>
          <c:idx val="1"/>
          <c:order val="1"/>
          <c:tx>
            <c:strRef>
              <c:f>Sheet1!$A$4</c:f>
              <c:strCache>
                <c:ptCount val="1"/>
                <c:pt idx="0">
                  <c:v>women</c:v>
                </c:pt>
              </c:strCache>
            </c:strRef>
          </c:tx>
          <c:spPr>
            <a:solidFill>
              <a:schemeClr val="accent2"/>
            </a:solidFill>
            <a:ln>
              <a:noFill/>
            </a:ln>
            <a:effectLst/>
          </c:spPr>
          <c:invertIfNegative val="0"/>
          <c:cat>
            <c:strRef>
              <c:f>Sheet1!$B$2:$C$2</c:f>
              <c:strCache>
                <c:ptCount val="2"/>
                <c:pt idx="0">
                  <c:v>Active</c:v>
                </c:pt>
                <c:pt idx="1">
                  <c:v>Inactive</c:v>
                </c:pt>
              </c:strCache>
            </c:strRef>
          </c:cat>
          <c:val>
            <c:numRef>
              <c:f>Sheet1!$B$4:$C$4</c:f>
              <c:numCache>
                <c:formatCode>General</c:formatCode>
                <c:ptCount val="2"/>
                <c:pt idx="0">
                  <c:v>23</c:v>
                </c:pt>
                <c:pt idx="1">
                  <c:v>29</c:v>
                </c:pt>
              </c:numCache>
            </c:numRef>
          </c:val>
          <c:extLst>
            <c:ext xmlns:c16="http://schemas.microsoft.com/office/drawing/2014/chart" uri="{C3380CC4-5D6E-409C-BE32-E72D297353CC}">
              <c16:uniqueId val="{00000001-F49E-4045-86F5-35CF3C73E902}"/>
            </c:ext>
          </c:extLst>
        </c:ser>
        <c:dLbls>
          <c:showLegendKey val="0"/>
          <c:showVal val="0"/>
          <c:showCatName val="0"/>
          <c:showSerName val="0"/>
          <c:showPercent val="0"/>
          <c:showBubbleSize val="0"/>
        </c:dLbls>
        <c:gapWidth val="219"/>
        <c:overlap val="-27"/>
        <c:axId val="538808384"/>
        <c:axId val="538808712"/>
      </c:barChart>
      <c:catAx>
        <c:axId val="53880838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38808712"/>
        <c:crosses val="autoZero"/>
        <c:auto val="1"/>
        <c:lblAlgn val="ctr"/>
        <c:lblOffset val="100"/>
        <c:noMultiLvlLbl val="0"/>
      </c:catAx>
      <c:valAx>
        <c:axId val="538808712"/>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number</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38808384"/>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Sheet1!$D$16</c:f>
              <c:strCache>
                <c:ptCount val="1"/>
                <c:pt idx="0">
                  <c:v>men</c:v>
                </c:pt>
              </c:strCache>
            </c:strRef>
          </c:tx>
          <c:spPr>
            <a:solidFill>
              <a:schemeClr val="accent1"/>
            </a:solidFill>
            <a:ln>
              <a:noFill/>
            </a:ln>
            <a:effectLst/>
          </c:spPr>
          <c:invertIfNegative val="0"/>
          <c:cat>
            <c:strRef>
              <c:f>Sheet1!$C$17:$C$20</c:f>
              <c:strCache>
                <c:ptCount val="4"/>
                <c:pt idx="0">
                  <c:v>Inactive</c:v>
                </c:pt>
                <c:pt idx="1">
                  <c:v>Occ Active</c:v>
                </c:pt>
                <c:pt idx="2">
                  <c:v>Active</c:v>
                </c:pt>
                <c:pt idx="3">
                  <c:v>Very active</c:v>
                </c:pt>
              </c:strCache>
            </c:strRef>
          </c:cat>
          <c:val>
            <c:numRef>
              <c:f>Sheet1!$D$17:$D$20</c:f>
              <c:numCache>
                <c:formatCode>General</c:formatCode>
                <c:ptCount val="4"/>
                <c:pt idx="0">
                  <c:v>16</c:v>
                </c:pt>
                <c:pt idx="1">
                  <c:v>1</c:v>
                </c:pt>
                <c:pt idx="2">
                  <c:v>15</c:v>
                </c:pt>
                <c:pt idx="3">
                  <c:v>20</c:v>
                </c:pt>
              </c:numCache>
            </c:numRef>
          </c:val>
          <c:extLst>
            <c:ext xmlns:c16="http://schemas.microsoft.com/office/drawing/2014/chart" uri="{C3380CC4-5D6E-409C-BE32-E72D297353CC}">
              <c16:uniqueId val="{00000000-908B-4187-9EE8-B084A883D81A}"/>
            </c:ext>
          </c:extLst>
        </c:ser>
        <c:ser>
          <c:idx val="1"/>
          <c:order val="1"/>
          <c:tx>
            <c:strRef>
              <c:f>Sheet1!$E$16</c:f>
              <c:strCache>
                <c:ptCount val="1"/>
                <c:pt idx="0">
                  <c:v>women</c:v>
                </c:pt>
              </c:strCache>
            </c:strRef>
          </c:tx>
          <c:spPr>
            <a:solidFill>
              <a:schemeClr val="accent2"/>
            </a:solidFill>
            <a:ln>
              <a:noFill/>
            </a:ln>
            <a:effectLst/>
          </c:spPr>
          <c:invertIfNegative val="0"/>
          <c:cat>
            <c:strRef>
              <c:f>Sheet1!$C$17:$C$20</c:f>
              <c:strCache>
                <c:ptCount val="4"/>
                <c:pt idx="0">
                  <c:v>Inactive</c:v>
                </c:pt>
                <c:pt idx="1">
                  <c:v>Occ Active</c:v>
                </c:pt>
                <c:pt idx="2">
                  <c:v>Active</c:v>
                </c:pt>
                <c:pt idx="3">
                  <c:v>Very active</c:v>
                </c:pt>
              </c:strCache>
            </c:strRef>
          </c:cat>
          <c:val>
            <c:numRef>
              <c:f>Sheet1!$E$17:$E$20</c:f>
              <c:numCache>
                <c:formatCode>General</c:formatCode>
                <c:ptCount val="4"/>
                <c:pt idx="0">
                  <c:v>29</c:v>
                </c:pt>
                <c:pt idx="1">
                  <c:v>12</c:v>
                </c:pt>
                <c:pt idx="2">
                  <c:v>8</c:v>
                </c:pt>
                <c:pt idx="3">
                  <c:v>3</c:v>
                </c:pt>
              </c:numCache>
            </c:numRef>
          </c:val>
          <c:extLst>
            <c:ext xmlns:c16="http://schemas.microsoft.com/office/drawing/2014/chart" uri="{C3380CC4-5D6E-409C-BE32-E72D297353CC}">
              <c16:uniqueId val="{00000001-908B-4187-9EE8-B084A883D81A}"/>
            </c:ext>
          </c:extLst>
        </c:ser>
        <c:dLbls>
          <c:showLegendKey val="0"/>
          <c:showVal val="0"/>
          <c:showCatName val="0"/>
          <c:showSerName val="0"/>
          <c:showPercent val="0"/>
          <c:showBubbleSize val="0"/>
        </c:dLbls>
        <c:gapWidth val="219"/>
        <c:overlap val="-27"/>
        <c:axId val="538787744"/>
        <c:axId val="538786760"/>
      </c:barChart>
      <c:catAx>
        <c:axId val="53878774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38786760"/>
        <c:crosses val="autoZero"/>
        <c:auto val="1"/>
        <c:lblAlgn val="ctr"/>
        <c:lblOffset val="100"/>
        <c:noMultiLvlLbl val="0"/>
      </c:catAx>
      <c:valAx>
        <c:axId val="538786760"/>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38787744"/>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9374"/>
          </a:xfrm>
          <a:prstGeom prst="rect">
            <a:avLst/>
          </a:prstGeom>
        </p:spPr>
        <p:txBody>
          <a:bodyPr vert="horz" lIns="91429" tIns="45714" rIns="91429" bIns="45714"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29" tIns="45714" rIns="91429" bIns="45714" rtlCol="0"/>
          <a:lstStyle>
            <a:lvl1pPr algn="r">
              <a:defRPr sz="1200"/>
            </a:lvl1pPr>
          </a:lstStyle>
          <a:p>
            <a:fld id="{C48B7F3B-1B0C-4B2E-ACE7-8ECD7883D7D2}" type="datetimeFigureOut">
              <a:rPr lang="en-GB" smtClean="0"/>
              <a:t>25/01/2026</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29" tIns="45714" rIns="91429" bIns="45714"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29" tIns="45714" rIns="91429" bIns="4571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264228"/>
            <a:ext cx="2889938" cy="489373"/>
          </a:xfrm>
          <a:prstGeom prst="rect">
            <a:avLst/>
          </a:prstGeom>
        </p:spPr>
        <p:txBody>
          <a:bodyPr vert="horz" lIns="91429" tIns="45714" rIns="91429" bIns="45714"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29" tIns="45714" rIns="91429" bIns="45714" rtlCol="0" anchor="b"/>
          <a:lstStyle>
            <a:lvl1pPr algn="r">
              <a:defRPr sz="1200"/>
            </a:lvl1pPr>
          </a:lstStyle>
          <a:p>
            <a:fld id="{A7738796-40B4-49B0-A331-25D568C0517A}" type="slidenum">
              <a:rPr lang="en-GB" smtClean="0"/>
              <a:t>‹#›</a:t>
            </a:fld>
            <a:endParaRPr lang="en-GB"/>
          </a:p>
        </p:txBody>
      </p:sp>
    </p:spTree>
    <p:extLst>
      <p:ext uri="{BB962C8B-B14F-4D97-AF65-F5344CB8AC3E}">
        <p14:creationId xmlns:p14="http://schemas.microsoft.com/office/powerpoint/2010/main" val="10454706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Skewed</a:t>
            </a:r>
          </a:p>
        </p:txBody>
      </p:sp>
      <p:sp>
        <p:nvSpPr>
          <p:cNvPr id="4" name="Slide Number Placeholder 3"/>
          <p:cNvSpPr>
            <a:spLocks noGrp="1"/>
          </p:cNvSpPr>
          <p:nvPr>
            <p:ph type="sldNum" sz="quarter" idx="5"/>
          </p:nvPr>
        </p:nvSpPr>
        <p:spPr/>
        <p:txBody>
          <a:bodyPr/>
          <a:lstStyle/>
          <a:p>
            <a:fld id="{A7738796-40B4-49B0-A331-25D568C0517A}" type="slidenum">
              <a:rPr lang="en-GB" smtClean="0"/>
              <a:t>2</a:t>
            </a:fld>
            <a:endParaRPr lang="en-GB"/>
          </a:p>
        </p:txBody>
      </p:sp>
    </p:spTree>
    <p:extLst>
      <p:ext uri="{BB962C8B-B14F-4D97-AF65-F5344CB8AC3E}">
        <p14:creationId xmlns:p14="http://schemas.microsoft.com/office/powerpoint/2010/main" val="9045849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23AB4F-1BD7-8C6E-F03C-0AE17A98771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56D2816-11C7-3476-35F2-FB41318F843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D76F4C1-8C12-226B-4E18-11979C1352B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AA09884-A8C6-4931-E6BD-07A06667CCEB}"/>
              </a:ext>
            </a:extLst>
          </p:cNvPr>
          <p:cNvSpPr>
            <a:spLocks noGrp="1"/>
          </p:cNvSpPr>
          <p:nvPr>
            <p:ph type="sldNum" sz="quarter" idx="5"/>
          </p:nvPr>
        </p:nvSpPr>
        <p:spPr/>
        <p:txBody>
          <a:bodyPr/>
          <a:lstStyle/>
          <a:p>
            <a:fld id="{A7738796-40B4-49B0-A331-25D568C0517A}" type="slidenum">
              <a:rPr lang="en-GB" smtClean="0"/>
              <a:t>3</a:t>
            </a:fld>
            <a:endParaRPr lang="en-GB"/>
          </a:p>
        </p:txBody>
      </p:sp>
    </p:spTree>
    <p:extLst>
      <p:ext uri="{BB962C8B-B14F-4D97-AF65-F5344CB8AC3E}">
        <p14:creationId xmlns:p14="http://schemas.microsoft.com/office/powerpoint/2010/main" val="3999015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C746C1-7447-EDE3-5C9F-6B72A2ABF57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24D96A9-B7D0-773B-F67F-48F4DB31394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C95F43C-4F66-B951-5ED0-3179C3D4579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433FF85-390D-7152-B12C-0B4C889FFE66}"/>
              </a:ext>
            </a:extLst>
          </p:cNvPr>
          <p:cNvSpPr>
            <a:spLocks noGrp="1"/>
          </p:cNvSpPr>
          <p:nvPr>
            <p:ph type="sldNum" sz="quarter" idx="5"/>
          </p:nvPr>
        </p:nvSpPr>
        <p:spPr/>
        <p:txBody>
          <a:bodyPr/>
          <a:lstStyle/>
          <a:p>
            <a:fld id="{A7738796-40B4-49B0-A331-25D568C0517A}" type="slidenum">
              <a:rPr lang="en-GB" smtClean="0"/>
              <a:t>4</a:t>
            </a:fld>
            <a:endParaRPr lang="en-GB"/>
          </a:p>
        </p:txBody>
      </p:sp>
    </p:spTree>
    <p:extLst>
      <p:ext uri="{BB962C8B-B14F-4D97-AF65-F5344CB8AC3E}">
        <p14:creationId xmlns:p14="http://schemas.microsoft.com/office/powerpoint/2010/main" val="30310749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61EBA4-2614-BD84-32A6-BEFE0E24A4F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55916D3-0E4A-F954-1AD5-C8D4407BB37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C669D89-1B30-B5D6-6A65-406D12A1E4E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0290E7C-2FF7-02C9-71DA-5004C9FE3079}"/>
              </a:ext>
            </a:extLst>
          </p:cNvPr>
          <p:cNvSpPr>
            <a:spLocks noGrp="1"/>
          </p:cNvSpPr>
          <p:nvPr>
            <p:ph type="sldNum" sz="quarter" idx="5"/>
          </p:nvPr>
        </p:nvSpPr>
        <p:spPr/>
        <p:txBody>
          <a:bodyPr/>
          <a:lstStyle/>
          <a:p>
            <a:fld id="{A7738796-40B4-49B0-A331-25D568C0517A}" type="slidenum">
              <a:rPr lang="en-GB" smtClean="0"/>
              <a:t>6</a:t>
            </a:fld>
            <a:endParaRPr lang="en-GB"/>
          </a:p>
        </p:txBody>
      </p:sp>
    </p:spTree>
    <p:extLst>
      <p:ext uri="{BB962C8B-B14F-4D97-AF65-F5344CB8AC3E}">
        <p14:creationId xmlns:p14="http://schemas.microsoft.com/office/powerpoint/2010/main" val="29119586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770BDF-83CF-0B14-4A3E-D2E52E4EDC6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619D0F0-7132-42DE-6452-265DE30CA62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CB36705-95C6-53D4-5E49-E7FDD258895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0BC1F41-1A10-1E8E-F361-5C3891DE216A}"/>
              </a:ext>
            </a:extLst>
          </p:cNvPr>
          <p:cNvSpPr>
            <a:spLocks noGrp="1"/>
          </p:cNvSpPr>
          <p:nvPr>
            <p:ph type="sldNum" sz="quarter" idx="5"/>
          </p:nvPr>
        </p:nvSpPr>
        <p:spPr/>
        <p:txBody>
          <a:bodyPr/>
          <a:lstStyle/>
          <a:p>
            <a:fld id="{A7738796-40B4-49B0-A331-25D568C0517A}" type="slidenum">
              <a:rPr lang="en-GB" smtClean="0"/>
              <a:t>7</a:t>
            </a:fld>
            <a:endParaRPr lang="en-GB"/>
          </a:p>
        </p:txBody>
      </p:sp>
    </p:spTree>
    <p:extLst>
      <p:ext uri="{BB962C8B-B14F-4D97-AF65-F5344CB8AC3E}">
        <p14:creationId xmlns:p14="http://schemas.microsoft.com/office/powerpoint/2010/main" val="4482079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A5BA7D-EA01-982C-0106-FBF6412A583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F3E1019-A760-0A9F-9EA2-118FCF15E68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BAEB4CC-879A-0E90-3E80-BD7EDDD3E3A5}"/>
              </a:ext>
            </a:extLst>
          </p:cNvPr>
          <p:cNvSpPr>
            <a:spLocks noGrp="1"/>
          </p:cNvSpPr>
          <p:nvPr>
            <p:ph type="body" idx="1"/>
          </p:nvPr>
        </p:nvSpPr>
        <p:spPr/>
        <p:txBody>
          <a:bodyPr/>
          <a:lstStyle/>
          <a:p>
            <a:r>
              <a:rPr lang="en-GB" dirty="0"/>
              <a:t>Independent t tests but multiple t tests inflate false positives</a:t>
            </a:r>
          </a:p>
        </p:txBody>
      </p:sp>
      <p:sp>
        <p:nvSpPr>
          <p:cNvPr id="4" name="Slide Number Placeholder 3">
            <a:extLst>
              <a:ext uri="{FF2B5EF4-FFF2-40B4-BE49-F238E27FC236}">
                <a16:creationId xmlns:a16="http://schemas.microsoft.com/office/drawing/2014/main" id="{3156F691-7A03-EAFE-A7CA-EC3079DC9B21}"/>
              </a:ext>
            </a:extLst>
          </p:cNvPr>
          <p:cNvSpPr>
            <a:spLocks noGrp="1"/>
          </p:cNvSpPr>
          <p:nvPr>
            <p:ph type="sldNum" sz="quarter" idx="5"/>
          </p:nvPr>
        </p:nvSpPr>
        <p:spPr/>
        <p:txBody>
          <a:bodyPr/>
          <a:lstStyle/>
          <a:p>
            <a:fld id="{A7738796-40B4-49B0-A331-25D568C0517A}" type="slidenum">
              <a:rPr lang="en-GB" smtClean="0"/>
              <a:t>8</a:t>
            </a:fld>
            <a:endParaRPr lang="en-GB"/>
          </a:p>
        </p:txBody>
      </p:sp>
    </p:spTree>
    <p:extLst>
      <p:ext uri="{BB962C8B-B14F-4D97-AF65-F5344CB8AC3E}">
        <p14:creationId xmlns:p14="http://schemas.microsoft.com/office/powerpoint/2010/main" val="18880072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BF71A7-6A37-0EDF-899F-65F8C6FCEB6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13F7CE5-E31A-FAD5-7558-700D5C6198E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1EE1875-5D66-A428-3FD5-8160C5CA63BB}"/>
              </a:ext>
            </a:extLst>
          </p:cNvPr>
          <p:cNvSpPr>
            <a:spLocks noGrp="1"/>
          </p:cNvSpPr>
          <p:nvPr>
            <p:ph type="body" idx="1"/>
          </p:nvPr>
        </p:nvSpPr>
        <p:spPr/>
        <p:txBody>
          <a:bodyPr/>
          <a:lstStyle/>
          <a:p>
            <a:r>
              <a:rPr lang="en-GB" dirty="0"/>
              <a:t>paired t tests but multiple t tests inflate false positives</a:t>
            </a:r>
          </a:p>
        </p:txBody>
      </p:sp>
      <p:sp>
        <p:nvSpPr>
          <p:cNvPr id="4" name="Slide Number Placeholder 3">
            <a:extLst>
              <a:ext uri="{FF2B5EF4-FFF2-40B4-BE49-F238E27FC236}">
                <a16:creationId xmlns:a16="http://schemas.microsoft.com/office/drawing/2014/main" id="{98BFE70E-33A9-4A16-B3B2-64BA65089AA5}"/>
              </a:ext>
            </a:extLst>
          </p:cNvPr>
          <p:cNvSpPr>
            <a:spLocks noGrp="1"/>
          </p:cNvSpPr>
          <p:nvPr>
            <p:ph type="sldNum" sz="quarter" idx="5"/>
          </p:nvPr>
        </p:nvSpPr>
        <p:spPr/>
        <p:txBody>
          <a:bodyPr/>
          <a:lstStyle/>
          <a:p>
            <a:fld id="{A7738796-40B4-49B0-A331-25D568C0517A}" type="slidenum">
              <a:rPr lang="en-GB" smtClean="0"/>
              <a:t>9</a:t>
            </a:fld>
            <a:endParaRPr lang="en-GB"/>
          </a:p>
        </p:txBody>
      </p:sp>
    </p:spTree>
    <p:extLst>
      <p:ext uri="{BB962C8B-B14F-4D97-AF65-F5344CB8AC3E}">
        <p14:creationId xmlns:p14="http://schemas.microsoft.com/office/powerpoint/2010/main" val="18216841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280BDB-1B41-79C1-CC36-507570D3482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B6AF2F1-4C69-7056-9884-5967DD07BB5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77542A5-EEE6-769B-E8F0-FBB96BCDC3C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45B12C3-71A2-8E63-5816-CC9B79F895DF}"/>
              </a:ext>
            </a:extLst>
          </p:cNvPr>
          <p:cNvSpPr>
            <a:spLocks noGrp="1"/>
          </p:cNvSpPr>
          <p:nvPr>
            <p:ph type="sldNum" sz="quarter" idx="5"/>
          </p:nvPr>
        </p:nvSpPr>
        <p:spPr/>
        <p:txBody>
          <a:bodyPr/>
          <a:lstStyle/>
          <a:p>
            <a:fld id="{A7738796-40B4-49B0-A331-25D568C0517A}" type="slidenum">
              <a:rPr lang="en-GB" smtClean="0"/>
              <a:t>10</a:t>
            </a:fld>
            <a:endParaRPr lang="en-GB"/>
          </a:p>
        </p:txBody>
      </p:sp>
    </p:spTree>
    <p:extLst>
      <p:ext uri="{BB962C8B-B14F-4D97-AF65-F5344CB8AC3E}">
        <p14:creationId xmlns:p14="http://schemas.microsoft.com/office/powerpoint/2010/main" val="16869968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313D57-CC61-1290-C055-105A87F35A1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900FE61-857F-8675-AEEF-4517BDACF9F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4F5526F-4115-205A-FD35-5E9077E43CA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707893F-E6A7-95CE-DF5D-4234E018C71C}"/>
              </a:ext>
            </a:extLst>
          </p:cNvPr>
          <p:cNvSpPr>
            <a:spLocks noGrp="1"/>
          </p:cNvSpPr>
          <p:nvPr>
            <p:ph type="sldNum" sz="quarter" idx="5"/>
          </p:nvPr>
        </p:nvSpPr>
        <p:spPr/>
        <p:txBody>
          <a:bodyPr/>
          <a:lstStyle/>
          <a:p>
            <a:fld id="{A7738796-40B4-49B0-A331-25D568C0517A}" type="slidenum">
              <a:rPr lang="en-GB" smtClean="0"/>
              <a:t>11</a:t>
            </a:fld>
            <a:endParaRPr lang="en-GB"/>
          </a:p>
        </p:txBody>
      </p:sp>
    </p:spTree>
    <p:extLst>
      <p:ext uri="{BB962C8B-B14F-4D97-AF65-F5344CB8AC3E}">
        <p14:creationId xmlns:p14="http://schemas.microsoft.com/office/powerpoint/2010/main" val="259770146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06A56D-84B6-391F-C52B-4F18DA30837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C1B4782-43A2-F50A-73FB-55E150516EC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45637EA-1624-30BD-DA62-036DCEC011C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C6E167B-13FB-8C95-7E76-F1711C5C0125}"/>
              </a:ext>
            </a:extLst>
          </p:cNvPr>
          <p:cNvSpPr>
            <a:spLocks noGrp="1"/>
          </p:cNvSpPr>
          <p:nvPr>
            <p:ph type="sldNum" sz="quarter" idx="5"/>
          </p:nvPr>
        </p:nvSpPr>
        <p:spPr/>
        <p:txBody>
          <a:bodyPr/>
          <a:lstStyle/>
          <a:p>
            <a:fld id="{A7738796-40B4-49B0-A331-25D568C0517A}" type="slidenum">
              <a:rPr lang="en-GB" smtClean="0"/>
              <a:t>13</a:t>
            </a:fld>
            <a:endParaRPr lang="en-GB"/>
          </a:p>
        </p:txBody>
      </p:sp>
    </p:spTree>
    <p:extLst>
      <p:ext uri="{BB962C8B-B14F-4D97-AF65-F5344CB8AC3E}">
        <p14:creationId xmlns:p14="http://schemas.microsoft.com/office/powerpoint/2010/main" val="50531443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E0BA94-2CDE-0628-8893-4EB99BA229E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1127B96-382D-2CD1-D724-B50E2D4D141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88BA5A4-B11F-F5E2-D415-3D2153224C9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FD3DEF8-C0BB-1700-BC16-4853A17430A3}"/>
              </a:ext>
            </a:extLst>
          </p:cNvPr>
          <p:cNvSpPr>
            <a:spLocks noGrp="1"/>
          </p:cNvSpPr>
          <p:nvPr>
            <p:ph type="sldNum" sz="quarter" idx="5"/>
          </p:nvPr>
        </p:nvSpPr>
        <p:spPr/>
        <p:txBody>
          <a:bodyPr/>
          <a:lstStyle/>
          <a:p>
            <a:fld id="{A7738796-40B4-49B0-A331-25D568C0517A}" type="slidenum">
              <a:rPr lang="en-GB" smtClean="0"/>
              <a:t>14</a:t>
            </a:fld>
            <a:endParaRPr lang="en-GB"/>
          </a:p>
        </p:txBody>
      </p:sp>
    </p:spTree>
    <p:extLst>
      <p:ext uri="{BB962C8B-B14F-4D97-AF65-F5344CB8AC3E}">
        <p14:creationId xmlns:p14="http://schemas.microsoft.com/office/powerpoint/2010/main" val="263510143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54705A-BEFC-A9C3-BCF7-1EC3D7A014B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E72A2EE-2DCF-0E01-9222-3B5AF09942D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766872E-EC2F-AE37-A108-D735CA550A4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4A979BD-A7DC-A50F-8664-B8EC795AE980}"/>
              </a:ext>
            </a:extLst>
          </p:cNvPr>
          <p:cNvSpPr>
            <a:spLocks noGrp="1"/>
          </p:cNvSpPr>
          <p:nvPr>
            <p:ph type="sldNum" sz="quarter" idx="5"/>
          </p:nvPr>
        </p:nvSpPr>
        <p:spPr/>
        <p:txBody>
          <a:bodyPr/>
          <a:lstStyle/>
          <a:p>
            <a:fld id="{A7738796-40B4-49B0-A331-25D568C0517A}" type="slidenum">
              <a:rPr lang="en-GB" smtClean="0"/>
              <a:t>15</a:t>
            </a:fld>
            <a:endParaRPr lang="en-GB"/>
          </a:p>
        </p:txBody>
      </p:sp>
    </p:spTree>
    <p:extLst>
      <p:ext uri="{BB962C8B-B14F-4D97-AF65-F5344CB8AC3E}">
        <p14:creationId xmlns:p14="http://schemas.microsoft.com/office/powerpoint/2010/main" val="149049981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0D6D74-32BD-494D-5BD0-421DF6C90E2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D0DF316-A6B4-B043-4BBB-53D88598926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0B40E40-07F1-536E-AC23-4247246A869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D70DAD8-C139-C29E-D32B-6EAAEE022E1E}"/>
              </a:ext>
            </a:extLst>
          </p:cNvPr>
          <p:cNvSpPr>
            <a:spLocks noGrp="1"/>
          </p:cNvSpPr>
          <p:nvPr>
            <p:ph type="sldNum" sz="quarter" idx="5"/>
          </p:nvPr>
        </p:nvSpPr>
        <p:spPr/>
        <p:txBody>
          <a:bodyPr/>
          <a:lstStyle/>
          <a:p>
            <a:fld id="{A7738796-40B4-49B0-A331-25D568C0517A}" type="slidenum">
              <a:rPr lang="en-GB" smtClean="0"/>
              <a:t>16</a:t>
            </a:fld>
            <a:endParaRPr lang="en-GB"/>
          </a:p>
        </p:txBody>
      </p:sp>
    </p:spTree>
    <p:extLst>
      <p:ext uri="{BB962C8B-B14F-4D97-AF65-F5344CB8AC3E}">
        <p14:creationId xmlns:p14="http://schemas.microsoft.com/office/powerpoint/2010/main" val="336129989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B2372A-72C8-8107-D621-B77ABAB02B8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14D3BB5-58B0-BCBB-E4B9-CE0D40BF184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EE77234-FD65-4A41-EAA7-4B9DDC623D3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C0F18CE-ADB4-46F3-8D30-1F63537ABDA6}"/>
              </a:ext>
            </a:extLst>
          </p:cNvPr>
          <p:cNvSpPr>
            <a:spLocks noGrp="1"/>
          </p:cNvSpPr>
          <p:nvPr>
            <p:ph type="sldNum" sz="quarter" idx="5"/>
          </p:nvPr>
        </p:nvSpPr>
        <p:spPr/>
        <p:txBody>
          <a:bodyPr/>
          <a:lstStyle/>
          <a:p>
            <a:fld id="{A7738796-40B4-49B0-A331-25D568C0517A}" type="slidenum">
              <a:rPr lang="en-GB" smtClean="0"/>
              <a:t>17</a:t>
            </a:fld>
            <a:endParaRPr lang="en-GB"/>
          </a:p>
        </p:txBody>
      </p:sp>
    </p:spTree>
    <p:extLst>
      <p:ext uri="{BB962C8B-B14F-4D97-AF65-F5344CB8AC3E}">
        <p14:creationId xmlns:p14="http://schemas.microsoft.com/office/powerpoint/2010/main" val="292708679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2FD269-A93E-F6F9-DA42-C0C76CE6AC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60D2C9F-D028-87CB-74A8-AA0107DF7A4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D2623FC-DBB0-2C30-9997-DD7059C2E0B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8ED5AC9-EF23-9200-0B8C-302C5F74AAE7}"/>
              </a:ext>
            </a:extLst>
          </p:cNvPr>
          <p:cNvSpPr>
            <a:spLocks noGrp="1"/>
          </p:cNvSpPr>
          <p:nvPr>
            <p:ph type="sldNum" sz="quarter" idx="5"/>
          </p:nvPr>
        </p:nvSpPr>
        <p:spPr/>
        <p:txBody>
          <a:bodyPr/>
          <a:lstStyle/>
          <a:p>
            <a:fld id="{A7738796-40B4-49B0-A331-25D568C0517A}" type="slidenum">
              <a:rPr lang="en-GB" smtClean="0"/>
              <a:t>18</a:t>
            </a:fld>
            <a:endParaRPr lang="en-GB"/>
          </a:p>
        </p:txBody>
      </p:sp>
    </p:spTree>
    <p:extLst>
      <p:ext uri="{BB962C8B-B14F-4D97-AF65-F5344CB8AC3E}">
        <p14:creationId xmlns:p14="http://schemas.microsoft.com/office/powerpoint/2010/main" val="242553670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9C0E6D-68EA-6B95-037C-E0A25B63095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E19F6EB-3921-5DDE-6297-C7FB76DB6E0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A838077-A0BE-D80C-3AEA-2566FAEF3E6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56568D2-8DA5-4DB2-1428-7028F46F97E6}"/>
              </a:ext>
            </a:extLst>
          </p:cNvPr>
          <p:cNvSpPr>
            <a:spLocks noGrp="1"/>
          </p:cNvSpPr>
          <p:nvPr>
            <p:ph type="sldNum" sz="quarter" idx="5"/>
          </p:nvPr>
        </p:nvSpPr>
        <p:spPr/>
        <p:txBody>
          <a:bodyPr/>
          <a:lstStyle/>
          <a:p>
            <a:fld id="{A7738796-40B4-49B0-A331-25D568C0517A}" type="slidenum">
              <a:rPr lang="en-GB" smtClean="0"/>
              <a:t>19</a:t>
            </a:fld>
            <a:endParaRPr lang="en-GB"/>
          </a:p>
        </p:txBody>
      </p:sp>
    </p:spTree>
    <p:extLst>
      <p:ext uri="{BB962C8B-B14F-4D97-AF65-F5344CB8AC3E}">
        <p14:creationId xmlns:p14="http://schemas.microsoft.com/office/powerpoint/2010/main" val="397459959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6D7BB6-CA98-9664-0A79-9EE86A28E11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4FFD8D0-041D-5691-711C-3C8F1F86E41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14FD3C1-14A0-3FAB-64B9-D8201CEDB32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4E4206A-0350-1B4D-7AFF-D4E7BC1EC706}"/>
              </a:ext>
            </a:extLst>
          </p:cNvPr>
          <p:cNvSpPr>
            <a:spLocks noGrp="1"/>
          </p:cNvSpPr>
          <p:nvPr>
            <p:ph type="sldNum" sz="quarter" idx="5"/>
          </p:nvPr>
        </p:nvSpPr>
        <p:spPr/>
        <p:txBody>
          <a:bodyPr/>
          <a:lstStyle/>
          <a:p>
            <a:fld id="{A7738796-40B4-49B0-A331-25D568C0517A}" type="slidenum">
              <a:rPr lang="en-GB" smtClean="0"/>
              <a:t>21</a:t>
            </a:fld>
            <a:endParaRPr lang="en-GB"/>
          </a:p>
        </p:txBody>
      </p:sp>
    </p:spTree>
    <p:extLst>
      <p:ext uri="{BB962C8B-B14F-4D97-AF65-F5344CB8AC3E}">
        <p14:creationId xmlns:p14="http://schemas.microsoft.com/office/powerpoint/2010/main" val="83762022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72EA52-D86F-1F3C-7A9E-67766A5E1E5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DC5CE08-2DE3-11DC-D634-CDD9579C804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5A79898-88A8-FB7E-5624-24C00E43A5A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1A033E0-EC4A-FB35-0144-CFE8F776F128}"/>
              </a:ext>
            </a:extLst>
          </p:cNvPr>
          <p:cNvSpPr>
            <a:spLocks noGrp="1"/>
          </p:cNvSpPr>
          <p:nvPr>
            <p:ph type="sldNum" sz="quarter" idx="5"/>
          </p:nvPr>
        </p:nvSpPr>
        <p:spPr/>
        <p:txBody>
          <a:bodyPr/>
          <a:lstStyle/>
          <a:p>
            <a:fld id="{A7738796-40B4-49B0-A331-25D568C0517A}" type="slidenum">
              <a:rPr lang="en-GB" smtClean="0"/>
              <a:t>22</a:t>
            </a:fld>
            <a:endParaRPr lang="en-GB"/>
          </a:p>
        </p:txBody>
      </p:sp>
    </p:spTree>
    <p:extLst>
      <p:ext uri="{BB962C8B-B14F-4D97-AF65-F5344CB8AC3E}">
        <p14:creationId xmlns:p14="http://schemas.microsoft.com/office/powerpoint/2010/main" val="380115180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381BE9-6ED9-C8C8-5C58-CD0B5E35928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3943629-3A0D-0520-8638-77F3558A95F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0484EE7-674F-5435-1178-E48679B593E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B550BCC-C55A-7967-9C30-100112807E5B}"/>
              </a:ext>
            </a:extLst>
          </p:cNvPr>
          <p:cNvSpPr>
            <a:spLocks noGrp="1"/>
          </p:cNvSpPr>
          <p:nvPr>
            <p:ph type="sldNum" sz="quarter" idx="5"/>
          </p:nvPr>
        </p:nvSpPr>
        <p:spPr/>
        <p:txBody>
          <a:bodyPr/>
          <a:lstStyle/>
          <a:p>
            <a:fld id="{A7738796-40B4-49B0-A331-25D568C0517A}" type="slidenum">
              <a:rPr lang="en-GB" smtClean="0"/>
              <a:t>23</a:t>
            </a:fld>
            <a:endParaRPr lang="en-GB"/>
          </a:p>
        </p:txBody>
      </p:sp>
    </p:spTree>
    <p:extLst>
      <p:ext uri="{BB962C8B-B14F-4D97-AF65-F5344CB8AC3E}">
        <p14:creationId xmlns:p14="http://schemas.microsoft.com/office/powerpoint/2010/main" val="201566561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67C808-27A6-1DF6-004C-DE19B041FA0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2806553-B799-0755-1534-8FC67427BCA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BD1DA13-AF1F-D20E-A7B9-A707ACE1DC9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1DC23AF-1F9B-6BE1-F00D-B11F03DB0748}"/>
              </a:ext>
            </a:extLst>
          </p:cNvPr>
          <p:cNvSpPr>
            <a:spLocks noGrp="1"/>
          </p:cNvSpPr>
          <p:nvPr>
            <p:ph type="sldNum" sz="quarter" idx="5"/>
          </p:nvPr>
        </p:nvSpPr>
        <p:spPr/>
        <p:txBody>
          <a:bodyPr/>
          <a:lstStyle/>
          <a:p>
            <a:fld id="{A7738796-40B4-49B0-A331-25D568C0517A}" type="slidenum">
              <a:rPr lang="en-GB" smtClean="0"/>
              <a:t>24</a:t>
            </a:fld>
            <a:endParaRPr lang="en-GB"/>
          </a:p>
        </p:txBody>
      </p:sp>
    </p:spTree>
    <p:extLst>
      <p:ext uri="{BB962C8B-B14F-4D97-AF65-F5344CB8AC3E}">
        <p14:creationId xmlns:p14="http://schemas.microsoft.com/office/powerpoint/2010/main" val="183979984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E5FE70-73F2-5A9B-FF72-D32F7984544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C100764-9753-EDF6-0EE7-BB3106A907A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36A8F2F-4BBA-E8DE-E88A-EC93D7FD17F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ED60E66-62C8-EC36-0678-BAC89E3E3C49}"/>
              </a:ext>
            </a:extLst>
          </p:cNvPr>
          <p:cNvSpPr>
            <a:spLocks noGrp="1"/>
          </p:cNvSpPr>
          <p:nvPr>
            <p:ph type="sldNum" sz="quarter" idx="5"/>
          </p:nvPr>
        </p:nvSpPr>
        <p:spPr/>
        <p:txBody>
          <a:bodyPr/>
          <a:lstStyle/>
          <a:p>
            <a:fld id="{A7738796-40B4-49B0-A331-25D568C0517A}" type="slidenum">
              <a:rPr lang="en-GB" smtClean="0"/>
              <a:t>25</a:t>
            </a:fld>
            <a:endParaRPr lang="en-GB"/>
          </a:p>
        </p:txBody>
      </p:sp>
    </p:spTree>
    <p:extLst>
      <p:ext uri="{BB962C8B-B14F-4D97-AF65-F5344CB8AC3E}">
        <p14:creationId xmlns:p14="http://schemas.microsoft.com/office/powerpoint/2010/main" val="187444391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692F6D-0080-D60F-30C4-86DCD6FFE1A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8CE2070-502E-FEED-2901-A1E62EAF86D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2741A20-2D31-E175-835A-29370251568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F98CE4C-61A7-51CC-554B-7680C4EA78DD}"/>
              </a:ext>
            </a:extLst>
          </p:cNvPr>
          <p:cNvSpPr>
            <a:spLocks noGrp="1"/>
          </p:cNvSpPr>
          <p:nvPr>
            <p:ph type="sldNum" sz="quarter" idx="5"/>
          </p:nvPr>
        </p:nvSpPr>
        <p:spPr/>
        <p:txBody>
          <a:bodyPr/>
          <a:lstStyle/>
          <a:p>
            <a:fld id="{A7738796-40B4-49B0-A331-25D568C0517A}" type="slidenum">
              <a:rPr lang="en-GB" smtClean="0"/>
              <a:t>26</a:t>
            </a:fld>
            <a:endParaRPr lang="en-GB"/>
          </a:p>
        </p:txBody>
      </p:sp>
    </p:spTree>
    <p:extLst>
      <p:ext uri="{BB962C8B-B14F-4D97-AF65-F5344CB8AC3E}">
        <p14:creationId xmlns:p14="http://schemas.microsoft.com/office/powerpoint/2010/main" val="141242468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3B07C5-C5CD-C0E3-1C07-FEA92EE38F3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3554556-88D7-A359-F686-9A635B8FA78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9E637B5-AAD1-0107-6B11-39EE1F4D9CF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415A57E-2A7C-91E9-06DB-FE5BE9C59531}"/>
              </a:ext>
            </a:extLst>
          </p:cNvPr>
          <p:cNvSpPr>
            <a:spLocks noGrp="1"/>
          </p:cNvSpPr>
          <p:nvPr>
            <p:ph type="sldNum" sz="quarter" idx="5"/>
          </p:nvPr>
        </p:nvSpPr>
        <p:spPr/>
        <p:txBody>
          <a:bodyPr/>
          <a:lstStyle/>
          <a:p>
            <a:fld id="{A7738796-40B4-49B0-A331-25D568C0517A}" type="slidenum">
              <a:rPr lang="en-GB" smtClean="0"/>
              <a:t>27</a:t>
            </a:fld>
            <a:endParaRPr lang="en-GB"/>
          </a:p>
        </p:txBody>
      </p:sp>
    </p:spTree>
    <p:extLst>
      <p:ext uri="{BB962C8B-B14F-4D97-AF65-F5344CB8AC3E}">
        <p14:creationId xmlns:p14="http://schemas.microsoft.com/office/powerpoint/2010/main" val="224538088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5B23B0-94C8-EC36-6CD7-BDDCBE9333E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D272706-CEFC-1A6C-BD99-5763CAB2BBF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3797979-EAD9-ED05-27B1-B2AA47FCDBA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00E4AC4-53AE-3F68-3CD3-A849ACA42E73}"/>
              </a:ext>
            </a:extLst>
          </p:cNvPr>
          <p:cNvSpPr>
            <a:spLocks noGrp="1"/>
          </p:cNvSpPr>
          <p:nvPr>
            <p:ph type="sldNum" sz="quarter" idx="5"/>
          </p:nvPr>
        </p:nvSpPr>
        <p:spPr/>
        <p:txBody>
          <a:bodyPr/>
          <a:lstStyle/>
          <a:p>
            <a:fld id="{A7738796-40B4-49B0-A331-25D568C0517A}" type="slidenum">
              <a:rPr lang="en-GB" smtClean="0"/>
              <a:t>28</a:t>
            </a:fld>
            <a:endParaRPr lang="en-GB"/>
          </a:p>
        </p:txBody>
      </p:sp>
    </p:spTree>
    <p:extLst>
      <p:ext uri="{BB962C8B-B14F-4D97-AF65-F5344CB8AC3E}">
        <p14:creationId xmlns:p14="http://schemas.microsoft.com/office/powerpoint/2010/main" val="9397288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9735883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CEE3006-EAAA-41D8-8301-35C3AD3241CF}" type="datetimeFigureOut">
              <a:rPr lang="en-GB" smtClean="0"/>
              <a:t>25/01/2026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54CC41-CDBB-44BC-BECF-A76E589B6248}" type="slidenum">
              <a:rPr lang="en-GB" smtClean="0"/>
              <a:t>‹#›</a:t>
            </a:fld>
            <a:endParaRPr lang="en-GB"/>
          </a:p>
        </p:txBody>
      </p:sp>
    </p:spTree>
    <p:extLst>
      <p:ext uri="{BB962C8B-B14F-4D97-AF65-F5344CB8AC3E}">
        <p14:creationId xmlns:p14="http://schemas.microsoft.com/office/powerpoint/2010/main" val="31207810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D12BC3DC-872D-A84F-8E42-7764AB483BBA}" type="datetimeFigureOut">
              <a:rPr lang="en-US" smtClean="0"/>
              <a:t>1/25/2026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10C7212-FABB-7542-8D86-5283830156D7}" type="slidenum">
              <a:rPr lang="en-US" smtClean="0"/>
              <a:t>‹#›</a:t>
            </a:fld>
            <a:endParaRPr lang="en-US"/>
          </a:p>
        </p:txBody>
      </p:sp>
    </p:spTree>
    <p:extLst>
      <p:ext uri="{BB962C8B-B14F-4D97-AF65-F5344CB8AC3E}">
        <p14:creationId xmlns:p14="http://schemas.microsoft.com/office/powerpoint/2010/main" val="4038018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74FBE90-4E4D-4A47-BC10-5AA857620967}" type="datetimeFigureOut">
              <a:rPr lang="en-GB" smtClean="0"/>
              <a:t>25/01/2026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1B3C436-9209-4B86-8E15-16F18E58C3D0}" type="slidenum">
              <a:rPr lang="en-GB" smtClean="0"/>
              <a:t>‹#›</a:t>
            </a:fld>
            <a:endParaRPr lang="en-GB"/>
          </a:p>
        </p:txBody>
      </p:sp>
    </p:spTree>
    <p:extLst>
      <p:ext uri="{BB962C8B-B14F-4D97-AF65-F5344CB8AC3E}">
        <p14:creationId xmlns:p14="http://schemas.microsoft.com/office/powerpoint/2010/main" val="38208103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A0CCE8-F2B7-4C01-8DE0-E2014C923ED6}" type="datetimeFigureOut">
              <a:rPr lang="en-GB" smtClean="0"/>
              <a:t>25/01/2026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DC5E2CC-2A30-42C1-A52D-259A05AC7DE8}" type="slidenum">
              <a:rPr lang="en-GB" smtClean="0"/>
              <a:t>‹#›</a:t>
            </a:fld>
            <a:endParaRPr lang="en-GB"/>
          </a:p>
        </p:txBody>
      </p:sp>
    </p:spTree>
    <p:extLst>
      <p:ext uri="{BB962C8B-B14F-4D97-AF65-F5344CB8AC3E}">
        <p14:creationId xmlns:p14="http://schemas.microsoft.com/office/powerpoint/2010/main" val="25922746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CEE3006-EAAA-41D8-8301-35C3AD3241CF}" type="datetimeFigureOut">
              <a:rPr lang="en-GB" smtClean="0"/>
              <a:t>25/01/2026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54CC41-CDBB-44BC-BECF-A76E589B6248}" type="slidenum">
              <a:rPr lang="en-GB" smtClean="0"/>
              <a:t>‹#›</a:t>
            </a:fld>
            <a:endParaRPr lang="en-GB"/>
          </a:p>
        </p:txBody>
      </p:sp>
    </p:spTree>
    <p:extLst>
      <p:ext uri="{BB962C8B-B14F-4D97-AF65-F5344CB8AC3E}">
        <p14:creationId xmlns:p14="http://schemas.microsoft.com/office/powerpoint/2010/main" val="31267364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876F9F7D-4DA3-4DC8-A5BB-3375D9E689D6}" type="slidenum">
              <a:rPr lang="en-GB" altLang="en-US"/>
              <a:pPr>
                <a:defRPr/>
              </a:pPr>
              <a:t>‹#›</a:t>
            </a:fld>
            <a:endParaRPr lang="en-GB" altLang="en-US"/>
          </a:p>
        </p:txBody>
      </p:sp>
    </p:spTree>
    <p:extLst>
      <p:ext uri="{BB962C8B-B14F-4D97-AF65-F5344CB8AC3E}">
        <p14:creationId xmlns:p14="http://schemas.microsoft.com/office/powerpoint/2010/main" val="4156921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3.xml"/><Relationship Id="rId1" Type="http://schemas.openxmlformats.org/officeDocument/2006/relationships/slideLayout" Target="../slideLayouts/slideLayout2.xml"/><Relationship Id="rId4" Type="http://schemas.openxmlformats.org/officeDocument/2006/relationships/image" Target="../media/image2.png"/></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3.png"/><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theme" Target="../theme/theme3.xml"/><Relationship Id="rId5" Type="http://schemas.openxmlformats.org/officeDocument/2006/relationships/slideLayout" Target="../slideLayouts/slideLayout8.xml"/><Relationship Id="rId4" Type="http://schemas.openxmlformats.org/officeDocument/2006/relationships/slideLayout" Target="../slideLayouts/slideLayout7.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slideLayout" Target="../slideLayouts/slideLayout10.xml"/><Relationship Id="rId1" Type="http://schemas.openxmlformats.org/officeDocument/2006/relationships/slideLayout" Target="../slideLayouts/slideLayout9.xml"/><Relationship Id="rId5" Type="http://schemas.openxmlformats.org/officeDocument/2006/relationships/image" Target="../media/image4.png"/><Relationship Id="rId4"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4"/>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 id="214748371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08" r:id="rId2"/>
    <p:sldLayoutId id="2147483709" r:id="rId3"/>
    <p:sldLayoutId id="2147483710" r:id="rId4"/>
    <p:sldLayoutId id="2147483711"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 id="2147483706" r:id="rId2"/>
    <p:sldLayoutId id="214748370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9.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oleObject" Target="../embeddings/oleObject1.bin"/><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5.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slideLayout" Target="../slideLayouts/slideLayout5.xml"/></Relationships>
</file>

<file path=ppt/slides/_rels/slide5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5.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7.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5.xml"/></Relationships>
</file>

<file path=ppt/slides/_rels/slide6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5.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0.xml.rels><?xml version="1.0" encoding="UTF-8" standalone="yes"?>
<Relationships xmlns="http://schemas.openxmlformats.org/package/2006/relationships"><Relationship Id="rId3" Type="http://schemas.openxmlformats.org/officeDocument/2006/relationships/image" Target="../media/image18.gif"/><Relationship Id="rId2" Type="http://schemas.openxmlformats.org/officeDocument/2006/relationships/image" Target="../media/image17.png"/><Relationship Id="rId1" Type="http://schemas.openxmlformats.org/officeDocument/2006/relationships/slideLayout" Target="../slideLayouts/slideLayout1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3.xml.rels><?xml version="1.0" encoding="UTF-8" standalone="yes"?>
<Relationships xmlns="http://schemas.openxmlformats.org/package/2006/relationships"><Relationship Id="rId2" Type="http://schemas.openxmlformats.org/officeDocument/2006/relationships/hyperlink" Target="https://statistics.laerd.com/statistical-guides/hypothesis-testing.php" TargetMode="External"/><Relationship Id="rId1" Type="http://schemas.openxmlformats.org/officeDocument/2006/relationships/slideLayout" Target="../slideLayouts/slideLayout5.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5.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5.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5.xml"/></Relationships>
</file>

<file path=ppt/slides/_rels/slide9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5.xml"/></Relationships>
</file>

<file path=ppt/slides/_rels/slide9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5.xml"/></Relationships>
</file>

<file path=ppt/slides/_rels/slide9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5.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5.xml"/></Relationships>
</file>

<file path=ppt/slides/_rels/slide10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5.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5.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5.xml"/></Relationships>
</file>

<file path=ppt/slides/_rels/slide10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5.xml"/><Relationship Id="rId4" Type="http://schemas.openxmlformats.org/officeDocument/2006/relationships/image" Target="../media/image31.png"/></Relationships>
</file>

<file path=ppt/slides/_rels/slide108.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5.xml"/></Relationships>
</file>

<file path=ppt/slides/_rels/slide10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1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1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1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1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1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2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21.xml.rels><?xml version="1.0" encoding="UTF-8" standalone="yes"?>
<Relationships xmlns="http://schemas.openxmlformats.org/package/2006/relationships"><Relationship Id="rId3" Type="http://schemas.openxmlformats.org/officeDocument/2006/relationships/image" Target="../media/image33.emf"/><Relationship Id="rId2" Type="http://schemas.openxmlformats.org/officeDocument/2006/relationships/oleObject" Target="Document1!OLE_LINK1" TargetMode="External"/><Relationship Id="rId1" Type="http://schemas.openxmlformats.org/officeDocument/2006/relationships/slideLayout" Target="../slideLayouts/slideLayout12.xml"/></Relationships>
</file>

<file path=ppt/slides/_rels/slide12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2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2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2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2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2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28.xml.rels><?xml version="1.0" encoding="UTF-8" standalone="yes"?>
<Relationships xmlns="http://schemas.openxmlformats.org/package/2006/relationships"><Relationship Id="rId3" Type="http://schemas.openxmlformats.org/officeDocument/2006/relationships/image" Target="../media/image34.emf"/><Relationship Id="rId2" Type="http://schemas.openxmlformats.org/officeDocument/2006/relationships/oleObject" Target="file:///\\localhost\Volumes\GARDNERD\Teaching\Research%20in%20Health%20&amp;%20PE\Document2!OLE_LINK2" TargetMode="External"/><Relationship Id="rId1" Type="http://schemas.openxmlformats.org/officeDocument/2006/relationships/slideLayout" Target="../slideLayouts/slideLayout12.xml"/><Relationship Id="rId5" Type="http://schemas.openxmlformats.org/officeDocument/2006/relationships/image" Target="../media/image35.emf"/><Relationship Id="rId4" Type="http://schemas.openxmlformats.org/officeDocument/2006/relationships/oleObject" Target="file:///\\localhost\Volumes\GARDNERD\Teaching\Research%20in%20Health%20&amp;%20PE\Document2!OLE_LINK3" TargetMode="External"/></Relationships>
</file>

<file path=ppt/slides/_rels/slide129.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12.xml"/></Relationships>
</file>

<file path=ppt/slides/_rels/slide13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3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3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3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3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3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3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3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3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3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4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41.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12.xml"/></Relationships>
</file>

<file path=ppt/slides/_rels/slide14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4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4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4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4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4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4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4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5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5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5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53.xml.rels><?xml version="1.0" encoding="UTF-8" standalone="yes"?>
<Relationships xmlns="http://schemas.openxmlformats.org/package/2006/relationships"><Relationship Id="rId2" Type="http://schemas.openxmlformats.org/officeDocument/2006/relationships/chart" Target="../charts/chart2.xml"/><Relationship Id="rId1" Type="http://schemas.openxmlformats.org/officeDocument/2006/relationships/slideLayout" Target="../slideLayouts/slideLayout12.xml"/></Relationships>
</file>

<file path=ppt/slides/_rels/slide15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5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56.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12.xml"/></Relationships>
</file>

<file path=ppt/slides/_rels/slide157.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12.xml"/></Relationships>
</file>

<file path=ppt/slides/_rels/slide15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59.xml.rels><?xml version="1.0" encoding="UTF-8" standalone="yes"?>
<Relationships xmlns="http://schemas.openxmlformats.org/package/2006/relationships"><Relationship Id="rId2" Type="http://schemas.openxmlformats.org/officeDocument/2006/relationships/chart" Target="../charts/chart3.xml"/><Relationship Id="rId1" Type="http://schemas.openxmlformats.org/officeDocument/2006/relationships/slideLayout" Target="../slideLayouts/slideLayout12.xml"/></Relationships>
</file>

<file path=ppt/slides/_rels/slide160.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12.xml"/></Relationships>
</file>

<file path=ppt/slides/_rels/slide16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6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63.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12.xml"/></Relationships>
</file>

<file path=ppt/slides/_rels/slide164.xml.rels><?xml version="1.0" encoding="UTF-8" standalone="yes"?>
<Relationships xmlns="http://schemas.openxmlformats.org/package/2006/relationships"><Relationship Id="rId2" Type="http://schemas.openxmlformats.org/officeDocument/2006/relationships/chart" Target="../charts/chart4.xml"/><Relationship Id="rId1" Type="http://schemas.openxmlformats.org/officeDocument/2006/relationships/slideLayout" Target="../slideLayouts/slideLayout12.xml"/></Relationships>
</file>

<file path=ppt/slides/_rels/slide16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66.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12.xml"/></Relationships>
</file>

<file path=ppt/slides/_rels/slide167.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12.xml"/></Relationships>
</file>

<file path=ppt/slides/_rels/slide16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6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0.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5.xml"/></Relationships>
</file>

<file path=ppt/slides/_rels/slide17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7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630810" y="1730829"/>
            <a:ext cx="6031247" cy="3604741"/>
          </a:xfrm>
        </p:spPr>
        <p:txBody>
          <a:bodyPr/>
          <a:lstStyle/>
          <a:p>
            <a:r>
              <a:rPr lang="en-GB" dirty="0"/>
              <a:t>Creativity and Value Creation</a:t>
            </a:r>
          </a:p>
          <a:p>
            <a:r>
              <a:rPr lang="cy-GB" dirty="0"/>
              <a:t>Creadigrwydd a Chreu Gwerth</a:t>
            </a:r>
            <a:endParaRPr lang="en-GB" dirty="0"/>
          </a:p>
          <a:p>
            <a:endParaRPr lang="en-GB" dirty="0"/>
          </a:p>
          <a:p>
            <a:r>
              <a:rPr lang="en-GB" dirty="0"/>
              <a:t>Level / </a:t>
            </a:r>
            <a:r>
              <a:rPr lang="en-GB" dirty="0" err="1"/>
              <a:t>Lefel</a:t>
            </a:r>
            <a:r>
              <a:rPr lang="en-GB" dirty="0"/>
              <a:t>  5</a:t>
            </a:r>
          </a:p>
          <a:p>
            <a:r>
              <a:rPr lang="en-GB" dirty="0"/>
              <a:t>Research Methods / </a:t>
            </a:r>
            <a:r>
              <a:rPr lang="en-GB" dirty="0" err="1"/>
              <a:t>Dulliau</a:t>
            </a:r>
            <a:r>
              <a:rPr lang="en-GB" dirty="0"/>
              <a:t> </a:t>
            </a:r>
            <a:r>
              <a:rPr lang="en-GB" dirty="0" err="1"/>
              <a:t>Ymchwil</a:t>
            </a:r>
            <a:endParaRPr lang="en-GB" dirty="0"/>
          </a:p>
          <a:p>
            <a:endParaRPr lang="en-GB" dirty="0"/>
          </a:p>
          <a:p>
            <a:r>
              <a:rPr lang="en-GB" dirty="0"/>
              <a:t>Kate Piper</a:t>
            </a:r>
          </a:p>
          <a:p>
            <a:endParaRPr lang="en-GB" dirty="0"/>
          </a:p>
        </p:txBody>
      </p:sp>
      <p:sp>
        <p:nvSpPr>
          <p:cNvPr id="3" name="Content Placeholder 2">
            <a:extLst>
              <a:ext uri="{FF2B5EF4-FFF2-40B4-BE49-F238E27FC236}">
                <a16:creationId xmlns:a16="http://schemas.microsoft.com/office/drawing/2014/main" id="{14284861-C696-4447-995F-1107575D7FA7}"/>
              </a:ext>
            </a:extLst>
          </p:cNvPr>
          <p:cNvSpPr>
            <a:spLocks noGrp="1"/>
          </p:cNvSpPr>
          <p:nvPr>
            <p:ph idx="10"/>
          </p:nvPr>
        </p:nvSpPr>
        <p:spPr>
          <a:xfrm>
            <a:off x="7103816" y="5081305"/>
            <a:ext cx="4535079" cy="511779"/>
          </a:xfrm>
        </p:spPr>
        <p:txBody>
          <a:bodyPr/>
          <a:lstStyle/>
          <a:p>
            <a:pPr algn="ctr"/>
            <a:r>
              <a:rPr lang="en-GB"/>
              <a:t>Introduction and Experiences</a:t>
            </a:r>
          </a:p>
          <a:p>
            <a:pPr algn="ctr"/>
            <a:r>
              <a:rPr lang="en-GB" err="1">
                <a:cs typeface="Calibri"/>
              </a:rPr>
              <a:t>Cyflwyniad</a:t>
            </a:r>
            <a:r>
              <a:rPr lang="en-GB">
                <a:cs typeface="Calibri"/>
              </a:rPr>
              <a:t> a </a:t>
            </a:r>
            <a:r>
              <a:rPr lang="en-GB" err="1">
                <a:cs typeface="Calibri"/>
              </a:rPr>
              <a:t>Phrofiadau</a:t>
            </a:r>
          </a:p>
        </p:txBody>
      </p:sp>
    </p:spTree>
    <p:extLst>
      <p:ext uri="{BB962C8B-B14F-4D97-AF65-F5344CB8AC3E}">
        <p14:creationId xmlns:p14="http://schemas.microsoft.com/office/powerpoint/2010/main" val="27412218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0B2E9D-0603-F4B3-97F5-341A7C25798D}"/>
              </a:ext>
            </a:extLst>
          </p:cNvPr>
          <p:cNvSpPr>
            <a:spLocks noGrp="1"/>
          </p:cNvSpPr>
          <p:nvPr>
            <p:ph type="title"/>
          </p:nvPr>
        </p:nvSpPr>
        <p:spPr/>
        <p:txBody>
          <a:bodyPr/>
          <a:lstStyle/>
          <a:p>
            <a:r>
              <a:rPr lang="en-GB" dirty="0"/>
              <a:t>Normality</a:t>
            </a:r>
          </a:p>
        </p:txBody>
      </p:sp>
      <p:sp>
        <p:nvSpPr>
          <p:cNvPr id="3" name="Content Placeholder 2">
            <a:extLst>
              <a:ext uri="{FF2B5EF4-FFF2-40B4-BE49-F238E27FC236}">
                <a16:creationId xmlns:a16="http://schemas.microsoft.com/office/drawing/2014/main" id="{74FEC2F9-F313-A049-1636-26582A67A94B}"/>
              </a:ext>
            </a:extLst>
          </p:cNvPr>
          <p:cNvSpPr>
            <a:spLocks noGrp="1"/>
          </p:cNvSpPr>
          <p:nvPr>
            <p:ph idx="1"/>
          </p:nvPr>
        </p:nvSpPr>
        <p:spPr>
          <a:xfrm>
            <a:off x="351935" y="1492898"/>
            <a:ext cx="11488132" cy="3908661"/>
          </a:xfrm>
        </p:spPr>
        <p:txBody>
          <a:bodyPr>
            <a:normAutofit/>
          </a:bodyPr>
          <a:lstStyle/>
          <a:p>
            <a:r>
              <a:rPr lang="en-GB" dirty="0"/>
              <a:t>Why it exists</a:t>
            </a:r>
          </a:p>
          <a:p>
            <a:pPr lvl="1"/>
            <a:r>
              <a:rPr lang="en-GB" dirty="0"/>
              <a:t>Statistics assume data behaves typically (predictable) – most values near the middle fewer at the extremes (Bell-curve)</a:t>
            </a:r>
          </a:p>
          <a:p>
            <a:r>
              <a:rPr lang="en-GB" dirty="0"/>
              <a:t>Why we care</a:t>
            </a:r>
          </a:p>
          <a:p>
            <a:pPr lvl="1"/>
            <a:r>
              <a:rPr lang="en-GB" dirty="0"/>
              <a:t>Lots of low or high numbers = S_________ this would give misleading answers</a:t>
            </a:r>
          </a:p>
          <a:p>
            <a:r>
              <a:rPr lang="en-GB" dirty="0"/>
              <a:t>Examples</a:t>
            </a:r>
          </a:p>
          <a:p>
            <a:pPr lvl="1"/>
            <a:r>
              <a:rPr lang="en-GB" dirty="0"/>
              <a:t>Sprint times vs injury days</a:t>
            </a:r>
          </a:p>
          <a:p>
            <a:pPr lvl="1"/>
            <a:r>
              <a:rPr lang="en-GB" dirty="0"/>
              <a:t>Height vs alcohol units per week</a:t>
            </a:r>
          </a:p>
          <a:p>
            <a:pPr lvl="1"/>
            <a:r>
              <a:rPr lang="en-GB" dirty="0"/>
              <a:t>Reaction time vs fear ratings</a:t>
            </a:r>
          </a:p>
        </p:txBody>
      </p:sp>
    </p:spTree>
    <p:extLst>
      <p:ext uri="{BB962C8B-B14F-4D97-AF65-F5344CB8AC3E}">
        <p14:creationId xmlns:p14="http://schemas.microsoft.com/office/powerpoint/2010/main" val="18248514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D518CB-2F5F-1458-3EFC-8E82CD0CAB6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C5B2A7A-1649-6803-4F6D-BC13A6155B92}"/>
              </a:ext>
            </a:extLst>
          </p:cNvPr>
          <p:cNvSpPr>
            <a:spLocks noGrp="1"/>
          </p:cNvSpPr>
          <p:nvPr>
            <p:ph type="title"/>
          </p:nvPr>
        </p:nvSpPr>
        <p:spPr/>
        <p:txBody>
          <a:bodyPr/>
          <a:lstStyle/>
          <a:p>
            <a:r>
              <a:rPr lang="en-GB" dirty="0"/>
              <a:t>Confidence intervals (CIs)</a:t>
            </a:r>
          </a:p>
        </p:txBody>
      </p:sp>
      <p:sp>
        <p:nvSpPr>
          <p:cNvPr id="3" name="Content Placeholder 2">
            <a:extLst>
              <a:ext uri="{FF2B5EF4-FFF2-40B4-BE49-F238E27FC236}">
                <a16:creationId xmlns:a16="http://schemas.microsoft.com/office/drawing/2014/main" id="{58E6A797-C703-FDDE-6C17-6732BF2EE407}"/>
              </a:ext>
            </a:extLst>
          </p:cNvPr>
          <p:cNvSpPr>
            <a:spLocks noGrp="1"/>
          </p:cNvSpPr>
          <p:nvPr>
            <p:ph idx="1"/>
          </p:nvPr>
        </p:nvSpPr>
        <p:spPr>
          <a:xfrm>
            <a:off x="351935" y="1492898"/>
            <a:ext cx="11488132" cy="3908661"/>
          </a:xfrm>
        </p:spPr>
        <p:txBody>
          <a:bodyPr>
            <a:normAutofit/>
          </a:bodyPr>
          <a:lstStyle/>
          <a:p>
            <a:r>
              <a:rPr lang="en-GB" dirty="0"/>
              <a:t>Why it exists</a:t>
            </a:r>
          </a:p>
          <a:p>
            <a:pPr lvl="1"/>
            <a:r>
              <a:rPr lang="en-GB" dirty="0"/>
              <a:t>Because a single number (like a mean) gives a false sense of certainty</a:t>
            </a:r>
          </a:p>
          <a:p>
            <a:r>
              <a:rPr lang="en-GB" dirty="0"/>
              <a:t>Why we care/ What we need to know</a:t>
            </a:r>
          </a:p>
          <a:p>
            <a:pPr lvl="1"/>
            <a:r>
              <a:rPr lang="en-GB" dirty="0"/>
              <a:t>What range of values is the true answer likely to fall within</a:t>
            </a:r>
          </a:p>
          <a:p>
            <a:r>
              <a:rPr lang="en-GB" dirty="0"/>
              <a:t>Examples</a:t>
            </a:r>
          </a:p>
          <a:p>
            <a:pPr lvl="1"/>
            <a:r>
              <a:rPr lang="en-GB" dirty="0"/>
              <a:t>Average VO2 max = 48</a:t>
            </a:r>
          </a:p>
          <a:p>
            <a:pPr lvl="1"/>
            <a:r>
              <a:rPr lang="en-GB" dirty="0"/>
              <a:t>95% CI = 45 to 51 (the real average is somewhere between 45 and 51)</a:t>
            </a:r>
          </a:p>
        </p:txBody>
      </p:sp>
    </p:spTree>
    <p:extLst>
      <p:ext uri="{BB962C8B-B14F-4D97-AF65-F5344CB8AC3E}">
        <p14:creationId xmlns:p14="http://schemas.microsoft.com/office/powerpoint/2010/main" val="4383911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3F38D1-2DB7-4AD7-95A8-8B9C493420C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D4CCC23-B577-50A9-64E9-8E33B250461B}"/>
              </a:ext>
            </a:extLst>
          </p:cNvPr>
          <p:cNvSpPr>
            <a:spLocks noGrp="1"/>
          </p:cNvSpPr>
          <p:nvPr>
            <p:ph type="title"/>
          </p:nvPr>
        </p:nvSpPr>
        <p:spPr/>
        <p:txBody>
          <a:bodyPr/>
          <a:lstStyle/>
          <a:p>
            <a:r>
              <a:rPr lang="en-GB" dirty="0"/>
              <a:t>Standard Deviation (SD)</a:t>
            </a:r>
          </a:p>
        </p:txBody>
      </p:sp>
      <p:sp>
        <p:nvSpPr>
          <p:cNvPr id="3" name="Content Placeholder 2">
            <a:extLst>
              <a:ext uri="{FF2B5EF4-FFF2-40B4-BE49-F238E27FC236}">
                <a16:creationId xmlns:a16="http://schemas.microsoft.com/office/drawing/2014/main" id="{B8B0C3D6-BB2C-BD23-9ACA-56EDA80D5D89}"/>
              </a:ext>
            </a:extLst>
          </p:cNvPr>
          <p:cNvSpPr>
            <a:spLocks noGrp="1"/>
          </p:cNvSpPr>
          <p:nvPr>
            <p:ph idx="1"/>
          </p:nvPr>
        </p:nvSpPr>
        <p:spPr>
          <a:xfrm>
            <a:off x="351935" y="1492898"/>
            <a:ext cx="11488132" cy="3908661"/>
          </a:xfrm>
        </p:spPr>
        <p:txBody>
          <a:bodyPr>
            <a:normAutofit/>
          </a:bodyPr>
          <a:lstStyle/>
          <a:p>
            <a:r>
              <a:rPr lang="en-GB" dirty="0"/>
              <a:t>Why it exists</a:t>
            </a:r>
          </a:p>
          <a:p>
            <a:pPr lvl="1"/>
            <a:r>
              <a:rPr lang="en-GB" dirty="0"/>
              <a:t>The average alone hides important information</a:t>
            </a:r>
            <a:endParaRPr lang="en-GB" b="1" dirty="0"/>
          </a:p>
          <a:p>
            <a:r>
              <a:rPr lang="en-GB" dirty="0"/>
              <a:t>Why we care/ What we need to know</a:t>
            </a:r>
          </a:p>
          <a:p>
            <a:pPr lvl="1"/>
            <a:r>
              <a:rPr lang="en-GB" dirty="0"/>
              <a:t>Are the results consistent or unpredictable?</a:t>
            </a:r>
          </a:p>
          <a:p>
            <a:r>
              <a:rPr lang="en-GB" dirty="0"/>
              <a:t>Examples</a:t>
            </a:r>
          </a:p>
          <a:p>
            <a:pPr lvl="1"/>
            <a:r>
              <a:rPr lang="en-GB" dirty="0"/>
              <a:t>PE: Two classes may have the same average fitness score, one has a wide ability gap</a:t>
            </a:r>
          </a:p>
          <a:p>
            <a:pPr lvl="1"/>
            <a:r>
              <a:rPr lang="en-GB" dirty="0"/>
              <a:t>Average daily steps might be 8000 - but do people cluster near that or vary wildly</a:t>
            </a:r>
          </a:p>
        </p:txBody>
      </p:sp>
    </p:spTree>
    <p:extLst>
      <p:ext uri="{BB962C8B-B14F-4D97-AF65-F5344CB8AC3E}">
        <p14:creationId xmlns:p14="http://schemas.microsoft.com/office/powerpoint/2010/main" val="30707369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AC4DD2-15DE-496A-23BE-B0E0AB55576B}"/>
              </a:ext>
            </a:extLst>
          </p:cNvPr>
          <p:cNvSpPr>
            <a:spLocks noGrp="1"/>
          </p:cNvSpPr>
          <p:nvPr>
            <p:ph type="title"/>
          </p:nvPr>
        </p:nvSpPr>
        <p:spPr>
          <a:xfrm>
            <a:off x="3862647" y="155171"/>
            <a:ext cx="7977419" cy="5403273"/>
          </a:xfrm>
        </p:spPr>
        <p:txBody>
          <a:bodyPr/>
          <a:lstStyle/>
          <a:p>
            <a:r>
              <a:rPr lang="en-GB" dirty="0"/>
              <a:t>DIFFERENCE</a:t>
            </a:r>
          </a:p>
        </p:txBody>
      </p:sp>
    </p:spTree>
    <p:extLst>
      <p:ext uri="{BB962C8B-B14F-4D97-AF65-F5344CB8AC3E}">
        <p14:creationId xmlns:p14="http://schemas.microsoft.com/office/powerpoint/2010/main" val="16467016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D22D2F-0159-1124-1417-990C0516081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F042216-5D75-04AB-4FCC-0DF64C9BC90E}"/>
              </a:ext>
            </a:extLst>
          </p:cNvPr>
          <p:cNvSpPr>
            <a:spLocks noGrp="1"/>
          </p:cNvSpPr>
          <p:nvPr>
            <p:ph type="title"/>
          </p:nvPr>
        </p:nvSpPr>
        <p:spPr/>
        <p:txBody>
          <a:bodyPr/>
          <a:lstStyle/>
          <a:p>
            <a:r>
              <a:rPr lang="en-GB" dirty="0"/>
              <a:t>Independent Samples t-test</a:t>
            </a:r>
          </a:p>
        </p:txBody>
      </p:sp>
      <p:sp>
        <p:nvSpPr>
          <p:cNvPr id="3" name="Content Placeholder 2">
            <a:extLst>
              <a:ext uri="{FF2B5EF4-FFF2-40B4-BE49-F238E27FC236}">
                <a16:creationId xmlns:a16="http://schemas.microsoft.com/office/drawing/2014/main" id="{977E0CAD-106F-E172-DED2-0FEADA03DDB9}"/>
              </a:ext>
            </a:extLst>
          </p:cNvPr>
          <p:cNvSpPr>
            <a:spLocks noGrp="1"/>
          </p:cNvSpPr>
          <p:nvPr>
            <p:ph idx="1"/>
          </p:nvPr>
        </p:nvSpPr>
        <p:spPr>
          <a:xfrm>
            <a:off x="351935" y="1492898"/>
            <a:ext cx="11488132" cy="3908661"/>
          </a:xfrm>
        </p:spPr>
        <p:txBody>
          <a:bodyPr>
            <a:normAutofit/>
          </a:bodyPr>
          <a:lstStyle/>
          <a:p>
            <a:r>
              <a:rPr lang="en-GB" dirty="0"/>
              <a:t>Why it exists</a:t>
            </a:r>
          </a:p>
          <a:p>
            <a:pPr lvl="1"/>
            <a:r>
              <a:rPr lang="en-GB" dirty="0"/>
              <a:t>To compare two different groups</a:t>
            </a:r>
            <a:endParaRPr lang="en-GB" b="1" dirty="0"/>
          </a:p>
          <a:p>
            <a:r>
              <a:rPr lang="en-GB" dirty="0"/>
              <a:t>Why we care/ What we need to know</a:t>
            </a:r>
          </a:p>
          <a:p>
            <a:pPr lvl="1"/>
            <a:r>
              <a:rPr lang="en-GB" dirty="0"/>
              <a:t>Are these two groups truly different, or does it just look that way?</a:t>
            </a:r>
          </a:p>
          <a:p>
            <a:pPr lvl="1"/>
            <a:r>
              <a:rPr lang="en-GB" dirty="0"/>
              <a:t>We cannot just rely on what we SEE in the numbers to confirm meaningful difference</a:t>
            </a:r>
          </a:p>
          <a:p>
            <a:r>
              <a:rPr lang="en-GB" dirty="0"/>
              <a:t>Examples</a:t>
            </a:r>
          </a:p>
          <a:p>
            <a:pPr lvl="1"/>
            <a:r>
              <a:rPr lang="en-GB" dirty="0"/>
              <a:t>Male vs female</a:t>
            </a:r>
          </a:p>
          <a:p>
            <a:pPr lvl="1"/>
            <a:r>
              <a:rPr lang="en-GB" dirty="0"/>
              <a:t>Intervention group vs wait/control group </a:t>
            </a:r>
          </a:p>
        </p:txBody>
      </p:sp>
    </p:spTree>
    <p:extLst>
      <p:ext uri="{BB962C8B-B14F-4D97-AF65-F5344CB8AC3E}">
        <p14:creationId xmlns:p14="http://schemas.microsoft.com/office/powerpoint/2010/main" val="37518269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01015F-F654-6C01-6691-A9E61F3363C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8191534-7D89-23B6-448B-B44212138D81}"/>
              </a:ext>
            </a:extLst>
          </p:cNvPr>
          <p:cNvSpPr>
            <a:spLocks noGrp="1"/>
          </p:cNvSpPr>
          <p:nvPr>
            <p:ph type="title"/>
          </p:nvPr>
        </p:nvSpPr>
        <p:spPr/>
        <p:txBody>
          <a:bodyPr/>
          <a:lstStyle/>
          <a:p>
            <a:r>
              <a:rPr lang="en-GB" dirty="0"/>
              <a:t>Paired Samples t-test</a:t>
            </a:r>
          </a:p>
        </p:txBody>
      </p:sp>
      <p:sp>
        <p:nvSpPr>
          <p:cNvPr id="3" name="Content Placeholder 2">
            <a:extLst>
              <a:ext uri="{FF2B5EF4-FFF2-40B4-BE49-F238E27FC236}">
                <a16:creationId xmlns:a16="http://schemas.microsoft.com/office/drawing/2014/main" id="{E11B73BB-2BA4-0B49-00DE-CD7888C22C50}"/>
              </a:ext>
            </a:extLst>
          </p:cNvPr>
          <p:cNvSpPr>
            <a:spLocks noGrp="1"/>
          </p:cNvSpPr>
          <p:nvPr>
            <p:ph idx="1"/>
          </p:nvPr>
        </p:nvSpPr>
        <p:spPr>
          <a:xfrm>
            <a:off x="351935" y="1492898"/>
            <a:ext cx="11488132" cy="3908661"/>
          </a:xfrm>
        </p:spPr>
        <p:txBody>
          <a:bodyPr>
            <a:normAutofit/>
          </a:bodyPr>
          <a:lstStyle/>
          <a:p>
            <a:r>
              <a:rPr lang="en-GB" dirty="0"/>
              <a:t>Why it exists</a:t>
            </a:r>
          </a:p>
          <a:p>
            <a:pPr lvl="1"/>
            <a:r>
              <a:rPr lang="en-GB" dirty="0"/>
              <a:t>To detect change within the same people</a:t>
            </a:r>
            <a:endParaRPr lang="en-GB" b="1" dirty="0"/>
          </a:p>
          <a:p>
            <a:r>
              <a:rPr lang="en-GB" dirty="0"/>
              <a:t>Why we care/ What we need to know</a:t>
            </a:r>
          </a:p>
          <a:p>
            <a:pPr lvl="1"/>
            <a:r>
              <a:rPr lang="en-GB" dirty="0"/>
              <a:t>Did somethings actually change after an intervention?</a:t>
            </a:r>
          </a:p>
          <a:p>
            <a:r>
              <a:rPr lang="en-GB" dirty="0"/>
              <a:t>Examples</a:t>
            </a:r>
          </a:p>
          <a:p>
            <a:pPr lvl="1"/>
            <a:r>
              <a:rPr lang="en-GB" dirty="0"/>
              <a:t>Pain scores, pre and post rehab</a:t>
            </a:r>
          </a:p>
          <a:p>
            <a:pPr lvl="1"/>
            <a:r>
              <a:rPr lang="en-GB" dirty="0"/>
              <a:t>Confidence before and after an expedition</a:t>
            </a:r>
          </a:p>
          <a:p>
            <a:pPr lvl="1"/>
            <a:r>
              <a:rPr lang="en-GB" dirty="0"/>
              <a:t>Blood pressure before and after diet change</a:t>
            </a:r>
          </a:p>
        </p:txBody>
      </p:sp>
    </p:spTree>
    <p:extLst>
      <p:ext uri="{BB962C8B-B14F-4D97-AF65-F5344CB8AC3E}">
        <p14:creationId xmlns:p14="http://schemas.microsoft.com/office/powerpoint/2010/main" val="9788351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6" end="6"/>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B3B745-01BD-74C9-B0DA-F461ED95AD1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EC83626-5175-8D2B-C4D9-A89C50DE9A65}"/>
              </a:ext>
            </a:extLst>
          </p:cNvPr>
          <p:cNvSpPr>
            <a:spLocks noGrp="1"/>
          </p:cNvSpPr>
          <p:nvPr>
            <p:ph type="title"/>
          </p:nvPr>
        </p:nvSpPr>
        <p:spPr/>
        <p:txBody>
          <a:bodyPr/>
          <a:lstStyle/>
          <a:p>
            <a:r>
              <a:rPr lang="en-GB" dirty="0"/>
              <a:t>One-Way ANOVA</a:t>
            </a:r>
          </a:p>
        </p:txBody>
      </p:sp>
      <p:sp>
        <p:nvSpPr>
          <p:cNvPr id="3" name="Content Placeholder 2">
            <a:extLst>
              <a:ext uri="{FF2B5EF4-FFF2-40B4-BE49-F238E27FC236}">
                <a16:creationId xmlns:a16="http://schemas.microsoft.com/office/drawing/2014/main" id="{9ED9BB23-F9BB-1ABA-A5E9-EA64CAC655CD}"/>
              </a:ext>
            </a:extLst>
          </p:cNvPr>
          <p:cNvSpPr>
            <a:spLocks noGrp="1"/>
          </p:cNvSpPr>
          <p:nvPr>
            <p:ph idx="1"/>
          </p:nvPr>
        </p:nvSpPr>
        <p:spPr>
          <a:xfrm>
            <a:off x="351935" y="1492898"/>
            <a:ext cx="11488132" cy="3908661"/>
          </a:xfrm>
        </p:spPr>
        <p:txBody>
          <a:bodyPr>
            <a:normAutofit/>
          </a:bodyPr>
          <a:lstStyle/>
          <a:p>
            <a:r>
              <a:rPr lang="en-GB" dirty="0"/>
              <a:t>Why it exists</a:t>
            </a:r>
          </a:p>
          <a:p>
            <a:pPr lvl="1"/>
            <a:r>
              <a:rPr lang="en-GB" dirty="0"/>
              <a:t>To compare three or more group means</a:t>
            </a:r>
            <a:endParaRPr lang="en-GB" b="1" dirty="0"/>
          </a:p>
          <a:p>
            <a:r>
              <a:rPr lang="en-GB" dirty="0"/>
              <a:t>Why we care/ What we need to know</a:t>
            </a:r>
          </a:p>
          <a:p>
            <a:pPr lvl="1"/>
            <a:r>
              <a:rPr lang="en-GB" dirty="0"/>
              <a:t>Is there any meaningful difference across these groups?</a:t>
            </a:r>
          </a:p>
          <a:p>
            <a:r>
              <a:rPr lang="en-GB" dirty="0"/>
              <a:t>Examples</a:t>
            </a:r>
          </a:p>
          <a:p>
            <a:pPr lvl="1"/>
            <a:r>
              <a:rPr lang="en-GB" dirty="0"/>
              <a:t>Recovery outcomes for three rehab protocols</a:t>
            </a:r>
          </a:p>
          <a:p>
            <a:pPr lvl="1"/>
            <a:r>
              <a:rPr lang="en-GB" dirty="0"/>
              <a:t>Blood pressure across low, medium and high salt diets</a:t>
            </a:r>
          </a:p>
          <a:p>
            <a:pPr lvl="1"/>
            <a:r>
              <a:rPr lang="en-GB" dirty="0"/>
              <a:t>Fitness scores across age groups</a:t>
            </a:r>
          </a:p>
        </p:txBody>
      </p:sp>
      <p:sp>
        <p:nvSpPr>
          <p:cNvPr id="4" name="Rectangle: Rounded Corners 3">
            <a:extLst>
              <a:ext uri="{FF2B5EF4-FFF2-40B4-BE49-F238E27FC236}">
                <a16:creationId xmlns:a16="http://schemas.microsoft.com/office/drawing/2014/main" id="{722012DF-2715-F10B-CFC4-B07CA6CC2D12}"/>
              </a:ext>
            </a:extLst>
          </p:cNvPr>
          <p:cNvSpPr/>
          <p:nvPr/>
        </p:nvSpPr>
        <p:spPr>
          <a:xfrm>
            <a:off x="8136294" y="653143"/>
            <a:ext cx="3710056" cy="2612571"/>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dirty="0"/>
              <a:t>What test might you, wrongly,  do this with? </a:t>
            </a:r>
          </a:p>
        </p:txBody>
      </p:sp>
    </p:spTree>
    <p:extLst>
      <p:ext uri="{BB962C8B-B14F-4D97-AF65-F5344CB8AC3E}">
        <p14:creationId xmlns:p14="http://schemas.microsoft.com/office/powerpoint/2010/main" val="28995427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6" end="6"/>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8C0D4A-8D7A-DF72-EE44-D30371CF2DA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71521DF-FDC1-E873-E880-CFE1C0493C1B}"/>
              </a:ext>
            </a:extLst>
          </p:cNvPr>
          <p:cNvSpPr>
            <a:spLocks noGrp="1"/>
          </p:cNvSpPr>
          <p:nvPr>
            <p:ph type="title"/>
          </p:nvPr>
        </p:nvSpPr>
        <p:spPr/>
        <p:txBody>
          <a:bodyPr/>
          <a:lstStyle/>
          <a:p>
            <a:r>
              <a:rPr lang="en-GB" dirty="0"/>
              <a:t>Repeated Measures ANOVA</a:t>
            </a:r>
          </a:p>
        </p:txBody>
      </p:sp>
      <p:sp>
        <p:nvSpPr>
          <p:cNvPr id="3" name="Content Placeholder 2">
            <a:extLst>
              <a:ext uri="{FF2B5EF4-FFF2-40B4-BE49-F238E27FC236}">
                <a16:creationId xmlns:a16="http://schemas.microsoft.com/office/drawing/2014/main" id="{2C926AFE-5A7B-CCC6-3ACD-BCFF7ACA674E}"/>
              </a:ext>
            </a:extLst>
          </p:cNvPr>
          <p:cNvSpPr>
            <a:spLocks noGrp="1"/>
          </p:cNvSpPr>
          <p:nvPr>
            <p:ph idx="1"/>
          </p:nvPr>
        </p:nvSpPr>
        <p:spPr>
          <a:xfrm>
            <a:off x="351935" y="1492898"/>
            <a:ext cx="11488132" cy="3908661"/>
          </a:xfrm>
        </p:spPr>
        <p:txBody>
          <a:bodyPr>
            <a:normAutofit/>
          </a:bodyPr>
          <a:lstStyle/>
          <a:p>
            <a:r>
              <a:rPr lang="en-GB" dirty="0"/>
              <a:t>Why it exists</a:t>
            </a:r>
          </a:p>
          <a:p>
            <a:pPr lvl="1"/>
            <a:r>
              <a:rPr lang="en-GB" dirty="0"/>
              <a:t>To analyse change over time across more than two time points</a:t>
            </a:r>
            <a:endParaRPr lang="en-GB" b="1" dirty="0"/>
          </a:p>
          <a:p>
            <a:r>
              <a:rPr lang="en-GB" dirty="0"/>
              <a:t>Why we care/ What we need to know</a:t>
            </a:r>
          </a:p>
          <a:p>
            <a:pPr lvl="1"/>
            <a:r>
              <a:rPr lang="en-GB" dirty="0"/>
              <a:t>Do scores change across multiple time points in the same people?</a:t>
            </a:r>
          </a:p>
          <a:p>
            <a:r>
              <a:rPr lang="en-GB" dirty="0"/>
              <a:t>Examples</a:t>
            </a:r>
          </a:p>
          <a:p>
            <a:pPr lvl="1"/>
            <a:r>
              <a:rPr lang="en-GB" dirty="0"/>
              <a:t>Performance pre mid and post season</a:t>
            </a:r>
          </a:p>
          <a:p>
            <a:pPr lvl="1"/>
            <a:r>
              <a:rPr lang="en-GB" dirty="0"/>
              <a:t>Multiple rehab stages</a:t>
            </a:r>
          </a:p>
          <a:p>
            <a:pPr lvl="1"/>
            <a:r>
              <a:rPr lang="en-GB" dirty="0"/>
              <a:t>Wellbeing scores pre post and retention after intervention</a:t>
            </a:r>
          </a:p>
        </p:txBody>
      </p:sp>
      <p:sp>
        <p:nvSpPr>
          <p:cNvPr id="4" name="Rectangle: Rounded Corners 3">
            <a:extLst>
              <a:ext uri="{FF2B5EF4-FFF2-40B4-BE49-F238E27FC236}">
                <a16:creationId xmlns:a16="http://schemas.microsoft.com/office/drawing/2014/main" id="{B9C94F76-C3A8-F754-6167-1985E21933EC}"/>
              </a:ext>
            </a:extLst>
          </p:cNvPr>
          <p:cNvSpPr/>
          <p:nvPr/>
        </p:nvSpPr>
        <p:spPr>
          <a:xfrm>
            <a:off x="8481944" y="4058816"/>
            <a:ext cx="3710056" cy="2612571"/>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dirty="0"/>
              <a:t>What test might you, wrongly,  do this with? </a:t>
            </a:r>
          </a:p>
        </p:txBody>
      </p:sp>
    </p:spTree>
    <p:extLst>
      <p:ext uri="{BB962C8B-B14F-4D97-AF65-F5344CB8AC3E}">
        <p14:creationId xmlns:p14="http://schemas.microsoft.com/office/powerpoint/2010/main" val="32638999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6" end="6"/>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5D4104-1848-F153-53FA-65F45685912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2266FEB-C416-225F-30AB-45D926B1A950}"/>
              </a:ext>
            </a:extLst>
          </p:cNvPr>
          <p:cNvSpPr>
            <a:spLocks noGrp="1"/>
          </p:cNvSpPr>
          <p:nvPr>
            <p:ph type="title"/>
          </p:nvPr>
        </p:nvSpPr>
        <p:spPr/>
        <p:txBody>
          <a:bodyPr/>
          <a:lstStyle/>
          <a:p>
            <a:r>
              <a:rPr lang="en-GB" dirty="0"/>
              <a:t>Post Hoc Tests (e.g. Tukey)</a:t>
            </a:r>
          </a:p>
        </p:txBody>
      </p:sp>
      <p:sp>
        <p:nvSpPr>
          <p:cNvPr id="3" name="Content Placeholder 2">
            <a:extLst>
              <a:ext uri="{FF2B5EF4-FFF2-40B4-BE49-F238E27FC236}">
                <a16:creationId xmlns:a16="http://schemas.microsoft.com/office/drawing/2014/main" id="{E042120C-E8BE-3E26-00FC-791FFD328BBB}"/>
              </a:ext>
            </a:extLst>
          </p:cNvPr>
          <p:cNvSpPr>
            <a:spLocks noGrp="1"/>
          </p:cNvSpPr>
          <p:nvPr>
            <p:ph idx="1"/>
          </p:nvPr>
        </p:nvSpPr>
        <p:spPr>
          <a:xfrm>
            <a:off x="351935" y="1492898"/>
            <a:ext cx="11488132" cy="3908661"/>
          </a:xfrm>
        </p:spPr>
        <p:txBody>
          <a:bodyPr>
            <a:normAutofit/>
          </a:bodyPr>
          <a:lstStyle/>
          <a:p>
            <a:r>
              <a:rPr lang="en-GB" dirty="0"/>
              <a:t>Why it exists</a:t>
            </a:r>
          </a:p>
          <a:p>
            <a:pPr lvl="1"/>
            <a:r>
              <a:rPr lang="en-GB" dirty="0"/>
              <a:t>ANOVA only tells us that a difference exists, not WHERE it is</a:t>
            </a:r>
            <a:endParaRPr lang="en-GB" b="1" dirty="0"/>
          </a:p>
          <a:p>
            <a:r>
              <a:rPr lang="en-GB" dirty="0"/>
              <a:t>Why we care/ What we need to know</a:t>
            </a:r>
          </a:p>
          <a:p>
            <a:pPr lvl="1"/>
            <a:r>
              <a:rPr lang="en-GB" dirty="0"/>
              <a:t>Which groups are actually different from each other?</a:t>
            </a:r>
          </a:p>
          <a:p>
            <a:r>
              <a:rPr lang="en-GB" dirty="0"/>
              <a:t>Examples</a:t>
            </a:r>
          </a:p>
          <a:p>
            <a:pPr lvl="1"/>
            <a:r>
              <a:rPr lang="en-GB" dirty="0"/>
              <a:t>Which rehab programme differs from which?</a:t>
            </a:r>
          </a:p>
          <a:p>
            <a:pPr lvl="1"/>
            <a:r>
              <a:rPr lang="en-GB" dirty="0"/>
              <a:t>Which diet group stands out</a:t>
            </a:r>
          </a:p>
        </p:txBody>
      </p:sp>
    </p:spTree>
    <p:extLst>
      <p:ext uri="{BB962C8B-B14F-4D97-AF65-F5344CB8AC3E}">
        <p14:creationId xmlns:p14="http://schemas.microsoft.com/office/powerpoint/2010/main" val="35555302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D3E3D0-B285-84F3-3333-6F851358710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C3173F6-9489-3C0F-020F-281C294CAF92}"/>
              </a:ext>
            </a:extLst>
          </p:cNvPr>
          <p:cNvSpPr>
            <a:spLocks noGrp="1"/>
          </p:cNvSpPr>
          <p:nvPr>
            <p:ph type="title"/>
          </p:nvPr>
        </p:nvSpPr>
        <p:spPr/>
        <p:txBody>
          <a:bodyPr/>
          <a:lstStyle/>
          <a:p>
            <a:r>
              <a:rPr lang="en-GB" dirty="0"/>
              <a:t>Effect size</a:t>
            </a:r>
          </a:p>
        </p:txBody>
      </p:sp>
      <p:sp>
        <p:nvSpPr>
          <p:cNvPr id="3" name="Content Placeholder 2">
            <a:extLst>
              <a:ext uri="{FF2B5EF4-FFF2-40B4-BE49-F238E27FC236}">
                <a16:creationId xmlns:a16="http://schemas.microsoft.com/office/drawing/2014/main" id="{04542742-3FA4-F868-9415-CE0BB7919430}"/>
              </a:ext>
            </a:extLst>
          </p:cNvPr>
          <p:cNvSpPr>
            <a:spLocks noGrp="1"/>
          </p:cNvSpPr>
          <p:nvPr>
            <p:ph idx="1"/>
          </p:nvPr>
        </p:nvSpPr>
        <p:spPr>
          <a:xfrm>
            <a:off x="351935" y="1492898"/>
            <a:ext cx="11488132" cy="3908661"/>
          </a:xfrm>
        </p:spPr>
        <p:txBody>
          <a:bodyPr>
            <a:normAutofit/>
          </a:bodyPr>
          <a:lstStyle/>
          <a:p>
            <a:r>
              <a:rPr lang="en-GB" dirty="0"/>
              <a:t>Why it exists</a:t>
            </a:r>
          </a:p>
          <a:p>
            <a:pPr lvl="1"/>
            <a:r>
              <a:rPr lang="en-GB" dirty="0"/>
              <a:t>Because Statistical significance doesn’t tell us whether a result is important</a:t>
            </a:r>
            <a:endParaRPr lang="en-GB" b="1" dirty="0"/>
          </a:p>
          <a:p>
            <a:r>
              <a:rPr lang="en-GB" dirty="0"/>
              <a:t>Why we care/ What we need to know</a:t>
            </a:r>
          </a:p>
          <a:p>
            <a:pPr lvl="1"/>
            <a:r>
              <a:rPr lang="en-GB" dirty="0"/>
              <a:t>Is this difference big enough to matter in the real world?</a:t>
            </a:r>
          </a:p>
          <a:p>
            <a:pPr lvl="1"/>
            <a:r>
              <a:rPr lang="en-GB" dirty="0"/>
              <a:t>Effect size separates “statistically detectable” from “practically useful”</a:t>
            </a:r>
          </a:p>
          <a:p>
            <a:r>
              <a:rPr lang="en-GB" dirty="0"/>
              <a:t>Examples</a:t>
            </a:r>
          </a:p>
          <a:p>
            <a:pPr lvl="1"/>
            <a:r>
              <a:rPr lang="en-GB" dirty="0"/>
              <a:t>A training programme improves performance – but by how much?</a:t>
            </a:r>
          </a:p>
          <a:p>
            <a:pPr lvl="1"/>
            <a:r>
              <a:rPr lang="en-GB" dirty="0"/>
              <a:t>A diet reduces weight – is the change meaningful.</a:t>
            </a:r>
          </a:p>
        </p:txBody>
      </p:sp>
    </p:spTree>
    <p:extLst>
      <p:ext uri="{BB962C8B-B14F-4D97-AF65-F5344CB8AC3E}">
        <p14:creationId xmlns:p14="http://schemas.microsoft.com/office/powerpoint/2010/main" val="37445026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A2E45E-F994-FEF1-68B2-60D8E0EBB021}"/>
              </a:ext>
            </a:extLst>
          </p:cNvPr>
          <p:cNvSpPr>
            <a:spLocks noGrp="1"/>
          </p:cNvSpPr>
          <p:nvPr>
            <p:ph type="title"/>
          </p:nvPr>
        </p:nvSpPr>
        <p:spPr>
          <a:xfrm>
            <a:off x="2481943" y="365125"/>
            <a:ext cx="9358123" cy="5457177"/>
          </a:xfrm>
        </p:spPr>
        <p:txBody>
          <a:bodyPr>
            <a:normAutofit/>
          </a:bodyPr>
          <a:lstStyle/>
          <a:p>
            <a:r>
              <a:rPr lang="en-GB" sz="6600" b="1" dirty="0"/>
              <a:t>RELATIONSHIPS</a:t>
            </a:r>
          </a:p>
        </p:txBody>
      </p:sp>
    </p:spTree>
    <p:extLst>
      <p:ext uri="{BB962C8B-B14F-4D97-AF65-F5344CB8AC3E}">
        <p14:creationId xmlns:p14="http://schemas.microsoft.com/office/powerpoint/2010/main" val="22996034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1D79EF-60E7-C716-65F0-0DF9D090617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B653710-3A32-89D7-3864-8E906181BF26}"/>
              </a:ext>
            </a:extLst>
          </p:cNvPr>
          <p:cNvSpPr>
            <a:spLocks noGrp="1"/>
          </p:cNvSpPr>
          <p:nvPr>
            <p:ph type="title"/>
          </p:nvPr>
        </p:nvSpPr>
        <p:spPr/>
        <p:txBody>
          <a:bodyPr/>
          <a:lstStyle/>
          <a:p>
            <a:r>
              <a:rPr lang="en-GB" dirty="0"/>
              <a:t>Pearson Correlation/ Bivariate Correlation</a:t>
            </a:r>
          </a:p>
        </p:txBody>
      </p:sp>
      <p:sp>
        <p:nvSpPr>
          <p:cNvPr id="3" name="Content Placeholder 2">
            <a:extLst>
              <a:ext uri="{FF2B5EF4-FFF2-40B4-BE49-F238E27FC236}">
                <a16:creationId xmlns:a16="http://schemas.microsoft.com/office/drawing/2014/main" id="{49EE4A3A-D145-07DF-2CF0-1F364D94D59D}"/>
              </a:ext>
            </a:extLst>
          </p:cNvPr>
          <p:cNvSpPr>
            <a:spLocks noGrp="1"/>
          </p:cNvSpPr>
          <p:nvPr>
            <p:ph idx="1"/>
          </p:nvPr>
        </p:nvSpPr>
        <p:spPr>
          <a:xfrm>
            <a:off x="351935" y="1492898"/>
            <a:ext cx="11488132" cy="3908661"/>
          </a:xfrm>
        </p:spPr>
        <p:txBody>
          <a:bodyPr>
            <a:normAutofit/>
          </a:bodyPr>
          <a:lstStyle/>
          <a:p>
            <a:r>
              <a:rPr lang="en-GB" dirty="0"/>
              <a:t>Why it exists</a:t>
            </a:r>
          </a:p>
          <a:p>
            <a:pPr lvl="1"/>
            <a:r>
              <a:rPr lang="en-GB" dirty="0"/>
              <a:t>To describe relationships, not causes, between TWO variables only</a:t>
            </a:r>
            <a:endParaRPr lang="en-GB" b="1" dirty="0"/>
          </a:p>
          <a:p>
            <a:r>
              <a:rPr lang="en-GB" dirty="0"/>
              <a:t>Why we care/ What we need to know</a:t>
            </a:r>
          </a:p>
          <a:p>
            <a:pPr lvl="1"/>
            <a:r>
              <a:rPr lang="en-GB" dirty="0"/>
              <a:t>When one variable changes, does another tend to change too?</a:t>
            </a:r>
          </a:p>
          <a:p>
            <a:pPr lvl="1"/>
            <a:r>
              <a:rPr lang="en-GB" dirty="0"/>
              <a:t>How are these two things related?</a:t>
            </a:r>
          </a:p>
          <a:p>
            <a:r>
              <a:rPr lang="en-GB" dirty="0"/>
              <a:t>Examples</a:t>
            </a:r>
          </a:p>
          <a:p>
            <a:pPr lvl="1"/>
            <a:r>
              <a:rPr lang="en-GB" dirty="0"/>
              <a:t>Training volume and injury risk</a:t>
            </a:r>
          </a:p>
          <a:p>
            <a:pPr lvl="1"/>
            <a:r>
              <a:rPr lang="en-GB" dirty="0"/>
              <a:t>Fibre intake and gut health</a:t>
            </a:r>
          </a:p>
          <a:p>
            <a:pPr lvl="1"/>
            <a:r>
              <a:rPr lang="en-GB" dirty="0"/>
              <a:t>Enjoyment and attendance (PE lessons)</a:t>
            </a:r>
          </a:p>
        </p:txBody>
      </p:sp>
    </p:spTree>
    <p:extLst>
      <p:ext uri="{BB962C8B-B14F-4D97-AF65-F5344CB8AC3E}">
        <p14:creationId xmlns:p14="http://schemas.microsoft.com/office/powerpoint/2010/main" val="41486782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0351CA-2F0D-0634-1F80-6052DFC7B06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A636C13-EFEF-A338-590C-F76EA255F977}"/>
              </a:ext>
            </a:extLst>
          </p:cNvPr>
          <p:cNvSpPr>
            <a:spLocks noGrp="1"/>
          </p:cNvSpPr>
          <p:nvPr>
            <p:ph type="title"/>
          </p:nvPr>
        </p:nvSpPr>
        <p:spPr/>
        <p:txBody>
          <a:bodyPr/>
          <a:lstStyle/>
          <a:p>
            <a:r>
              <a:rPr lang="en-GB" dirty="0"/>
              <a:t>Partial correlations</a:t>
            </a:r>
          </a:p>
        </p:txBody>
      </p:sp>
      <p:sp>
        <p:nvSpPr>
          <p:cNvPr id="3" name="Content Placeholder 2">
            <a:extLst>
              <a:ext uri="{FF2B5EF4-FFF2-40B4-BE49-F238E27FC236}">
                <a16:creationId xmlns:a16="http://schemas.microsoft.com/office/drawing/2014/main" id="{A9A7CE5D-C7F5-0A63-AB75-C2DB35729FD2}"/>
              </a:ext>
            </a:extLst>
          </p:cNvPr>
          <p:cNvSpPr>
            <a:spLocks noGrp="1"/>
          </p:cNvSpPr>
          <p:nvPr>
            <p:ph idx="1"/>
          </p:nvPr>
        </p:nvSpPr>
        <p:spPr>
          <a:xfrm>
            <a:off x="351935" y="1492898"/>
            <a:ext cx="11488132" cy="3908661"/>
          </a:xfrm>
        </p:spPr>
        <p:txBody>
          <a:bodyPr>
            <a:normAutofit/>
          </a:bodyPr>
          <a:lstStyle/>
          <a:p>
            <a:r>
              <a:rPr lang="en-GB" dirty="0"/>
              <a:t>Why it exists</a:t>
            </a:r>
          </a:p>
          <a:p>
            <a:pPr lvl="1"/>
            <a:r>
              <a:rPr lang="en-GB" dirty="0"/>
              <a:t>Because relationships can be misleading when other variables interfere</a:t>
            </a:r>
            <a:endParaRPr lang="en-GB" b="1" dirty="0"/>
          </a:p>
          <a:p>
            <a:r>
              <a:rPr lang="en-GB" dirty="0"/>
              <a:t>Why we care/ What we need to know</a:t>
            </a:r>
          </a:p>
          <a:p>
            <a:pPr lvl="1"/>
            <a:r>
              <a:rPr lang="en-GB" dirty="0"/>
              <a:t>Are these two things related once we control for something else?</a:t>
            </a:r>
          </a:p>
          <a:p>
            <a:pPr lvl="1"/>
            <a:r>
              <a:rPr lang="en-GB" dirty="0"/>
              <a:t>Isolating the relationship that really matters</a:t>
            </a:r>
          </a:p>
          <a:p>
            <a:r>
              <a:rPr lang="en-GB" dirty="0"/>
              <a:t>Examples</a:t>
            </a:r>
          </a:p>
          <a:p>
            <a:pPr lvl="1"/>
            <a:r>
              <a:rPr lang="en-GB" dirty="0"/>
              <a:t>Fitness and BMI, controlling for age</a:t>
            </a:r>
          </a:p>
          <a:p>
            <a:pPr lvl="1"/>
            <a:r>
              <a:rPr lang="en-GB" dirty="0"/>
              <a:t>Training volume and injury, controlling for sport type.</a:t>
            </a:r>
          </a:p>
        </p:txBody>
      </p:sp>
    </p:spTree>
    <p:extLst>
      <p:ext uri="{BB962C8B-B14F-4D97-AF65-F5344CB8AC3E}">
        <p14:creationId xmlns:p14="http://schemas.microsoft.com/office/powerpoint/2010/main" val="37890870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3E82D7-F89E-2274-1B9F-2E3353B7710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FB28C75-E7E3-DC4A-2CE8-71B6D1511780}"/>
              </a:ext>
            </a:extLst>
          </p:cNvPr>
          <p:cNvSpPr>
            <a:spLocks noGrp="1"/>
          </p:cNvSpPr>
          <p:nvPr>
            <p:ph type="title"/>
          </p:nvPr>
        </p:nvSpPr>
        <p:spPr/>
        <p:txBody>
          <a:bodyPr/>
          <a:lstStyle/>
          <a:p>
            <a:r>
              <a:rPr lang="en-GB" dirty="0"/>
              <a:t>R Values (correlation coefficients)</a:t>
            </a:r>
          </a:p>
        </p:txBody>
      </p:sp>
      <p:sp>
        <p:nvSpPr>
          <p:cNvPr id="3" name="Content Placeholder 2">
            <a:extLst>
              <a:ext uri="{FF2B5EF4-FFF2-40B4-BE49-F238E27FC236}">
                <a16:creationId xmlns:a16="http://schemas.microsoft.com/office/drawing/2014/main" id="{1694BD10-B0C3-8E7D-B51B-B6F3E46B5344}"/>
              </a:ext>
            </a:extLst>
          </p:cNvPr>
          <p:cNvSpPr>
            <a:spLocks noGrp="1"/>
          </p:cNvSpPr>
          <p:nvPr>
            <p:ph idx="1"/>
          </p:nvPr>
        </p:nvSpPr>
        <p:spPr>
          <a:xfrm>
            <a:off x="351935" y="1492898"/>
            <a:ext cx="11488132" cy="3908661"/>
          </a:xfrm>
        </p:spPr>
        <p:txBody>
          <a:bodyPr>
            <a:normAutofit/>
          </a:bodyPr>
          <a:lstStyle/>
          <a:p>
            <a:r>
              <a:rPr lang="en-GB" dirty="0"/>
              <a:t>Why it exists</a:t>
            </a:r>
          </a:p>
          <a:p>
            <a:pPr lvl="1"/>
            <a:r>
              <a:rPr lang="en-GB" dirty="0"/>
              <a:t>Because saying “there is a relationship” is vague</a:t>
            </a:r>
            <a:endParaRPr lang="en-GB" b="1" dirty="0"/>
          </a:p>
          <a:p>
            <a:r>
              <a:rPr lang="en-GB" dirty="0"/>
              <a:t>Why we care/ What we need to know</a:t>
            </a:r>
          </a:p>
          <a:p>
            <a:pPr lvl="1"/>
            <a:r>
              <a:rPr lang="en-GB" dirty="0"/>
              <a:t>Ho strong is the relationship, and in what direction?</a:t>
            </a:r>
          </a:p>
          <a:p>
            <a:r>
              <a:rPr lang="en-GB" dirty="0"/>
              <a:t>Examples</a:t>
            </a:r>
          </a:p>
          <a:p>
            <a:pPr lvl="1"/>
            <a:r>
              <a:rPr lang="en-GB" dirty="0"/>
              <a:t>Direction (positive or negative) (+/-)</a:t>
            </a:r>
          </a:p>
          <a:p>
            <a:pPr lvl="1"/>
            <a:r>
              <a:rPr lang="en-GB" dirty="0"/>
              <a:t>Strength (weak to strong) (0 to 1)</a:t>
            </a:r>
          </a:p>
        </p:txBody>
      </p:sp>
    </p:spTree>
    <p:extLst>
      <p:ext uri="{BB962C8B-B14F-4D97-AF65-F5344CB8AC3E}">
        <p14:creationId xmlns:p14="http://schemas.microsoft.com/office/powerpoint/2010/main" val="3430932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FDFF3E-7BCD-883C-821C-92879D9453E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5463AC6-5E4C-1071-859F-DDE2DBF5C64D}"/>
              </a:ext>
            </a:extLst>
          </p:cNvPr>
          <p:cNvSpPr>
            <a:spLocks noGrp="1"/>
          </p:cNvSpPr>
          <p:nvPr>
            <p:ph type="title"/>
          </p:nvPr>
        </p:nvSpPr>
        <p:spPr/>
        <p:txBody>
          <a:bodyPr/>
          <a:lstStyle/>
          <a:p>
            <a:r>
              <a:rPr lang="en-GB" dirty="0"/>
              <a:t>Regression analysis</a:t>
            </a:r>
          </a:p>
        </p:txBody>
      </p:sp>
      <p:sp>
        <p:nvSpPr>
          <p:cNvPr id="3" name="Content Placeholder 2">
            <a:extLst>
              <a:ext uri="{FF2B5EF4-FFF2-40B4-BE49-F238E27FC236}">
                <a16:creationId xmlns:a16="http://schemas.microsoft.com/office/drawing/2014/main" id="{8A6C82F1-AD61-1B68-8FBB-0BE30F61ABF7}"/>
              </a:ext>
            </a:extLst>
          </p:cNvPr>
          <p:cNvSpPr>
            <a:spLocks noGrp="1"/>
          </p:cNvSpPr>
          <p:nvPr>
            <p:ph idx="1"/>
          </p:nvPr>
        </p:nvSpPr>
        <p:spPr>
          <a:xfrm>
            <a:off x="351935" y="1492898"/>
            <a:ext cx="11488132" cy="3908661"/>
          </a:xfrm>
        </p:spPr>
        <p:txBody>
          <a:bodyPr>
            <a:normAutofit/>
          </a:bodyPr>
          <a:lstStyle/>
          <a:p>
            <a:r>
              <a:rPr lang="en-GB" dirty="0"/>
              <a:t>Why it exists</a:t>
            </a:r>
          </a:p>
          <a:p>
            <a:pPr lvl="1"/>
            <a:r>
              <a:rPr lang="en-GB" dirty="0"/>
              <a:t>Because we often want to predict outcomes, not just compare groups</a:t>
            </a:r>
            <a:endParaRPr lang="en-GB" b="1" dirty="0"/>
          </a:p>
          <a:p>
            <a:r>
              <a:rPr lang="en-GB" dirty="0"/>
              <a:t>Why we care/ What we need to know</a:t>
            </a:r>
          </a:p>
          <a:p>
            <a:pPr lvl="1"/>
            <a:r>
              <a:rPr lang="en-GB" dirty="0"/>
              <a:t>Can one or more variables help us estimate another?</a:t>
            </a:r>
          </a:p>
          <a:p>
            <a:pPr lvl="1"/>
            <a:r>
              <a:rPr lang="en-GB" dirty="0"/>
              <a:t>Supports decision-making and planning</a:t>
            </a:r>
          </a:p>
          <a:p>
            <a:r>
              <a:rPr lang="en-GB" dirty="0"/>
              <a:t>Examples</a:t>
            </a:r>
          </a:p>
          <a:p>
            <a:pPr lvl="1"/>
            <a:r>
              <a:rPr lang="en-GB" dirty="0"/>
              <a:t>Can training load predict injury risk?</a:t>
            </a:r>
          </a:p>
          <a:p>
            <a:pPr lvl="1"/>
            <a:r>
              <a:rPr lang="en-GB" dirty="0"/>
              <a:t>Can activity levels predict BMI?</a:t>
            </a:r>
          </a:p>
        </p:txBody>
      </p:sp>
    </p:spTree>
    <p:extLst>
      <p:ext uri="{BB962C8B-B14F-4D97-AF65-F5344CB8AC3E}">
        <p14:creationId xmlns:p14="http://schemas.microsoft.com/office/powerpoint/2010/main" val="22218766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C99E81-0024-9A3B-EBA5-76B537FBE2B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88497A8-2983-205A-178C-993786BDDAB5}"/>
              </a:ext>
            </a:extLst>
          </p:cNvPr>
          <p:cNvSpPr>
            <a:spLocks noGrp="1"/>
          </p:cNvSpPr>
          <p:nvPr>
            <p:ph type="title"/>
          </p:nvPr>
        </p:nvSpPr>
        <p:spPr/>
        <p:txBody>
          <a:bodyPr/>
          <a:lstStyle/>
          <a:p>
            <a:r>
              <a:rPr lang="en-GB" dirty="0"/>
              <a:t>Linear Regression</a:t>
            </a:r>
          </a:p>
        </p:txBody>
      </p:sp>
      <p:sp>
        <p:nvSpPr>
          <p:cNvPr id="3" name="Content Placeholder 2">
            <a:extLst>
              <a:ext uri="{FF2B5EF4-FFF2-40B4-BE49-F238E27FC236}">
                <a16:creationId xmlns:a16="http://schemas.microsoft.com/office/drawing/2014/main" id="{723DE20C-A63B-28E9-EEE6-4459933E0D0B}"/>
              </a:ext>
            </a:extLst>
          </p:cNvPr>
          <p:cNvSpPr>
            <a:spLocks noGrp="1"/>
          </p:cNvSpPr>
          <p:nvPr>
            <p:ph idx="1"/>
          </p:nvPr>
        </p:nvSpPr>
        <p:spPr>
          <a:xfrm>
            <a:off x="351935" y="1492898"/>
            <a:ext cx="11488132" cy="3908661"/>
          </a:xfrm>
        </p:spPr>
        <p:txBody>
          <a:bodyPr>
            <a:normAutofit/>
          </a:bodyPr>
          <a:lstStyle/>
          <a:p>
            <a:r>
              <a:rPr lang="en-GB" dirty="0"/>
              <a:t>Why it exists</a:t>
            </a:r>
          </a:p>
          <a:p>
            <a:pPr lvl="1"/>
            <a:r>
              <a:rPr lang="en-GB" dirty="0"/>
              <a:t>To model a straight-line relationship between variables</a:t>
            </a:r>
            <a:endParaRPr lang="en-GB" b="1" dirty="0"/>
          </a:p>
          <a:p>
            <a:r>
              <a:rPr lang="en-GB" dirty="0"/>
              <a:t>Why we care/ What we need to know</a:t>
            </a:r>
          </a:p>
          <a:p>
            <a:pPr lvl="1"/>
            <a:r>
              <a:rPr lang="en-GB" dirty="0"/>
              <a:t>If X changes, how much does Y tend to change?</a:t>
            </a:r>
          </a:p>
          <a:p>
            <a:pPr lvl="1"/>
            <a:r>
              <a:rPr lang="en-GB" dirty="0"/>
              <a:t>Many relationships are approximately linear even if imperfect</a:t>
            </a:r>
          </a:p>
          <a:p>
            <a:r>
              <a:rPr lang="en-GB" dirty="0"/>
              <a:t>Examples</a:t>
            </a:r>
          </a:p>
          <a:p>
            <a:pPr lvl="1"/>
            <a:r>
              <a:rPr lang="en-GB" dirty="0"/>
              <a:t>Each extra training hour -&gt; Expected performance change</a:t>
            </a:r>
          </a:p>
          <a:p>
            <a:pPr lvl="1"/>
            <a:r>
              <a:rPr lang="en-GB" dirty="0"/>
              <a:t>Each extra step per day -&gt; expected health benefits</a:t>
            </a:r>
          </a:p>
        </p:txBody>
      </p:sp>
    </p:spTree>
    <p:extLst>
      <p:ext uri="{BB962C8B-B14F-4D97-AF65-F5344CB8AC3E}">
        <p14:creationId xmlns:p14="http://schemas.microsoft.com/office/powerpoint/2010/main" val="3080100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6B5F89-43DC-ECB0-A0A8-64C2AD1F445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00A5E19-1AE0-56EE-6B94-FD227976F597}"/>
              </a:ext>
            </a:extLst>
          </p:cNvPr>
          <p:cNvSpPr>
            <a:spLocks noGrp="1"/>
          </p:cNvSpPr>
          <p:nvPr>
            <p:ph type="title"/>
          </p:nvPr>
        </p:nvSpPr>
        <p:spPr/>
        <p:txBody>
          <a:bodyPr/>
          <a:lstStyle/>
          <a:p>
            <a:r>
              <a:rPr lang="en-GB" dirty="0"/>
              <a:t>Linear Regression</a:t>
            </a:r>
          </a:p>
        </p:txBody>
      </p:sp>
      <p:sp>
        <p:nvSpPr>
          <p:cNvPr id="3" name="Content Placeholder 2">
            <a:extLst>
              <a:ext uri="{FF2B5EF4-FFF2-40B4-BE49-F238E27FC236}">
                <a16:creationId xmlns:a16="http://schemas.microsoft.com/office/drawing/2014/main" id="{432A0DB6-4A81-6DDA-AE61-F27AC0DE1FA1}"/>
              </a:ext>
            </a:extLst>
          </p:cNvPr>
          <p:cNvSpPr>
            <a:spLocks noGrp="1"/>
          </p:cNvSpPr>
          <p:nvPr>
            <p:ph idx="1"/>
          </p:nvPr>
        </p:nvSpPr>
        <p:spPr>
          <a:xfrm>
            <a:off x="351935" y="1492898"/>
            <a:ext cx="11488132" cy="3908661"/>
          </a:xfrm>
        </p:spPr>
        <p:txBody>
          <a:bodyPr>
            <a:normAutofit/>
          </a:bodyPr>
          <a:lstStyle/>
          <a:p>
            <a:r>
              <a:rPr lang="en-GB" dirty="0"/>
              <a:t>Why it exists</a:t>
            </a:r>
          </a:p>
          <a:p>
            <a:pPr lvl="1"/>
            <a:r>
              <a:rPr lang="en-GB" dirty="0"/>
              <a:t>To model a straight-line relationship between variables</a:t>
            </a:r>
            <a:endParaRPr lang="en-GB" b="1" dirty="0"/>
          </a:p>
          <a:p>
            <a:r>
              <a:rPr lang="en-GB" dirty="0"/>
              <a:t>Why we care/ What we need to know</a:t>
            </a:r>
          </a:p>
          <a:p>
            <a:pPr lvl="1"/>
            <a:r>
              <a:rPr lang="en-GB" dirty="0"/>
              <a:t>If X changes, how much does Y tend to change?</a:t>
            </a:r>
          </a:p>
          <a:p>
            <a:pPr lvl="1"/>
            <a:r>
              <a:rPr lang="en-GB" dirty="0"/>
              <a:t>Many relationships are approximately linear even if imperfect</a:t>
            </a:r>
          </a:p>
          <a:p>
            <a:r>
              <a:rPr lang="en-GB" dirty="0"/>
              <a:t>Examples</a:t>
            </a:r>
          </a:p>
          <a:p>
            <a:pPr lvl="1"/>
            <a:r>
              <a:rPr lang="en-GB" dirty="0"/>
              <a:t>Each extra training hour -&gt; Expected performance change</a:t>
            </a:r>
          </a:p>
          <a:p>
            <a:pPr lvl="1"/>
            <a:r>
              <a:rPr lang="en-GB" dirty="0"/>
              <a:t>Each extra step per day -&gt; expected health benefits</a:t>
            </a:r>
          </a:p>
        </p:txBody>
      </p:sp>
    </p:spTree>
    <p:extLst>
      <p:ext uri="{BB962C8B-B14F-4D97-AF65-F5344CB8AC3E}">
        <p14:creationId xmlns:p14="http://schemas.microsoft.com/office/powerpoint/2010/main" val="36684601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AFE3E2-63B0-AC48-6F13-641FDF9DE09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1175959-541F-F654-87CC-469998F3B35B}"/>
              </a:ext>
            </a:extLst>
          </p:cNvPr>
          <p:cNvSpPr>
            <a:spLocks noGrp="1"/>
          </p:cNvSpPr>
          <p:nvPr>
            <p:ph type="title"/>
          </p:nvPr>
        </p:nvSpPr>
        <p:spPr/>
        <p:txBody>
          <a:bodyPr/>
          <a:lstStyle/>
          <a:p>
            <a:r>
              <a:rPr lang="en-GB" dirty="0"/>
              <a:t>Multiple correlations</a:t>
            </a:r>
          </a:p>
        </p:txBody>
      </p:sp>
      <p:sp>
        <p:nvSpPr>
          <p:cNvPr id="3" name="Content Placeholder 2">
            <a:extLst>
              <a:ext uri="{FF2B5EF4-FFF2-40B4-BE49-F238E27FC236}">
                <a16:creationId xmlns:a16="http://schemas.microsoft.com/office/drawing/2014/main" id="{C7407F6A-4FE1-C2F6-0F0F-9B618C14C06A}"/>
              </a:ext>
            </a:extLst>
          </p:cNvPr>
          <p:cNvSpPr>
            <a:spLocks noGrp="1"/>
          </p:cNvSpPr>
          <p:nvPr>
            <p:ph idx="1"/>
          </p:nvPr>
        </p:nvSpPr>
        <p:spPr>
          <a:xfrm>
            <a:off x="351935" y="1492898"/>
            <a:ext cx="11488132" cy="3908661"/>
          </a:xfrm>
        </p:spPr>
        <p:txBody>
          <a:bodyPr>
            <a:normAutofit/>
          </a:bodyPr>
          <a:lstStyle/>
          <a:p>
            <a:r>
              <a:rPr lang="en-GB" dirty="0"/>
              <a:t>Why it exists</a:t>
            </a:r>
          </a:p>
          <a:p>
            <a:pPr lvl="1"/>
            <a:r>
              <a:rPr lang="en-GB" dirty="0"/>
              <a:t>Real-world outcomes are rarely linked to just one factor</a:t>
            </a:r>
            <a:endParaRPr lang="en-GB" b="1" dirty="0"/>
          </a:p>
          <a:p>
            <a:r>
              <a:rPr lang="en-GB" dirty="0"/>
              <a:t>Why we care/ What we need to know</a:t>
            </a:r>
          </a:p>
          <a:p>
            <a:pPr lvl="1"/>
            <a:r>
              <a:rPr lang="en-GB" dirty="0"/>
              <a:t>How are many variables interconnected? Multiple correlations reflect the complexity of human behaviour and performance.</a:t>
            </a:r>
          </a:p>
          <a:p>
            <a:r>
              <a:rPr lang="en-GB" dirty="0"/>
              <a:t>Examples</a:t>
            </a:r>
          </a:p>
          <a:p>
            <a:pPr lvl="1"/>
            <a:r>
              <a:rPr lang="en-GB" dirty="0"/>
              <a:t>Strength, speed, agility all tied to performance </a:t>
            </a:r>
          </a:p>
          <a:p>
            <a:pPr lvl="1"/>
            <a:r>
              <a:rPr lang="en-GB" dirty="0"/>
              <a:t>Sleep, diet, stress and BMI</a:t>
            </a:r>
          </a:p>
          <a:p>
            <a:pPr lvl="1"/>
            <a:r>
              <a:rPr lang="en-GB" dirty="0"/>
              <a:t>Experience, confidence and risk taking</a:t>
            </a:r>
          </a:p>
        </p:txBody>
      </p:sp>
    </p:spTree>
    <p:extLst>
      <p:ext uri="{BB962C8B-B14F-4D97-AF65-F5344CB8AC3E}">
        <p14:creationId xmlns:p14="http://schemas.microsoft.com/office/powerpoint/2010/main" val="5181221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FD8B92-BF7D-D740-97D4-C7128E74FF3A}"/>
              </a:ext>
            </a:extLst>
          </p:cNvPr>
          <p:cNvSpPr>
            <a:spLocks noGrp="1"/>
          </p:cNvSpPr>
          <p:nvPr>
            <p:ph type="title"/>
          </p:nvPr>
        </p:nvSpPr>
        <p:spPr>
          <a:xfrm>
            <a:off x="2332653" y="365125"/>
            <a:ext cx="9507413" cy="5270565"/>
          </a:xfrm>
        </p:spPr>
        <p:txBody>
          <a:bodyPr/>
          <a:lstStyle/>
          <a:p>
            <a:r>
              <a:rPr lang="en-GB" dirty="0"/>
              <a:t>NON PARAMETRIC</a:t>
            </a:r>
          </a:p>
        </p:txBody>
      </p:sp>
    </p:spTree>
    <p:extLst>
      <p:ext uri="{BB962C8B-B14F-4D97-AF65-F5344CB8AC3E}">
        <p14:creationId xmlns:p14="http://schemas.microsoft.com/office/powerpoint/2010/main" val="33991492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EF5CCF-C4CA-451C-1F35-51F3BC24864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26CDC64-5F03-82B9-57F4-FFA15AD13C36}"/>
              </a:ext>
            </a:extLst>
          </p:cNvPr>
          <p:cNvSpPr>
            <a:spLocks noGrp="1"/>
          </p:cNvSpPr>
          <p:nvPr>
            <p:ph type="title"/>
          </p:nvPr>
        </p:nvSpPr>
        <p:spPr/>
        <p:txBody>
          <a:bodyPr/>
          <a:lstStyle/>
          <a:p>
            <a:r>
              <a:rPr lang="en-GB" dirty="0"/>
              <a:t>Mann-Whitney U Test</a:t>
            </a:r>
          </a:p>
        </p:txBody>
      </p:sp>
      <p:sp>
        <p:nvSpPr>
          <p:cNvPr id="3" name="Content Placeholder 2">
            <a:extLst>
              <a:ext uri="{FF2B5EF4-FFF2-40B4-BE49-F238E27FC236}">
                <a16:creationId xmlns:a16="http://schemas.microsoft.com/office/drawing/2014/main" id="{C2E24C2A-ABA0-B431-8ED2-9A11EA1C1B34}"/>
              </a:ext>
            </a:extLst>
          </p:cNvPr>
          <p:cNvSpPr>
            <a:spLocks noGrp="1"/>
          </p:cNvSpPr>
          <p:nvPr>
            <p:ph idx="1"/>
          </p:nvPr>
        </p:nvSpPr>
        <p:spPr>
          <a:xfrm>
            <a:off x="351935" y="1492898"/>
            <a:ext cx="11488132" cy="3908661"/>
          </a:xfrm>
        </p:spPr>
        <p:txBody>
          <a:bodyPr>
            <a:normAutofit/>
          </a:bodyPr>
          <a:lstStyle/>
          <a:p>
            <a:r>
              <a:rPr lang="en-GB" dirty="0"/>
              <a:t>Why it exists</a:t>
            </a:r>
          </a:p>
          <a:p>
            <a:pPr lvl="1"/>
            <a:r>
              <a:rPr lang="en-GB" dirty="0"/>
              <a:t>Sometimes data is not normal, but we still want to compare two independent groups</a:t>
            </a:r>
            <a:endParaRPr lang="en-GB" b="1" dirty="0"/>
          </a:p>
          <a:p>
            <a:r>
              <a:rPr lang="en-GB" dirty="0"/>
              <a:t>Why we care/ What we need to know</a:t>
            </a:r>
          </a:p>
          <a:p>
            <a:pPr lvl="1"/>
            <a:r>
              <a:rPr lang="en-GB" dirty="0"/>
              <a:t>Are these two groups different without assuming neat, normal data?</a:t>
            </a:r>
          </a:p>
          <a:p>
            <a:r>
              <a:rPr lang="en-GB" dirty="0"/>
              <a:t>Examples</a:t>
            </a:r>
          </a:p>
          <a:p>
            <a:pPr lvl="1"/>
            <a:r>
              <a:rPr lang="en-GB" dirty="0"/>
              <a:t>Fear ratings across two groups (often skewed)</a:t>
            </a:r>
          </a:p>
          <a:p>
            <a:pPr lvl="1"/>
            <a:r>
              <a:rPr lang="en-GB" dirty="0"/>
              <a:t>Number of sugary drinks per week</a:t>
            </a:r>
          </a:p>
          <a:p>
            <a:pPr lvl="1"/>
            <a:r>
              <a:rPr lang="en-GB" dirty="0"/>
              <a:t>Pain rating on a scale (Likert)</a:t>
            </a:r>
          </a:p>
        </p:txBody>
      </p:sp>
    </p:spTree>
    <p:extLst>
      <p:ext uri="{BB962C8B-B14F-4D97-AF65-F5344CB8AC3E}">
        <p14:creationId xmlns:p14="http://schemas.microsoft.com/office/powerpoint/2010/main" val="7508936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743F93-B58E-F3D0-6653-6C81FA562C2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57B31B9-3C71-3CD4-60EC-1A9902DA8407}"/>
              </a:ext>
            </a:extLst>
          </p:cNvPr>
          <p:cNvSpPr>
            <a:spLocks noGrp="1"/>
          </p:cNvSpPr>
          <p:nvPr>
            <p:ph type="title"/>
          </p:nvPr>
        </p:nvSpPr>
        <p:spPr/>
        <p:txBody>
          <a:bodyPr/>
          <a:lstStyle/>
          <a:p>
            <a:r>
              <a:rPr lang="en-GB" dirty="0"/>
              <a:t>Wilcoxon matched pairs test</a:t>
            </a:r>
          </a:p>
        </p:txBody>
      </p:sp>
      <p:sp>
        <p:nvSpPr>
          <p:cNvPr id="3" name="Content Placeholder 2">
            <a:extLst>
              <a:ext uri="{FF2B5EF4-FFF2-40B4-BE49-F238E27FC236}">
                <a16:creationId xmlns:a16="http://schemas.microsoft.com/office/drawing/2014/main" id="{3AF0E6BE-BC24-25AD-1FAD-1325D42B16F1}"/>
              </a:ext>
            </a:extLst>
          </p:cNvPr>
          <p:cNvSpPr>
            <a:spLocks noGrp="1"/>
          </p:cNvSpPr>
          <p:nvPr>
            <p:ph idx="1"/>
          </p:nvPr>
        </p:nvSpPr>
        <p:spPr>
          <a:xfrm>
            <a:off x="351935" y="1492898"/>
            <a:ext cx="11488132" cy="3908661"/>
          </a:xfrm>
        </p:spPr>
        <p:txBody>
          <a:bodyPr>
            <a:normAutofit/>
          </a:bodyPr>
          <a:lstStyle/>
          <a:p>
            <a:r>
              <a:rPr lang="en-GB" dirty="0"/>
              <a:t>Why it exists</a:t>
            </a:r>
          </a:p>
          <a:p>
            <a:pPr lvl="1"/>
            <a:r>
              <a:rPr lang="en-GB" dirty="0"/>
              <a:t>Non-parametric version of the paired t test</a:t>
            </a:r>
            <a:endParaRPr lang="en-GB" b="1" dirty="0"/>
          </a:p>
          <a:p>
            <a:r>
              <a:rPr lang="en-GB" dirty="0"/>
              <a:t>Why we care/ What we need to know</a:t>
            </a:r>
          </a:p>
          <a:p>
            <a:pPr lvl="1"/>
            <a:r>
              <a:rPr lang="en-GB" dirty="0"/>
              <a:t>Did scores change within the same people when data is not normal</a:t>
            </a:r>
          </a:p>
          <a:p>
            <a:pPr lvl="1"/>
            <a:r>
              <a:rPr lang="en-GB" dirty="0"/>
              <a:t>Humans are rarely typical/normal/predictable/ neat</a:t>
            </a:r>
          </a:p>
          <a:p>
            <a:r>
              <a:rPr lang="en-GB" dirty="0"/>
              <a:t>Examples</a:t>
            </a:r>
          </a:p>
          <a:p>
            <a:pPr lvl="1"/>
            <a:r>
              <a:rPr lang="en-GB" dirty="0"/>
              <a:t>Pain scores before and after treatment</a:t>
            </a:r>
          </a:p>
          <a:p>
            <a:pPr lvl="1"/>
            <a:r>
              <a:rPr lang="en-GB" dirty="0"/>
              <a:t>Stress rating before and after assessment</a:t>
            </a:r>
          </a:p>
          <a:p>
            <a:pPr lvl="1"/>
            <a:r>
              <a:rPr lang="en-GB" dirty="0"/>
              <a:t>Mood scores before and after intervention</a:t>
            </a:r>
          </a:p>
        </p:txBody>
      </p:sp>
    </p:spTree>
    <p:extLst>
      <p:ext uri="{BB962C8B-B14F-4D97-AF65-F5344CB8AC3E}">
        <p14:creationId xmlns:p14="http://schemas.microsoft.com/office/powerpoint/2010/main" val="28952879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60CAF3-9A69-F5EA-766F-76A543DE103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45900BF-B816-D8B1-6F09-6BAD0A085908}"/>
              </a:ext>
            </a:extLst>
          </p:cNvPr>
          <p:cNvSpPr>
            <a:spLocks noGrp="1"/>
          </p:cNvSpPr>
          <p:nvPr>
            <p:ph type="title"/>
          </p:nvPr>
        </p:nvSpPr>
        <p:spPr/>
        <p:txBody>
          <a:bodyPr/>
          <a:lstStyle/>
          <a:p>
            <a:r>
              <a:rPr lang="en-GB" dirty="0"/>
              <a:t>Kruskal- Wallis Test</a:t>
            </a:r>
          </a:p>
        </p:txBody>
      </p:sp>
      <p:sp>
        <p:nvSpPr>
          <p:cNvPr id="3" name="Content Placeholder 2">
            <a:extLst>
              <a:ext uri="{FF2B5EF4-FFF2-40B4-BE49-F238E27FC236}">
                <a16:creationId xmlns:a16="http://schemas.microsoft.com/office/drawing/2014/main" id="{DFB43561-7E8C-39AD-3F65-08F62EE15F8A}"/>
              </a:ext>
            </a:extLst>
          </p:cNvPr>
          <p:cNvSpPr>
            <a:spLocks noGrp="1"/>
          </p:cNvSpPr>
          <p:nvPr>
            <p:ph idx="1"/>
          </p:nvPr>
        </p:nvSpPr>
        <p:spPr>
          <a:xfrm>
            <a:off x="351935" y="1492898"/>
            <a:ext cx="11488132" cy="3908661"/>
          </a:xfrm>
        </p:spPr>
        <p:txBody>
          <a:bodyPr>
            <a:normAutofit/>
          </a:bodyPr>
          <a:lstStyle/>
          <a:p>
            <a:r>
              <a:rPr lang="en-GB" dirty="0"/>
              <a:t>Why it exists</a:t>
            </a:r>
          </a:p>
          <a:p>
            <a:pPr lvl="1"/>
            <a:r>
              <a:rPr lang="en-GB" dirty="0"/>
              <a:t>To compare three or more groups when data is not normal</a:t>
            </a:r>
            <a:endParaRPr lang="en-GB" b="1" dirty="0"/>
          </a:p>
          <a:p>
            <a:r>
              <a:rPr lang="en-GB" dirty="0"/>
              <a:t>Why we care/ What we need to know</a:t>
            </a:r>
          </a:p>
          <a:p>
            <a:pPr lvl="1"/>
            <a:r>
              <a:rPr lang="en-GB" dirty="0"/>
              <a:t>Is at least one of these group different, without strict assumptions?</a:t>
            </a:r>
          </a:p>
          <a:p>
            <a:pPr lvl="1"/>
            <a:r>
              <a:rPr lang="en-GB" dirty="0"/>
              <a:t>It accepts messy data</a:t>
            </a:r>
          </a:p>
          <a:p>
            <a:r>
              <a:rPr lang="en-GB" dirty="0"/>
              <a:t>Examples</a:t>
            </a:r>
          </a:p>
          <a:p>
            <a:pPr lvl="1"/>
            <a:r>
              <a:rPr lang="en-GB" dirty="0"/>
              <a:t>Performance ranks across multiple sports</a:t>
            </a:r>
          </a:p>
          <a:p>
            <a:pPr lvl="1"/>
            <a:r>
              <a:rPr lang="en-GB" dirty="0"/>
              <a:t>Wellbeing scores across diet</a:t>
            </a:r>
          </a:p>
          <a:p>
            <a:pPr lvl="1"/>
            <a:r>
              <a:rPr lang="en-GB" dirty="0"/>
              <a:t>Enjoyment scores across age groups</a:t>
            </a:r>
          </a:p>
        </p:txBody>
      </p:sp>
    </p:spTree>
    <p:extLst>
      <p:ext uri="{BB962C8B-B14F-4D97-AF65-F5344CB8AC3E}">
        <p14:creationId xmlns:p14="http://schemas.microsoft.com/office/powerpoint/2010/main" val="159973570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3A6758-0AF5-4558-22BA-9DBD571C735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28F1D0F-057D-8028-FB78-4EA7C18B6ABD}"/>
              </a:ext>
            </a:extLst>
          </p:cNvPr>
          <p:cNvSpPr>
            <a:spLocks noGrp="1"/>
          </p:cNvSpPr>
          <p:nvPr>
            <p:ph type="title"/>
          </p:nvPr>
        </p:nvSpPr>
        <p:spPr/>
        <p:txBody>
          <a:bodyPr/>
          <a:lstStyle/>
          <a:p>
            <a:r>
              <a:rPr lang="en-GB" dirty="0"/>
              <a:t>Chi-squared test</a:t>
            </a:r>
          </a:p>
        </p:txBody>
      </p:sp>
      <p:sp>
        <p:nvSpPr>
          <p:cNvPr id="3" name="Content Placeholder 2">
            <a:extLst>
              <a:ext uri="{FF2B5EF4-FFF2-40B4-BE49-F238E27FC236}">
                <a16:creationId xmlns:a16="http://schemas.microsoft.com/office/drawing/2014/main" id="{4795865B-32A0-54D2-9C64-C3AD23386FCA}"/>
              </a:ext>
            </a:extLst>
          </p:cNvPr>
          <p:cNvSpPr>
            <a:spLocks noGrp="1"/>
          </p:cNvSpPr>
          <p:nvPr>
            <p:ph idx="1"/>
          </p:nvPr>
        </p:nvSpPr>
        <p:spPr>
          <a:xfrm>
            <a:off x="351935" y="1492898"/>
            <a:ext cx="11488132" cy="3908661"/>
          </a:xfrm>
        </p:spPr>
        <p:txBody>
          <a:bodyPr>
            <a:normAutofit/>
          </a:bodyPr>
          <a:lstStyle/>
          <a:p>
            <a:r>
              <a:rPr lang="en-GB" dirty="0"/>
              <a:t>Why it exists</a:t>
            </a:r>
          </a:p>
          <a:p>
            <a:pPr lvl="1"/>
            <a:r>
              <a:rPr lang="en-GB" dirty="0"/>
              <a:t>To test relationship between categories, not numbers</a:t>
            </a:r>
            <a:endParaRPr lang="en-GB" b="1" dirty="0"/>
          </a:p>
          <a:p>
            <a:r>
              <a:rPr lang="en-GB" dirty="0"/>
              <a:t>Why we care/ What we need to know</a:t>
            </a:r>
          </a:p>
          <a:p>
            <a:pPr lvl="1"/>
            <a:r>
              <a:rPr lang="en-GB" dirty="0"/>
              <a:t>Are these categories linked, or is this coincidence?</a:t>
            </a:r>
          </a:p>
          <a:p>
            <a:pPr lvl="1"/>
            <a:r>
              <a:rPr lang="en-GB" dirty="0"/>
              <a:t>Protects us from seeing patterns where none exist</a:t>
            </a:r>
          </a:p>
          <a:p>
            <a:r>
              <a:rPr lang="en-GB" dirty="0"/>
              <a:t>Examples</a:t>
            </a:r>
          </a:p>
          <a:p>
            <a:pPr lvl="1"/>
            <a:r>
              <a:rPr lang="en-GB" dirty="0"/>
              <a:t>Gender and activity choice</a:t>
            </a:r>
          </a:p>
          <a:p>
            <a:pPr lvl="1"/>
            <a:r>
              <a:rPr lang="en-GB" dirty="0"/>
              <a:t>Smoking status and age group</a:t>
            </a:r>
          </a:p>
          <a:p>
            <a:pPr lvl="1"/>
            <a:r>
              <a:rPr lang="en-GB" dirty="0"/>
              <a:t>Injury and type of sport</a:t>
            </a:r>
          </a:p>
        </p:txBody>
      </p:sp>
    </p:spTree>
    <p:extLst>
      <p:ext uri="{BB962C8B-B14F-4D97-AF65-F5344CB8AC3E}">
        <p14:creationId xmlns:p14="http://schemas.microsoft.com/office/powerpoint/2010/main" val="252658918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0E6781-F02A-63EE-7A68-63F5D3CC826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16821B8-C182-CEDE-DE76-79C8496DBF47}"/>
              </a:ext>
            </a:extLst>
          </p:cNvPr>
          <p:cNvSpPr>
            <a:spLocks noGrp="1"/>
          </p:cNvSpPr>
          <p:nvPr>
            <p:ph type="title"/>
          </p:nvPr>
        </p:nvSpPr>
        <p:spPr/>
        <p:txBody>
          <a:bodyPr/>
          <a:lstStyle/>
          <a:p>
            <a:r>
              <a:rPr lang="en-GB" dirty="0"/>
              <a:t>Spearman Rank-Order Correlation</a:t>
            </a:r>
          </a:p>
        </p:txBody>
      </p:sp>
      <p:sp>
        <p:nvSpPr>
          <p:cNvPr id="3" name="Content Placeholder 2">
            <a:extLst>
              <a:ext uri="{FF2B5EF4-FFF2-40B4-BE49-F238E27FC236}">
                <a16:creationId xmlns:a16="http://schemas.microsoft.com/office/drawing/2014/main" id="{63D2BB10-D85B-CFCA-6330-A8422B9FC123}"/>
              </a:ext>
            </a:extLst>
          </p:cNvPr>
          <p:cNvSpPr>
            <a:spLocks noGrp="1"/>
          </p:cNvSpPr>
          <p:nvPr>
            <p:ph idx="1"/>
          </p:nvPr>
        </p:nvSpPr>
        <p:spPr>
          <a:xfrm>
            <a:off x="351935" y="1492898"/>
            <a:ext cx="11488132" cy="3908661"/>
          </a:xfrm>
        </p:spPr>
        <p:txBody>
          <a:bodyPr>
            <a:normAutofit/>
          </a:bodyPr>
          <a:lstStyle/>
          <a:p>
            <a:r>
              <a:rPr lang="en-GB" dirty="0"/>
              <a:t>Why it exists</a:t>
            </a:r>
          </a:p>
          <a:p>
            <a:pPr lvl="1"/>
            <a:r>
              <a:rPr lang="en-GB" dirty="0"/>
              <a:t>Because many real-world variables don’t behave nearly/ normally</a:t>
            </a:r>
            <a:endParaRPr lang="en-GB" b="1" dirty="0"/>
          </a:p>
          <a:p>
            <a:r>
              <a:rPr lang="en-GB" dirty="0"/>
              <a:t>Why we care/ What we need to know</a:t>
            </a:r>
          </a:p>
          <a:p>
            <a:pPr lvl="1"/>
            <a:r>
              <a:rPr lang="en-GB" dirty="0"/>
              <a:t>As one thing increases does the order of another tend to increase or decrease?</a:t>
            </a:r>
          </a:p>
          <a:p>
            <a:pPr lvl="1"/>
            <a:r>
              <a:rPr lang="en-GB" dirty="0"/>
              <a:t>Ranks people and looks for consistent ordering</a:t>
            </a:r>
          </a:p>
          <a:p>
            <a:r>
              <a:rPr lang="en-GB" dirty="0"/>
              <a:t>Examples</a:t>
            </a:r>
          </a:p>
          <a:p>
            <a:pPr lvl="1"/>
            <a:r>
              <a:rPr lang="en-GB" dirty="0"/>
              <a:t>Experience level and confidence rank</a:t>
            </a:r>
          </a:p>
          <a:p>
            <a:pPr lvl="1"/>
            <a:r>
              <a:rPr lang="en-GB" dirty="0"/>
              <a:t>Stress rank and sleep quality rank</a:t>
            </a:r>
          </a:p>
          <a:p>
            <a:pPr lvl="1"/>
            <a:r>
              <a:rPr lang="en-GB" dirty="0"/>
              <a:t>Pain ranking over time</a:t>
            </a:r>
          </a:p>
        </p:txBody>
      </p:sp>
    </p:spTree>
    <p:extLst>
      <p:ext uri="{BB962C8B-B14F-4D97-AF65-F5344CB8AC3E}">
        <p14:creationId xmlns:p14="http://schemas.microsoft.com/office/powerpoint/2010/main" val="372599442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5A65D1-9FEC-626F-0009-429A994D3C3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93D641B-3B11-33F4-91E4-AC988FA20B45}"/>
              </a:ext>
            </a:extLst>
          </p:cNvPr>
          <p:cNvSpPr>
            <a:spLocks noGrp="1"/>
          </p:cNvSpPr>
          <p:nvPr>
            <p:ph type="title"/>
          </p:nvPr>
        </p:nvSpPr>
        <p:spPr/>
        <p:txBody>
          <a:bodyPr/>
          <a:lstStyle/>
          <a:p>
            <a:r>
              <a:rPr lang="en-GB" dirty="0"/>
              <a:t>Spearman Rank-Order Correlation</a:t>
            </a:r>
          </a:p>
        </p:txBody>
      </p:sp>
      <p:sp>
        <p:nvSpPr>
          <p:cNvPr id="3" name="Content Placeholder 2">
            <a:extLst>
              <a:ext uri="{FF2B5EF4-FFF2-40B4-BE49-F238E27FC236}">
                <a16:creationId xmlns:a16="http://schemas.microsoft.com/office/drawing/2014/main" id="{D29F0884-3B4B-879F-1B57-F59DD4345223}"/>
              </a:ext>
            </a:extLst>
          </p:cNvPr>
          <p:cNvSpPr>
            <a:spLocks noGrp="1"/>
          </p:cNvSpPr>
          <p:nvPr>
            <p:ph idx="1"/>
          </p:nvPr>
        </p:nvSpPr>
        <p:spPr>
          <a:xfrm>
            <a:off x="351935" y="1492898"/>
            <a:ext cx="11488132" cy="3908661"/>
          </a:xfrm>
        </p:spPr>
        <p:txBody>
          <a:bodyPr>
            <a:normAutofit/>
          </a:bodyPr>
          <a:lstStyle/>
          <a:p>
            <a:r>
              <a:rPr lang="en-GB" dirty="0"/>
              <a:t>Why it exists</a:t>
            </a:r>
          </a:p>
          <a:p>
            <a:pPr lvl="1"/>
            <a:r>
              <a:rPr lang="en-GB" dirty="0"/>
              <a:t>Used for Ordinal data (RPE, </a:t>
            </a:r>
            <a:r>
              <a:rPr lang="en-GB" dirty="0" err="1"/>
              <a:t>likert</a:t>
            </a:r>
            <a:r>
              <a:rPr lang="en-GB" dirty="0"/>
              <a:t>, pain (0-10), confidence ratings</a:t>
            </a:r>
            <a:endParaRPr lang="en-GB" b="1" dirty="0"/>
          </a:p>
          <a:p>
            <a:r>
              <a:rPr lang="en-GB" dirty="0"/>
              <a:t>Why we care/ What we need to know</a:t>
            </a:r>
          </a:p>
          <a:p>
            <a:pPr lvl="1"/>
            <a:r>
              <a:rPr lang="en-GB" dirty="0"/>
              <a:t>These are not truly equal intervals </a:t>
            </a:r>
          </a:p>
          <a:p>
            <a:pPr lvl="1"/>
            <a:r>
              <a:rPr lang="en-GB" dirty="0"/>
              <a:t>More about order than precision</a:t>
            </a:r>
          </a:p>
          <a:p>
            <a:r>
              <a:rPr lang="en-GB" dirty="0"/>
              <a:t>Examples</a:t>
            </a:r>
          </a:p>
          <a:p>
            <a:pPr lvl="1"/>
            <a:r>
              <a:rPr lang="en-GB" dirty="0"/>
              <a:t>One athlete trains far more than everyone else/ one patient reports little pain (outlier)</a:t>
            </a:r>
          </a:p>
          <a:p>
            <a:pPr lvl="2"/>
            <a:r>
              <a:rPr lang="en-GB" dirty="0"/>
              <a:t>Still be ranked, doesn’t let the size of the value dominate the result. </a:t>
            </a:r>
          </a:p>
        </p:txBody>
      </p:sp>
    </p:spTree>
    <p:extLst>
      <p:ext uri="{BB962C8B-B14F-4D97-AF65-F5344CB8AC3E}">
        <p14:creationId xmlns:p14="http://schemas.microsoft.com/office/powerpoint/2010/main" val="221101669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250D4E-850C-ECD1-76F2-965CC83A327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0FF8C53-7AFD-60D7-3A9C-AFFD006673A1}"/>
              </a:ext>
            </a:extLst>
          </p:cNvPr>
          <p:cNvSpPr>
            <a:spLocks noGrp="1"/>
          </p:cNvSpPr>
          <p:nvPr>
            <p:ph type="title"/>
          </p:nvPr>
        </p:nvSpPr>
        <p:spPr/>
        <p:txBody>
          <a:bodyPr/>
          <a:lstStyle/>
          <a:p>
            <a:r>
              <a:rPr lang="en-GB" dirty="0"/>
              <a:t>Z-Scores</a:t>
            </a:r>
          </a:p>
        </p:txBody>
      </p:sp>
      <p:sp>
        <p:nvSpPr>
          <p:cNvPr id="3" name="Content Placeholder 2">
            <a:extLst>
              <a:ext uri="{FF2B5EF4-FFF2-40B4-BE49-F238E27FC236}">
                <a16:creationId xmlns:a16="http://schemas.microsoft.com/office/drawing/2014/main" id="{22B05FC8-C21D-55B9-41DE-701C141DC9A4}"/>
              </a:ext>
            </a:extLst>
          </p:cNvPr>
          <p:cNvSpPr>
            <a:spLocks noGrp="1"/>
          </p:cNvSpPr>
          <p:nvPr>
            <p:ph idx="1"/>
          </p:nvPr>
        </p:nvSpPr>
        <p:spPr>
          <a:xfrm>
            <a:off x="351935" y="1492898"/>
            <a:ext cx="11488132" cy="3908661"/>
          </a:xfrm>
        </p:spPr>
        <p:txBody>
          <a:bodyPr>
            <a:normAutofit/>
          </a:bodyPr>
          <a:lstStyle/>
          <a:p>
            <a:r>
              <a:rPr lang="en-GB" dirty="0"/>
              <a:t>Why it exists</a:t>
            </a:r>
          </a:p>
          <a:p>
            <a:pPr lvl="1"/>
            <a:r>
              <a:rPr lang="en-GB" dirty="0"/>
              <a:t>To put scores into context</a:t>
            </a:r>
            <a:endParaRPr lang="en-GB" b="1" dirty="0"/>
          </a:p>
          <a:p>
            <a:r>
              <a:rPr lang="en-GB" dirty="0"/>
              <a:t>Why we care/ What we need to know</a:t>
            </a:r>
          </a:p>
          <a:p>
            <a:pPr lvl="1"/>
            <a:r>
              <a:rPr lang="en-GB" dirty="0"/>
              <a:t>Is this score high, low or typical compared to others?</a:t>
            </a:r>
          </a:p>
          <a:p>
            <a:pPr lvl="1"/>
            <a:r>
              <a:rPr lang="en-GB" dirty="0"/>
              <a:t>Individual interpretation not just group averages</a:t>
            </a:r>
          </a:p>
          <a:p>
            <a:r>
              <a:rPr lang="en-GB" dirty="0"/>
              <a:t>Examples</a:t>
            </a:r>
          </a:p>
          <a:p>
            <a:pPr lvl="1"/>
            <a:r>
              <a:rPr lang="en-GB" dirty="0"/>
              <a:t>Is this athletes VO2 max exceptional</a:t>
            </a:r>
          </a:p>
          <a:p>
            <a:pPr lvl="1"/>
            <a:r>
              <a:rPr lang="en-GB" dirty="0"/>
              <a:t>Is a pupil’s fitness unusually low?</a:t>
            </a:r>
          </a:p>
          <a:p>
            <a:pPr lvl="1"/>
            <a:r>
              <a:rPr lang="en-GB" dirty="0"/>
              <a:t>Is BMI far from average for age?</a:t>
            </a:r>
          </a:p>
        </p:txBody>
      </p:sp>
    </p:spTree>
    <p:extLst>
      <p:ext uri="{BB962C8B-B14F-4D97-AF65-F5344CB8AC3E}">
        <p14:creationId xmlns:p14="http://schemas.microsoft.com/office/powerpoint/2010/main" val="417294448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B2A012-7FB2-FEA2-ACC8-6D5907802E5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AFBA865-6114-D589-4C30-CEF9E8F2E79D}"/>
              </a:ext>
            </a:extLst>
          </p:cNvPr>
          <p:cNvSpPr>
            <a:spLocks noGrp="1"/>
          </p:cNvSpPr>
          <p:nvPr>
            <p:ph type="title"/>
          </p:nvPr>
        </p:nvSpPr>
        <p:spPr>
          <a:xfrm>
            <a:off x="358220" y="365125"/>
            <a:ext cx="3803234" cy="1325563"/>
          </a:xfrm>
        </p:spPr>
        <p:txBody>
          <a:bodyPr/>
          <a:lstStyle/>
          <a:p>
            <a:r>
              <a:rPr lang="en-GB" dirty="0"/>
              <a:t>Type I Error</a:t>
            </a:r>
          </a:p>
        </p:txBody>
      </p:sp>
      <p:sp>
        <p:nvSpPr>
          <p:cNvPr id="3" name="Content Placeholder 2">
            <a:extLst>
              <a:ext uri="{FF2B5EF4-FFF2-40B4-BE49-F238E27FC236}">
                <a16:creationId xmlns:a16="http://schemas.microsoft.com/office/drawing/2014/main" id="{B2AC4258-00D4-B987-7C7D-4DD5E7B924D3}"/>
              </a:ext>
            </a:extLst>
          </p:cNvPr>
          <p:cNvSpPr>
            <a:spLocks noGrp="1"/>
          </p:cNvSpPr>
          <p:nvPr>
            <p:ph idx="1"/>
          </p:nvPr>
        </p:nvSpPr>
        <p:spPr>
          <a:xfrm>
            <a:off x="351935" y="1492898"/>
            <a:ext cx="5377061" cy="3908661"/>
          </a:xfrm>
        </p:spPr>
        <p:txBody>
          <a:bodyPr>
            <a:normAutofit/>
          </a:bodyPr>
          <a:lstStyle/>
          <a:p>
            <a:r>
              <a:rPr lang="en-GB" dirty="0"/>
              <a:t>Why it exists</a:t>
            </a:r>
          </a:p>
          <a:p>
            <a:pPr lvl="1"/>
            <a:r>
              <a:rPr lang="en-GB" dirty="0"/>
              <a:t>To describe a false positive</a:t>
            </a:r>
            <a:endParaRPr lang="en-GB" b="1" dirty="0"/>
          </a:p>
          <a:p>
            <a:r>
              <a:rPr lang="en-GB" dirty="0"/>
              <a:t>Why we care/ What we need to know</a:t>
            </a:r>
          </a:p>
          <a:p>
            <a:pPr lvl="1"/>
            <a:r>
              <a:rPr lang="en-GB" dirty="0"/>
              <a:t>We think there is an effect but there is not.</a:t>
            </a:r>
          </a:p>
          <a:p>
            <a:pPr lvl="1"/>
            <a:endParaRPr lang="en-GB" dirty="0"/>
          </a:p>
          <a:p>
            <a:pPr marL="457200" lvl="1" indent="0">
              <a:buNone/>
            </a:pPr>
            <a:r>
              <a:rPr lang="en-GB" dirty="0"/>
              <a:t>Reminds us that significance can be wrong</a:t>
            </a:r>
          </a:p>
        </p:txBody>
      </p:sp>
      <p:sp>
        <p:nvSpPr>
          <p:cNvPr id="4" name="Content Placeholder 2">
            <a:extLst>
              <a:ext uri="{FF2B5EF4-FFF2-40B4-BE49-F238E27FC236}">
                <a16:creationId xmlns:a16="http://schemas.microsoft.com/office/drawing/2014/main" id="{04E4CD87-59CA-C5CE-1FAF-4E9D071D9DAC}"/>
              </a:ext>
            </a:extLst>
          </p:cNvPr>
          <p:cNvSpPr txBox="1">
            <a:spLocks/>
          </p:cNvSpPr>
          <p:nvPr/>
        </p:nvSpPr>
        <p:spPr>
          <a:xfrm>
            <a:off x="6096000" y="1474669"/>
            <a:ext cx="5377061" cy="390866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Why it exists</a:t>
            </a:r>
          </a:p>
          <a:p>
            <a:pPr lvl="1"/>
            <a:r>
              <a:rPr lang="en-GB" dirty="0"/>
              <a:t>To describe a false negative</a:t>
            </a:r>
            <a:endParaRPr lang="en-GB" b="1" dirty="0"/>
          </a:p>
          <a:p>
            <a:r>
              <a:rPr lang="en-GB" dirty="0"/>
              <a:t>Why we care/ What we need to know</a:t>
            </a:r>
          </a:p>
          <a:p>
            <a:pPr lvl="1"/>
            <a:r>
              <a:rPr lang="en-GB" dirty="0"/>
              <a:t>There is a real effect but we missed it.</a:t>
            </a:r>
          </a:p>
          <a:p>
            <a:pPr lvl="1"/>
            <a:endParaRPr lang="en-GB" dirty="0"/>
          </a:p>
          <a:p>
            <a:pPr marL="457200" lvl="1" indent="0">
              <a:buNone/>
            </a:pPr>
            <a:r>
              <a:rPr lang="en-GB" dirty="0"/>
              <a:t>Reminds us that non-significance does not mean no effect.</a:t>
            </a:r>
          </a:p>
        </p:txBody>
      </p:sp>
      <p:sp>
        <p:nvSpPr>
          <p:cNvPr id="5" name="Title 1">
            <a:extLst>
              <a:ext uri="{FF2B5EF4-FFF2-40B4-BE49-F238E27FC236}">
                <a16:creationId xmlns:a16="http://schemas.microsoft.com/office/drawing/2014/main" id="{D5FA2B43-24AD-3966-CE40-D965D0FDF7A8}"/>
              </a:ext>
            </a:extLst>
          </p:cNvPr>
          <p:cNvSpPr txBox="1">
            <a:spLocks/>
          </p:cNvSpPr>
          <p:nvPr/>
        </p:nvSpPr>
        <p:spPr>
          <a:xfrm>
            <a:off x="6096000" y="365125"/>
            <a:ext cx="3803234"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Type II Error</a:t>
            </a:r>
          </a:p>
        </p:txBody>
      </p:sp>
    </p:spTree>
    <p:extLst>
      <p:ext uri="{BB962C8B-B14F-4D97-AF65-F5344CB8AC3E}">
        <p14:creationId xmlns:p14="http://schemas.microsoft.com/office/powerpoint/2010/main" val="102017319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9A965-E3BF-6D5C-9F40-7939E291FA78}"/>
              </a:ext>
            </a:extLst>
          </p:cNvPr>
          <p:cNvSpPr>
            <a:spLocks noGrp="1"/>
          </p:cNvSpPr>
          <p:nvPr>
            <p:ph type="title"/>
          </p:nvPr>
        </p:nvSpPr>
        <p:spPr/>
        <p:txBody>
          <a:bodyPr/>
          <a:lstStyle/>
          <a:p>
            <a:r>
              <a:rPr lang="en-GB" dirty="0"/>
              <a:t>Ask all these questions</a:t>
            </a:r>
          </a:p>
        </p:txBody>
      </p:sp>
      <p:sp>
        <p:nvSpPr>
          <p:cNvPr id="3" name="Content Placeholder 2">
            <a:extLst>
              <a:ext uri="{FF2B5EF4-FFF2-40B4-BE49-F238E27FC236}">
                <a16:creationId xmlns:a16="http://schemas.microsoft.com/office/drawing/2014/main" id="{806FC64A-1B99-E6ED-3112-823C12B96D56}"/>
              </a:ext>
            </a:extLst>
          </p:cNvPr>
          <p:cNvSpPr>
            <a:spLocks noGrp="1"/>
          </p:cNvSpPr>
          <p:nvPr>
            <p:ph idx="1"/>
          </p:nvPr>
        </p:nvSpPr>
        <p:spPr/>
        <p:txBody>
          <a:bodyPr>
            <a:normAutofit/>
          </a:bodyPr>
          <a:lstStyle/>
          <a:p>
            <a:r>
              <a:rPr lang="en-GB" sz="4000" b="1" dirty="0"/>
              <a:t>Is there a difference?</a:t>
            </a:r>
          </a:p>
          <a:p>
            <a:r>
              <a:rPr lang="en-GB" sz="4000" b="1" dirty="0"/>
              <a:t>Is there a relationship</a:t>
            </a:r>
          </a:p>
          <a:p>
            <a:r>
              <a:rPr lang="en-GB" sz="4000" b="1" dirty="0"/>
              <a:t>How big is [difference/relationship]?</a:t>
            </a:r>
          </a:p>
          <a:p>
            <a:r>
              <a:rPr lang="en-GB" sz="4000" b="1" dirty="0"/>
              <a:t>How confident should we be?</a:t>
            </a:r>
          </a:p>
          <a:p>
            <a:r>
              <a:rPr lang="en-GB" sz="4000" b="1" dirty="0"/>
              <a:t>Could we be wrong?</a:t>
            </a:r>
          </a:p>
        </p:txBody>
      </p:sp>
    </p:spTree>
    <p:extLst>
      <p:ext uri="{BB962C8B-B14F-4D97-AF65-F5344CB8AC3E}">
        <p14:creationId xmlns:p14="http://schemas.microsoft.com/office/powerpoint/2010/main" val="69337899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A75B67-D23F-9F2C-74A2-62863141E2A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D1B8FEC-7379-0059-E5FA-1CA267902353}"/>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F764230F-C38D-54AF-2AD5-D600F989DE06}"/>
              </a:ext>
            </a:extLst>
          </p:cNvPr>
          <p:cNvPicPr>
            <a:picLocks noChangeAspect="1"/>
          </p:cNvPicPr>
          <p:nvPr/>
        </p:nvPicPr>
        <p:blipFill>
          <a:blip r:embed="rId2"/>
          <a:stretch>
            <a:fillRect/>
          </a:stretch>
        </p:blipFill>
        <p:spPr>
          <a:xfrm>
            <a:off x="0" y="1351187"/>
            <a:ext cx="12192000" cy="4155625"/>
          </a:xfrm>
          <a:prstGeom prst="rect">
            <a:avLst/>
          </a:prstGeom>
        </p:spPr>
      </p:pic>
    </p:spTree>
    <p:extLst>
      <p:ext uri="{BB962C8B-B14F-4D97-AF65-F5344CB8AC3E}">
        <p14:creationId xmlns:p14="http://schemas.microsoft.com/office/powerpoint/2010/main" val="111057275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6">
            <a:extLst>
              <a:ext uri="{FF2B5EF4-FFF2-40B4-BE49-F238E27FC236}">
                <a16:creationId xmlns:a16="http://schemas.microsoft.com/office/drawing/2014/main" id="{0E6159AF-F476-6D41-31F0-3B98D6117D7C}"/>
              </a:ext>
            </a:extLst>
          </p:cNvPr>
          <p:cNvSpPr txBox="1">
            <a:spLocks/>
          </p:cNvSpPr>
          <p:nvPr/>
        </p:nvSpPr>
        <p:spPr>
          <a:xfrm>
            <a:off x="553056" y="876407"/>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t>Types of Data</a:t>
            </a:r>
          </a:p>
        </p:txBody>
      </p:sp>
      <p:sp>
        <p:nvSpPr>
          <p:cNvPr id="5" name="Content Placeholder 7">
            <a:extLst>
              <a:ext uri="{FF2B5EF4-FFF2-40B4-BE49-F238E27FC236}">
                <a16:creationId xmlns:a16="http://schemas.microsoft.com/office/drawing/2014/main" id="{EDFDD410-A2B4-0E37-EA26-22A2242D16D2}"/>
              </a:ext>
            </a:extLst>
          </p:cNvPr>
          <p:cNvSpPr txBox="1">
            <a:spLocks/>
          </p:cNvSpPr>
          <p:nvPr/>
        </p:nvSpPr>
        <p:spPr>
          <a:xfrm>
            <a:off x="514262" y="2537321"/>
            <a:ext cx="2525685" cy="215894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a:t>Nominal</a:t>
            </a:r>
          </a:p>
          <a:p>
            <a:pPr marL="0" indent="0">
              <a:buFont typeface="Arial" panose="020B0604020202020204" pitchFamily="34" charset="0"/>
              <a:buNone/>
            </a:pPr>
            <a:r>
              <a:rPr lang="en-GB"/>
              <a:t>Ordinal</a:t>
            </a:r>
          </a:p>
          <a:p>
            <a:pPr marL="0" indent="0">
              <a:buFont typeface="Arial" panose="020B0604020202020204" pitchFamily="34" charset="0"/>
              <a:buNone/>
            </a:pPr>
            <a:r>
              <a:rPr lang="en-GB"/>
              <a:t>Interval</a:t>
            </a:r>
          </a:p>
          <a:p>
            <a:pPr marL="0" indent="0">
              <a:buFont typeface="Arial" panose="020B0604020202020204" pitchFamily="34" charset="0"/>
              <a:buNone/>
            </a:pPr>
            <a:r>
              <a:rPr lang="en-GB"/>
              <a:t>Ratio</a:t>
            </a:r>
          </a:p>
          <a:p>
            <a:pPr marL="0" indent="0">
              <a:buFont typeface="Arial" panose="020B0604020202020204" pitchFamily="34" charset="0"/>
              <a:buNone/>
            </a:pPr>
            <a:endParaRPr lang="en-GB"/>
          </a:p>
        </p:txBody>
      </p:sp>
      <p:sp>
        <p:nvSpPr>
          <p:cNvPr id="6" name="Rectangle 5">
            <a:extLst>
              <a:ext uri="{FF2B5EF4-FFF2-40B4-BE49-F238E27FC236}">
                <a16:creationId xmlns:a16="http://schemas.microsoft.com/office/drawing/2014/main" id="{81985670-1BB8-6398-AE0B-9AD8449F10BA}"/>
              </a:ext>
            </a:extLst>
          </p:cNvPr>
          <p:cNvSpPr/>
          <p:nvPr/>
        </p:nvSpPr>
        <p:spPr>
          <a:xfrm>
            <a:off x="3078740" y="2159619"/>
            <a:ext cx="8506691" cy="369332"/>
          </a:xfrm>
          <a:prstGeom prst="rect">
            <a:avLst/>
          </a:prstGeom>
        </p:spPr>
        <p:txBody>
          <a:bodyPr wrap="square">
            <a:spAutoFit/>
          </a:bodyPr>
          <a:lstStyle/>
          <a:p>
            <a:pPr>
              <a:spcAft>
                <a:spcPts val="0"/>
              </a:spcAft>
            </a:pPr>
            <a:r>
              <a:rPr lang="en-GB">
                <a:latin typeface="Times New Roman" panose="02020603050405020304" pitchFamily="18" charset="0"/>
                <a:ea typeface="Times New Roman" panose="02020603050405020304" pitchFamily="18" charset="0"/>
              </a:rPr>
              <a:t>Table 1 – Impact of gender and socio-economic class on fitness and body composition.</a:t>
            </a:r>
          </a:p>
        </p:txBody>
      </p:sp>
      <p:graphicFrame>
        <p:nvGraphicFramePr>
          <p:cNvPr id="7" name="Table 6">
            <a:extLst>
              <a:ext uri="{FF2B5EF4-FFF2-40B4-BE49-F238E27FC236}">
                <a16:creationId xmlns:a16="http://schemas.microsoft.com/office/drawing/2014/main" id="{120E3BF8-F314-5090-6844-A16CEE92E236}"/>
              </a:ext>
            </a:extLst>
          </p:cNvPr>
          <p:cNvGraphicFramePr>
            <a:graphicFrameLocks noGrp="1"/>
          </p:cNvGraphicFramePr>
          <p:nvPr>
            <p:extLst>
              <p:ext uri="{D42A27DB-BD31-4B8C-83A1-F6EECF244321}">
                <p14:modId xmlns:p14="http://schemas.microsoft.com/office/powerpoint/2010/main" val="605316265"/>
              </p:ext>
            </p:extLst>
          </p:nvPr>
        </p:nvGraphicFramePr>
        <p:xfrm>
          <a:off x="3078740" y="2573805"/>
          <a:ext cx="7874922" cy="2085975"/>
        </p:xfrm>
        <a:graphic>
          <a:graphicData uri="http://schemas.openxmlformats.org/drawingml/2006/table">
            <a:tbl>
              <a:tblPr>
                <a:tableStyleId>{5C22544A-7EE6-4342-B048-85BDC9FD1C3A}</a:tableStyleId>
              </a:tblPr>
              <a:tblGrid>
                <a:gridCol w="907263">
                  <a:extLst>
                    <a:ext uri="{9D8B030D-6E8A-4147-A177-3AD203B41FA5}">
                      <a16:colId xmlns:a16="http://schemas.microsoft.com/office/drawing/2014/main" val="3716798185"/>
                    </a:ext>
                  </a:extLst>
                </a:gridCol>
                <a:gridCol w="2309211">
                  <a:extLst>
                    <a:ext uri="{9D8B030D-6E8A-4147-A177-3AD203B41FA5}">
                      <a16:colId xmlns:a16="http://schemas.microsoft.com/office/drawing/2014/main" val="2996688859"/>
                    </a:ext>
                  </a:extLst>
                </a:gridCol>
                <a:gridCol w="1018105">
                  <a:extLst>
                    <a:ext uri="{9D8B030D-6E8A-4147-A177-3AD203B41FA5}">
                      <a16:colId xmlns:a16="http://schemas.microsoft.com/office/drawing/2014/main" val="2525488629"/>
                    </a:ext>
                  </a:extLst>
                </a:gridCol>
                <a:gridCol w="1018105">
                  <a:extLst>
                    <a:ext uri="{9D8B030D-6E8A-4147-A177-3AD203B41FA5}">
                      <a16:colId xmlns:a16="http://schemas.microsoft.com/office/drawing/2014/main" val="2877452034"/>
                    </a:ext>
                  </a:extLst>
                </a:gridCol>
                <a:gridCol w="585000">
                  <a:extLst>
                    <a:ext uri="{9D8B030D-6E8A-4147-A177-3AD203B41FA5}">
                      <a16:colId xmlns:a16="http://schemas.microsoft.com/office/drawing/2014/main" val="22118954"/>
                    </a:ext>
                  </a:extLst>
                </a:gridCol>
                <a:gridCol w="2037238">
                  <a:extLst>
                    <a:ext uri="{9D8B030D-6E8A-4147-A177-3AD203B41FA5}">
                      <a16:colId xmlns:a16="http://schemas.microsoft.com/office/drawing/2014/main" val="720471743"/>
                    </a:ext>
                  </a:extLst>
                </a:gridCol>
              </a:tblGrid>
              <a:tr h="161925">
                <a:tc>
                  <a:txBody>
                    <a:bodyPr/>
                    <a:lstStyle/>
                    <a:p>
                      <a:pPr algn="ctr">
                        <a:spcAft>
                          <a:spcPts val="0"/>
                        </a:spcAft>
                      </a:pPr>
                      <a:r>
                        <a:rPr lang="en-GB" sz="1000">
                          <a:effectLst/>
                        </a:rPr>
                        <a:t>Gender</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Socio-economic group</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Body fat</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BMI</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VO</a:t>
                      </a:r>
                      <a:r>
                        <a:rPr lang="en-GB" sz="1000" baseline="-25000">
                          <a:effectLst/>
                        </a:rPr>
                        <a:t>2</a:t>
                      </a:r>
                      <a:r>
                        <a:rPr lang="en-GB" sz="1000">
                          <a:effectLst/>
                        </a:rPr>
                        <a:t> max</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Do you enjoy Sport?</a:t>
                      </a:r>
                      <a:endParaRPr lang="en-GB" sz="1200">
                        <a:effectLst/>
                        <a:latin typeface="Times New Roman" panose="02020603050405020304" pitchFamily="18" charset="0"/>
                        <a:ea typeface="Times New Roman" panose="02020603050405020304" pitchFamily="18" charset="0"/>
                      </a:endParaRPr>
                    </a:p>
                  </a:txBody>
                  <a:tcPr marL="68580" marR="68580" marT="0" marB="0" anchor="b"/>
                </a:tc>
                <a:extLst>
                  <a:ext uri="{0D108BD9-81ED-4DB2-BD59-A6C34878D82A}">
                    <a16:rowId xmlns:a16="http://schemas.microsoft.com/office/drawing/2014/main" val="2774959303"/>
                  </a:ext>
                </a:extLst>
              </a:tr>
              <a:tr h="161925">
                <a:tc>
                  <a:txBody>
                    <a:bodyPr/>
                    <a:lstStyle/>
                    <a:p>
                      <a:pPr algn="ctr">
                        <a:spcAft>
                          <a:spcPts val="0"/>
                        </a:spcAft>
                      </a:pPr>
                      <a:r>
                        <a:rPr lang="en-GB" sz="1000">
                          <a:effectLst/>
                        </a:rPr>
                        <a:t> </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higher, Intermediate, Lower</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kg/m/m</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ml/kg/min</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5pt Likert Scale</a:t>
                      </a:r>
                      <a:endParaRPr lang="en-GB" sz="1200">
                        <a:effectLst/>
                        <a:latin typeface="Times New Roman" panose="02020603050405020304" pitchFamily="18" charset="0"/>
                        <a:ea typeface="Times New Roman" panose="02020603050405020304" pitchFamily="18" charset="0"/>
                      </a:endParaRPr>
                    </a:p>
                  </a:txBody>
                  <a:tcPr marL="68580" marR="68580" marT="0" marB="0" anchor="b"/>
                </a:tc>
                <a:extLst>
                  <a:ext uri="{0D108BD9-81ED-4DB2-BD59-A6C34878D82A}">
                    <a16:rowId xmlns:a16="http://schemas.microsoft.com/office/drawing/2014/main" val="2513377340"/>
                  </a:ext>
                </a:extLst>
              </a:tr>
              <a:tr h="161925">
                <a:tc>
                  <a:txBody>
                    <a:bodyPr/>
                    <a:lstStyle/>
                    <a:p>
                      <a:pPr>
                        <a:spcAft>
                          <a:spcPts val="0"/>
                        </a:spcAft>
                      </a:pPr>
                      <a:r>
                        <a:rPr lang="en-GB" sz="1000">
                          <a:effectLst/>
                        </a:rPr>
                        <a:t> </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spcAft>
                          <a:spcPts val="0"/>
                        </a:spcAft>
                      </a:pPr>
                      <a:r>
                        <a:rPr lang="en-GB" sz="1000">
                          <a:effectLst/>
                        </a:rPr>
                        <a:t> </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spcAft>
                          <a:spcPts val="0"/>
                        </a:spcAft>
                      </a:pPr>
                      <a:r>
                        <a:rPr lang="en-GB" sz="1000">
                          <a:effectLst/>
                        </a:rPr>
                        <a:t> </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spcAft>
                          <a:spcPts val="0"/>
                        </a:spcAft>
                      </a:pPr>
                      <a:r>
                        <a:rPr lang="en-GB" sz="1000">
                          <a:effectLst/>
                        </a:rPr>
                        <a:t> </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spcAft>
                          <a:spcPts val="0"/>
                        </a:spcAft>
                      </a:pPr>
                      <a:r>
                        <a:rPr lang="en-GB" sz="1000">
                          <a:effectLst/>
                        </a:rPr>
                        <a:t> </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spcAft>
                          <a:spcPts val="0"/>
                        </a:spcAft>
                      </a:pPr>
                      <a:r>
                        <a:rPr lang="en-GB" sz="1000">
                          <a:effectLst/>
                        </a:rPr>
                        <a:t> </a:t>
                      </a:r>
                      <a:endParaRPr lang="en-GB" sz="1200">
                        <a:effectLst/>
                        <a:latin typeface="Times New Roman" panose="02020603050405020304" pitchFamily="18" charset="0"/>
                        <a:ea typeface="Times New Roman" panose="02020603050405020304" pitchFamily="18" charset="0"/>
                      </a:endParaRPr>
                    </a:p>
                  </a:txBody>
                  <a:tcPr marL="68580" marR="68580" marT="0" marB="0" anchor="b"/>
                </a:tc>
                <a:extLst>
                  <a:ext uri="{0D108BD9-81ED-4DB2-BD59-A6C34878D82A}">
                    <a16:rowId xmlns:a16="http://schemas.microsoft.com/office/drawing/2014/main" val="3264323758"/>
                  </a:ext>
                </a:extLst>
              </a:tr>
              <a:tr h="161925">
                <a:tc>
                  <a:txBody>
                    <a:bodyPr/>
                    <a:lstStyle/>
                    <a:p>
                      <a:pPr algn="ctr">
                        <a:spcAft>
                          <a:spcPts val="0"/>
                        </a:spcAft>
                      </a:pPr>
                      <a:r>
                        <a:rPr lang="en-GB" sz="1000">
                          <a:effectLst/>
                        </a:rPr>
                        <a:t>m</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higher</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16</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22.0</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56.2</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1</a:t>
                      </a:r>
                      <a:endParaRPr lang="en-GB" sz="1200">
                        <a:effectLst/>
                        <a:latin typeface="Times New Roman" panose="02020603050405020304" pitchFamily="18" charset="0"/>
                        <a:ea typeface="Times New Roman" panose="02020603050405020304" pitchFamily="18" charset="0"/>
                      </a:endParaRPr>
                    </a:p>
                  </a:txBody>
                  <a:tcPr marL="68580" marR="68580" marT="0" marB="0" anchor="b"/>
                </a:tc>
                <a:extLst>
                  <a:ext uri="{0D108BD9-81ED-4DB2-BD59-A6C34878D82A}">
                    <a16:rowId xmlns:a16="http://schemas.microsoft.com/office/drawing/2014/main" val="1887730102"/>
                  </a:ext>
                </a:extLst>
              </a:tr>
              <a:tr h="161925">
                <a:tc>
                  <a:txBody>
                    <a:bodyPr/>
                    <a:lstStyle/>
                    <a:p>
                      <a:pPr algn="ctr">
                        <a:spcAft>
                          <a:spcPts val="0"/>
                        </a:spcAft>
                      </a:pPr>
                      <a:r>
                        <a:rPr lang="en-GB" sz="1000">
                          <a:effectLst/>
                        </a:rPr>
                        <a:t>m</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lower</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30</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30.1</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28.6</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2</a:t>
                      </a:r>
                      <a:endParaRPr lang="en-GB" sz="1200">
                        <a:effectLst/>
                        <a:latin typeface="Times New Roman" panose="02020603050405020304" pitchFamily="18" charset="0"/>
                        <a:ea typeface="Times New Roman" panose="02020603050405020304" pitchFamily="18" charset="0"/>
                      </a:endParaRPr>
                    </a:p>
                  </a:txBody>
                  <a:tcPr marL="68580" marR="68580" marT="0" marB="0" anchor="b"/>
                </a:tc>
                <a:extLst>
                  <a:ext uri="{0D108BD9-81ED-4DB2-BD59-A6C34878D82A}">
                    <a16:rowId xmlns:a16="http://schemas.microsoft.com/office/drawing/2014/main" val="4037280632"/>
                  </a:ext>
                </a:extLst>
              </a:tr>
              <a:tr h="161925">
                <a:tc>
                  <a:txBody>
                    <a:bodyPr/>
                    <a:lstStyle/>
                    <a:p>
                      <a:pPr algn="ctr">
                        <a:spcAft>
                          <a:spcPts val="0"/>
                        </a:spcAft>
                      </a:pPr>
                      <a:r>
                        <a:rPr lang="en-GB" sz="1000">
                          <a:effectLst/>
                        </a:rPr>
                        <a:t>f</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lower</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32</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31.0</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31.5</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1</a:t>
                      </a:r>
                      <a:endParaRPr lang="en-GB" sz="1200">
                        <a:effectLst/>
                        <a:latin typeface="Times New Roman" panose="02020603050405020304" pitchFamily="18" charset="0"/>
                        <a:ea typeface="Times New Roman" panose="02020603050405020304" pitchFamily="18" charset="0"/>
                      </a:endParaRPr>
                    </a:p>
                  </a:txBody>
                  <a:tcPr marL="68580" marR="68580" marT="0" marB="0" anchor="b"/>
                </a:tc>
                <a:extLst>
                  <a:ext uri="{0D108BD9-81ED-4DB2-BD59-A6C34878D82A}">
                    <a16:rowId xmlns:a16="http://schemas.microsoft.com/office/drawing/2014/main" val="3701277286"/>
                  </a:ext>
                </a:extLst>
              </a:tr>
              <a:tr h="161925">
                <a:tc>
                  <a:txBody>
                    <a:bodyPr/>
                    <a:lstStyle/>
                    <a:p>
                      <a:pPr algn="ctr">
                        <a:spcAft>
                          <a:spcPts val="0"/>
                        </a:spcAft>
                      </a:pPr>
                      <a:r>
                        <a:rPr lang="en-GB" sz="1000">
                          <a:effectLst/>
                        </a:rPr>
                        <a:t>f</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intermediate</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30</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29.6</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32.6</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4</a:t>
                      </a:r>
                      <a:endParaRPr lang="en-GB" sz="1200">
                        <a:effectLst/>
                        <a:latin typeface="Times New Roman" panose="02020603050405020304" pitchFamily="18" charset="0"/>
                        <a:ea typeface="Times New Roman" panose="02020603050405020304" pitchFamily="18" charset="0"/>
                      </a:endParaRPr>
                    </a:p>
                  </a:txBody>
                  <a:tcPr marL="68580" marR="68580" marT="0" marB="0" anchor="b"/>
                </a:tc>
                <a:extLst>
                  <a:ext uri="{0D108BD9-81ED-4DB2-BD59-A6C34878D82A}">
                    <a16:rowId xmlns:a16="http://schemas.microsoft.com/office/drawing/2014/main" val="3161513402"/>
                  </a:ext>
                </a:extLst>
              </a:tr>
              <a:tr h="161925">
                <a:tc>
                  <a:txBody>
                    <a:bodyPr/>
                    <a:lstStyle/>
                    <a:p>
                      <a:pPr algn="ctr">
                        <a:spcAft>
                          <a:spcPts val="0"/>
                        </a:spcAft>
                      </a:pPr>
                      <a:r>
                        <a:rPr lang="en-GB" sz="1000">
                          <a:effectLst/>
                        </a:rPr>
                        <a:t>f</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intermediate</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27</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28.7</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33.5</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5</a:t>
                      </a:r>
                      <a:endParaRPr lang="en-GB" sz="1200">
                        <a:effectLst/>
                        <a:latin typeface="Times New Roman" panose="02020603050405020304" pitchFamily="18" charset="0"/>
                        <a:ea typeface="Times New Roman" panose="02020603050405020304" pitchFamily="18" charset="0"/>
                      </a:endParaRPr>
                    </a:p>
                  </a:txBody>
                  <a:tcPr marL="68580" marR="68580" marT="0" marB="0" anchor="b"/>
                </a:tc>
                <a:extLst>
                  <a:ext uri="{0D108BD9-81ED-4DB2-BD59-A6C34878D82A}">
                    <a16:rowId xmlns:a16="http://schemas.microsoft.com/office/drawing/2014/main" val="4125664064"/>
                  </a:ext>
                </a:extLst>
              </a:tr>
              <a:tr h="161925">
                <a:tc>
                  <a:txBody>
                    <a:bodyPr/>
                    <a:lstStyle/>
                    <a:p>
                      <a:pPr algn="ctr">
                        <a:spcAft>
                          <a:spcPts val="0"/>
                        </a:spcAft>
                      </a:pPr>
                      <a:r>
                        <a:rPr lang="en-GB" sz="1000">
                          <a:effectLst/>
                        </a:rPr>
                        <a:t>f</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higher</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30</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32.3</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33.6</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4</a:t>
                      </a:r>
                      <a:endParaRPr lang="en-GB" sz="1200">
                        <a:effectLst/>
                        <a:latin typeface="Times New Roman" panose="02020603050405020304" pitchFamily="18" charset="0"/>
                        <a:ea typeface="Times New Roman" panose="02020603050405020304" pitchFamily="18" charset="0"/>
                      </a:endParaRPr>
                    </a:p>
                  </a:txBody>
                  <a:tcPr marL="68580" marR="68580" marT="0" marB="0" anchor="b"/>
                </a:tc>
                <a:extLst>
                  <a:ext uri="{0D108BD9-81ED-4DB2-BD59-A6C34878D82A}">
                    <a16:rowId xmlns:a16="http://schemas.microsoft.com/office/drawing/2014/main" val="3098576550"/>
                  </a:ext>
                </a:extLst>
              </a:tr>
              <a:tr h="161925">
                <a:tc>
                  <a:txBody>
                    <a:bodyPr/>
                    <a:lstStyle/>
                    <a:p>
                      <a:pPr algn="ctr">
                        <a:spcAft>
                          <a:spcPts val="0"/>
                        </a:spcAft>
                      </a:pPr>
                      <a:r>
                        <a:rPr lang="en-GB" sz="1000">
                          <a:effectLst/>
                        </a:rPr>
                        <a:t>f</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intermediate</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33</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33.4</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34.5</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1</a:t>
                      </a:r>
                      <a:endParaRPr lang="en-GB" sz="1200">
                        <a:effectLst/>
                        <a:latin typeface="Times New Roman" panose="02020603050405020304" pitchFamily="18" charset="0"/>
                        <a:ea typeface="Times New Roman" panose="02020603050405020304" pitchFamily="18" charset="0"/>
                      </a:endParaRPr>
                    </a:p>
                  </a:txBody>
                  <a:tcPr marL="68580" marR="68580" marT="0" marB="0" anchor="b"/>
                </a:tc>
                <a:extLst>
                  <a:ext uri="{0D108BD9-81ED-4DB2-BD59-A6C34878D82A}">
                    <a16:rowId xmlns:a16="http://schemas.microsoft.com/office/drawing/2014/main" val="3361098466"/>
                  </a:ext>
                </a:extLst>
              </a:tr>
              <a:tr h="161925">
                <a:tc>
                  <a:txBody>
                    <a:bodyPr/>
                    <a:lstStyle/>
                    <a:p>
                      <a:pPr algn="ctr">
                        <a:spcAft>
                          <a:spcPts val="0"/>
                        </a:spcAft>
                      </a:pPr>
                      <a:r>
                        <a:rPr lang="en-GB" sz="1000">
                          <a:effectLst/>
                        </a:rPr>
                        <a:t>f</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lower</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29</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29.4</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36.5</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5</a:t>
                      </a:r>
                      <a:endParaRPr lang="en-GB" sz="1200">
                        <a:effectLst/>
                        <a:latin typeface="Times New Roman" panose="02020603050405020304" pitchFamily="18" charset="0"/>
                        <a:ea typeface="Times New Roman" panose="02020603050405020304" pitchFamily="18" charset="0"/>
                      </a:endParaRPr>
                    </a:p>
                  </a:txBody>
                  <a:tcPr marL="68580" marR="68580" marT="0" marB="0" anchor="b"/>
                </a:tc>
                <a:extLst>
                  <a:ext uri="{0D108BD9-81ED-4DB2-BD59-A6C34878D82A}">
                    <a16:rowId xmlns:a16="http://schemas.microsoft.com/office/drawing/2014/main" val="843376457"/>
                  </a:ext>
                </a:extLst>
              </a:tr>
              <a:tr h="161925">
                <a:tc>
                  <a:txBody>
                    <a:bodyPr/>
                    <a:lstStyle/>
                    <a:p>
                      <a:pPr algn="ctr">
                        <a:spcAft>
                          <a:spcPts val="0"/>
                        </a:spcAft>
                      </a:pPr>
                      <a:r>
                        <a:rPr lang="en-GB" sz="1000">
                          <a:effectLst/>
                        </a:rPr>
                        <a:t>f</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intermediate</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28</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29.6</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38.4</a:t>
                      </a:r>
                      <a:endParaRPr lang="en-GB" sz="12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spcAft>
                          <a:spcPts val="0"/>
                        </a:spcAft>
                      </a:pPr>
                      <a:r>
                        <a:rPr lang="en-GB" sz="1000">
                          <a:effectLst/>
                        </a:rPr>
                        <a:t>2</a:t>
                      </a:r>
                      <a:endParaRPr lang="en-GB" sz="1200">
                        <a:effectLst/>
                        <a:latin typeface="Times New Roman" panose="02020603050405020304" pitchFamily="18" charset="0"/>
                        <a:ea typeface="Times New Roman" panose="02020603050405020304" pitchFamily="18" charset="0"/>
                      </a:endParaRPr>
                    </a:p>
                  </a:txBody>
                  <a:tcPr marL="68580" marR="68580" marT="0" marB="0" anchor="b"/>
                </a:tc>
                <a:extLst>
                  <a:ext uri="{0D108BD9-81ED-4DB2-BD59-A6C34878D82A}">
                    <a16:rowId xmlns:a16="http://schemas.microsoft.com/office/drawing/2014/main" val="905871444"/>
                  </a:ext>
                </a:extLst>
              </a:tr>
            </a:tbl>
          </a:graphicData>
        </a:graphic>
      </p:graphicFrame>
    </p:spTree>
    <p:extLst>
      <p:ext uri="{BB962C8B-B14F-4D97-AF65-F5344CB8AC3E}">
        <p14:creationId xmlns:p14="http://schemas.microsoft.com/office/powerpoint/2010/main" val="372902948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A433E21-2B58-4854-68D8-484C56BCF5E3}"/>
              </a:ext>
            </a:extLst>
          </p:cNvPr>
          <p:cNvSpPr>
            <a:spLocks noGrp="1"/>
          </p:cNvSpPr>
          <p:nvPr>
            <p:ph type="title"/>
          </p:nvPr>
        </p:nvSpPr>
        <p:spPr>
          <a:xfrm>
            <a:off x="629264" y="286210"/>
            <a:ext cx="10515600" cy="736788"/>
          </a:xfrm>
        </p:spPr>
        <p:txBody>
          <a:bodyPr/>
          <a:lstStyle/>
          <a:p>
            <a:pPr algn="ctr"/>
            <a:r>
              <a:rPr lang="en-GB"/>
              <a:t>Types of Statistics</a:t>
            </a:r>
          </a:p>
        </p:txBody>
      </p:sp>
      <p:sp>
        <p:nvSpPr>
          <p:cNvPr id="5" name="Text Placeholder 4">
            <a:extLst>
              <a:ext uri="{FF2B5EF4-FFF2-40B4-BE49-F238E27FC236}">
                <a16:creationId xmlns:a16="http://schemas.microsoft.com/office/drawing/2014/main" id="{F833B6D3-783C-1390-6180-E2DE6452E0C1}"/>
              </a:ext>
            </a:extLst>
          </p:cNvPr>
          <p:cNvSpPr txBox="1">
            <a:spLocks/>
          </p:cNvSpPr>
          <p:nvPr/>
        </p:nvSpPr>
        <p:spPr>
          <a:xfrm>
            <a:off x="554651" y="896284"/>
            <a:ext cx="5157787" cy="54208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a:solidFill>
                  <a:srgbClr val="00B050"/>
                </a:solidFill>
              </a:rPr>
              <a:t>Descriptive</a:t>
            </a:r>
          </a:p>
        </p:txBody>
      </p:sp>
      <p:sp>
        <p:nvSpPr>
          <p:cNvPr id="6" name="Content Placeholder 5">
            <a:extLst>
              <a:ext uri="{FF2B5EF4-FFF2-40B4-BE49-F238E27FC236}">
                <a16:creationId xmlns:a16="http://schemas.microsoft.com/office/drawing/2014/main" id="{062511F9-6567-16BF-4F0E-09601505EFD9}"/>
              </a:ext>
            </a:extLst>
          </p:cNvPr>
          <p:cNvSpPr txBox="1">
            <a:spLocks/>
          </p:cNvSpPr>
          <p:nvPr/>
        </p:nvSpPr>
        <p:spPr>
          <a:xfrm>
            <a:off x="554651" y="1438368"/>
            <a:ext cx="5157787" cy="4169616"/>
          </a:xfrm>
          <a:prstGeom prst="rect">
            <a:avLst/>
          </a:prstGeom>
        </p:spPr>
        <p:txBody>
          <a:bodyPr>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a:t>Describes the information in terms of raw data, means standard deviations etc.</a:t>
            </a:r>
          </a:p>
          <a:p>
            <a:pPr marL="0" indent="0">
              <a:buFont typeface="Arial" panose="020B0604020202020204" pitchFamily="34" charset="0"/>
              <a:buNone/>
            </a:pPr>
            <a:endParaRPr lang="en-GB"/>
          </a:p>
          <a:p>
            <a:pPr marL="0" indent="0">
              <a:buFont typeface="Arial" panose="020B0604020202020204" pitchFamily="34" charset="0"/>
              <a:buNone/>
            </a:pPr>
            <a:r>
              <a:rPr lang="en-GB"/>
              <a:t>No inference of what the data means is made.</a:t>
            </a:r>
          </a:p>
          <a:p>
            <a:pPr marL="0" indent="0">
              <a:buFont typeface="Arial" panose="020B0604020202020204" pitchFamily="34" charset="0"/>
              <a:buNone/>
            </a:pPr>
            <a:endParaRPr lang="en-GB"/>
          </a:p>
          <a:p>
            <a:pPr marL="0" indent="0">
              <a:buFont typeface="Arial" panose="020B0604020202020204" pitchFamily="34" charset="0"/>
              <a:buNone/>
            </a:pPr>
            <a:r>
              <a:rPr lang="en-GB"/>
              <a:t>Often used at the start of the results section or results sub-section to provide a summary of findings.</a:t>
            </a:r>
          </a:p>
        </p:txBody>
      </p:sp>
      <p:sp>
        <p:nvSpPr>
          <p:cNvPr id="7" name="Text Placeholder 6">
            <a:extLst>
              <a:ext uri="{FF2B5EF4-FFF2-40B4-BE49-F238E27FC236}">
                <a16:creationId xmlns:a16="http://schemas.microsoft.com/office/drawing/2014/main" id="{0A52F6A8-E6D4-33A2-1A80-B0627D51CFC6}"/>
              </a:ext>
            </a:extLst>
          </p:cNvPr>
          <p:cNvSpPr txBox="1">
            <a:spLocks/>
          </p:cNvSpPr>
          <p:nvPr/>
        </p:nvSpPr>
        <p:spPr>
          <a:xfrm>
            <a:off x="5887064" y="1045696"/>
            <a:ext cx="5183188" cy="392672"/>
          </a:xfrm>
          <a:prstGeom prst="rect">
            <a:avLst/>
          </a:prstGeom>
        </p:spPr>
        <p:txBody>
          <a:bodyPr>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a:solidFill>
                  <a:srgbClr val="002060"/>
                </a:solidFill>
              </a:rPr>
              <a:t>Inferential</a:t>
            </a:r>
          </a:p>
        </p:txBody>
      </p:sp>
      <p:sp>
        <p:nvSpPr>
          <p:cNvPr id="8" name="Content Placeholder 7">
            <a:extLst>
              <a:ext uri="{FF2B5EF4-FFF2-40B4-BE49-F238E27FC236}">
                <a16:creationId xmlns:a16="http://schemas.microsoft.com/office/drawing/2014/main" id="{DB5F8647-BC11-B400-925F-C032534856D1}"/>
              </a:ext>
            </a:extLst>
          </p:cNvPr>
          <p:cNvSpPr txBox="1">
            <a:spLocks/>
          </p:cNvSpPr>
          <p:nvPr/>
        </p:nvSpPr>
        <p:spPr>
          <a:xfrm>
            <a:off x="6231193" y="1642688"/>
            <a:ext cx="5183188" cy="4169616"/>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a:t>Makes inferences about difference and or associations within and between data.</a:t>
            </a:r>
          </a:p>
          <a:p>
            <a:pPr marL="0" indent="0">
              <a:buFont typeface="Arial" panose="020B0604020202020204" pitchFamily="34" charset="0"/>
              <a:buNone/>
            </a:pPr>
            <a:endParaRPr lang="en-GB"/>
          </a:p>
          <a:p>
            <a:pPr marL="0" indent="0">
              <a:buFont typeface="Arial" panose="020B0604020202020204" pitchFamily="34" charset="0"/>
              <a:buNone/>
            </a:pPr>
            <a:r>
              <a:rPr lang="en-GB"/>
              <a:t>Compares between variables and groups.</a:t>
            </a:r>
          </a:p>
        </p:txBody>
      </p:sp>
    </p:spTree>
    <p:extLst>
      <p:ext uri="{BB962C8B-B14F-4D97-AF65-F5344CB8AC3E}">
        <p14:creationId xmlns:p14="http://schemas.microsoft.com/office/powerpoint/2010/main" val="148796550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20A76946-EDE4-4DA1-B666-1F6C1017F390}"/>
              </a:ext>
            </a:extLst>
          </p:cNvPr>
          <p:cNvSpPr>
            <a:spLocks noGrp="1"/>
          </p:cNvSpPr>
          <p:nvPr>
            <p:ph type="title"/>
          </p:nvPr>
        </p:nvSpPr>
        <p:spPr>
          <a:xfrm>
            <a:off x="772459" y="318762"/>
            <a:ext cx="10515600" cy="1039346"/>
          </a:xfrm>
        </p:spPr>
        <p:txBody>
          <a:bodyPr/>
          <a:lstStyle/>
          <a:p>
            <a:pPr algn="ctr"/>
            <a:r>
              <a:rPr lang="en-GB"/>
              <a:t>Significance</a:t>
            </a:r>
          </a:p>
        </p:txBody>
      </p:sp>
      <p:sp>
        <p:nvSpPr>
          <p:cNvPr id="5" name="Content Placeholder 2">
            <a:extLst>
              <a:ext uri="{FF2B5EF4-FFF2-40B4-BE49-F238E27FC236}">
                <a16:creationId xmlns:a16="http://schemas.microsoft.com/office/drawing/2014/main" id="{D84DD573-B2C7-1D69-3759-8F3EF2ADAE56}"/>
              </a:ext>
            </a:extLst>
          </p:cNvPr>
          <p:cNvSpPr>
            <a:spLocks noGrp="1"/>
          </p:cNvSpPr>
          <p:nvPr>
            <p:ph idx="1"/>
          </p:nvPr>
        </p:nvSpPr>
        <p:spPr>
          <a:xfrm>
            <a:off x="838200" y="1253331"/>
            <a:ext cx="10515600" cy="4351338"/>
          </a:xfrm>
        </p:spPr>
        <p:txBody>
          <a:bodyPr>
            <a:normAutofit lnSpcReduction="10000"/>
          </a:bodyPr>
          <a:lstStyle/>
          <a:p>
            <a:pPr marL="0" indent="0" algn="ctr">
              <a:buNone/>
            </a:pPr>
            <a:r>
              <a:rPr lang="en-GB">
                <a:solidFill>
                  <a:srgbClr val="FF0000"/>
                </a:solidFill>
              </a:rPr>
              <a:t>Statistical analysis relates to the probability that an outcome occurs and not to absolutes.</a:t>
            </a:r>
          </a:p>
          <a:p>
            <a:pPr marL="0" indent="0">
              <a:buNone/>
            </a:pPr>
            <a:endParaRPr lang="en-GB"/>
          </a:p>
          <a:p>
            <a:pPr marL="0" indent="0">
              <a:buNone/>
            </a:pPr>
            <a:r>
              <a:rPr lang="en-GB"/>
              <a:t>In the social science significance is normally set at P&lt;.05 and p&lt;.01</a:t>
            </a:r>
          </a:p>
          <a:p>
            <a:pPr marL="0" indent="0">
              <a:buNone/>
            </a:pPr>
            <a:endParaRPr lang="en-GB"/>
          </a:p>
          <a:p>
            <a:pPr marL="0" indent="0">
              <a:buNone/>
            </a:pPr>
            <a:r>
              <a:rPr lang="en-GB"/>
              <a:t>The means that we are confidence that there is a relationship or difference in 95 out of a 100 (95%) cases, if P&lt;.01 then 99% of the time.</a:t>
            </a:r>
          </a:p>
          <a:p>
            <a:pPr marL="0" indent="0">
              <a:buNone/>
            </a:pPr>
            <a:r>
              <a:rPr lang="en-GB"/>
              <a:t>The probability of results occurring due to chance is less than 5%</a:t>
            </a:r>
          </a:p>
          <a:p>
            <a:pPr marL="0" indent="0">
              <a:buNone/>
            </a:pPr>
            <a:r>
              <a:rPr lang="en-GB"/>
              <a:t>If the Statistical values is greater than .05 then we say there is no relationship or differences in the data. </a:t>
            </a:r>
          </a:p>
        </p:txBody>
      </p:sp>
    </p:spTree>
    <p:extLst>
      <p:ext uri="{BB962C8B-B14F-4D97-AF65-F5344CB8AC3E}">
        <p14:creationId xmlns:p14="http://schemas.microsoft.com/office/powerpoint/2010/main" val="13006618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B3A1F6-3633-4B5A-D8A2-9335A20A39B3}"/>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32AE881E-D566-13DD-C044-F36C281323E9}"/>
              </a:ext>
            </a:extLst>
          </p:cNvPr>
          <p:cNvSpPr>
            <a:spLocks noGrp="1"/>
          </p:cNvSpPr>
          <p:nvPr>
            <p:ph type="title"/>
          </p:nvPr>
        </p:nvSpPr>
        <p:spPr>
          <a:xfrm>
            <a:off x="629264" y="286210"/>
            <a:ext cx="10515600" cy="736788"/>
          </a:xfrm>
        </p:spPr>
        <p:txBody>
          <a:bodyPr/>
          <a:lstStyle/>
          <a:p>
            <a:pPr algn="ctr"/>
            <a:r>
              <a:rPr lang="en-GB"/>
              <a:t>Types of Statistics</a:t>
            </a:r>
          </a:p>
        </p:txBody>
      </p:sp>
      <p:sp>
        <p:nvSpPr>
          <p:cNvPr id="5" name="Text Placeholder 4">
            <a:extLst>
              <a:ext uri="{FF2B5EF4-FFF2-40B4-BE49-F238E27FC236}">
                <a16:creationId xmlns:a16="http://schemas.microsoft.com/office/drawing/2014/main" id="{9286E10F-8C1E-829C-99D8-1C9BA742F1EC}"/>
              </a:ext>
            </a:extLst>
          </p:cNvPr>
          <p:cNvSpPr txBox="1">
            <a:spLocks/>
          </p:cNvSpPr>
          <p:nvPr/>
        </p:nvSpPr>
        <p:spPr>
          <a:xfrm>
            <a:off x="554651" y="896284"/>
            <a:ext cx="5157787" cy="54208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a:solidFill>
                  <a:srgbClr val="00B050"/>
                </a:solidFill>
              </a:rPr>
              <a:t>Descriptive</a:t>
            </a:r>
          </a:p>
        </p:txBody>
      </p:sp>
      <p:sp>
        <p:nvSpPr>
          <p:cNvPr id="6" name="Content Placeholder 5">
            <a:extLst>
              <a:ext uri="{FF2B5EF4-FFF2-40B4-BE49-F238E27FC236}">
                <a16:creationId xmlns:a16="http://schemas.microsoft.com/office/drawing/2014/main" id="{B70D7A69-6638-F680-B9BC-C45E4CB832DF}"/>
              </a:ext>
            </a:extLst>
          </p:cNvPr>
          <p:cNvSpPr txBox="1">
            <a:spLocks/>
          </p:cNvSpPr>
          <p:nvPr/>
        </p:nvSpPr>
        <p:spPr>
          <a:xfrm>
            <a:off x="554651" y="1438368"/>
            <a:ext cx="5157787" cy="4169616"/>
          </a:xfrm>
          <a:prstGeom prst="rect">
            <a:avLst/>
          </a:prstGeom>
        </p:spPr>
        <p:txBody>
          <a:bodyPr>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a:t>Describes the information in terms of raw data, means standard deviations etc.</a:t>
            </a:r>
          </a:p>
          <a:p>
            <a:pPr marL="0" indent="0">
              <a:buFont typeface="Arial" panose="020B0604020202020204" pitchFamily="34" charset="0"/>
              <a:buNone/>
            </a:pPr>
            <a:endParaRPr lang="en-GB"/>
          </a:p>
          <a:p>
            <a:pPr marL="0" indent="0">
              <a:buFont typeface="Arial" panose="020B0604020202020204" pitchFamily="34" charset="0"/>
              <a:buNone/>
            </a:pPr>
            <a:r>
              <a:rPr lang="en-GB"/>
              <a:t>No inference of what the data means is made.</a:t>
            </a:r>
          </a:p>
          <a:p>
            <a:pPr marL="0" indent="0">
              <a:buFont typeface="Arial" panose="020B0604020202020204" pitchFamily="34" charset="0"/>
              <a:buNone/>
            </a:pPr>
            <a:endParaRPr lang="en-GB"/>
          </a:p>
          <a:p>
            <a:pPr marL="0" indent="0">
              <a:buFont typeface="Arial" panose="020B0604020202020204" pitchFamily="34" charset="0"/>
              <a:buNone/>
            </a:pPr>
            <a:r>
              <a:rPr lang="en-GB"/>
              <a:t>Often used at the start of the results section or results sub-section to provide a summary of findings.</a:t>
            </a:r>
          </a:p>
        </p:txBody>
      </p:sp>
      <p:sp>
        <p:nvSpPr>
          <p:cNvPr id="7" name="Text Placeholder 6">
            <a:extLst>
              <a:ext uri="{FF2B5EF4-FFF2-40B4-BE49-F238E27FC236}">
                <a16:creationId xmlns:a16="http://schemas.microsoft.com/office/drawing/2014/main" id="{22E3A168-6347-CB01-F727-5555D52CAC7D}"/>
              </a:ext>
            </a:extLst>
          </p:cNvPr>
          <p:cNvSpPr txBox="1">
            <a:spLocks/>
          </p:cNvSpPr>
          <p:nvPr/>
        </p:nvSpPr>
        <p:spPr>
          <a:xfrm>
            <a:off x="5887064" y="1045696"/>
            <a:ext cx="5183188" cy="392672"/>
          </a:xfrm>
          <a:prstGeom prst="rect">
            <a:avLst/>
          </a:prstGeom>
        </p:spPr>
        <p:txBody>
          <a:bodyPr>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a:solidFill>
                  <a:srgbClr val="002060"/>
                </a:solidFill>
              </a:rPr>
              <a:t>Inferential</a:t>
            </a:r>
          </a:p>
        </p:txBody>
      </p:sp>
      <p:sp>
        <p:nvSpPr>
          <p:cNvPr id="8" name="Content Placeholder 7">
            <a:extLst>
              <a:ext uri="{FF2B5EF4-FFF2-40B4-BE49-F238E27FC236}">
                <a16:creationId xmlns:a16="http://schemas.microsoft.com/office/drawing/2014/main" id="{25F028EF-D092-1F28-4132-BFC5013BD543}"/>
              </a:ext>
            </a:extLst>
          </p:cNvPr>
          <p:cNvSpPr txBox="1">
            <a:spLocks/>
          </p:cNvSpPr>
          <p:nvPr/>
        </p:nvSpPr>
        <p:spPr>
          <a:xfrm>
            <a:off x="6231193" y="1642688"/>
            <a:ext cx="5183188" cy="4169616"/>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a:t>Makes inferences about difference and or associations within and between data.</a:t>
            </a:r>
          </a:p>
          <a:p>
            <a:pPr marL="0" indent="0">
              <a:buFont typeface="Arial" panose="020B0604020202020204" pitchFamily="34" charset="0"/>
              <a:buNone/>
            </a:pPr>
            <a:endParaRPr lang="en-GB"/>
          </a:p>
          <a:p>
            <a:pPr marL="0" indent="0">
              <a:buFont typeface="Arial" panose="020B0604020202020204" pitchFamily="34" charset="0"/>
              <a:buNone/>
            </a:pPr>
            <a:r>
              <a:rPr lang="en-GB"/>
              <a:t>Compares between variables and groups.</a:t>
            </a:r>
          </a:p>
        </p:txBody>
      </p:sp>
    </p:spTree>
    <p:extLst>
      <p:ext uri="{BB962C8B-B14F-4D97-AF65-F5344CB8AC3E}">
        <p14:creationId xmlns:p14="http://schemas.microsoft.com/office/powerpoint/2010/main" val="23342030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2FC789BC-7AA3-1D3D-6A86-A0D3606E5D00}"/>
              </a:ext>
            </a:extLst>
          </p:cNvPr>
          <p:cNvSpPr>
            <a:spLocks noGrp="1"/>
          </p:cNvSpPr>
          <p:nvPr>
            <p:ph type="title"/>
          </p:nvPr>
        </p:nvSpPr>
        <p:spPr>
          <a:xfrm>
            <a:off x="839788" y="-136316"/>
            <a:ext cx="10515600" cy="1325563"/>
          </a:xfrm>
        </p:spPr>
        <p:txBody>
          <a:bodyPr/>
          <a:lstStyle/>
          <a:p>
            <a:pPr algn="ctr"/>
            <a:r>
              <a:rPr lang="en-GB"/>
              <a:t>Parametric v Non-parametric</a:t>
            </a:r>
          </a:p>
        </p:txBody>
      </p:sp>
      <p:sp>
        <p:nvSpPr>
          <p:cNvPr id="5" name="Text Placeholder 3">
            <a:extLst>
              <a:ext uri="{FF2B5EF4-FFF2-40B4-BE49-F238E27FC236}">
                <a16:creationId xmlns:a16="http://schemas.microsoft.com/office/drawing/2014/main" id="{C6B071B0-5532-CB64-BA58-1DC18E861ED8}"/>
              </a:ext>
            </a:extLst>
          </p:cNvPr>
          <p:cNvSpPr txBox="1">
            <a:spLocks/>
          </p:cNvSpPr>
          <p:nvPr/>
        </p:nvSpPr>
        <p:spPr>
          <a:xfrm>
            <a:off x="839788" y="953586"/>
            <a:ext cx="5157787" cy="470366"/>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a:solidFill>
                  <a:srgbClr val="FF0000"/>
                </a:solidFill>
              </a:rPr>
              <a:t>Parametric</a:t>
            </a:r>
          </a:p>
        </p:txBody>
      </p:sp>
      <p:sp>
        <p:nvSpPr>
          <p:cNvPr id="6" name="Content Placeholder 4">
            <a:extLst>
              <a:ext uri="{FF2B5EF4-FFF2-40B4-BE49-F238E27FC236}">
                <a16:creationId xmlns:a16="http://schemas.microsoft.com/office/drawing/2014/main" id="{9AFBD5B5-18CC-9806-A608-0B6534030A03}"/>
              </a:ext>
            </a:extLst>
          </p:cNvPr>
          <p:cNvSpPr txBox="1">
            <a:spLocks/>
          </p:cNvSpPr>
          <p:nvPr/>
        </p:nvSpPr>
        <p:spPr>
          <a:xfrm>
            <a:off x="839788" y="1777497"/>
            <a:ext cx="5157787" cy="4075019"/>
          </a:xfrm>
          <a:prstGeom prst="rect">
            <a:avLst/>
          </a:prstGeom>
        </p:spPr>
        <p:txBody>
          <a:bodyPr>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t>Interval &amp; Ratio data</a:t>
            </a:r>
          </a:p>
          <a:p>
            <a:r>
              <a:rPr lang="en-GB"/>
              <a:t>Normally distributed data</a:t>
            </a:r>
          </a:p>
          <a:p>
            <a:r>
              <a:rPr lang="en-GB"/>
              <a:t>Used Mean averages</a:t>
            </a:r>
          </a:p>
          <a:p>
            <a:r>
              <a:rPr lang="en-GB"/>
              <a:t>Homogeneous</a:t>
            </a:r>
          </a:p>
          <a:p>
            <a:pPr marL="0" indent="0">
              <a:buFont typeface="Arial" panose="020B0604020202020204" pitchFamily="34" charset="0"/>
              <a:buNone/>
            </a:pPr>
            <a:endParaRPr lang="en-GB"/>
          </a:p>
          <a:p>
            <a:pPr marL="0" indent="0">
              <a:buFont typeface="Arial" panose="020B0604020202020204" pitchFamily="34" charset="0"/>
              <a:buNone/>
            </a:pPr>
            <a:endParaRPr lang="en-GB"/>
          </a:p>
          <a:p>
            <a:pPr marL="0" indent="0">
              <a:buFont typeface="Arial" panose="020B0604020202020204" pitchFamily="34" charset="0"/>
              <a:buNone/>
            </a:pPr>
            <a:r>
              <a:rPr lang="en-GB">
                <a:solidFill>
                  <a:srgbClr val="FF0000"/>
                </a:solidFill>
              </a:rPr>
              <a:t>Greater rigour in the analysis and more confident in the outcomes and development of conclusions</a:t>
            </a:r>
          </a:p>
        </p:txBody>
      </p:sp>
      <p:sp>
        <p:nvSpPr>
          <p:cNvPr id="7" name="Text Placeholder 5">
            <a:extLst>
              <a:ext uri="{FF2B5EF4-FFF2-40B4-BE49-F238E27FC236}">
                <a16:creationId xmlns:a16="http://schemas.microsoft.com/office/drawing/2014/main" id="{67C4291B-09E4-E339-0EBB-27ACCD668B19}"/>
              </a:ext>
            </a:extLst>
          </p:cNvPr>
          <p:cNvSpPr txBox="1">
            <a:spLocks/>
          </p:cNvSpPr>
          <p:nvPr/>
        </p:nvSpPr>
        <p:spPr>
          <a:xfrm>
            <a:off x="6172200" y="953586"/>
            <a:ext cx="5183188" cy="470366"/>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a:solidFill>
                  <a:srgbClr val="0070C0"/>
                </a:solidFill>
              </a:rPr>
              <a:t>Non- Parametric</a:t>
            </a:r>
          </a:p>
        </p:txBody>
      </p:sp>
      <p:sp>
        <p:nvSpPr>
          <p:cNvPr id="8" name="Content Placeholder 6">
            <a:extLst>
              <a:ext uri="{FF2B5EF4-FFF2-40B4-BE49-F238E27FC236}">
                <a16:creationId xmlns:a16="http://schemas.microsoft.com/office/drawing/2014/main" id="{0A647F39-028B-E34B-8661-D8A46612967A}"/>
              </a:ext>
            </a:extLst>
          </p:cNvPr>
          <p:cNvSpPr txBox="1">
            <a:spLocks/>
          </p:cNvSpPr>
          <p:nvPr/>
        </p:nvSpPr>
        <p:spPr>
          <a:xfrm>
            <a:off x="6172200" y="1777498"/>
            <a:ext cx="5183188" cy="3684588"/>
          </a:xfrm>
          <a:prstGeom prst="rect">
            <a:avLst/>
          </a:prstGeom>
        </p:spPr>
        <p:txBody>
          <a:bodyPr>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t>Ordinal &amp; Nominal data.</a:t>
            </a:r>
          </a:p>
          <a:p>
            <a:r>
              <a:rPr lang="en-GB"/>
              <a:t>Non-normally distributed data or where no assumptions are made about distribution</a:t>
            </a:r>
          </a:p>
          <a:p>
            <a:r>
              <a:rPr lang="en-GB"/>
              <a:t>Uses Median averages</a:t>
            </a:r>
          </a:p>
          <a:p>
            <a:r>
              <a:rPr lang="en-GB"/>
              <a:t>Homogeneous and heterogeneous</a:t>
            </a:r>
          </a:p>
          <a:p>
            <a:endParaRPr lang="en-GB"/>
          </a:p>
          <a:p>
            <a:pPr marL="0" indent="0">
              <a:buFont typeface="Arial" panose="020B0604020202020204" pitchFamily="34" charset="0"/>
              <a:buNone/>
            </a:pPr>
            <a:r>
              <a:rPr lang="en-GB">
                <a:solidFill>
                  <a:srgbClr val="0070C0"/>
                </a:solidFill>
              </a:rPr>
              <a:t>Less affected by outliers in the data but less robust</a:t>
            </a:r>
          </a:p>
        </p:txBody>
      </p:sp>
    </p:spTree>
    <p:extLst>
      <p:ext uri="{BB962C8B-B14F-4D97-AF65-F5344CB8AC3E}">
        <p14:creationId xmlns:p14="http://schemas.microsoft.com/office/powerpoint/2010/main" val="33568759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1DFB644-6BBA-C360-E7C8-88E461D3DF99}"/>
              </a:ext>
            </a:extLst>
          </p:cNvPr>
          <p:cNvSpPr>
            <a:spLocks noGrp="1"/>
          </p:cNvSpPr>
          <p:nvPr>
            <p:ph type="title"/>
          </p:nvPr>
        </p:nvSpPr>
        <p:spPr>
          <a:xfrm>
            <a:off x="574316" y="-165814"/>
            <a:ext cx="10515600" cy="1325563"/>
          </a:xfrm>
        </p:spPr>
        <p:txBody>
          <a:bodyPr/>
          <a:lstStyle/>
          <a:p>
            <a:pPr algn="ctr"/>
            <a:r>
              <a:rPr lang="en-GB"/>
              <a:t>Statistical Tests</a:t>
            </a:r>
          </a:p>
        </p:txBody>
      </p:sp>
      <p:sp>
        <p:nvSpPr>
          <p:cNvPr id="5" name="Text Placeholder 2">
            <a:extLst>
              <a:ext uri="{FF2B5EF4-FFF2-40B4-BE49-F238E27FC236}">
                <a16:creationId xmlns:a16="http://schemas.microsoft.com/office/drawing/2014/main" id="{D1EE41D3-F8A6-DE1D-B7DE-A4893322661D}"/>
              </a:ext>
            </a:extLst>
          </p:cNvPr>
          <p:cNvSpPr txBox="1">
            <a:spLocks/>
          </p:cNvSpPr>
          <p:nvPr/>
        </p:nvSpPr>
        <p:spPr>
          <a:xfrm>
            <a:off x="299398" y="719532"/>
            <a:ext cx="5157787" cy="52415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a:solidFill>
                  <a:srgbClr val="FF0000"/>
                </a:solidFill>
              </a:rPr>
              <a:t>Parametric</a:t>
            </a:r>
          </a:p>
        </p:txBody>
      </p:sp>
      <p:sp>
        <p:nvSpPr>
          <p:cNvPr id="6" name="Content Placeholder 3">
            <a:extLst>
              <a:ext uri="{FF2B5EF4-FFF2-40B4-BE49-F238E27FC236}">
                <a16:creationId xmlns:a16="http://schemas.microsoft.com/office/drawing/2014/main" id="{18371DE4-F5A8-63B6-BB9B-49744B1CF075}"/>
              </a:ext>
            </a:extLst>
          </p:cNvPr>
          <p:cNvSpPr txBox="1">
            <a:spLocks/>
          </p:cNvSpPr>
          <p:nvPr/>
        </p:nvSpPr>
        <p:spPr>
          <a:xfrm>
            <a:off x="574316" y="1698833"/>
            <a:ext cx="5157787" cy="4051112"/>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000" u="sng" dirty="0"/>
              <a:t>Relationships</a:t>
            </a:r>
          </a:p>
          <a:p>
            <a:pPr marL="0" indent="0">
              <a:buFont typeface="Arial" panose="020B0604020202020204" pitchFamily="34" charset="0"/>
              <a:buNone/>
            </a:pPr>
            <a:endParaRPr lang="en-GB" sz="2000" dirty="0"/>
          </a:p>
          <a:p>
            <a:r>
              <a:rPr lang="en-GB" sz="2000" dirty="0"/>
              <a:t>Pearson’s moment correlations</a:t>
            </a:r>
          </a:p>
          <a:p>
            <a:r>
              <a:rPr lang="en-GB" sz="2000" dirty="0"/>
              <a:t>Linear regression</a:t>
            </a:r>
          </a:p>
          <a:p>
            <a:pPr marL="0" indent="0">
              <a:buFont typeface="Arial" panose="020B0604020202020204" pitchFamily="34" charset="0"/>
              <a:buNone/>
            </a:pPr>
            <a:endParaRPr lang="en-GB" sz="2000" dirty="0"/>
          </a:p>
          <a:p>
            <a:pPr marL="0" indent="0">
              <a:buFont typeface="Arial" panose="020B0604020202020204" pitchFamily="34" charset="0"/>
              <a:buNone/>
            </a:pPr>
            <a:r>
              <a:rPr lang="en-GB" sz="2000" u="sng" dirty="0"/>
              <a:t>Differences</a:t>
            </a:r>
          </a:p>
          <a:p>
            <a:pPr marL="0" indent="0">
              <a:buFont typeface="Arial" panose="020B0604020202020204" pitchFamily="34" charset="0"/>
              <a:buNone/>
            </a:pPr>
            <a:endParaRPr lang="en-GB" sz="2000" dirty="0"/>
          </a:p>
          <a:p>
            <a:r>
              <a:rPr lang="en-GB" sz="2000" dirty="0"/>
              <a:t>T-tests</a:t>
            </a:r>
          </a:p>
          <a:p>
            <a:r>
              <a:rPr lang="en-GB" sz="2000" dirty="0"/>
              <a:t>ANOVA’s</a:t>
            </a:r>
          </a:p>
        </p:txBody>
      </p:sp>
      <p:sp>
        <p:nvSpPr>
          <p:cNvPr id="7" name="Text Placeholder 4">
            <a:extLst>
              <a:ext uri="{FF2B5EF4-FFF2-40B4-BE49-F238E27FC236}">
                <a16:creationId xmlns:a16="http://schemas.microsoft.com/office/drawing/2014/main" id="{2D2F04FD-09F3-AFEB-2E18-540999273F82}"/>
              </a:ext>
            </a:extLst>
          </p:cNvPr>
          <p:cNvSpPr txBox="1">
            <a:spLocks/>
          </p:cNvSpPr>
          <p:nvPr/>
        </p:nvSpPr>
        <p:spPr>
          <a:xfrm>
            <a:off x="5832116" y="772107"/>
            <a:ext cx="5183188" cy="583919"/>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a:solidFill>
                  <a:srgbClr val="0070C0"/>
                </a:solidFill>
              </a:rPr>
              <a:t>Non- Parametric</a:t>
            </a:r>
          </a:p>
        </p:txBody>
      </p:sp>
      <p:sp>
        <p:nvSpPr>
          <p:cNvPr id="8" name="Content Placeholder 5">
            <a:extLst>
              <a:ext uri="{FF2B5EF4-FFF2-40B4-BE49-F238E27FC236}">
                <a16:creationId xmlns:a16="http://schemas.microsoft.com/office/drawing/2014/main" id="{906959C5-95E2-6C68-0414-7370ABC3601D}"/>
              </a:ext>
            </a:extLst>
          </p:cNvPr>
          <p:cNvSpPr txBox="1">
            <a:spLocks/>
          </p:cNvSpPr>
          <p:nvPr/>
        </p:nvSpPr>
        <p:spPr>
          <a:xfrm>
            <a:off x="5906728" y="1698832"/>
            <a:ext cx="5183188" cy="4051113"/>
          </a:xfrm>
          <a:prstGeom prst="rect">
            <a:avLst/>
          </a:prstGeom>
        </p:spPr>
        <p:txBody>
          <a:bodyPr>
            <a:normAutofit fontScale="70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u="sng"/>
              <a:t>Relationships</a:t>
            </a:r>
          </a:p>
          <a:p>
            <a:pPr marL="0" indent="0">
              <a:buFont typeface="Arial" panose="020B0604020202020204" pitchFamily="34" charset="0"/>
              <a:buNone/>
            </a:pPr>
            <a:endParaRPr lang="en-GB"/>
          </a:p>
          <a:p>
            <a:r>
              <a:rPr lang="en-GB"/>
              <a:t>Spearman rank order</a:t>
            </a:r>
          </a:p>
          <a:p>
            <a:pPr marL="0" indent="0">
              <a:buFont typeface="Arial" panose="020B0604020202020204" pitchFamily="34" charset="0"/>
              <a:buNone/>
            </a:pPr>
            <a:endParaRPr lang="en-GB"/>
          </a:p>
          <a:p>
            <a:pPr marL="0" indent="0">
              <a:buFont typeface="Arial" panose="020B0604020202020204" pitchFamily="34" charset="0"/>
              <a:buNone/>
            </a:pPr>
            <a:r>
              <a:rPr lang="en-GB" u="sng"/>
              <a:t>Differences</a:t>
            </a:r>
          </a:p>
          <a:p>
            <a:pPr marL="0" indent="0">
              <a:buFont typeface="Arial" panose="020B0604020202020204" pitchFamily="34" charset="0"/>
              <a:buNone/>
            </a:pPr>
            <a:endParaRPr lang="en-GB"/>
          </a:p>
          <a:p>
            <a:r>
              <a:rPr lang="en-GB"/>
              <a:t>Mann-Whitney U-test</a:t>
            </a:r>
          </a:p>
          <a:p>
            <a:r>
              <a:rPr lang="en-GB"/>
              <a:t>Wilcoxen matched pairs</a:t>
            </a:r>
          </a:p>
          <a:p>
            <a:endParaRPr lang="en-GB"/>
          </a:p>
          <a:p>
            <a:r>
              <a:rPr lang="en-GB"/>
              <a:t>Kurskall Wallis ANOVA</a:t>
            </a:r>
          </a:p>
          <a:p>
            <a:r>
              <a:rPr lang="en-GB"/>
              <a:t>Friedman 2 way ANOVA</a:t>
            </a:r>
          </a:p>
          <a:p>
            <a:r>
              <a:rPr lang="en-GB"/>
              <a:t>Chi Sqared</a:t>
            </a:r>
          </a:p>
          <a:p>
            <a:endParaRPr lang="en-GB"/>
          </a:p>
        </p:txBody>
      </p:sp>
    </p:spTree>
    <p:extLst>
      <p:ext uri="{BB962C8B-B14F-4D97-AF65-F5344CB8AC3E}">
        <p14:creationId xmlns:p14="http://schemas.microsoft.com/office/powerpoint/2010/main" val="74896821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78BB74C4-A7C7-A486-DDD7-A614294CE2F0}"/>
              </a:ext>
            </a:extLst>
          </p:cNvPr>
          <p:cNvSpPr>
            <a:spLocks noGrp="1"/>
          </p:cNvSpPr>
          <p:nvPr>
            <p:ph type="title"/>
          </p:nvPr>
        </p:nvSpPr>
        <p:spPr>
          <a:xfrm>
            <a:off x="457199" y="274638"/>
            <a:ext cx="11026877" cy="1143000"/>
          </a:xfrm>
        </p:spPr>
        <p:txBody>
          <a:bodyPr/>
          <a:lstStyle/>
          <a:p>
            <a:r>
              <a:rPr lang="en-US"/>
              <a:t>Types of Test</a:t>
            </a:r>
          </a:p>
        </p:txBody>
      </p:sp>
      <p:sp>
        <p:nvSpPr>
          <p:cNvPr id="5" name="Content Placeholder 2">
            <a:extLst>
              <a:ext uri="{FF2B5EF4-FFF2-40B4-BE49-F238E27FC236}">
                <a16:creationId xmlns:a16="http://schemas.microsoft.com/office/drawing/2014/main" id="{ED21E981-66DF-5BE6-1904-C7D91943B068}"/>
              </a:ext>
            </a:extLst>
          </p:cNvPr>
          <p:cNvSpPr>
            <a:spLocks noGrp="1"/>
          </p:cNvSpPr>
          <p:nvPr>
            <p:ph idx="1"/>
          </p:nvPr>
        </p:nvSpPr>
        <p:spPr>
          <a:xfrm>
            <a:off x="457199" y="1600200"/>
            <a:ext cx="11026877" cy="4525963"/>
          </a:xfrm>
        </p:spPr>
        <p:txBody>
          <a:bodyPr vert="horz" lIns="91440" tIns="45720" rIns="91440" bIns="45720" rtlCol="0" anchor="t">
            <a:normAutofit/>
          </a:bodyPr>
          <a:lstStyle/>
          <a:p>
            <a:pPr marL="0" indent="0">
              <a:buNone/>
            </a:pPr>
            <a:r>
              <a:rPr lang="en-US"/>
              <a:t>    </a:t>
            </a:r>
            <a:r>
              <a:rPr lang="en-US" sz="2800"/>
              <a:t> Parametric	</a:t>
            </a:r>
            <a:r>
              <a:rPr lang="en-US"/>
              <a:t>       </a:t>
            </a:r>
            <a:r>
              <a:rPr lang="en-US" sz="2800"/>
              <a:t>					Non-parametric</a:t>
            </a:r>
          </a:p>
          <a:p>
            <a:endParaRPr lang="en-US" sz="2800"/>
          </a:p>
          <a:p>
            <a:r>
              <a:rPr lang="en-US" sz="2800"/>
              <a:t>Correlation 			</a:t>
            </a:r>
            <a:r>
              <a:rPr lang="en-US"/>
              <a:t>        </a:t>
            </a:r>
            <a:r>
              <a:rPr lang="en-US" sz="2800"/>
              <a:t>Spearman rank order</a:t>
            </a:r>
            <a:endParaRPr lang="en-US" sz="2800">
              <a:cs typeface="Calibri"/>
            </a:endParaRPr>
          </a:p>
          <a:p>
            <a:r>
              <a:rPr lang="en-US" sz="2800"/>
              <a:t>Independent t-test</a:t>
            </a:r>
            <a:r>
              <a:rPr lang="en-US"/>
              <a:t>  		     </a:t>
            </a:r>
            <a:r>
              <a:rPr lang="en-US" sz="2800"/>
              <a:t>Mann-Whitney U-test</a:t>
            </a:r>
            <a:endParaRPr lang="en-US" sz="2800">
              <a:cs typeface="Calibri" panose="020F0502020204030204"/>
            </a:endParaRPr>
          </a:p>
          <a:p>
            <a:r>
              <a:rPr lang="en-US" sz="2800"/>
              <a:t>Matched pairs t-test </a:t>
            </a:r>
            <a:r>
              <a:rPr lang="en-US"/>
              <a:t>     </a:t>
            </a:r>
            <a:r>
              <a:rPr lang="en-US" sz="2800"/>
              <a:t>		Wilcoxen ranked order</a:t>
            </a:r>
            <a:endParaRPr lang="en-US" sz="2800">
              <a:cs typeface="Calibri" panose="020F0502020204030204"/>
            </a:endParaRPr>
          </a:p>
          <a:p>
            <a:r>
              <a:rPr lang="en-US" sz="2800"/>
              <a:t>ANOVA</a:t>
            </a:r>
            <a:r>
              <a:rPr lang="en-US"/>
              <a:t>  				          </a:t>
            </a:r>
            <a:r>
              <a:rPr lang="en-US" sz="2800" err="1"/>
              <a:t>Kurskal</a:t>
            </a:r>
            <a:r>
              <a:rPr lang="en-US" sz="2800"/>
              <a:t> – Wallis</a:t>
            </a:r>
            <a:endParaRPr lang="en-US" sz="2800">
              <a:cs typeface="Calibri"/>
            </a:endParaRPr>
          </a:p>
          <a:p>
            <a:pPr marL="0" indent="0">
              <a:buNone/>
            </a:pPr>
            <a:r>
              <a:rPr lang="en-US" sz="2800"/>
              <a:t>					Chi Squared</a:t>
            </a:r>
            <a:endParaRPr lang="en-US" sz="2800">
              <a:cs typeface="Calibri" panose="020F0502020204030204"/>
            </a:endParaRPr>
          </a:p>
        </p:txBody>
      </p:sp>
      <p:cxnSp>
        <p:nvCxnSpPr>
          <p:cNvPr id="6" name="Straight Arrow Connector 5">
            <a:extLst>
              <a:ext uri="{FF2B5EF4-FFF2-40B4-BE49-F238E27FC236}">
                <a16:creationId xmlns:a16="http://schemas.microsoft.com/office/drawing/2014/main" id="{2A5EB241-BBE6-1A1A-9A97-1E709DFCF71A}"/>
              </a:ext>
            </a:extLst>
          </p:cNvPr>
          <p:cNvCxnSpPr>
            <a:cxnSpLocks/>
          </p:cNvCxnSpPr>
          <p:nvPr/>
        </p:nvCxnSpPr>
        <p:spPr>
          <a:xfrm>
            <a:off x="4324989" y="3171626"/>
            <a:ext cx="2242211" cy="0"/>
          </a:xfrm>
          <a:prstGeom prst="straightConnector1">
            <a:avLst/>
          </a:prstGeom>
          <a:ln>
            <a:headEnd type="arrow"/>
            <a:tailEnd type="arrow"/>
          </a:ln>
        </p:spPr>
        <p:style>
          <a:lnRef idx="2">
            <a:schemeClr val="accent1"/>
          </a:lnRef>
          <a:fillRef idx="0">
            <a:schemeClr val="accent1"/>
          </a:fillRef>
          <a:effectRef idx="1">
            <a:schemeClr val="accent1"/>
          </a:effectRef>
          <a:fontRef idx="minor">
            <a:schemeClr val="tx1"/>
          </a:fontRef>
        </p:style>
      </p:cxnSp>
      <p:cxnSp>
        <p:nvCxnSpPr>
          <p:cNvPr id="7" name="Straight Arrow Connector 6">
            <a:extLst>
              <a:ext uri="{FF2B5EF4-FFF2-40B4-BE49-F238E27FC236}">
                <a16:creationId xmlns:a16="http://schemas.microsoft.com/office/drawing/2014/main" id="{34F96123-8E80-C8DF-4DD7-FF4EB2CAD9D2}"/>
              </a:ext>
            </a:extLst>
          </p:cNvPr>
          <p:cNvCxnSpPr>
            <a:cxnSpLocks/>
          </p:cNvCxnSpPr>
          <p:nvPr/>
        </p:nvCxnSpPr>
        <p:spPr>
          <a:xfrm flipV="1">
            <a:off x="3795059" y="3780117"/>
            <a:ext cx="2990626" cy="3977"/>
          </a:xfrm>
          <a:prstGeom prst="straightConnector1">
            <a:avLst/>
          </a:prstGeom>
          <a:ln>
            <a:headEnd type="arrow"/>
            <a:tailEnd type="arrow"/>
          </a:ln>
        </p:spPr>
        <p:style>
          <a:lnRef idx="2">
            <a:schemeClr val="accent1"/>
          </a:lnRef>
          <a:fillRef idx="0">
            <a:schemeClr val="accent1"/>
          </a:fillRef>
          <a:effectRef idx="1">
            <a:schemeClr val="accent1"/>
          </a:effectRef>
          <a:fontRef idx="minor">
            <a:schemeClr val="tx1"/>
          </a:fontRef>
        </p:style>
      </p:cxnSp>
      <p:cxnSp>
        <p:nvCxnSpPr>
          <p:cNvPr id="8" name="Straight Arrow Connector 7">
            <a:extLst>
              <a:ext uri="{FF2B5EF4-FFF2-40B4-BE49-F238E27FC236}">
                <a16:creationId xmlns:a16="http://schemas.microsoft.com/office/drawing/2014/main" id="{4ACFC2EF-6C45-8FB5-5E4B-86C2C3A0454E}"/>
              </a:ext>
            </a:extLst>
          </p:cNvPr>
          <p:cNvCxnSpPr>
            <a:cxnSpLocks/>
          </p:cNvCxnSpPr>
          <p:nvPr/>
        </p:nvCxnSpPr>
        <p:spPr>
          <a:xfrm flipV="1">
            <a:off x="4021393" y="4296915"/>
            <a:ext cx="2776582" cy="15782"/>
          </a:xfrm>
          <a:prstGeom prst="straightConnector1">
            <a:avLst/>
          </a:prstGeom>
          <a:ln>
            <a:headEnd type="arrow"/>
            <a:tailEnd type="arrow"/>
          </a:ln>
        </p:spPr>
        <p:style>
          <a:lnRef idx="2">
            <a:schemeClr val="accent1"/>
          </a:lnRef>
          <a:fillRef idx="0">
            <a:schemeClr val="accent1"/>
          </a:fillRef>
          <a:effectRef idx="1">
            <a:schemeClr val="accent1"/>
          </a:effectRef>
          <a:fontRef idx="minor">
            <a:schemeClr val="tx1"/>
          </a:fontRef>
        </p:style>
      </p:cxnSp>
      <p:cxnSp>
        <p:nvCxnSpPr>
          <p:cNvPr id="9" name="Straight Arrow Connector 8">
            <a:extLst>
              <a:ext uri="{FF2B5EF4-FFF2-40B4-BE49-F238E27FC236}">
                <a16:creationId xmlns:a16="http://schemas.microsoft.com/office/drawing/2014/main" id="{1F5EEC63-9417-BA5C-B727-2CA27CFF21D1}"/>
              </a:ext>
            </a:extLst>
          </p:cNvPr>
          <p:cNvCxnSpPr>
            <a:cxnSpLocks/>
          </p:cNvCxnSpPr>
          <p:nvPr/>
        </p:nvCxnSpPr>
        <p:spPr>
          <a:xfrm>
            <a:off x="2200932" y="4822602"/>
            <a:ext cx="5184158" cy="24580"/>
          </a:xfrm>
          <a:prstGeom prst="straightConnector1">
            <a:avLst/>
          </a:prstGeom>
          <a:ln>
            <a:headEnd type="arrow"/>
            <a:tailEnd type="arrow"/>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5929501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A71D5F5B-27E9-06BF-D049-F68B76891CA6}"/>
              </a:ext>
            </a:extLst>
          </p:cNvPr>
          <p:cNvSpPr>
            <a:spLocks noGrp="1" noChangeArrowheads="1"/>
          </p:cNvSpPr>
          <p:nvPr>
            <p:ph type="title"/>
          </p:nvPr>
        </p:nvSpPr>
        <p:spPr>
          <a:xfrm>
            <a:off x="1141413" y="618518"/>
            <a:ext cx="9905998" cy="1577340"/>
          </a:xfrm>
        </p:spPr>
        <p:txBody>
          <a:bodyPr/>
          <a:lstStyle/>
          <a:p>
            <a:pPr eaLnBrk="1" hangingPunct="1"/>
            <a:r>
              <a:rPr lang="en-GB">
                <a:latin typeface="Times New Roman" charset="0"/>
              </a:rPr>
              <a:t>Normal Distribution</a:t>
            </a:r>
          </a:p>
        </p:txBody>
      </p:sp>
      <p:sp>
        <p:nvSpPr>
          <p:cNvPr id="5" name="Rectangle 10">
            <a:extLst>
              <a:ext uri="{FF2B5EF4-FFF2-40B4-BE49-F238E27FC236}">
                <a16:creationId xmlns:a16="http://schemas.microsoft.com/office/drawing/2014/main" id="{FC0FA50A-6FE9-09C3-6D7C-1A7190783A23}"/>
              </a:ext>
            </a:extLst>
          </p:cNvPr>
          <p:cNvSpPr txBox="1">
            <a:spLocks noChangeArrowheads="1"/>
          </p:cNvSpPr>
          <p:nvPr/>
        </p:nvSpPr>
        <p:spPr>
          <a:xfrm>
            <a:off x="7091169" y="3430497"/>
            <a:ext cx="5100483" cy="1664369"/>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1"/>
            <a:r>
              <a:rPr lang="en-GB" dirty="0">
                <a:latin typeface="Times New Roman"/>
                <a:cs typeface="Times New Roman"/>
              </a:rPr>
              <a:t>                                                                                   Mean / Median / Mode </a:t>
            </a:r>
            <a:endParaRPr lang="en-US"/>
          </a:p>
        </p:txBody>
      </p:sp>
      <p:pic>
        <p:nvPicPr>
          <p:cNvPr id="6" name="Picture 5" descr="triglhs">
            <a:extLst>
              <a:ext uri="{FF2B5EF4-FFF2-40B4-BE49-F238E27FC236}">
                <a16:creationId xmlns:a16="http://schemas.microsoft.com/office/drawing/2014/main" id="{44B02644-8F76-B75E-1B1C-39F4F63DE15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1833" y="2072913"/>
            <a:ext cx="5088467" cy="361064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7" name="Line 11">
            <a:extLst>
              <a:ext uri="{FF2B5EF4-FFF2-40B4-BE49-F238E27FC236}">
                <a16:creationId xmlns:a16="http://schemas.microsoft.com/office/drawing/2014/main" id="{659DB307-6D13-CFC1-AF84-FE49E579E07D}"/>
              </a:ext>
            </a:extLst>
          </p:cNvPr>
          <p:cNvSpPr>
            <a:spLocks noChangeShapeType="1"/>
          </p:cNvSpPr>
          <p:nvPr/>
        </p:nvSpPr>
        <p:spPr bwMode="auto">
          <a:xfrm flipH="1" flipV="1">
            <a:off x="3600450" y="2708274"/>
            <a:ext cx="5471583" cy="692661"/>
          </a:xfrm>
          <a:prstGeom prst="line">
            <a:avLst/>
          </a:prstGeom>
          <a:noFill/>
          <a:ln w="28575">
            <a:solidFill>
              <a:srgbClr val="000000"/>
            </a:solidFill>
            <a:round/>
            <a:headEnd/>
            <a:tailEnd type="stealth" w="lg" len="lg"/>
          </a:ln>
          <a:extLst>
            <a:ext uri="{909E8E84-426E-40dd-AFC4-6F175D3DCCD1}">
              <a14:hiddenFill xmlns:a14="http://schemas.microsoft.com/office/drawing/2010/main" xmlns="">
                <a:noFill/>
              </a14:hiddenFill>
            </a:ext>
          </a:extLst>
        </p:spPr>
        <p:txBody>
          <a:bodyPr/>
          <a:lstStyle/>
          <a:p>
            <a:endParaRPr lang="en-GB"/>
          </a:p>
        </p:txBody>
      </p:sp>
    </p:spTree>
    <p:extLst>
      <p:ext uri="{BB962C8B-B14F-4D97-AF65-F5344CB8AC3E}">
        <p14:creationId xmlns:p14="http://schemas.microsoft.com/office/powerpoint/2010/main" val="29083511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Object 13">
            <a:extLst>
              <a:ext uri="{FF2B5EF4-FFF2-40B4-BE49-F238E27FC236}">
                <a16:creationId xmlns:a16="http://schemas.microsoft.com/office/drawing/2014/main" id="{A2ABC245-D3F0-852D-7C19-6CB10D525E33}"/>
              </a:ext>
            </a:extLst>
          </p:cNvPr>
          <p:cNvGraphicFramePr>
            <a:graphicFrameLocks noGrp="1" noChangeAspect="1"/>
          </p:cNvGraphicFramePr>
          <p:nvPr>
            <p:ph sz="half" idx="1"/>
            <p:extLst>
              <p:ext uri="{D42A27DB-BD31-4B8C-83A1-F6EECF244321}">
                <p14:modId xmlns:p14="http://schemas.microsoft.com/office/powerpoint/2010/main" val="2798642696"/>
              </p:ext>
            </p:extLst>
          </p:nvPr>
        </p:nvGraphicFramePr>
        <p:xfrm>
          <a:off x="2908795" y="348149"/>
          <a:ext cx="8994868" cy="5157788"/>
        </p:xfrm>
        <a:graphic>
          <a:graphicData uri="http://schemas.openxmlformats.org/presentationml/2006/ole">
            <mc:AlternateContent xmlns:mc="http://schemas.openxmlformats.org/markup-compatibility/2006">
              <mc:Choice xmlns:v="urn:schemas-microsoft-com:vml" Requires="v">
                <p:oleObj name="Bitmap Image" r:id="rId2" imgW="5439534" imgH="3142857" progId="Paint.Picture">
                  <p:embed/>
                </p:oleObj>
              </mc:Choice>
              <mc:Fallback>
                <p:oleObj name="Bitmap Image" r:id="rId2" imgW="5439534" imgH="3142857" progId="Paint.Picture">
                  <p:embed/>
                  <p:pic>
                    <p:nvPicPr>
                      <p:cNvPr id="4" name="Object 13">
                        <a:extLst>
                          <a:ext uri="{FF2B5EF4-FFF2-40B4-BE49-F238E27FC236}">
                            <a16:creationId xmlns:a16="http://schemas.microsoft.com/office/drawing/2014/main" id="{A2ABC245-D3F0-852D-7C19-6CB10D525E33}"/>
                          </a:ext>
                        </a:extLst>
                      </p:cNvPr>
                      <p:cNvPicPr>
                        <a:picLocks noGrp="1"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08795" y="348149"/>
                        <a:ext cx="8994868" cy="5157788"/>
                      </a:xfrm>
                      <a:prstGeom prst="rect">
                        <a:avLst/>
                      </a:prstGeom>
                      <a:noFill/>
                      <a:ln>
                        <a:noFill/>
                      </a:ln>
                      <a:effectLst/>
                    </p:spPr>
                  </p:pic>
                </p:oleObj>
              </mc:Fallback>
            </mc:AlternateContent>
          </a:graphicData>
        </a:graphic>
      </p:graphicFrame>
      <p:sp>
        <p:nvSpPr>
          <p:cNvPr id="5" name="TextBox 4">
            <a:extLst>
              <a:ext uri="{FF2B5EF4-FFF2-40B4-BE49-F238E27FC236}">
                <a16:creationId xmlns:a16="http://schemas.microsoft.com/office/drawing/2014/main" id="{D21B7AE0-D975-6BC3-456F-9F65CE1B1628}"/>
              </a:ext>
            </a:extLst>
          </p:cNvPr>
          <p:cNvSpPr txBox="1"/>
          <p:nvPr/>
        </p:nvSpPr>
        <p:spPr>
          <a:xfrm>
            <a:off x="550606" y="2163096"/>
            <a:ext cx="2054942" cy="1754326"/>
          </a:xfrm>
          <a:prstGeom prst="rect">
            <a:avLst/>
          </a:prstGeom>
          <a:noFill/>
        </p:spPr>
        <p:txBody>
          <a:bodyPr wrap="square" rtlCol="0">
            <a:spAutoFit/>
          </a:bodyPr>
          <a:lstStyle/>
          <a:p>
            <a:r>
              <a:rPr lang="en-GB" sz="3600"/>
              <a:t>Mean</a:t>
            </a:r>
          </a:p>
          <a:p>
            <a:r>
              <a:rPr lang="en-GB" sz="3600"/>
              <a:t>Mode</a:t>
            </a:r>
          </a:p>
          <a:p>
            <a:r>
              <a:rPr lang="en-GB" sz="3600"/>
              <a:t>Median</a:t>
            </a:r>
          </a:p>
        </p:txBody>
      </p:sp>
    </p:spTree>
    <p:extLst>
      <p:ext uri="{BB962C8B-B14F-4D97-AF65-F5344CB8AC3E}">
        <p14:creationId xmlns:p14="http://schemas.microsoft.com/office/powerpoint/2010/main" val="346345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Kurtosis and Skewness Example Question | CFA Level I - AnalystPrep">
            <a:extLst>
              <a:ext uri="{FF2B5EF4-FFF2-40B4-BE49-F238E27FC236}">
                <a16:creationId xmlns:a16="http://schemas.microsoft.com/office/drawing/2014/main" id="{1421DBE6-216B-A1F2-A7F8-75ED98CA53B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7580" y="553271"/>
            <a:ext cx="8233999" cy="4904299"/>
          </a:xfrm>
          <a:prstGeom prst="rect">
            <a:avLst/>
          </a:prstGeom>
          <a:noFill/>
          <a:extLst>
            <a:ext uri="{909E8E84-426E-40DD-AFC4-6F175D3DCCD1}">
              <a14:hiddenFill xmlns:a14="http://schemas.microsoft.com/office/drawing/2010/main">
                <a:solidFill>
                  <a:srgbClr val="FFFFFF"/>
                </a:solidFill>
              </a14:hiddenFill>
            </a:ext>
          </a:extLst>
        </p:spPr>
      </p:pic>
      <p:sp>
        <p:nvSpPr>
          <p:cNvPr id="22" name="TextBox 21">
            <a:extLst>
              <a:ext uri="{FF2B5EF4-FFF2-40B4-BE49-F238E27FC236}">
                <a16:creationId xmlns:a16="http://schemas.microsoft.com/office/drawing/2014/main" id="{A57DBF17-67F4-13E2-B3F1-AFC2BD5F99C2}"/>
              </a:ext>
            </a:extLst>
          </p:cNvPr>
          <p:cNvSpPr txBox="1"/>
          <p:nvPr/>
        </p:nvSpPr>
        <p:spPr>
          <a:xfrm>
            <a:off x="1553496" y="3204156"/>
            <a:ext cx="6096000" cy="646331"/>
          </a:xfrm>
          <a:prstGeom prst="rect">
            <a:avLst/>
          </a:prstGeom>
          <a:noFill/>
        </p:spPr>
        <p:txBody>
          <a:bodyPr wrap="square">
            <a:spAutoFit/>
          </a:bodyPr>
          <a:lstStyle/>
          <a:p>
            <a:r>
              <a:rPr lang="en-GB">
                <a:latin typeface="Times New Roman" charset="0"/>
              </a:rPr>
              <a:t> Mesokurtic curve </a:t>
            </a:r>
          </a:p>
          <a:p>
            <a:r>
              <a:rPr lang="en-GB">
                <a:latin typeface="Times New Roman" charset="0"/>
              </a:rPr>
              <a:t>(normal curve)</a:t>
            </a:r>
            <a:endParaRPr lang="en-GB"/>
          </a:p>
        </p:txBody>
      </p:sp>
      <p:pic>
        <p:nvPicPr>
          <p:cNvPr id="1028" name="Picture 4" descr="Python Scipy Stats Kurtosis - Useful Guide - Python Guides">
            <a:extLst>
              <a:ext uri="{FF2B5EF4-FFF2-40B4-BE49-F238E27FC236}">
                <a16:creationId xmlns:a16="http://schemas.microsoft.com/office/drawing/2014/main" id="{8D9BA6AC-273C-0DAA-D61F-50C5A4E703A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57833"/>
            <a:ext cx="5926547" cy="4310216"/>
          </a:xfrm>
          <a:prstGeom prst="rect">
            <a:avLst/>
          </a:prstGeom>
          <a:noFill/>
          <a:extLst>
            <a:ext uri="{909E8E84-426E-40DD-AFC4-6F175D3DCCD1}">
              <a14:hiddenFill xmlns:a14="http://schemas.microsoft.com/office/drawing/2010/main">
                <a:solidFill>
                  <a:srgbClr val="FFFFFF"/>
                </a:solidFill>
              </a14:hiddenFill>
            </a:ext>
          </a:extLst>
        </p:spPr>
      </p:pic>
      <p:sp>
        <p:nvSpPr>
          <p:cNvPr id="23" name="Rectangle 22">
            <a:extLst>
              <a:ext uri="{FF2B5EF4-FFF2-40B4-BE49-F238E27FC236}">
                <a16:creationId xmlns:a16="http://schemas.microsoft.com/office/drawing/2014/main" id="{18B4A98B-217F-334D-9765-1AA7A898F6F8}"/>
              </a:ext>
            </a:extLst>
          </p:cNvPr>
          <p:cNvSpPr/>
          <p:nvPr/>
        </p:nvSpPr>
        <p:spPr>
          <a:xfrm>
            <a:off x="6292645" y="4001729"/>
            <a:ext cx="5491775" cy="52111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25227377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C546A0A-9562-2E00-6B16-DF5669D08BD1}"/>
              </a:ext>
            </a:extLst>
          </p:cNvPr>
          <p:cNvPicPr>
            <a:picLocks noChangeAspect="1"/>
          </p:cNvPicPr>
          <p:nvPr/>
        </p:nvPicPr>
        <p:blipFill rotWithShape="1">
          <a:blip r:embed="rId2"/>
          <a:srcRect l="69435" t="13083" r="7742" b="36165"/>
          <a:stretch/>
        </p:blipFill>
        <p:spPr>
          <a:xfrm>
            <a:off x="1922206" y="363793"/>
            <a:ext cx="8347588" cy="5220931"/>
          </a:xfrm>
          <a:prstGeom prst="rect">
            <a:avLst/>
          </a:prstGeom>
        </p:spPr>
      </p:pic>
    </p:spTree>
    <p:extLst>
      <p:ext uri="{BB962C8B-B14F-4D97-AF65-F5344CB8AC3E}">
        <p14:creationId xmlns:p14="http://schemas.microsoft.com/office/powerpoint/2010/main" val="239731801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0460A4-6FE3-866E-EF19-815D548B7CD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BA505EC-7A42-796D-155F-778D424AF1E7}"/>
              </a:ext>
            </a:extLst>
          </p:cNvPr>
          <p:cNvSpPr>
            <a:spLocks noGrp="1"/>
          </p:cNvSpPr>
          <p:nvPr>
            <p:ph type="title"/>
          </p:nvPr>
        </p:nvSpPr>
        <p:spPr/>
        <p:txBody>
          <a:bodyPr/>
          <a:lstStyle/>
          <a:p>
            <a:r>
              <a:rPr lang="en-GB"/>
              <a:t>Recap descriptives and normality</a:t>
            </a:r>
          </a:p>
        </p:txBody>
      </p:sp>
      <p:sp>
        <p:nvSpPr>
          <p:cNvPr id="3" name="Content Placeholder 2">
            <a:extLst>
              <a:ext uri="{FF2B5EF4-FFF2-40B4-BE49-F238E27FC236}">
                <a16:creationId xmlns:a16="http://schemas.microsoft.com/office/drawing/2014/main" id="{AD5660B5-91E7-5265-959E-BB721A5A33C1}"/>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6854A746-C594-B2B0-29F2-3EF108915966}"/>
              </a:ext>
            </a:extLst>
          </p:cNvPr>
          <p:cNvPicPr>
            <a:picLocks noChangeAspect="1"/>
          </p:cNvPicPr>
          <p:nvPr/>
        </p:nvPicPr>
        <p:blipFill>
          <a:blip r:embed="rId2"/>
          <a:stretch>
            <a:fillRect/>
          </a:stretch>
        </p:blipFill>
        <p:spPr>
          <a:xfrm>
            <a:off x="0" y="1351187"/>
            <a:ext cx="12192000" cy="4155625"/>
          </a:xfrm>
          <a:prstGeom prst="rect">
            <a:avLst/>
          </a:prstGeom>
        </p:spPr>
      </p:pic>
    </p:spTree>
    <p:extLst>
      <p:ext uri="{BB962C8B-B14F-4D97-AF65-F5344CB8AC3E}">
        <p14:creationId xmlns:p14="http://schemas.microsoft.com/office/powerpoint/2010/main" val="5934588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B54879B-AE96-191E-3500-65EB4F47EE61}"/>
              </a:ext>
            </a:extLst>
          </p:cNvPr>
          <p:cNvSpPr>
            <a:spLocks noGrp="1"/>
          </p:cNvSpPr>
          <p:nvPr>
            <p:ph idx="1"/>
          </p:nvPr>
        </p:nvSpPr>
        <p:spPr>
          <a:xfrm>
            <a:off x="358219" y="294968"/>
            <a:ext cx="11481847" cy="5106591"/>
          </a:xfrm>
        </p:spPr>
        <p:txBody>
          <a:bodyPr/>
          <a:lstStyle/>
          <a:p>
            <a:r>
              <a:rPr lang="en-GB"/>
              <a:t>New Data set</a:t>
            </a:r>
          </a:p>
          <a:p>
            <a:r>
              <a:rPr lang="en-GB"/>
              <a:t>Tell SPSS the variables</a:t>
            </a:r>
          </a:p>
          <a:p>
            <a:r>
              <a:rPr lang="en-GB"/>
              <a:t>Copy and paste the data</a:t>
            </a:r>
          </a:p>
          <a:p>
            <a:endParaRPr lang="en-GB"/>
          </a:p>
          <a:p>
            <a:r>
              <a:rPr lang="en-GB"/>
              <a:t>Analyse</a:t>
            </a:r>
          </a:p>
          <a:p>
            <a:r>
              <a:rPr lang="en-GB"/>
              <a:t>Descriptive Statistics</a:t>
            </a:r>
          </a:p>
          <a:p>
            <a:r>
              <a:rPr lang="en-GB"/>
              <a:t>Descriptives</a:t>
            </a:r>
          </a:p>
          <a:p>
            <a:endParaRPr lang="en-GB"/>
          </a:p>
          <a:p>
            <a:r>
              <a:rPr lang="en-GB"/>
              <a:t>Move the two sets across to the variable box</a:t>
            </a:r>
          </a:p>
        </p:txBody>
      </p:sp>
      <p:sp>
        <p:nvSpPr>
          <p:cNvPr id="4" name="Content Placeholder 2">
            <a:extLst>
              <a:ext uri="{FF2B5EF4-FFF2-40B4-BE49-F238E27FC236}">
                <a16:creationId xmlns:a16="http://schemas.microsoft.com/office/drawing/2014/main" id="{8D601F4B-A515-8A6A-4059-4B3DC2B0C51D}"/>
              </a:ext>
            </a:extLst>
          </p:cNvPr>
          <p:cNvSpPr txBox="1">
            <a:spLocks/>
          </p:cNvSpPr>
          <p:nvPr/>
        </p:nvSpPr>
        <p:spPr>
          <a:xfrm>
            <a:off x="7442362" y="294968"/>
            <a:ext cx="4582490" cy="5106591"/>
          </a:xfrm>
          <a:prstGeom prst="rect">
            <a:avLst/>
          </a:prstGeom>
          <a:ln>
            <a:solidFill>
              <a:srgbClr val="023B59"/>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t>Options</a:t>
            </a:r>
          </a:p>
          <a:p>
            <a:pPr lvl="1"/>
            <a:r>
              <a:rPr lang="en-GB"/>
              <a:t>Mean</a:t>
            </a:r>
          </a:p>
          <a:p>
            <a:pPr lvl="1"/>
            <a:r>
              <a:rPr lang="en-GB"/>
              <a:t>Std. Deviation</a:t>
            </a:r>
          </a:p>
          <a:p>
            <a:pPr lvl="1"/>
            <a:r>
              <a:rPr lang="en-GB"/>
              <a:t>Range</a:t>
            </a:r>
          </a:p>
          <a:p>
            <a:pPr lvl="1"/>
            <a:r>
              <a:rPr lang="en-GB"/>
              <a:t>Minimum</a:t>
            </a:r>
          </a:p>
          <a:p>
            <a:pPr lvl="1"/>
            <a:r>
              <a:rPr lang="en-GB"/>
              <a:t>Maximum</a:t>
            </a:r>
          </a:p>
          <a:p>
            <a:pPr lvl="1"/>
            <a:endParaRPr lang="en-GB"/>
          </a:p>
          <a:p>
            <a:pPr lvl="1"/>
            <a:r>
              <a:rPr lang="en-GB"/>
              <a:t>Kurtosis and Skewness</a:t>
            </a:r>
          </a:p>
          <a:p>
            <a:pPr lvl="1"/>
            <a:endParaRPr lang="en-GB"/>
          </a:p>
          <a:p>
            <a:pPr lvl="1"/>
            <a:r>
              <a:rPr lang="en-GB"/>
              <a:t>Variable list</a:t>
            </a:r>
          </a:p>
        </p:txBody>
      </p:sp>
    </p:spTree>
    <p:extLst>
      <p:ext uri="{BB962C8B-B14F-4D97-AF65-F5344CB8AC3E}">
        <p14:creationId xmlns:p14="http://schemas.microsoft.com/office/powerpoint/2010/main" val="242856694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C74069-4E94-4BB9-E774-7B83F1E45B2A}"/>
              </a:ext>
            </a:extLst>
          </p:cNvPr>
          <p:cNvSpPr>
            <a:spLocks noGrp="1"/>
          </p:cNvSpPr>
          <p:nvPr>
            <p:ph type="title"/>
          </p:nvPr>
        </p:nvSpPr>
        <p:spPr/>
        <p:txBody>
          <a:bodyPr/>
          <a:lstStyle/>
          <a:p>
            <a:r>
              <a:rPr lang="en-GB"/>
              <a:t>Output window</a:t>
            </a:r>
          </a:p>
        </p:txBody>
      </p:sp>
      <p:sp>
        <p:nvSpPr>
          <p:cNvPr id="3" name="Content Placeholder 2">
            <a:extLst>
              <a:ext uri="{FF2B5EF4-FFF2-40B4-BE49-F238E27FC236}">
                <a16:creationId xmlns:a16="http://schemas.microsoft.com/office/drawing/2014/main" id="{44446564-EE7E-1D83-8127-729304F888A0}"/>
              </a:ext>
            </a:extLst>
          </p:cNvPr>
          <p:cNvSpPr>
            <a:spLocks noGrp="1"/>
          </p:cNvSpPr>
          <p:nvPr>
            <p:ph idx="1"/>
          </p:nvPr>
        </p:nvSpPr>
        <p:spPr>
          <a:xfrm>
            <a:off x="358219" y="1474839"/>
            <a:ext cx="11481847" cy="3926720"/>
          </a:xfrm>
        </p:spPr>
        <p:txBody>
          <a:bodyPr>
            <a:normAutofit lnSpcReduction="10000"/>
          </a:bodyPr>
          <a:lstStyle/>
          <a:p>
            <a:r>
              <a:rPr lang="en-GB"/>
              <a:t>Range </a:t>
            </a:r>
          </a:p>
          <a:p>
            <a:r>
              <a:rPr lang="en-GB"/>
              <a:t>Minimum</a:t>
            </a:r>
          </a:p>
          <a:p>
            <a:r>
              <a:rPr lang="en-GB"/>
              <a:t>Maximum</a:t>
            </a:r>
          </a:p>
          <a:p>
            <a:r>
              <a:rPr lang="en-GB"/>
              <a:t>Mean</a:t>
            </a:r>
          </a:p>
          <a:p>
            <a:r>
              <a:rPr lang="en-GB"/>
              <a:t>Standard deviation</a:t>
            </a:r>
          </a:p>
          <a:p>
            <a:endParaRPr lang="en-GB"/>
          </a:p>
          <a:p>
            <a:pPr marL="0" indent="0">
              <a:buNone/>
            </a:pPr>
            <a:r>
              <a:rPr lang="en-GB" sz="2400"/>
              <a:t>Mean (Standard Deviation)</a:t>
            </a:r>
          </a:p>
          <a:p>
            <a:pPr marL="0" indent="0">
              <a:buNone/>
            </a:pPr>
            <a:r>
              <a:rPr lang="en-GB" sz="2400"/>
              <a:t>59.75 (SD 9.14)</a:t>
            </a:r>
            <a:endParaRPr lang="en-GB"/>
          </a:p>
        </p:txBody>
      </p:sp>
      <p:pic>
        <p:nvPicPr>
          <p:cNvPr id="3074" name="Picture 2" descr="Standard Deviation: Variation from the Mean - Curvebreakers">
            <a:extLst>
              <a:ext uri="{FF2B5EF4-FFF2-40B4-BE49-F238E27FC236}">
                <a16:creationId xmlns:a16="http://schemas.microsoft.com/office/drawing/2014/main" id="{E724E921-E321-6122-26B1-B26F451154E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59825" y="1456441"/>
            <a:ext cx="6858000" cy="38576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6953400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A28CFB7C-024B-A22F-2A1A-52E30404BFD6}"/>
              </a:ext>
            </a:extLst>
          </p:cNvPr>
          <p:cNvSpPr>
            <a:spLocks noGrp="1"/>
          </p:cNvSpPr>
          <p:nvPr>
            <p:ph type="title"/>
          </p:nvPr>
        </p:nvSpPr>
        <p:spPr>
          <a:xfrm>
            <a:off x="662807" y="70157"/>
            <a:ext cx="10515600" cy="1325563"/>
          </a:xfrm>
        </p:spPr>
        <p:txBody>
          <a:bodyPr/>
          <a:lstStyle/>
          <a:p>
            <a:pPr algn="ctr"/>
            <a:r>
              <a:rPr lang="en-GB"/>
              <a:t>Standard Deviation Task</a:t>
            </a:r>
          </a:p>
        </p:txBody>
      </p:sp>
      <p:sp>
        <p:nvSpPr>
          <p:cNvPr id="5" name="Text Placeholder 3">
            <a:extLst>
              <a:ext uri="{FF2B5EF4-FFF2-40B4-BE49-F238E27FC236}">
                <a16:creationId xmlns:a16="http://schemas.microsoft.com/office/drawing/2014/main" id="{D686FCCD-74F8-ACCC-7451-7229CD88EFCA}"/>
              </a:ext>
            </a:extLst>
          </p:cNvPr>
          <p:cNvSpPr txBox="1">
            <a:spLocks/>
          </p:cNvSpPr>
          <p:nvPr/>
        </p:nvSpPr>
        <p:spPr>
          <a:xfrm>
            <a:off x="662807" y="1386195"/>
            <a:ext cx="5157787" cy="371572"/>
          </a:xfrm>
          <a:prstGeom prst="rect">
            <a:avLst/>
          </a:prstGeom>
        </p:spPr>
        <p:txBody>
          <a:bodyPr vert="horz" lIns="91440" tIns="45720" rIns="91440" bIns="45720" rtlCol="0">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a:t>Data</a:t>
            </a:r>
          </a:p>
        </p:txBody>
      </p:sp>
      <p:sp>
        <p:nvSpPr>
          <p:cNvPr id="6" name="Content Placeholder 4">
            <a:extLst>
              <a:ext uri="{FF2B5EF4-FFF2-40B4-BE49-F238E27FC236}">
                <a16:creationId xmlns:a16="http://schemas.microsoft.com/office/drawing/2014/main" id="{2A32C912-465E-A506-3E7E-0781A084B5BB}"/>
              </a:ext>
            </a:extLst>
          </p:cNvPr>
          <p:cNvSpPr txBox="1">
            <a:spLocks/>
          </p:cNvSpPr>
          <p:nvPr/>
        </p:nvSpPr>
        <p:spPr>
          <a:xfrm>
            <a:off x="662807" y="1801310"/>
            <a:ext cx="5243771" cy="409338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a:t>You conduct an evaluation of grip strength on athletes v non-athletes</a:t>
            </a:r>
          </a:p>
          <a:p>
            <a:pPr marL="0" indent="0">
              <a:buFont typeface="Arial" panose="020B0604020202020204" pitchFamily="34" charset="0"/>
              <a:buNone/>
            </a:pPr>
            <a:endParaRPr lang="en-GB"/>
          </a:p>
        </p:txBody>
      </p:sp>
      <p:sp>
        <p:nvSpPr>
          <p:cNvPr id="7" name="Text Placeholder 5">
            <a:extLst>
              <a:ext uri="{FF2B5EF4-FFF2-40B4-BE49-F238E27FC236}">
                <a16:creationId xmlns:a16="http://schemas.microsoft.com/office/drawing/2014/main" id="{D5245D63-8F92-DE00-55C9-2DA347C2300B}"/>
              </a:ext>
            </a:extLst>
          </p:cNvPr>
          <p:cNvSpPr txBox="1">
            <a:spLocks/>
          </p:cNvSpPr>
          <p:nvPr/>
        </p:nvSpPr>
        <p:spPr>
          <a:xfrm>
            <a:off x="5995219" y="1285211"/>
            <a:ext cx="5183188" cy="583066"/>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a:t>Questions</a:t>
            </a:r>
          </a:p>
        </p:txBody>
      </p:sp>
      <p:graphicFrame>
        <p:nvGraphicFramePr>
          <p:cNvPr id="8" name="Content Placeholder 9">
            <a:extLst>
              <a:ext uri="{FF2B5EF4-FFF2-40B4-BE49-F238E27FC236}">
                <a16:creationId xmlns:a16="http://schemas.microsoft.com/office/drawing/2014/main" id="{34E14583-BA27-0BCD-992E-233F4FDEA270}"/>
              </a:ext>
            </a:extLst>
          </p:cNvPr>
          <p:cNvGraphicFramePr>
            <a:graphicFrameLocks/>
          </p:cNvGraphicFramePr>
          <p:nvPr>
            <p:extLst>
              <p:ext uri="{D42A27DB-BD31-4B8C-83A1-F6EECF244321}">
                <p14:modId xmlns:p14="http://schemas.microsoft.com/office/powerpoint/2010/main" val="3793062090"/>
              </p:ext>
            </p:extLst>
          </p:nvPr>
        </p:nvGraphicFramePr>
        <p:xfrm>
          <a:off x="662807" y="2633095"/>
          <a:ext cx="5183188" cy="3708400"/>
        </p:xfrm>
        <a:graphic>
          <a:graphicData uri="http://schemas.openxmlformats.org/drawingml/2006/table">
            <a:tbl>
              <a:tblPr firstRow="1" bandRow="1">
                <a:tableStyleId>{5C22544A-7EE6-4342-B048-85BDC9FD1C3A}</a:tableStyleId>
              </a:tblPr>
              <a:tblGrid>
                <a:gridCol w="2591594">
                  <a:extLst>
                    <a:ext uri="{9D8B030D-6E8A-4147-A177-3AD203B41FA5}">
                      <a16:colId xmlns:a16="http://schemas.microsoft.com/office/drawing/2014/main" val="3865816782"/>
                    </a:ext>
                  </a:extLst>
                </a:gridCol>
                <a:gridCol w="2591594">
                  <a:extLst>
                    <a:ext uri="{9D8B030D-6E8A-4147-A177-3AD203B41FA5}">
                      <a16:colId xmlns:a16="http://schemas.microsoft.com/office/drawing/2014/main" val="1507559731"/>
                    </a:ext>
                  </a:extLst>
                </a:gridCol>
              </a:tblGrid>
              <a:tr h="370840">
                <a:tc>
                  <a:txBody>
                    <a:bodyPr/>
                    <a:lstStyle/>
                    <a:p>
                      <a:pPr algn="ctr"/>
                      <a:r>
                        <a:rPr lang="en-GB"/>
                        <a:t>Athletes</a:t>
                      </a:r>
                    </a:p>
                  </a:txBody>
                  <a:tcPr anchor="ctr"/>
                </a:tc>
                <a:tc>
                  <a:txBody>
                    <a:bodyPr/>
                    <a:lstStyle/>
                    <a:p>
                      <a:pPr algn="ctr"/>
                      <a:r>
                        <a:rPr lang="en-GB"/>
                        <a:t>Non-Athletes</a:t>
                      </a:r>
                    </a:p>
                  </a:txBody>
                  <a:tcPr anchor="ctr"/>
                </a:tc>
                <a:extLst>
                  <a:ext uri="{0D108BD9-81ED-4DB2-BD59-A6C34878D82A}">
                    <a16:rowId xmlns:a16="http://schemas.microsoft.com/office/drawing/2014/main" val="3213578943"/>
                  </a:ext>
                </a:extLst>
              </a:tr>
              <a:tr h="370840">
                <a:tc>
                  <a:txBody>
                    <a:bodyPr/>
                    <a:lstStyle/>
                    <a:p>
                      <a:pPr algn="ctr"/>
                      <a:r>
                        <a:rPr lang="en-GB"/>
                        <a:t>45</a:t>
                      </a:r>
                    </a:p>
                  </a:txBody>
                  <a:tcPr/>
                </a:tc>
                <a:tc>
                  <a:txBody>
                    <a:bodyPr/>
                    <a:lstStyle/>
                    <a:p>
                      <a:pPr algn="ctr"/>
                      <a:r>
                        <a:rPr lang="en-GB"/>
                        <a:t>41</a:t>
                      </a:r>
                    </a:p>
                  </a:txBody>
                  <a:tcPr/>
                </a:tc>
                <a:extLst>
                  <a:ext uri="{0D108BD9-81ED-4DB2-BD59-A6C34878D82A}">
                    <a16:rowId xmlns:a16="http://schemas.microsoft.com/office/drawing/2014/main" val="3514360525"/>
                  </a:ext>
                </a:extLst>
              </a:tr>
              <a:tr h="370840">
                <a:tc>
                  <a:txBody>
                    <a:bodyPr/>
                    <a:lstStyle/>
                    <a:p>
                      <a:pPr algn="ctr"/>
                      <a:r>
                        <a:rPr lang="en-GB"/>
                        <a:t>41</a:t>
                      </a:r>
                    </a:p>
                  </a:txBody>
                  <a:tcPr/>
                </a:tc>
                <a:tc>
                  <a:txBody>
                    <a:bodyPr/>
                    <a:lstStyle/>
                    <a:p>
                      <a:pPr algn="ctr"/>
                      <a:r>
                        <a:rPr lang="en-GB"/>
                        <a:t>23</a:t>
                      </a:r>
                    </a:p>
                  </a:txBody>
                  <a:tcPr/>
                </a:tc>
                <a:extLst>
                  <a:ext uri="{0D108BD9-81ED-4DB2-BD59-A6C34878D82A}">
                    <a16:rowId xmlns:a16="http://schemas.microsoft.com/office/drawing/2014/main" val="1973171683"/>
                  </a:ext>
                </a:extLst>
              </a:tr>
              <a:tr h="370840">
                <a:tc>
                  <a:txBody>
                    <a:bodyPr/>
                    <a:lstStyle/>
                    <a:p>
                      <a:pPr algn="ctr"/>
                      <a:r>
                        <a:rPr lang="en-GB"/>
                        <a:t>51</a:t>
                      </a:r>
                    </a:p>
                  </a:txBody>
                  <a:tcPr/>
                </a:tc>
                <a:tc>
                  <a:txBody>
                    <a:bodyPr/>
                    <a:lstStyle/>
                    <a:p>
                      <a:pPr algn="ctr"/>
                      <a:r>
                        <a:rPr lang="en-GB"/>
                        <a:t>51</a:t>
                      </a:r>
                    </a:p>
                  </a:txBody>
                  <a:tcPr/>
                </a:tc>
                <a:extLst>
                  <a:ext uri="{0D108BD9-81ED-4DB2-BD59-A6C34878D82A}">
                    <a16:rowId xmlns:a16="http://schemas.microsoft.com/office/drawing/2014/main" val="3356504532"/>
                  </a:ext>
                </a:extLst>
              </a:tr>
              <a:tr h="370840">
                <a:tc>
                  <a:txBody>
                    <a:bodyPr/>
                    <a:lstStyle/>
                    <a:p>
                      <a:pPr algn="ctr"/>
                      <a:r>
                        <a:rPr lang="en-GB"/>
                        <a:t>46</a:t>
                      </a:r>
                    </a:p>
                  </a:txBody>
                  <a:tcPr/>
                </a:tc>
                <a:tc>
                  <a:txBody>
                    <a:bodyPr/>
                    <a:lstStyle/>
                    <a:p>
                      <a:pPr algn="ctr"/>
                      <a:r>
                        <a:rPr lang="en-GB"/>
                        <a:t>31</a:t>
                      </a:r>
                    </a:p>
                  </a:txBody>
                  <a:tcPr/>
                </a:tc>
                <a:extLst>
                  <a:ext uri="{0D108BD9-81ED-4DB2-BD59-A6C34878D82A}">
                    <a16:rowId xmlns:a16="http://schemas.microsoft.com/office/drawing/2014/main" val="3605029854"/>
                  </a:ext>
                </a:extLst>
              </a:tr>
              <a:tr h="370840">
                <a:tc>
                  <a:txBody>
                    <a:bodyPr/>
                    <a:lstStyle/>
                    <a:p>
                      <a:pPr algn="ctr"/>
                      <a:r>
                        <a:rPr lang="en-GB"/>
                        <a:t>39</a:t>
                      </a:r>
                    </a:p>
                  </a:txBody>
                  <a:tcPr/>
                </a:tc>
                <a:tc>
                  <a:txBody>
                    <a:bodyPr/>
                    <a:lstStyle/>
                    <a:p>
                      <a:pPr algn="ctr"/>
                      <a:r>
                        <a:rPr lang="en-GB"/>
                        <a:t>34</a:t>
                      </a:r>
                    </a:p>
                  </a:txBody>
                  <a:tcPr/>
                </a:tc>
                <a:extLst>
                  <a:ext uri="{0D108BD9-81ED-4DB2-BD59-A6C34878D82A}">
                    <a16:rowId xmlns:a16="http://schemas.microsoft.com/office/drawing/2014/main" val="806283397"/>
                  </a:ext>
                </a:extLst>
              </a:tr>
              <a:tr h="370840">
                <a:tc>
                  <a:txBody>
                    <a:bodyPr/>
                    <a:lstStyle/>
                    <a:p>
                      <a:pPr algn="ctr"/>
                      <a:r>
                        <a:rPr lang="en-GB"/>
                        <a:t>48</a:t>
                      </a:r>
                    </a:p>
                  </a:txBody>
                  <a:tcPr/>
                </a:tc>
                <a:tc>
                  <a:txBody>
                    <a:bodyPr/>
                    <a:lstStyle/>
                    <a:p>
                      <a:pPr algn="ctr"/>
                      <a:r>
                        <a:rPr lang="en-GB"/>
                        <a:t>46</a:t>
                      </a:r>
                    </a:p>
                  </a:txBody>
                  <a:tcPr/>
                </a:tc>
                <a:extLst>
                  <a:ext uri="{0D108BD9-81ED-4DB2-BD59-A6C34878D82A}">
                    <a16:rowId xmlns:a16="http://schemas.microsoft.com/office/drawing/2014/main" val="2472516964"/>
                  </a:ext>
                </a:extLst>
              </a:tr>
              <a:tr h="370840">
                <a:tc>
                  <a:txBody>
                    <a:bodyPr/>
                    <a:lstStyle/>
                    <a:p>
                      <a:pPr algn="ctr"/>
                      <a:r>
                        <a:rPr lang="en-GB"/>
                        <a:t>46</a:t>
                      </a:r>
                    </a:p>
                  </a:txBody>
                  <a:tcPr/>
                </a:tc>
                <a:tc>
                  <a:txBody>
                    <a:bodyPr/>
                    <a:lstStyle/>
                    <a:p>
                      <a:pPr algn="ctr"/>
                      <a:r>
                        <a:rPr lang="en-GB"/>
                        <a:t>52</a:t>
                      </a:r>
                    </a:p>
                  </a:txBody>
                  <a:tcPr/>
                </a:tc>
                <a:extLst>
                  <a:ext uri="{0D108BD9-81ED-4DB2-BD59-A6C34878D82A}">
                    <a16:rowId xmlns:a16="http://schemas.microsoft.com/office/drawing/2014/main" val="2240981960"/>
                  </a:ext>
                </a:extLst>
              </a:tr>
              <a:tr h="370840">
                <a:tc>
                  <a:txBody>
                    <a:bodyPr/>
                    <a:lstStyle/>
                    <a:p>
                      <a:pPr algn="ctr"/>
                      <a:r>
                        <a:rPr lang="en-GB"/>
                        <a:t>44</a:t>
                      </a:r>
                    </a:p>
                  </a:txBody>
                  <a:tcPr/>
                </a:tc>
                <a:tc>
                  <a:txBody>
                    <a:bodyPr/>
                    <a:lstStyle/>
                    <a:p>
                      <a:pPr algn="ctr"/>
                      <a:r>
                        <a:rPr lang="en-GB"/>
                        <a:t>37</a:t>
                      </a:r>
                    </a:p>
                  </a:txBody>
                  <a:tcPr/>
                </a:tc>
                <a:extLst>
                  <a:ext uri="{0D108BD9-81ED-4DB2-BD59-A6C34878D82A}">
                    <a16:rowId xmlns:a16="http://schemas.microsoft.com/office/drawing/2014/main" val="2689293908"/>
                  </a:ext>
                </a:extLst>
              </a:tr>
              <a:tr h="370840">
                <a:tc>
                  <a:txBody>
                    <a:bodyPr/>
                    <a:lstStyle/>
                    <a:p>
                      <a:pPr algn="ctr"/>
                      <a:r>
                        <a:rPr lang="en-GB"/>
                        <a:t>50</a:t>
                      </a:r>
                    </a:p>
                  </a:txBody>
                  <a:tcPr/>
                </a:tc>
                <a:tc>
                  <a:txBody>
                    <a:bodyPr/>
                    <a:lstStyle/>
                    <a:p>
                      <a:pPr algn="ctr"/>
                      <a:r>
                        <a:rPr lang="en-GB"/>
                        <a:t>41</a:t>
                      </a:r>
                    </a:p>
                  </a:txBody>
                  <a:tcPr/>
                </a:tc>
                <a:extLst>
                  <a:ext uri="{0D108BD9-81ED-4DB2-BD59-A6C34878D82A}">
                    <a16:rowId xmlns:a16="http://schemas.microsoft.com/office/drawing/2014/main" val="708346109"/>
                  </a:ext>
                </a:extLst>
              </a:tr>
            </a:tbl>
          </a:graphicData>
        </a:graphic>
      </p:graphicFrame>
      <p:sp>
        <p:nvSpPr>
          <p:cNvPr id="9" name="TextBox 8">
            <a:extLst>
              <a:ext uri="{FF2B5EF4-FFF2-40B4-BE49-F238E27FC236}">
                <a16:creationId xmlns:a16="http://schemas.microsoft.com/office/drawing/2014/main" id="{3D19B20E-9928-F9D1-599B-DE7DB4264AC2}"/>
              </a:ext>
            </a:extLst>
          </p:cNvPr>
          <p:cNvSpPr txBox="1"/>
          <p:nvPr/>
        </p:nvSpPr>
        <p:spPr>
          <a:xfrm>
            <a:off x="6335786" y="2595773"/>
            <a:ext cx="5393093" cy="2308324"/>
          </a:xfrm>
          <a:prstGeom prst="rect">
            <a:avLst/>
          </a:prstGeom>
          <a:noFill/>
        </p:spPr>
        <p:txBody>
          <a:bodyPr wrap="square" rtlCol="0">
            <a:spAutoFit/>
          </a:bodyPr>
          <a:lstStyle/>
          <a:p>
            <a:r>
              <a:rPr lang="en-GB" sz="2400"/>
              <a:t>What is the mean and standard deviation for athletes and non athletes?</a:t>
            </a:r>
          </a:p>
          <a:p>
            <a:endParaRPr lang="en-GB" sz="2400"/>
          </a:p>
          <a:p>
            <a:r>
              <a:rPr lang="en-GB" sz="2400"/>
              <a:t>Calculate the range of the data.</a:t>
            </a:r>
          </a:p>
          <a:p>
            <a:endParaRPr lang="en-GB" sz="2400"/>
          </a:p>
          <a:p>
            <a:r>
              <a:rPr lang="en-GB" sz="2400"/>
              <a:t>Write a statement describing the data.</a:t>
            </a:r>
          </a:p>
        </p:txBody>
      </p:sp>
    </p:spTree>
    <p:extLst>
      <p:ext uri="{BB962C8B-B14F-4D97-AF65-F5344CB8AC3E}">
        <p14:creationId xmlns:p14="http://schemas.microsoft.com/office/powerpoint/2010/main" val="94480607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a:t>Calculating Mean, Standard Deviation &amp; Range</a:t>
            </a:r>
          </a:p>
        </p:txBody>
      </p:sp>
      <p:sp>
        <p:nvSpPr>
          <p:cNvPr id="3" name="Content Placeholder 2"/>
          <p:cNvSpPr>
            <a:spLocks noGrp="1"/>
          </p:cNvSpPr>
          <p:nvPr>
            <p:ph idx="1"/>
          </p:nvPr>
        </p:nvSpPr>
        <p:spPr/>
        <p:txBody>
          <a:bodyPr vert="horz" lIns="91440" tIns="45720" rIns="91440" bIns="45720" rtlCol="0" anchor="t">
            <a:normAutofit fontScale="77500" lnSpcReduction="20000"/>
          </a:bodyPr>
          <a:lstStyle/>
          <a:p>
            <a:pPr marL="0" indent="0">
              <a:buNone/>
            </a:pPr>
            <a:r>
              <a:rPr lang="en-GB"/>
              <a:t>Most SPSS output provide mean and SD</a:t>
            </a:r>
          </a:p>
          <a:p>
            <a:pPr marL="0" indent="0">
              <a:buNone/>
            </a:pPr>
            <a:endParaRPr lang="en-GB"/>
          </a:p>
          <a:p>
            <a:pPr marL="0" indent="0">
              <a:buNone/>
            </a:pPr>
            <a:r>
              <a:rPr lang="en-GB"/>
              <a:t>You can just calculate in using descriptives.</a:t>
            </a:r>
            <a:endParaRPr lang="en-GB">
              <a:cs typeface="Calibri"/>
            </a:endParaRPr>
          </a:p>
          <a:p>
            <a:pPr marL="0" indent="0">
              <a:buNone/>
            </a:pPr>
            <a:endParaRPr lang="en-GB"/>
          </a:p>
          <a:p>
            <a:pPr marL="457200" indent="-457200">
              <a:buFont typeface="+mj-lt"/>
              <a:buAutoNum type="arabicPeriod"/>
            </a:pPr>
            <a:r>
              <a:rPr lang="en-GB" sz="2000"/>
              <a:t>Input data into SPSS</a:t>
            </a:r>
            <a:endParaRPr lang="en-GB" sz="2000">
              <a:cs typeface="Calibri"/>
            </a:endParaRPr>
          </a:p>
          <a:p>
            <a:pPr marL="457200" indent="-457200">
              <a:buFont typeface="+mj-lt"/>
              <a:buAutoNum type="arabicPeriod"/>
            </a:pPr>
            <a:r>
              <a:rPr lang="en-GB" sz="2000"/>
              <a:t>Analyse</a:t>
            </a:r>
            <a:endParaRPr lang="en-GB" sz="2000">
              <a:cs typeface="Calibri"/>
            </a:endParaRPr>
          </a:p>
          <a:p>
            <a:pPr marL="457200" indent="-457200">
              <a:buFont typeface="+mj-lt"/>
              <a:buAutoNum type="arabicPeriod"/>
            </a:pPr>
            <a:r>
              <a:rPr lang="en-GB" sz="2000"/>
              <a:t>Descriptives statistics</a:t>
            </a:r>
            <a:endParaRPr lang="en-GB" sz="2000">
              <a:cs typeface="Calibri"/>
            </a:endParaRPr>
          </a:p>
          <a:p>
            <a:pPr marL="457200" indent="-457200">
              <a:buFont typeface="+mj-lt"/>
              <a:buAutoNum type="arabicPeriod"/>
            </a:pPr>
            <a:r>
              <a:rPr lang="en-GB" sz="2000"/>
              <a:t>Descriptives</a:t>
            </a:r>
          </a:p>
          <a:p>
            <a:pPr marL="457200" indent="-457200">
              <a:buFont typeface="+mj-lt"/>
              <a:buAutoNum type="arabicPeriod"/>
            </a:pPr>
            <a:r>
              <a:rPr lang="en-GB" sz="2000"/>
              <a:t>Move the variables across</a:t>
            </a:r>
            <a:endParaRPr lang="en-GB" sz="2000">
              <a:cs typeface="Calibri"/>
            </a:endParaRPr>
          </a:p>
          <a:p>
            <a:pPr marL="457200" indent="-457200">
              <a:buFont typeface="+mj-lt"/>
              <a:buAutoNum type="arabicPeriod"/>
            </a:pPr>
            <a:r>
              <a:rPr lang="en-GB" sz="2000"/>
              <a:t>Options – choose those you want</a:t>
            </a:r>
          </a:p>
          <a:p>
            <a:pPr marL="457200" indent="-457200">
              <a:buFont typeface="+mj-lt"/>
              <a:buAutoNum type="arabicPeriod"/>
            </a:pPr>
            <a:r>
              <a:rPr lang="en-GB" sz="2000"/>
              <a:t>OK</a:t>
            </a:r>
            <a:endParaRPr lang="en-GB" sz="2000">
              <a:cs typeface="Calibri"/>
            </a:endParaRPr>
          </a:p>
          <a:p>
            <a:pPr marL="0" indent="0">
              <a:buNone/>
            </a:pPr>
            <a:endParaRPr lang="en-GB" sz="2000"/>
          </a:p>
        </p:txBody>
      </p:sp>
    </p:spTree>
    <p:extLst>
      <p:ext uri="{BB962C8B-B14F-4D97-AF65-F5344CB8AC3E}">
        <p14:creationId xmlns:p14="http://schemas.microsoft.com/office/powerpoint/2010/main" val="3911311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81EFCA16-5D2F-BC9A-5B04-2BDFF0746BCF}"/>
              </a:ext>
            </a:extLst>
          </p:cNvPr>
          <p:cNvSpPr txBox="1">
            <a:spLocks/>
          </p:cNvSpPr>
          <p:nvPr/>
        </p:nvSpPr>
        <p:spPr>
          <a:xfrm>
            <a:off x="612057" y="20996"/>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r>
              <a:rPr lang="en-US"/>
              <a:t>Reporting the mean and SD</a:t>
            </a:r>
          </a:p>
        </p:txBody>
      </p:sp>
      <p:sp>
        <p:nvSpPr>
          <p:cNvPr id="5" name="Content Placeholder 2">
            <a:extLst>
              <a:ext uri="{FF2B5EF4-FFF2-40B4-BE49-F238E27FC236}">
                <a16:creationId xmlns:a16="http://schemas.microsoft.com/office/drawing/2014/main" id="{5D08FD91-25CD-2FDB-5369-3DB6C8E5D6F8}"/>
              </a:ext>
            </a:extLst>
          </p:cNvPr>
          <p:cNvSpPr txBox="1">
            <a:spLocks/>
          </p:cNvSpPr>
          <p:nvPr/>
        </p:nvSpPr>
        <p:spPr>
          <a:xfrm>
            <a:off x="612057" y="1481496"/>
            <a:ext cx="10515600" cy="4351338"/>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defRPr/>
            </a:pPr>
            <a:r>
              <a:rPr lang="en-US" altLang="en-US"/>
              <a:t>The grip strength of athletes </a:t>
            </a:r>
            <a:r>
              <a:rPr lang="en-US" altLang="en-US">
                <a:solidFill>
                  <a:srgbClr val="FF0000"/>
                </a:solidFill>
              </a:rPr>
              <a:t>(n=_, _.__</a:t>
            </a:r>
            <a:r>
              <a:rPr lang="en-US" altLang="en-US">
                <a:solidFill>
                  <a:srgbClr val="FF0000"/>
                </a:solidFill>
                <a:ea typeface="MS Gothic"/>
              </a:rPr>
              <a:t>±__kg</a:t>
            </a:r>
            <a:r>
              <a:rPr lang="en-US" altLang="en-US">
                <a:solidFill>
                  <a:srgbClr val="FF0000"/>
                </a:solidFill>
                <a:latin typeface="MS Gothic"/>
                <a:ea typeface="MS Gothic"/>
              </a:rPr>
              <a:t>)</a:t>
            </a:r>
            <a:r>
              <a:rPr lang="en-US" altLang="en-US"/>
              <a:t>was greater than that of non-athletes </a:t>
            </a:r>
            <a:r>
              <a:rPr lang="en-US" altLang="en-US">
                <a:solidFill>
                  <a:srgbClr val="FF0000"/>
                </a:solidFill>
              </a:rPr>
              <a:t>(n=_,__._ </a:t>
            </a:r>
            <a:r>
              <a:rPr lang="en-US" altLang="en-US">
                <a:solidFill>
                  <a:srgbClr val="FF0000"/>
                </a:solidFill>
                <a:ea typeface="MS Gothic"/>
              </a:rPr>
              <a:t>± ____kg)</a:t>
            </a:r>
            <a:r>
              <a:rPr lang="en-US" altLang="en-US">
                <a:ea typeface="MS Gothic"/>
              </a:rPr>
              <a:t>.</a:t>
            </a:r>
          </a:p>
          <a:p>
            <a:pPr marL="0" indent="0">
              <a:buNone/>
              <a:defRPr/>
            </a:pPr>
            <a:r>
              <a:rPr lang="en-US" altLang="en-US" sz="2000">
                <a:ea typeface="MS Gothic"/>
              </a:rPr>
              <a:t>i.e. the number within the group, mean ± Standard deviation </a:t>
            </a:r>
            <a:endParaRPr lang="en-US" altLang="en-US" sz="2000">
              <a:ea typeface="MS Gothic" pitchFamily="49" charset="-128"/>
              <a:cs typeface="Calibri"/>
            </a:endParaRPr>
          </a:p>
          <a:p>
            <a:pPr marL="0" indent="0">
              <a:buFont typeface="Arial" panose="020B0604020202020204" pitchFamily="34" charset="0"/>
              <a:buNone/>
              <a:defRPr/>
            </a:pPr>
            <a:endParaRPr lang="en-US" altLang="en-US">
              <a:ea typeface="MS Gothic" pitchFamily="49" charset="-128"/>
            </a:endParaRPr>
          </a:p>
          <a:p>
            <a:pPr marL="0" indent="0">
              <a:buNone/>
              <a:defRPr/>
            </a:pPr>
            <a:r>
              <a:rPr lang="en-US" altLang="en-US">
                <a:ea typeface="MS Gothic"/>
              </a:rPr>
              <a:t>1 SD is assumed unless otherwise stated. </a:t>
            </a:r>
            <a:endParaRPr lang="en-US" altLang="en-US">
              <a:ea typeface="MS Gothic" pitchFamily="49" charset="-128"/>
              <a:cs typeface="Calibri"/>
            </a:endParaRPr>
          </a:p>
          <a:p>
            <a:pPr marL="0" indent="0">
              <a:buFont typeface="Arial" panose="020B0604020202020204" pitchFamily="34" charset="0"/>
              <a:buNone/>
              <a:defRPr/>
            </a:pPr>
            <a:endParaRPr lang="en-US" altLang="en-US">
              <a:ea typeface="MS Gothic" pitchFamily="49" charset="-128"/>
            </a:endParaRPr>
          </a:p>
          <a:p>
            <a:pPr marL="0" indent="0">
              <a:buFont typeface="Arial" panose="020B0604020202020204" pitchFamily="34" charset="0"/>
              <a:buNone/>
              <a:defRPr/>
            </a:pPr>
            <a:r>
              <a:rPr lang="en-US" altLang="en-US">
                <a:solidFill>
                  <a:srgbClr val="0070C0"/>
                </a:solidFill>
                <a:ea typeface="MS Gothic"/>
              </a:rPr>
              <a:t>The higher range of strength in non-athletes (29kg) compared to athletes (12kg) results in a greater standard deviation and means that there is a greater variable in strength score in the non-athlete group</a:t>
            </a:r>
          </a:p>
        </p:txBody>
      </p:sp>
    </p:spTree>
    <p:extLst>
      <p:ext uri="{BB962C8B-B14F-4D97-AF65-F5344CB8AC3E}">
        <p14:creationId xmlns:p14="http://schemas.microsoft.com/office/powerpoint/2010/main" val="40486953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4A9ECC9-1F74-10C5-9438-040C0DC50624}"/>
              </a:ext>
            </a:extLst>
          </p:cNvPr>
          <p:cNvSpPr>
            <a:spLocks noGrp="1"/>
          </p:cNvSpPr>
          <p:nvPr>
            <p:ph type="title"/>
          </p:nvPr>
        </p:nvSpPr>
        <p:spPr>
          <a:xfrm>
            <a:off x="391610" y="366016"/>
            <a:ext cx="11408779" cy="596167"/>
          </a:xfrm>
        </p:spPr>
        <p:txBody>
          <a:bodyPr>
            <a:noAutofit/>
          </a:bodyPr>
          <a:lstStyle/>
          <a:p>
            <a:pPr algn="ctr"/>
            <a:r>
              <a:rPr lang="en-GB" sz="3200"/>
              <a:t>Confidence Intervals</a:t>
            </a:r>
          </a:p>
        </p:txBody>
      </p:sp>
      <p:sp>
        <p:nvSpPr>
          <p:cNvPr id="5" name="Content Placeholder 2">
            <a:extLst>
              <a:ext uri="{FF2B5EF4-FFF2-40B4-BE49-F238E27FC236}">
                <a16:creationId xmlns:a16="http://schemas.microsoft.com/office/drawing/2014/main" id="{2A114476-C984-DDC1-BBAE-EB601FB1D717}"/>
              </a:ext>
            </a:extLst>
          </p:cNvPr>
          <p:cNvSpPr>
            <a:spLocks noGrp="1"/>
          </p:cNvSpPr>
          <p:nvPr>
            <p:ph idx="1"/>
          </p:nvPr>
        </p:nvSpPr>
        <p:spPr>
          <a:xfrm>
            <a:off x="610221" y="1097782"/>
            <a:ext cx="10784610" cy="4662435"/>
          </a:xfrm>
        </p:spPr>
        <p:txBody>
          <a:bodyPr>
            <a:normAutofit fontScale="92500" lnSpcReduction="10000"/>
          </a:bodyPr>
          <a:lstStyle/>
          <a:p>
            <a:pPr marL="0" indent="0">
              <a:buNone/>
            </a:pPr>
            <a:r>
              <a:rPr lang="en-GB" sz="2400"/>
              <a:t>Calculating the mean of a group only allows you to describe the mean of </a:t>
            </a:r>
            <a:r>
              <a:rPr lang="en-GB" sz="2400" b="1"/>
              <a:t>that</a:t>
            </a:r>
            <a:r>
              <a:rPr lang="en-GB" sz="2400"/>
              <a:t> group.</a:t>
            </a:r>
          </a:p>
          <a:p>
            <a:pPr marL="0" indent="0">
              <a:buNone/>
            </a:pPr>
            <a:r>
              <a:rPr lang="en-GB" sz="2400"/>
              <a:t>Calculating the confidence interval from this mean and its standard deviation (normally with a certainty of 95% probability) allows you to predict the mean score within the population as a whole. </a:t>
            </a:r>
          </a:p>
          <a:p>
            <a:pPr marL="0" indent="0">
              <a:buNone/>
            </a:pPr>
            <a:r>
              <a:rPr lang="en-GB" sz="2400"/>
              <a:t>However this calculation only provides a range score that the mean lies between.</a:t>
            </a:r>
          </a:p>
          <a:p>
            <a:pPr marL="0" indent="0">
              <a:buNone/>
            </a:pPr>
            <a:endParaRPr lang="en-GB" sz="2400"/>
          </a:p>
          <a:p>
            <a:pPr marL="0" indent="0" algn="ctr">
              <a:buNone/>
            </a:pPr>
            <a:r>
              <a:rPr lang="en-GB" sz="2400"/>
              <a:t>i.e. The mean strength of the group was 34.5±9.5kg (95% CI 29.5, 39.5)</a:t>
            </a:r>
          </a:p>
          <a:p>
            <a:pPr marL="0" indent="0" algn="ctr">
              <a:buNone/>
            </a:pPr>
            <a:endParaRPr lang="en-GB" sz="2400"/>
          </a:p>
          <a:p>
            <a:pPr marL="0" indent="0">
              <a:buNone/>
            </a:pPr>
            <a:r>
              <a:rPr lang="en-GB" sz="2400"/>
              <a:t>This means that the mean strength of the whole population from which the group mean was derived is between 29.5kg and 39.5kg.</a:t>
            </a:r>
          </a:p>
          <a:p>
            <a:pPr marL="0" indent="0">
              <a:buNone/>
            </a:pPr>
            <a:endParaRPr lang="en-GB" sz="2400"/>
          </a:p>
          <a:p>
            <a:pPr marL="0" indent="0">
              <a:buNone/>
            </a:pPr>
            <a:r>
              <a:rPr lang="en-GB" sz="2400"/>
              <a:t>You should report the CI along with the mean and standard deviation within the results section.</a:t>
            </a:r>
          </a:p>
          <a:p>
            <a:pPr marL="0" indent="0">
              <a:buNone/>
            </a:pPr>
            <a:endParaRPr lang="en-GB" sz="2400"/>
          </a:p>
          <a:p>
            <a:pPr marL="0" indent="0">
              <a:buNone/>
            </a:pPr>
            <a:endParaRPr lang="en-GB" sz="2400"/>
          </a:p>
        </p:txBody>
      </p:sp>
    </p:spTree>
    <p:extLst>
      <p:ext uri="{BB962C8B-B14F-4D97-AF65-F5344CB8AC3E}">
        <p14:creationId xmlns:p14="http://schemas.microsoft.com/office/powerpoint/2010/main" val="92468271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91704BFB-17DE-510B-09BD-79C66F42CB81}"/>
              </a:ext>
            </a:extLst>
          </p:cNvPr>
          <p:cNvSpPr>
            <a:spLocks noGrp="1"/>
          </p:cNvSpPr>
          <p:nvPr>
            <p:ph type="title"/>
          </p:nvPr>
        </p:nvSpPr>
        <p:spPr>
          <a:xfrm>
            <a:off x="838200" y="365125"/>
            <a:ext cx="10515600" cy="1325563"/>
          </a:xfrm>
        </p:spPr>
        <p:txBody>
          <a:bodyPr/>
          <a:lstStyle/>
          <a:p>
            <a:pPr>
              <a:defRPr/>
            </a:pPr>
            <a:r>
              <a:rPr lang="en-GB"/>
              <a:t>Why Is Confidence Interval Important</a:t>
            </a:r>
          </a:p>
        </p:txBody>
      </p:sp>
      <p:pic>
        <p:nvPicPr>
          <p:cNvPr id="5" name="Picture 2" descr="Image result for confidence interval">
            <a:extLst>
              <a:ext uri="{FF2B5EF4-FFF2-40B4-BE49-F238E27FC236}">
                <a16:creationId xmlns:a16="http://schemas.microsoft.com/office/drawing/2014/main" id="{0564F013-D3FE-68CF-AC8F-6E1C69D43E1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86032" y="1816101"/>
            <a:ext cx="5029200" cy="3429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10" descr="Image result for confidence interval comparisons 2 samples">
            <a:extLst>
              <a:ext uri="{FF2B5EF4-FFF2-40B4-BE49-F238E27FC236}">
                <a16:creationId xmlns:a16="http://schemas.microsoft.com/office/drawing/2014/main" id="{9D744860-3EA4-651A-75CE-2A18A7AB2085}"/>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248526" y="2071689"/>
            <a:ext cx="3990769" cy="2892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ight Arrow 3">
            <a:extLst>
              <a:ext uri="{FF2B5EF4-FFF2-40B4-BE49-F238E27FC236}">
                <a16:creationId xmlns:a16="http://schemas.microsoft.com/office/drawing/2014/main" id="{B3A7A7B6-B856-BEC8-7C18-EE756407ACBC}"/>
              </a:ext>
            </a:extLst>
          </p:cNvPr>
          <p:cNvSpPr/>
          <p:nvPr/>
        </p:nvSpPr>
        <p:spPr>
          <a:xfrm>
            <a:off x="6096001" y="3271839"/>
            <a:ext cx="1152525" cy="517525"/>
          </a:xfrm>
          <a:prstGeom prst="rightArrow">
            <a:avLst/>
          </a:prstGeom>
          <a:solidFill>
            <a:srgbClr val="FF0000"/>
          </a:solidFill>
        </p:spPr>
        <p:style>
          <a:lnRef idx="1">
            <a:schemeClr val="accent1"/>
          </a:lnRef>
          <a:fillRef idx="3">
            <a:schemeClr val="accent1"/>
          </a:fillRef>
          <a:effectRef idx="2">
            <a:schemeClr val="accent1"/>
          </a:effectRef>
          <a:fontRef idx="minor">
            <a:schemeClr val="lt1"/>
          </a:fontRef>
        </p:style>
        <p:txBody>
          <a:bodyPr anchor="ctr"/>
          <a:lstStyle/>
          <a:p>
            <a:pPr algn="ctr" eaLnBrk="1" hangingPunct="1">
              <a:defRPr/>
            </a:pPr>
            <a:endParaRPr lang="en-GB"/>
          </a:p>
        </p:txBody>
      </p:sp>
    </p:spTree>
    <p:extLst>
      <p:ext uri="{BB962C8B-B14F-4D97-AF65-F5344CB8AC3E}">
        <p14:creationId xmlns:p14="http://schemas.microsoft.com/office/powerpoint/2010/main" val="390443889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8890CA7-E6FE-5B2D-BA80-F5A82FB58B88}"/>
              </a:ext>
            </a:extLst>
          </p:cNvPr>
          <p:cNvSpPr>
            <a:spLocks noGrp="1"/>
          </p:cNvSpPr>
          <p:nvPr>
            <p:ph type="title"/>
          </p:nvPr>
        </p:nvSpPr>
        <p:spPr>
          <a:xfrm>
            <a:off x="838200" y="365125"/>
            <a:ext cx="10515600" cy="1325563"/>
          </a:xfrm>
        </p:spPr>
        <p:txBody>
          <a:bodyPr/>
          <a:lstStyle/>
          <a:p>
            <a:pPr algn="ctr"/>
            <a:r>
              <a:rPr lang="en-GB"/>
              <a:t>Calculating the Confidence Interval</a:t>
            </a:r>
          </a:p>
        </p:txBody>
      </p:sp>
      <p:sp>
        <p:nvSpPr>
          <p:cNvPr id="5" name="Content Placeholder 2">
            <a:extLst>
              <a:ext uri="{FF2B5EF4-FFF2-40B4-BE49-F238E27FC236}">
                <a16:creationId xmlns:a16="http://schemas.microsoft.com/office/drawing/2014/main" id="{8D1489DA-2A6C-0188-463C-7C13C3C5C16C}"/>
              </a:ext>
            </a:extLst>
          </p:cNvPr>
          <p:cNvSpPr>
            <a:spLocks noGrp="1"/>
          </p:cNvSpPr>
          <p:nvPr>
            <p:ph idx="1"/>
          </p:nvPr>
        </p:nvSpPr>
        <p:spPr>
          <a:xfrm>
            <a:off x="838200" y="1825625"/>
            <a:ext cx="10515600" cy="4309452"/>
          </a:xfrm>
        </p:spPr>
        <p:txBody>
          <a:bodyPr>
            <a:normAutofit lnSpcReduction="10000"/>
          </a:bodyPr>
          <a:lstStyle/>
          <a:p>
            <a:pPr marL="0" indent="0">
              <a:buNone/>
            </a:pPr>
            <a:r>
              <a:rPr lang="en-GB"/>
              <a:t>The confidence intervals is a standard output in SPSS but can be calculated.</a:t>
            </a:r>
          </a:p>
          <a:p>
            <a:pPr marL="0" indent="0">
              <a:buNone/>
            </a:pPr>
            <a:endParaRPr lang="en-GB"/>
          </a:p>
          <a:p>
            <a:pPr marL="0" indent="0">
              <a:buNone/>
            </a:pPr>
            <a:endParaRPr lang="en-GB"/>
          </a:p>
          <a:p>
            <a:pPr marL="0" indent="0">
              <a:buNone/>
            </a:pPr>
            <a:endParaRPr lang="en-GB"/>
          </a:p>
          <a:p>
            <a:pPr marL="0" indent="0">
              <a:buNone/>
            </a:pPr>
            <a:endParaRPr lang="en-GB"/>
          </a:p>
          <a:p>
            <a:pPr marL="0" indent="0">
              <a:buNone/>
            </a:pPr>
            <a:endParaRPr lang="en-GB"/>
          </a:p>
          <a:p>
            <a:pPr marL="0" indent="0" algn="ctr">
              <a:buNone/>
            </a:pPr>
            <a:r>
              <a:rPr lang="en-GB">
                <a:solidFill>
                  <a:srgbClr val="FF0000"/>
                </a:solidFill>
              </a:rPr>
              <a:t>Using SPSS determine the mean, standard deviation and confidence interval of the variables within data set 1</a:t>
            </a:r>
            <a:r>
              <a:rPr lang="en-GB"/>
              <a:t>.</a:t>
            </a:r>
          </a:p>
          <a:p>
            <a:pPr marL="0" indent="0">
              <a:buNone/>
            </a:pPr>
            <a:endParaRPr lang="en-GB"/>
          </a:p>
          <a:p>
            <a:endParaRPr lang="en-GB"/>
          </a:p>
        </p:txBody>
      </p:sp>
      <p:pic>
        <p:nvPicPr>
          <p:cNvPr id="6" name="Picture 5" descr="F:\PHd\ci-for-the-mean-formula.png">
            <a:extLst>
              <a:ext uri="{FF2B5EF4-FFF2-40B4-BE49-F238E27FC236}">
                <a16:creationId xmlns:a16="http://schemas.microsoft.com/office/drawing/2014/main" id="{A7E04FDE-A843-C48C-5CFB-6C0A7EE3247F}"/>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2151164" y="2939747"/>
            <a:ext cx="2846901" cy="1414230"/>
          </a:xfrm>
          <a:prstGeom prst="rect">
            <a:avLst/>
          </a:prstGeom>
          <a:noFill/>
          <a:ln>
            <a:noFill/>
          </a:ln>
        </p:spPr>
      </p:pic>
      <p:sp>
        <p:nvSpPr>
          <p:cNvPr id="7" name="Text Box 2">
            <a:extLst>
              <a:ext uri="{FF2B5EF4-FFF2-40B4-BE49-F238E27FC236}">
                <a16:creationId xmlns:a16="http://schemas.microsoft.com/office/drawing/2014/main" id="{760BD01A-8A93-EE08-63C4-AC3BFFDD098E}"/>
              </a:ext>
            </a:extLst>
          </p:cNvPr>
          <p:cNvSpPr txBox="1">
            <a:spLocks noChangeArrowheads="1"/>
          </p:cNvSpPr>
          <p:nvPr/>
        </p:nvSpPr>
        <p:spPr bwMode="auto">
          <a:xfrm>
            <a:off x="5954229" y="2939747"/>
            <a:ext cx="3662728" cy="1477328"/>
          </a:xfrm>
          <a:prstGeom prst="rect">
            <a:avLst/>
          </a:prstGeom>
          <a:solidFill>
            <a:srgbClr val="FFFFFF"/>
          </a:solidFill>
          <a:ln w="9525">
            <a:noFill/>
            <a:miter lim="800000"/>
            <a:headEnd/>
            <a:tailEnd/>
          </a:ln>
        </p:spPr>
        <p:txBody>
          <a:bodyPr rot="0" vert="horz" wrap="square" lIns="91440" tIns="45720" rIns="91440" bIns="45720" anchor="t" anchorCtr="0">
            <a:spAutoFit/>
          </a:bodyPr>
          <a:lstStyle/>
          <a:p>
            <a:pPr>
              <a:spcAft>
                <a:spcPts val="0"/>
              </a:spcAft>
            </a:pPr>
            <a:r>
              <a:rPr lang="en-GB">
                <a:effectLst/>
                <a:latin typeface="Calibri" panose="020F0502020204030204" pitchFamily="34" charset="0"/>
                <a:ea typeface="Calibri" panose="020F0502020204030204" pitchFamily="34" charset="0"/>
                <a:cs typeface="Times New Roman" panose="02020603050405020304" pitchFamily="18" charset="0"/>
              </a:rPr>
              <a:t>Where</a:t>
            </a:r>
          </a:p>
          <a:p>
            <a:pPr>
              <a:spcAft>
                <a:spcPts val="0"/>
              </a:spcAft>
            </a:pPr>
            <a:r>
              <a:rPr lang="en-GB">
                <a:effectLst/>
                <a:latin typeface="Calibri" panose="020F0502020204030204" pitchFamily="34" charset="0"/>
                <a:ea typeface="Calibri" panose="020F0502020204030204" pitchFamily="34" charset="0"/>
                <a:cs typeface="Times New Roman" panose="02020603050405020304" pitchFamily="18" charset="0"/>
              </a:rPr>
              <a:t>X is the mean value</a:t>
            </a:r>
          </a:p>
          <a:p>
            <a:pPr>
              <a:spcAft>
                <a:spcPts val="0"/>
              </a:spcAft>
            </a:pPr>
            <a:r>
              <a:rPr lang="en-GB">
                <a:effectLst/>
                <a:latin typeface="Calibri" panose="020F0502020204030204" pitchFamily="34" charset="0"/>
                <a:ea typeface="Calibri" panose="020F0502020204030204" pitchFamily="34" charset="0"/>
                <a:cs typeface="Times New Roman" panose="02020603050405020304" pitchFamily="18" charset="0"/>
              </a:rPr>
              <a:t>Z is 1.96</a:t>
            </a:r>
          </a:p>
          <a:p>
            <a:pPr>
              <a:spcAft>
                <a:spcPts val="0"/>
              </a:spcAft>
            </a:pPr>
            <a:r>
              <a:rPr lang="en-GB">
                <a:effectLst/>
                <a:latin typeface="Calibri" panose="020F0502020204030204" pitchFamily="34" charset="0"/>
                <a:ea typeface="Calibri" panose="020F0502020204030204" pitchFamily="34" charset="0"/>
                <a:cs typeface="Times New Roman" panose="02020603050405020304" pitchFamily="18" charset="0"/>
              </a:rPr>
              <a:t>S is the standard deviation</a:t>
            </a:r>
          </a:p>
          <a:p>
            <a:pPr>
              <a:spcAft>
                <a:spcPts val="0"/>
              </a:spcAft>
            </a:pPr>
            <a:r>
              <a:rPr lang="en-GB">
                <a:effectLst/>
                <a:latin typeface="Calibri" panose="020F0502020204030204" pitchFamily="34" charset="0"/>
                <a:ea typeface="Calibri" panose="020F0502020204030204" pitchFamily="34" charset="0"/>
                <a:cs typeface="Times New Roman" panose="02020603050405020304" pitchFamily="18" charset="0"/>
              </a:rPr>
              <a:t>N is the number of data points</a:t>
            </a:r>
          </a:p>
        </p:txBody>
      </p:sp>
    </p:spTree>
    <p:extLst>
      <p:ext uri="{BB962C8B-B14F-4D97-AF65-F5344CB8AC3E}">
        <p14:creationId xmlns:p14="http://schemas.microsoft.com/office/powerpoint/2010/main" val="55307389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3">
            <a:extLst>
              <a:ext uri="{FF2B5EF4-FFF2-40B4-BE49-F238E27FC236}">
                <a16:creationId xmlns:a16="http://schemas.microsoft.com/office/drawing/2014/main" id="{97D6A508-CCC8-BF1F-7144-46EE3C8F5277}"/>
              </a:ext>
            </a:extLst>
          </p:cNvPr>
          <p:cNvGraphicFramePr>
            <a:graphicFrameLocks noGrp="1"/>
          </p:cNvGraphicFramePr>
          <p:nvPr>
            <p:ph idx="1"/>
            <p:extLst>
              <p:ext uri="{D42A27DB-BD31-4B8C-83A1-F6EECF244321}">
                <p14:modId xmlns:p14="http://schemas.microsoft.com/office/powerpoint/2010/main" val="2115672805"/>
              </p:ext>
            </p:extLst>
          </p:nvPr>
        </p:nvGraphicFramePr>
        <p:xfrm>
          <a:off x="1555261" y="350036"/>
          <a:ext cx="9081478" cy="1869129"/>
        </p:xfrm>
        <a:graphic>
          <a:graphicData uri="http://schemas.openxmlformats.org/drawingml/2006/table">
            <a:tbl>
              <a:tblPr>
                <a:tableStyleId>{5C22544A-7EE6-4342-B048-85BDC9FD1C3A}</a:tableStyleId>
              </a:tblPr>
              <a:tblGrid>
                <a:gridCol w="1297354">
                  <a:extLst>
                    <a:ext uri="{9D8B030D-6E8A-4147-A177-3AD203B41FA5}">
                      <a16:colId xmlns:a16="http://schemas.microsoft.com/office/drawing/2014/main" val="2807726206"/>
                    </a:ext>
                  </a:extLst>
                </a:gridCol>
                <a:gridCol w="1297354">
                  <a:extLst>
                    <a:ext uri="{9D8B030D-6E8A-4147-A177-3AD203B41FA5}">
                      <a16:colId xmlns:a16="http://schemas.microsoft.com/office/drawing/2014/main" val="804959323"/>
                    </a:ext>
                  </a:extLst>
                </a:gridCol>
                <a:gridCol w="1297354">
                  <a:extLst>
                    <a:ext uri="{9D8B030D-6E8A-4147-A177-3AD203B41FA5}">
                      <a16:colId xmlns:a16="http://schemas.microsoft.com/office/drawing/2014/main" val="2709609514"/>
                    </a:ext>
                  </a:extLst>
                </a:gridCol>
                <a:gridCol w="1297354">
                  <a:extLst>
                    <a:ext uri="{9D8B030D-6E8A-4147-A177-3AD203B41FA5}">
                      <a16:colId xmlns:a16="http://schemas.microsoft.com/office/drawing/2014/main" val="1900509471"/>
                    </a:ext>
                  </a:extLst>
                </a:gridCol>
                <a:gridCol w="1297354">
                  <a:extLst>
                    <a:ext uri="{9D8B030D-6E8A-4147-A177-3AD203B41FA5}">
                      <a16:colId xmlns:a16="http://schemas.microsoft.com/office/drawing/2014/main" val="3853552244"/>
                    </a:ext>
                  </a:extLst>
                </a:gridCol>
                <a:gridCol w="1297354">
                  <a:extLst>
                    <a:ext uri="{9D8B030D-6E8A-4147-A177-3AD203B41FA5}">
                      <a16:colId xmlns:a16="http://schemas.microsoft.com/office/drawing/2014/main" val="2486897094"/>
                    </a:ext>
                  </a:extLst>
                </a:gridCol>
                <a:gridCol w="1297354">
                  <a:extLst>
                    <a:ext uri="{9D8B030D-6E8A-4147-A177-3AD203B41FA5}">
                      <a16:colId xmlns:a16="http://schemas.microsoft.com/office/drawing/2014/main" val="2869364817"/>
                    </a:ext>
                  </a:extLst>
                </a:gridCol>
              </a:tblGrid>
              <a:tr h="312617">
                <a:tc gridSpan="7">
                  <a:txBody>
                    <a:bodyPr/>
                    <a:lstStyle/>
                    <a:p>
                      <a:pPr marL="38100" marR="38100" algn="ctr">
                        <a:lnSpc>
                          <a:spcPts val="1600"/>
                        </a:lnSpc>
                        <a:spcAft>
                          <a:spcPts val="0"/>
                        </a:spcAft>
                      </a:pPr>
                      <a:r>
                        <a:rPr lang="en-GB" sz="3600">
                          <a:effectLst/>
                        </a:rPr>
                        <a:t>Tests of Normality</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952537137"/>
                  </a:ext>
                </a:extLst>
              </a:tr>
              <a:tr h="230908">
                <a:tc rowSpan="2">
                  <a:txBody>
                    <a:bodyPr/>
                    <a:lstStyle/>
                    <a:p>
                      <a:pPr>
                        <a:lnSpc>
                          <a:spcPct val="107000"/>
                        </a:lnSpc>
                        <a:spcAft>
                          <a:spcPts val="0"/>
                        </a:spcAft>
                      </a:pPr>
                      <a:r>
                        <a:rPr lang="en-GB" sz="4000">
                          <a:effectLst/>
                        </a:rPr>
                        <a:t> </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gridSpan="3">
                  <a:txBody>
                    <a:bodyPr/>
                    <a:lstStyle/>
                    <a:p>
                      <a:pPr marL="38100" marR="38100" algn="ctr">
                        <a:lnSpc>
                          <a:spcPts val="1600"/>
                        </a:lnSpc>
                        <a:spcAft>
                          <a:spcPts val="0"/>
                        </a:spcAft>
                      </a:pPr>
                      <a:r>
                        <a:rPr lang="en-GB" sz="2400">
                          <a:effectLst/>
                        </a:rPr>
                        <a:t>Kolmogorov-</a:t>
                      </a:r>
                      <a:r>
                        <a:rPr lang="en-GB" sz="2400" err="1">
                          <a:effectLst/>
                        </a:rPr>
                        <a:t>Smirnov</a:t>
                      </a:r>
                      <a:r>
                        <a:rPr lang="en-GB" sz="2400" baseline="30000" err="1">
                          <a:effectLst/>
                        </a:rPr>
                        <a:t>a</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hMerge="1">
                  <a:txBody>
                    <a:bodyPr/>
                    <a:lstStyle/>
                    <a:p>
                      <a:endParaRPr lang="en-GB"/>
                    </a:p>
                  </a:txBody>
                  <a:tcPr/>
                </a:tc>
                <a:tc hMerge="1">
                  <a:txBody>
                    <a:bodyPr/>
                    <a:lstStyle/>
                    <a:p>
                      <a:endParaRPr lang="en-GB"/>
                    </a:p>
                  </a:txBody>
                  <a:tcPr/>
                </a:tc>
                <a:tc gridSpan="3">
                  <a:txBody>
                    <a:bodyPr/>
                    <a:lstStyle/>
                    <a:p>
                      <a:pPr marL="38100" marR="38100" algn="ctr">
                        <a:lnSpc>
                          <a:spcPts val="1600"/>
                        </a:lnSpc>
                        <a:spcAft>
                          <a:spcPts val="0"/>
                        </a:spcAft>
                      </a:pPr>
                      <a:r>
                        <a:rPr lang="en-GB" sz="2400">
                          <a:effectLst/>
                        </a:rPr>
                        <a:t>Shapiro-Wilk</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517589873"/>
                  </a:ext>
                </a:extLst>
              </a:tr>
              <a:tr h="404995">
                <a:tc vMerge="1">
                  <a:txBody>
                    <a:bodyPr/>
                    <a:lstStyle/>
                    <a:p>
                      <a:endParaRPr lang="en-GB"/>
                    </a:p>
                  </a:txBody>
                  <a:tcPr/>
                </a:tc>
                <a:tc>
                  <a:txBody>
                    <a:bodyPr/>
                    <a:lstStyle/>
                    <a:p>
                      <a:pPr marL="38100" marR="38100" algn="ctr">
                        <a:lnSpc>
                          <a:spcPts val="1600"/>
                        </a:lnSpc>
                        <a:spcAft>
                          <a:spcPts val="0"/>
                        </a:spcAft>
                      </a:pPr>
                      <a:r>
                        <a:rPr lang="en-GB" sz="2400">
                          <a:effectLst/>
                        </a:rPr>
                        <a:t>Statistic</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2400" err="1">
                          <a:effectLst/>
                        </a:rPr>
                        <a:t>df</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2400">
                          <a:effectLst/>
                        </a:rPr>
                        <a:t>Sig.</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2400">
                          <a:effectLst/>
                        </a:rPr>
                        <a:t>Statistic</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2400" err="1">
                          <a:effectLst/>
                        </a:rPr>
                        <a:t>df</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2400">
                          <a:solidFill>
                            <a:srgbClr val="FF0000"/>
                          </a:solidFill>
                          <a:effectLst/>
                        </a:rPr>
                        <a:t>Sig.</a:t>
                      </a:r>
                      <a:endParaRPr lang="en-GB" sz="360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4013310431"/>
                  </a:ext>
                </a:extLst>
              </a:tr>
              <a:tr h="269142">
                <a:tc>
                  <a:txBody>
                    <a:bodyPr/>
                    <a:lstStyle/>
                    <a:p>
                      <a:pPr marL="38100" marR="38100">
                        <a:lnSpc>
                          <a:spcPts val="1600"/>
                        </a:lnSpc>
                        <a:spcAft>
                          <a:spcPts val="0"/>
                        </a:spcAft>
                      </a:pPr>
                      <a:r>
                        <a:rPr lang="en-GB" sz="2400">
                          <a:effectLst/>
                        </a:rPr>
                        <a:t>weight</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2400">
                          <a:effectLst/>
                        </a:rPr>
                        <a:t>.198</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2400">
                          <a:effectLst/>
                        </a:rPr>
                        <a:t>46</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2400">
                          <a:effectLst/>
                        </a:rPr>
                        <a:t>.000</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2400">
                          <a:effectLst/>
                        </a:rPr>
                        <a:t>.833</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2400">
                          <a:effectLst/>
                        </a:rPr>
                        <a:t>46</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2400">
                          <a:solidFill>
                            <a:srgbClr val="FF0000"/>
                          </a:solidFill>
                          <a:effectLst/>
                        </a:rPr>
                        <a:t>.000</a:t>
                      </a:r>
                      <a:endParaRPr lang="en-GB" sz="360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3022453991"/>
                  </a:ext>
                </a:extLst>
              </a:tr>
              <a:tr h="418612">
                <a:tc>
                  <a:txBody>
                    <a:bodyPr/>
                    <a:lstStyle/>
                    <a:p>
                      <a:pPr marL="38100" marR="38100">
                        <a:lnSpc>
                          <a:spcPts val="1600"/>
                        </a:lnSpc>
                        <a:spcAft>
                          <a:spcPts val="0"/>
                        </a:spcAft>
                      </a:pPr>
                      <a:r>
                        <a:rPr lang="en-GB" sz="2400">
                          <a:effectLst/>
                        </a:rPr>
                        <a:t>BMI</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2400">
                          <a:effectLst/>
                        </a:rPr>
                        <a:t>.114</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2400">
                          <a:effectLst/>
                        </a:rPr>
                        <a:t>46</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2400">
                          <a:effectLst/>
                        </a:rPr>
                        <a:t>.165</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2400">
                          <a:effectLst/>
                        </a:rPr>
                        <a:t>.952</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2400">
                          <a:effectLst/>
                        </a:rPr>
                        <a:t>46</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2400">
                          <a:solidFill>
                            <a:srgbClr val="0070C0"/>
                          </a:solidFill>
                          <a:effectLst/>
                        </a:rPr>
                        <a:t>.054</a:t>
                      </a:r>
                      <a:endParaRPr lang="en-GB" sz="360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3849589351"/>
                  </a:ext>
                </a:extLst>
              </a:tr>
              <a:tr h="230908">
                <a:tc gridSpan="7">
                  <a:txBody>
                    <a:bodyPr/>
                    <a:lstStyle/>
                    <a:p>
                      <a:pPr marL="38100" marR="38100">
                        <a:lnSpc>
                          <a:spcPts val="1600"/>
                        </a:lnSpc>
                        <a:spcAft>
                          <a:spcPts val="0"/>
                        </a:spcAft>
                      </a:pPr>
                      <a:r>
                        <a:rPr lang="en-GB" sz="900">
                          <a:effectLst/>
                        </a:rPr>
                        <a:t>a. Lilliefors Significance Correction</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962259037"/>
                  </a:ext>
                </a:extLst>
              </a:tr>
            </a:tbl>
          </a:graphicData>
        </a:graphic>
      </p:graphicFrame>
      <p:sp>
        <p:nvSpPr>
          <p:cNvPr id="6" name="TextBox 5">
            <a:extLst>
              <a:ext uri="{FF2B5EF4-FFF2-40B4-BE49-F238E27FC236}">
                <a16:creationId xmlns:a16="http://schemas.microsoft.com/office/drawing/2014/main" id="{EBC5FDD0-A990-2F51-1FF8-0DABAAB3FACD}"/>
              </a:ext>
            </a:extLst>
          </p:cNvPr>
          <p:cNvSpPr txBox="1"/>
          <p:nvPr/>
        </p:nvSpPr>
        <p:spPr>
          <a:xfrm>
            <a:off x="790331" y="2360288"/>
            <a:ext cx="10611338" cy="3416320"/>
          </a:xfrm>
          <a:prstGeom prst="rect">
            <a:avLst/>
          </a:prstGeom>
          <a:noFill/>
        </p:spPr>
        <p:txBody>
          <a:bodyPr wrap="square" rtlCol="0">
            <a:spAutoFit/>
          </a:bodyPr>
          <a:lstStyle/>
          <a:p>
            <a:r>
              <a:rPr lang="en-GB" sz="2400"/>
              <a:t>You will get both a histogram and table output,</a:t>
            </a:r>
          </a:p>
          <a:p>
            <a:endParaRPr lang="en-GB" sz="2400"/>
          </a:p>
          <a:p>
            <a:r>
              <a:rPr lang="en-GB" sz="2400"/>
              <a:t>The values to consider are the sig value is Shapiro-Wilks.</a:t>
            </a:r>
          </a:p>
          <a:p>
            <a:endParaRPr lang="en-GB" sz="2400"/>
          </a:p>
          <a:p>
            <a:r>
              <a:rPr lang="en-GB" sz="2400">
                <a:solidFill>
                  <a:srgbClr val="FF0000"/>
                </a:solidFill>
              </a:rPr>
              <a:t>If the sig value is below 0.05 then the test show that the data is </a:t>
            </a:r>
            <a:r>
              <a:rPr lang="en-GB" sz="2400" err="1">
                <a:solidFill>
                  <a:srgbClr val="FF0000"/>
                </a:solidFill>
              </a:rPr>
              <a:t>significanctly</a:t>
            </a:r>
            <a:r>
              <a:rPr lang="en-GB" sz="2400">
                <a:solidFill>
                  <a:srgbClr val="FF0000"/>
                </a:solidFill>
              </a:rPr>
              <a:t> different from that which you would expect in normally distribute data. – weight.</a:t>
            </a:r>
          </a:p>
          <a:p>
            <a:endParaRPr lang="en-GB" sz="2400"/>
          </a:p>
          <a:p>
            <a:r>
              <a:rPr lang="en-GB" sz="2400">
                <a:solidFill>
                  <a:srgbClr val="0070C0"/>
                </a:solidFill>
              </a:rPr>
              <a:t>If the sig value is greater than 0.05 then the test show that the data is similar to that which you would expect in normally distribute data – BMI.</a:t>
            </a:r>
            <a:endParaRPr lang="en-GB" sz="2400"/>
          </a:p>
        </p:txBody>
      </p:sp>
    </p:spTree>
    <p:extLst>
      <p:ext uri="{BB962C8B-B14F-4D97-AF65-F5344CB8AC3E}">
        <p14:creationId xmlns:p14="http://schemas.microsoft.com/office/powerpoint/2010/main" val="81627957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71C46B-B5F8-11FB-B24E-5BBDA313945A}"/>
              </a:ext>
            </a:extLst>
          </p:cNvPr>
          <p:cNvSpPr>
            <a:spLocks noGrp="1"/>
          </p:cNvSpPr>
          <p:nvPr>
            <p:ph type="title"/>
          </p:nvPr>
        </p:nvSpPr>
        <p:spPr/>
        <p:txBody>
          <a:bodyPr/>
          <a:lstStyle/>
          <a:p>
            <a:r>
              <a:rPr lang="en-GB"/>
              <a:t>DIFFERENCE – T-Tests</a:t>
            </a:r>
          </a:p>
        </p:txBody>
      </p:sp>
      <p:sp>
        <p:nvSpPr>
          <p:cNvPr id="3" name="Content Placeholder 2">
            <a:extLst>
              <a:ext uri="{FF2B5EF4-FFF2-40B4-BE49-F238E27FC236}">
                <a16:creationId xmlns:a16="http://schemas.microsoft.com/office/drawing/2014/main" id="{C2F40A5E-CBBB-5BE1-9871-5BEFF21981D4}"/>
              </a:ext>
            </a:extLst>
          </p:cNvPr>
          <p:cNvSpPr>
            <a:spLocks noGrp="1"/>
          </p:cNvSpPr>
          <p:nvPr>
            <p:ph idx="1"/>
          </p:nvPr>
        </p:nvSpPr>
        <p:spPr>
          <a:xfrm>
            <a:off x="1425677" y="1868129"/>
            <a:ext cx="9844118" cy="3435107"/>
          </a:xfrm>
        </p:spPr>
        <p:txBody>
          <a:bodyPr/>
          <a:lstStyle/>
          <a:p>
            <a:r>
              <a:rPr lang="en-GB"/>
              <a:t>Independent t-test</a:t>
            </a:r>
          </a:p>
          <a:p>
            <a:pPr lvl="1"/>
            <a:r>
              <a:rPr lang="en-GB"/>
              <a:t>A comparison between two groups to see if they are different</a:t>
            </a:r>
          </a:p>
          <a:p>
            <a:r>
              <a:rPr lang="en-GB"/>
              <a:t>Paired t-test</a:t>
            </a:r>
          </a:p>
          <a:p>
            <a:pPr lvl="1"/>
            <a:r>
              <a:rPr lang="en-GB"/>
              <a:t>Same group tested on two occasions/ two variables to see if there is a difference</a:t>
            </a:r>
          </a:p>
          <a:p>
            <a:endParaRPr lang="en-GB"/>
          </a:p>
        </p:txBody>
      </p:sp>
    </p:spTree>
    <p:extLst>
      <p:ext uri="{BB962C8B-B14F-4D97-AF65-F5344CB8AC3E}">
        <p14:creationId xmlns:p14="http://schemas.microsoft.com/office/powerpoint/2010/main" val="285929566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E7B06495-5D4A-202F-C6D8-F9C7E2DD0077}"/>
              </a:ext>
            </a:extLst>
          </p:cNvPr>
          <p:cNvSpPr>
            <a:spLocks noGrp="1" noChangeArrowheads="1"/>
          </p:cNvSpPr>
          <p:nvPr>
            <p:ph type="title"/>
          </p:nvPr>
        </p:nvSpPr>
        <p:spPr>
          <a:xfrm>
            <a:off x="1714529" y="176059"/>
            <a:ext cx="8229600" cy="1139825"/>
          </a:xfrm>
          <a:noFill/>
          <a:extLst>
            <a:ext uri="{909E8E84-426E-40DD-AFC4-6F175D3DCCD1}">
              <a14:hiddenFill xmlns:a14="http://schemas.microsoft.com/office/drawing/2010/main">
                <a:solidFill>
                  <a:srgbClr val="FFFFFF"/>
                </a:solidFill>
              </a14:hiddenFill>
            </a:ext>
          </a:extLst>
        </p:spPr>
        <p:txBody>
          <a:bodyPr/>
          <a:lstStyle/>
          <a:p>
            <a:r>
              <a:rPr lang="en-GB" altLang="en-US" sz="2800">
                <a:effectLst/>
              </a:rPr>
              <a:t>Which type of t-test would the following use? (Paired of Independent?)</a:t>
            </a:r>
          </a:p>
        </p:txBody>
      </p:sp>
      <p:sp>
        <p:nvSpPr>
          <p:cNvPr id="5" name="Rectangle 3">
            <a:extLst>
              <a:ext uri="{FF2B5EF4-FFF2-40B4-BE49-F238E27FC236}">
                <a16:creationId xmlns:a16="http://schemas.microsoft.com/office/drawing/2014/main" id="{5E0BF364-1BDE-C21E-F90D-6416320A7CBE}"/>
              </a:ext>
            </a:extLst>
          </p:cNvPr>
          <p:cNvSpPr txBox="1">
            <a:spLocks noChangeArrowheads="1"/>
          </p:cNvSpPr>
          <p:nvPr/>
        </p:nvSpPr>
        <p:spPr>
          <a:xfrm>
            <a:off x="1347023" y="1412875"/>
            <a:ext cx="8964613" cy="4891088"/>
          </a:xfrm>
          <a:prstGeom prst="rect">
            <a:avLst/>
          </a:prstGeom>
          <a:noFill/>
          <a:extLst>
            <a:ext uri="{909E8E84-426E-40DD-AFC4-6F175D3DCCD1}">
              <a14:hiddenFill xmlns:a14="http://schemas.microsoft.com/office/drawing/2010/main">
                <a:solidFill>
                  <a:srgbClr val="FFFFFF"/>
                </a:solidFill>
              </a14:hiddenFill>
            </a:ext>
          </a:extLst>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81000" indent="-381000">
              <a:lnSpc>
                <a:spcPct val="80000"/>
              </a:lnSpc>
              <a:buFont typeface="Wingdings" panose="05000000000000000000" pitchFamily="2" charset="2"/>
              <a:buNone/>
            </a:pPr>
            <a:endParaRPr lang="en-GB" altLang="en-US" sz="2000"/>
          </a:p>
          <a:p>
            <a:pPr marL="1219200" lvl="2" indent="-304800">
              <a:lnSpc>
                <a:spcPct val="80000"/>
              </a:lnSpc>
              <a:buFont typeface="Wingdings" panose="05000000000000000000" pitchFamily="2" charset="2"/>
              <a:buAutoNum type="arabicPeriod"/>
            </a:pPr>
            <a:r>
              <a:rPr lang="en-GB" altLang="en-US"/>
              <a:t>Weight of a group at w1 and w6 of diet programme</a:t>
            </a:r>
          </a:p>
          <a:p>
            <a:pPr marL="1219200" lvl="2" indent="-304800">
              <a:lnSpc>
                <a:spcPct val="80000"/>
              </a:lnSpc>
              <a:buFont typeface="Wingdings" panose="05000000000000000000" pitchFamily="2" charset="2"/>
              <a:buAutoNum type="arabicPeriod"/>
            </a:pPr>
            <a:r>
              <a:rPr lang="en-GB" altLang="en-US"/>
              <a:t>State anxiety levels for a group of males and a group of females, </a:t>
            </a:r>
          </a:p>
          <a:p>
            <a:pPr marL="1219200" lvl="2" indent="-304800">
              <a:lnSpc>
                <a:spcPct val="80000"/>
              </a:lnSpc>
              <a:buFont typeface="Wingdings" panose="05000000000000000000" pitchFamily="2" charset="2"/>
              <a:buAutoNum type="arabicPeriod"/>
            </a:pPr>
            <a:r>
              <a:rPr lang="en-GB" altLang="en-US"/>
              <a:t>Comparison of 100m times between elite / non-elite runners, </a:t>
            </a:r>
          </a:p>
          <a:p>
            <a:pPr marL="1219200" lvl="2" indent="-304800">
              <a:lnSpc>
                <a:spcPct val="80000"/>
              </a:lnSpc>
              <a:buFont typeface="Wingdings" panose="05000000000000000000" pitchFamily="2" charset="2"/>
              <a:buAutoNum type="arabicPeriod"/>
            </a:pPr>
            <a:r>
              <a:rPr lang="en-GB" altLang="en-US"/>
              <a:t>Levels of alcohol consumption for a group of students tested at the start of year 1 and at the end of year 1</a:t>
            </a:r>
          </a:p>
          <a:p>
            <a:pPr marL="1219200" lvl="2" indent="-304800">
              <a:lnSpc>
                <a:spcPct val="80000"/>
              </a:lnSpc>
              <a:buFont typeface="Wingdings" panose="05000000000000000000" pitchFamily="2" charset="2"/>
              <a:buAutoNum type="arabicPeriod"/>
            </a:pPr>
            <a:r>
              <a:rPr lang="en-GB" altLang="en-US"/>
              <a:t>Mood state before and after exercise for a group</a:t>
            </a:r>
          </a:p>
          <a:p>
            <a:pPr marL="1219200" lvl="2" indent="-304800">
              <a:lnSpc>
                <a:spcPct val="80000"/>
              </a:lnSpc>
              <a:buFont typeface="Wingdings" panose="05000000000000000000" pitchFamily="2" charset="2"/>
              <a:buAutoNum type="arabicPeriod"/>
            </a:pPr>
            <a:r>
              <a:rPr lang="en-GB" altLang="en-US"/>
              <a:t>Differences in motivation type between a group of exercisers and a group of non-exercisers, </a:t>
            </a:r>
          </a:p>
          <a:p>
            <a:pPr marL="1219200" lvl="2" indent="-304800">
              <a:lnSpc>
                <a:spcPct val="80000"/>
              </a:lnSpc>
              <a:buFont typeface="Wingdings" panose="05000000000000000000" pitchFamily="2" charset="2"/>
              <a:buAutoNum type="arabicPeriod"/>
            </a:pPr>
            <a:r>
              <a:rPr lang="en-GB" altLang="en-US"/>
              <a:t>Strength test results for a group before and after weight training programme </a:t>
            </a:r>
          </a:p>
          <a:p>
            <a:pPr marL="1219200" lvl="2" indent="-304800">
              <a:lnSpc>
                <a:spcPct val="80000"/>
              </a:lnSpc>
              <a:buFont typeface="Wingdings" panose="05000000000000000000" pitchFamily="2" charset="2"/>
              <a:buAutoNum type="arabicPeriod"/>
            </a:pPr>
            <a:r>
              <a:rPr lang="en-GB" altLang="en-US"/>
              <a:t>A comparison of nutritional levels between vegetarian and vegan diets</a:t>
            </a:r>
          </a:p>
          <a:p>
            <a:pPr marL="1219200" lvl="2" indent="-304800">
              <a:lnSpc>
                <a:spcPct val="80000"/>
              </a:lnSpc>
              <a:buFont typeface="Wingdings" panose="05000000000000000000" pitchFamily="2" charset="2"/>
              <a:buAutoNum type="arabicPeriod"/>
            </a:pPr>
            <a:r>
              <a:rPr lang="en-GB" altLang="en-US"/>
              <a:t>Attendance figures between school 1 and school 2</a:t>
            </a:r>
          </a:p>
          <a:p>
            <a:pPr marL="381000" indent="-381000">
              <a:lnSpc>
                <a:spcPct val="80000"/>
              </a:lnSpc>
              <a:buFont typeface="Wingdings" panose="05000000000000000000" pitchFamily="2" charset="2"/>
              <a:buAutoNum type="arabicPeriod"/>
            </a:pPr>
            <a:endParaRPr lang="en-GB" altLang="en-US" sz="2000"/>
          </a:p>
        </p:txBody>
      </p:sp>
    </p:spTree>
    <p:extLst>
      <p:ext uri="{BB962C8B-B14F-4D97-AF65-F5344CB8AC3E}">
        <p14:creationId xmlns:p14="http://schemas.microsoft.com/office/powerpoint/2010/main" val="145590259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7CB21-F725-90AB-5B82-AC51F77C7E40}"/>
              </a:ext>
            </a:extLst>
          </p:cNvPr>
          <p:cNvSpPr>
            <a:spLocks noGrp="1"/>
          </p:cNvSpPr>
          <p:nvPr>
            <p:ph type="title"/>
          </p:nvPr>
        </p:nvSpPr>
        <p:spPr/>
        <p:txBody>
          <a:bodyPr/>
          <a:lstStyle/>
          <a:p>
            <a:r>
              <a:rPr lang="en-GB"/>
              <a:t>SPSS Independent t-test</a:t>
            </a:r>
          </a:p>
        </p:txBody>
      </p:sp>
      <p:sp>
        <p:nvSpPr>
          <p:cNvPr id="3" name="Content Placeholder 2">
            <a:extLst>
              <a:ext uri="{FF2B5EF4-FFF2-40B4-BE49-F238E27FC236}">
                <a16:creationId xmlns:a16="http://schemas.microsoft.com/office/drawing/2014/main" id="{713EE57D-F6D9-D101-808E-5F101915A7BA}"/>
              </a:ext>
            </a:extLst>
          </p:cNvPr>
          <p:cNvSpPr>
            <a:spLocks noGrp="1"/>
          </p:cNvSpPr>
          <p:nvPr>
            <p:ph idx="1"/>
          </p:nvPr>
        </p:nvSpPr>
        <p:spPr/>
        <p:txBody>
          <a:bodyPr>
            <a:normAutofit fontScale="77500" lnSpcReduction="20000"/>
          </a:bodyPr>
          <a:lstStyle/>
          <a:p>
            <a:pPr eaLnBrk="1" hangingPunct="1">
              <a:defRPr/>
            </a:pPr>
            <a:r>
              <a:rPr lang="en-US" sz="3200" err="1"/>
              <a:t>Analyse</a:t>
            </a:r>
            <a:endParaRPr lang="en-GB" sz="3200"/>
          </a:p>
          <a:p>
            <a:pPr eaLnBrk="1" hangingPunct="1">
              <a:defRPr/>
            </a:pPr>
            <a:r>
              <a:rPr lang="en-US" sz="3200"/>
              <a:t>Compare means</a:t>
            </a:r>
            <a:endParaRPr lang="en-GB" sz="3200"/>
          </a:p>
          <a:p>
            <a:pPr eaLnBrk="1" hangingPunct="1">
              <a:defRPr/>
            </a:pPr>
            <a:r>
              <a:rPr lang="en-US" sz="3200"/>
              <a:t>Independent t-test</a:t>
            </a:r>
            <a:endParaRPr lang="en-GB" sz="3200"/>
          </a:p>
          <a:p>
            <a:pPr marL="0" indent="0" eaLnBrk="1" hangingPunct="1">
              <a:buFontTx/>
              <a:buNone/>
              <a:defRPr/>
            </a:pPr>
            <a:r>
              <a:rPr lang="en-US" sz="2800"/>
              <a:t>You have two gender groups so move this to the grouping variable box – you then define the groups (in this example, group 1=m and group 2=f because in the data the genders are labeled 1 and 2)</a:t>
            </a:r>
          </a:p>
          <a:p>
            <a:pPr marL="0" indent="0" eaLnBrk="1" hangingPunct="1">
              <a:buFontTx/>
              <a:buNone/>
              <a:defRPr/>
            </a:pPr>
            <a:endParaRPr lang="en-GB" sz="2800"/>
          </a:p>
          <a:p>
            <a:pPr marL="0" indent="0" eaLnBrk="1" hangingPunct="1">
              <a:buFontTx/>
              <a:buNone/>
              <a:defRPr/>
            </a:pPr>
            <a:r>
              <a:rPr lang="en-US" sz="2800"/>
              <a:t>Energy intake is your test variable to move this to the test variable box</a:t>
            </a:r>
          </a:p>
          <a:p>
            <a:pPr marL="0" indent="0" eaLnBrk="1" hangingPunct="1">
              <a:buFontTx/>
              <a:buNone/>
              <a:defRPr/>
            </a:pPr>
            <a:endParaRPr lang="en-US" sz="2800"/>
          </a:p>
          <a:p>
            <a:pPr marL="0" indent="0" eaLnBrk="1" hangingPunct="1">
              <a:buFontTx/>
              <a:buNone/>
              <a:defRPr/>
            </a:pPr>
            <a:r>
              <a:rPr lang="en-US" sz="2800"/>
              <a:t>Press Ok and you get descriptive stats and the t-test scores</a:t>
            </a:r>
            <a:endParaRPr lang="en-GB" sz="2800"/>
          </a:p>
          <a:p>
            <a:pPr marL="0" indent="0" eaLnBrk="1" hangingPunct="1">
              <a:buFontTx/>
              <a:buNone/>
              <a:defRPr/>
            </a:pPr>
            <a:endParaRPr lang="en-GB" sz="2800"/>
          </a:p>
          <a:p>
            <a:pPr eaLnBrk="1" hangingPunct="1">
              <a:defRPr/>
            </a:pPr>
            <a:endParaRPr lang="en-GB"/>
          </a:p>
          <a:p>
            <a:endParaRPr lang="en-GB"/>
          </a:p>
        </p:txBody>
      </p:sp>
    </p:spTree>
    <p:extLst>
      <p:ext uri="{BB962C8B-B14F-4D97-AF65-F5344CB8AC3E}">
        <p14:creationId xmlns:p14="http://schemas.microsoft.com/office/powerpoint/2010/main" val="369785931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B981A28A-7D2A-5B9D-38EE-9CAEA9B1174B}"/>
              </a:ext>
            </a:extLst>
          </p:cNvPr>
          <p:cNvSpPr>
            <a:spLocks noGrp="1"/>
          </p:cNvSpPr>
          <p:nvPr>
            <p:ph type="title"/>
          </p:nvPr>
        </p:nvSpPr>
        <p:spPr>
          <a:xfrm>
            <a:off x="1096297" y="199155"/>
            <a:ext cx="8229600" cy="1139825"/>
          </a:xfrm>
        </p:spPr>
        <p:txBody>
          <a:bodyPr/>
          <a:lstStyle/>
          <a:p>
            <a:pPr eaLnBrk="1" hangingPunct="1"/>
            <a:r>
              <a:rPr lang="en-GB" altLang="en-US"/>
              <a:t>SPSS Output tables</a:t>
            </a:r>
          </a:p>
        </p:txBody>
      </p:sp>
      <p:graphicFrame>
        <p:nvGraphicFramePr>
          <p:cNvPr id="5" name="Table 4">
            <a:extLst>
              <a:ext uri="{FF2B5EF4-FFF2-40B4-BE49-F238E27FC236}">
                <a16:creationId xmlns:a16="http://schemas.microsoft.com/office/drawing/2014/main" id="{6EA482AD-7497-A27E-7C79-9094D42097E9}"/>
              </a:ext>
            </a:extLst>
          </p:cNvPr>
          <p:cNvGraphicFramePr>
            <a:graphicFrameLocks noGrp="1"/>
          </p:cNvGraphicFramePr>
          <p:nvPr>
            <p:extLst>
              <p:ext uri="{D42A27DB-BD31-4B8C-83A1-F6EECF244321}">
                <p14:modId xmlns:p14="http://schemas.microsoft.com/office/powerpoint/2010/main" val="2875623290"/>
              </p:ext>
            </p:extLst>
          </p:nvPr>
        </p:nvGraphicFramePr>
        <p:xfrm>
          <a:off x="818606" y="3013556"/>
          <a:ext cx="8784982" cy="3307566"/>
        </p:xfrm>
        <a:graphic>
          <a:graphicData uri="http://schemas.openxmlformats.org/drawingml/2006/table">
            <a:tbl>
              <a:tblPr>
                <a:tableStyleId>{5C22544A-7EE6-4342-B048-85BDC9FD1C3A}</a:tableStyleId>
              </a:tblPr>
              <a:tblGrid>
                <a:gridCol w="792091">
                  <a:extLst>
                    <a:ext uri="{9D8B030D-6E8A-4147-A177-3AD203B41FA5}">
                      <a16:colId xmlns:a16="http://schemas.microsoft.com/office/drawing/2014/main" val="20000"/>
                    </a:ext>
                  </a:extLst>
                </a:gridCol>
                <a:gridCol w="1182119">
                  <a:extLst>
                    <a:ext uri="{9D8B030D-6E8A-4147-A177-3AD203B41FA5}">
                      <a16:colId xmlns:a16="http://schemas.microsoft.com/office/drawing/2014/main" val="20001"/>
                    </a:ext>
                  </a:extLst>
                </a:gridCol>
                <a:gridCol w="786811">
                  <a:extLst>
                    <a:ext uri="{9D8B030D-6E8A-4147-A177-3AD203B41FA5}">
                      <a16:colId xmlns:a16="http://schemas.microsoft.com/office/drawing/2014/main" val="20002"/>
                    </a:ext>
                  </a:extLst>
                </a:gridCol>
                <a:gridCol w="551350">
                  <a:extLst>
                    <a:ext uri="{9D8B030D-6E8A-4147-A177-3AD203B41FA5}">
                      <a16:colId xmlns:a16="http://schemas.microsoft.com/office/drawing/2014/main" val="20003"/>
                    </a:ext>
                  </a:extLst>
                </a:gridCol>
                <a:gridCol w="936104">
                  <a:extLst>
                    <a:ext uri="{9D8B030D-6E8A-4147-A177-3AD203B41FA5}">
                      <a16:colId xmlns:a16="http://schemas.microsoft.com/office/drawing/2014/main" val="20004"/>
                    </a:ext>
                  </a:extLst>
                </a:gridCol>
                <a:gridCol w="602452">
                  <a:extLst>
                    <a:ext uri="{9D8B030D-6E8A-4147-A177-3AD203B41FA5}">
                      <a16:colId xmlns:a16="http://schemas.microsoft.com/office/drawing/2014/main" val="20005"/>
                    </a:ext>
                  </a:extLst>
                </a:gridCol>
                <a:gridCol w="786811">
                  <a:extLst>
                    <a:ext uri="{9D8B030D-6E8A-4147-A177-3AD203B41FA5}">
                      <a16:colId xmlns:a16="http://schemas.microsoft.com/office/drawing/2014/main" val="20006"/>
                    </a:ext>
                  </a:extLst>
                </a:gridCol>
                <a:gridCol w="786811">
                  <a:extLst>
                    <a:ext uri="{9D8B030D-6E8A-4147-A177-3AD203B41FA5}">
                      <a16:colId xmlns:a16="http://schemas.microsoft.com/office/drawing/2014/main" val="20007"/>
                    </a:ext>
                  </a:extLst>
                </a:gridCol>
                <a:gridCol w="786811">
                  <a:extLst>
                    <a:ext uri="{9D8B030D-6E8A-4147-A177-3AD203B41FA5}">
                      <a16:colId xmlns:a16="http://schemas.microsoft.com/office/drawing/2014/main" val="20008"/>
                    </a:ext>
                  </a:extLst>
                </a:gridCol>
                <a:gridCol w="786811">
                  <a:extLst>
                    <a:ext uri="{9D8B030D-6E8A-4147-A177-3AD203B41FA5}">
                      <a16:colId xmlns:a16="http://schemas.microsoft.com/office/drawing/2014/main" val="20009"/>
                    </a:ext>
                  </a:extLst>
                </a:gridCol>
                <a:gridCol w="786811">
                  <a:extLst>
                    <a:ext uri="{9D8B030D-6E8A-4147-A177-3AD203B41FA5}">
                      <a16:colId xmlns:a16="http://schemas.microsoft.com/office/drawing/2014/main" val="20010"/>
                    </a:ext>
                  </a:extLst>
                </a:gridCol>
              </a:tblGrid>
              <a:tr h="330455">
                <a:tc gridSpan="11">
                  <a:txBody>
                    <a:bodyPr/>
                    <a:lstStyle/>
                    <a:p>
                      <a:pPr marL="38100" marR="38100" algn="ctr">
                        <a:lnSpc>
                          <a:spcPts val="1600"/>
                        </a:lnSpc>
                        <a:spcAft>
                          <a:spcPts val="0"/>
                        </a:spcAft>
                      </a:pPr>
                      <a:r>
                        <a:rPr lang="en-GB" sz="1800">
                          <a:effectLst/>
                        </a:rPr>
                        <a:t>Independent Samples Test</a:t>
                      </a:r>
                      <a:endParaRPr lang="en-GB" sz="2400">
                        <a:effectLst/>
                        <a:latin typeface="Cambria"/>
                        <a:ea typeface="MS Mincho"/>
                        <a:cs typeface="Times New Roman"/>
                      </a:endParaRPr>
                    </a:p>
                  </a:txBody>
                  <a:tcPr marL="0" marR="0" marT="0" marB="0" anchor="ct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713728">
                <a:tc rowSpan="3" gridSpan="2">
                  <a:txBody>
                    <a:bodyPr/>
                    <a:lstStyle/>
                    <a:p>
                      <a:pPr>
                        <a:spcAft>
                          <a:spcPts val="0"/>
                        </a:spcAft>
                      </a:pPr>
                      <a:r>
                        <a:rPr lang="en-GB" sz="900">
                          <a:effectLst/>
                        </a:rPr>
                        <a:t> </a:t>
                      </a:r>
                      <a:endParaRPr lang="en-GB" sz="900">
                        <a:effectLst/>
                        <a:latin typeface="Cambria"/>
                        <a:ea typeface="MS Mincho"/>
                        <a:cs typeface="Times New Roman"/>
                      </a:endParaRPr>
                    </a:p>
                  </a:txBody>
                  <a:tcPr marL="0" marR="0" marT="0" marB="0" anchor="b"/>
                </a:tc>
                <a:tc rowSpan="3" hMerge="1">
                  <a:txBody>
                    <a:bodyPr/>
                    <a:lstStyle/>
                    <a:p>
                      <a:endParaRPr lang="en-GB"/>
                    </a:p>
                  </a:txBody>
                  <a:tcPr/>
                </a:tc>
                <a:tc gridSpan="2">
                  <a:txBody>
                    <a:bodyPr/>
                    <a:lstStyle/>
                    <a:p>
                      <a:pPr marL="38100" marR="38100" algn="ctr">
                        <a:lnSpc>
                          <a:spcPts val="1600"/>
                        </a:lnSpc>
                        <a:spcAft>
                          <a:spcPts val="0"/>
                        </a:spcAft>
                      </a:pPr>
                      <a:r>
                        <a:rPr lang="en-GB" sz="700">
                          <a:effectLst/>
                        </a:rPr>
                        <a:t>Levene's Test for Equality of Variances</a:t>
                      </a:r>
                      <a:endParaRPr lang="en-GB" sz="900">
                        <a:effectLst/>
                        <a:latin typeface="Cambria"/>
                        <a:ea typeface="MS Mincho"/>
                        <a:cs typeface="Times New Roman"/>
                      </a:endParaRPr>
                    </a:p>
                  </a:txBody>
                  <a:tcPr marL="0" marR="0" marT="0" marB="0" anchor="b"/>
                </a:tc>
                <a:tc hMerge="1">
                  <a:txBody>
                    <a:bodyPr/>
                    <a:lstStyle/>
                    <a:p>
                      <a:endParaRPr lang="en-GB"/>
                    </a:p>
                  </a:txBody>
                  <a:tcPr/>
                </a:tc>
                <a:tc gridSpan="7">
                  <a:txBody>
                    <a:bodyPr/>
                    <a:lstStyle/>
                    <a:p>
                      <a:pPr marL="38100" marR="38100" algn="ctr">
                        <a:lnSpc>
                          <a:spcPts val="1600"/>
                        </a:lnSpc>
                        <a:spcAft>
                          <a:spcPts val="0"/>
                        </a:spcAft>
                      </a:pPr>
                      <a:r>
                        <a:rPr lang="en-GB" sz="700">
                          <a:effectLst/>
                        </a:rPr>
                        <a:t>t-test for Equality of Means</a:t>
                      </a:r>
                      <a:endParaRPr lang="en-GB" sz="900">
                        <a:effectLst/>
                        <a:latin typeface="Cambria"/>
                        <a:ea typeface="MS Mincho"/>
                        <a:cs typeface="Times New Roman"/>
                      </a:endParaRPr>
                    </a:p>
                  </a:txBody>
                  <a:tcPr marL="0" marR="0" marT="0" marB="0" anchor="b"/>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1"/>
                  </a:ext>
                </a:extLst>
              </a:tr>
              <a:tr h="713728">
                <a:tc gridSpan="2" vMerge="1">
                  <a:txBody>
                    <a:bodyPr/>
                    <a:lstStyle/>
                    <a:p>
                      <a:endParaRPr lang="en-GB"/>
                    </a:p>
                  </a:txBody>
                  <a:tcPr/>
                </a:tc>
                <a:tc hMerge="1" vMerge="1">
                  <a:txBody>
                    <a:bodyPr/>
                    <a:lstStyle/>
                    <a:p>
                      <a:endParaRPr lang="en-GB"/>
                    </a:p>
                  </a:txBody>
                  <a:tcPr/>
                </a:tc>
                <a:tc rowSpan="2">
                  <a:txBody>
                    <a:bodyPr/>
                    <a:lstStyle/>
                    <a:p>
                      <a:pPr marL="38100" marR="38100" algn="ctr">
                        <a:lnSpc>
                          <a:spcPts val="1600"/>
                        </a:lnSpc>
                        <a:spcAft>
                          <a:spcPts val="0"/>
                        </a:spcAft>
                      </a:pPr>
                      <a:r>
                        <a:rPr lang="en-GB" sz="700">
                          <a:effectLst/>
                        </a:rPr>
                        <a:t>F</a:t>
                      </a:r>
                      <a:endParaRPr lang="en-GB" sz="900">
                        <a:effectLst/>
                        <a:latin typeface="Cambria"/>
                        <a:ea typeface="MS Mincho"/>
                        <a:cs typeface="Times New Roman"/>
                      </a:endParaRPr>
                    </a:p>
                  </a:txBody>
                  <a:tcPr marL="0" marR="0" marT="0" marB="0" anchor="b"/>
                </a:tc>
                <a:tc rowSpan="2">
                  <a:txBody>
                    <a:bodyPr/>
                    <a:lstStyle/>
                    <a:p>
                      <a:pPr marL="38100" marR="38100" algn="ctr">
                        <a:lnSpc>
                          <a:spcPts val="1600"/>
                        </a:lnSpc>
                        <a:spcAft>
                          <a:spcPts val="0"/>
                        </a:spcAft>
                      </a:pPr>
                      <a:r>
                        <a:rPr lang="en-GB" sz="700">
                          <a:effectLst/>
                        </a:rPr>
                        <a:t>Sig.</a:t>
                      </a:r>
                      <a:endParaRPr lang="en-GB" sz="900">
                        <a:effectLst/>
                        <a:latin typeface="Cambria"/>
                        <a:ea typeface="MS Mincho"/>
                        <a:cs typeface="Times New Roman"/>
                      </a:endParaRPr>
                    </a:p>
                  </a:txBody>
                  <a:tcPr marL="0" marR="0" marT="0" marB="0" anchor="b"/>
                </a:tc>
                <a:tc rowSpan="2">
                  <a:txBody>
                    <a:bodyPr/>
                    <a:lstStyle/>
                    <a:p>
                      <a:pPr marL="38100" marR="38100" algn="ctr">
                        <a:lnSpc>
                          <a:spcPts val="1600"/>
                        </a:lnSpc>
                        <a:spcAft>
                          <a:spcPts val="0"/>
                        </a:spcAft>
                      </a:pPr>
                      <a:r>
                        <a:rPr lang="en-GB" sz="700">
                          <a:effectLst/>
                        </a:rPr>
                        <a:t>t</a:t>
                      </a:r>
                      <a:endParaRPr lang="en-GB" sz="900">
                        <a:effectLst/>
                        <a:latin typeface="Cambria"/>
                        <a:ea typeface="MS Mincho"/>
                        <a:cs typeface="Times New Roman"/>
                      </a:endParaRPr>
                    </a:p>
                  </a:txBody>
                  <a:tcPr marL="0" marR="0" marT="0" marB="0" anchor="b"/>
                </a:tc>
                <a:tc rowSpan="2">
                  <a:txBody>
                    <a:bodyPr/>
                    <a:lstStyle/>
                    <a:p>
                      <a:pPr marL="38100" marR="38100" algn="ctr">
                        <a:lnSpc>
                          <a:spcPts val="1600"/>
                        </a:lnSpc>
                        <a:spcAft>
                          <a:spcPts val="0"/>
                        </a:spcAft>
                      </a:pPr>
                      <a:r>
                        <a:rPr lang="en-GB" sz="700">
                          <a:effectLst/>
                        </a:rPr>
                        <a:t>df</a:t>
                      </a:r>
                      <a:endParaRPr lang="en-GB" sz="900">
                        <a:effectLst/>
                        <a:latin typeface="Cambria"/>
                        <a:ea typeface="MS Mincho"/>
                        <a:cs typeface="Times New Roman"/>
                      </a:endParaRPr>
                    </a:p>
                  </a:txBody>
                  <a:tcPr marL="0" marR="0" marT="0" marB="0" anchor="b"/>
                </a:tc>
                <a:tc rowSpan="2">
                  <a:txBody>
                    <a:bodyPr/>
                    <a:lstStyle/>
                    <a:p>
                      <a:pPr marL="38100" marR="38100" algn="ctr">
                        <a:lnSpc>
                          <a:spcPts val="1600"/>
                        </a:lnSpc>
                        <a:spcAft>
                          <a:spcPts val="0"/>
                        </a:spcAft>
                      </a:pPr>
                      <a:r>
                        <a:rPr lang="en-GB" sz="700">
                          <a:effectLst/>
                        </a:rPr>
                        <a:t>Sig. (2-tailed)</a:t>
                      </a:r>
                      <a:endParaRPr lang="en-GB" sz="900">
                        <a:effectLst/>
                        <a:latin typeface="Cambria"/>
                        <a:ea typeface="MS Mincho"/>
                        <a:cs typeface="Times New Roman"/>
                      </a:endParaRPr>
                    </a:p>
                  </a:txBody>
                  <a:tcPr marL="0" marR="0" marT="0" marB="0" anchor="b"/>
                </a:tc>
                <a:tc rowSpan="2">
                  <a:txBody>
                    <a:bodyPr/>
                    <a:lstStyle/>
                    <a:p>
                      <a:pPr marL="38100" marR="38100" algn="ctr">
                        <a:lnSpc>
                          <a:spcPts val="1600"/>
                        </a:lnSpc>
                        <a:spcAft>
                          <a:spcPts val="0"/>
                        </a:spcAft>
                      </a:pPr>
                      <a:r>
                        <a:rPr lang="en-GB" sz="700">
                          <a:effectLst/>
                        </a:rPr>
                        <a:t>Mean Difference</a:t>
                      </a:r>
                      <a:endParaRPr lang="en-GB" sz="900">
                        <a:effectLst/>
                        <a:latin typeface="Cambria"/>
                        <a:ea typeface="MS Mincho"/>
                        <a:cs typeface="Times New Roman"/>
                      </a:endParaRPr>
                    </a:p>
                  </a:txBody>
                  <a:tcPr marL="0" marR="0" marT="0" marB="0" anchor="b"/>
                </a:tc>
                <a:tc rowSpan="2">
                  <a:txBody>
                    <a:bodyPr/>
                    <a:lstStyle/>
                    <a:p>
                      <a:pPr marL="38100" marR="38100" algn="ctr">
                        <a:lnSpc>
                          <a:spcPts val="1600"/>
                        </a:lnSpc>
                        <a:spcAft>
                          <a:spcPts val="0"/>
                        </a:spcAft>
                      </a:pPr>
                      <a:r>
                        <a:rPr lang="en-GB" sz="700">
                          <a:effectLst/>
                        </a:rPr>
                        <a:t>Std. Error Difference</a:t>
                      </a:r>
                      <a:endParaRPr lang="en-GB" sz="900">
                        <a:effectLst/>
                        <a:latin typeface="Cambria"/>
                        <a:ea typeface="MS Mincho"/>
                        <a:cs typeface="Times New Roman"/>
                      </a:endParaRPr>
                    </a:p>
                  </a:txBody>
                  <a:tcPr marL="0" marR="0" marT="0" marB="0" anchor="b"/>
                </a:tc>
                <a:tc gridSpan="2">
                  <a:txBody>
                    <a:bodyPr/>
                    <a:lstStyle/>
                    <a:p>
                      <a:pPr marL="38100" marR="38100" algn="ctr">
                        <a:lnSpc>
                          <a:spcPts val="1600"/>
                        </a:lnSpc>
                        <a:spcAft>
                          <a:spcPts val="0"/>
                        </a:spcAft>
                      </a:pPr>
                      <a:r>
                        <a:rPr lang="en-GB" sz="700">
                          <a:effectLst/>
                        </a:rPr>
                        <a:t>95% Confidence Interval of the Difference</a:t>
                      </a:r>
                      <a:endParaRPr lang="en-GB" sz="900">
                        <a:effectLst/>
                        <a:latin typeface="Cambria"/>
                        <a:ea typeface="MS Mincho"/>
                        <a:cs typeface="Times New Roman"/>
                      </a:endParaRPr>
                    </a:p>
                  </a:txBody>
                  <a:tcPr marL="0" marR="0" marT="0" marB="0" anchor="b"/>
                </a:tc>
                <a:tc hMerge="1">
                  <a:txBody>
                    <a:bodyPr/>
                    <a:lstStyle/>
                    <a:p>
                      <a:endParaRPr lang="en-GB"/>
                    </a:p>
                  </a:txBody>
                  <a:tcPr/>
                </a:tc>
                <a:extLst>
                  <a:ext uri="{0D108BD9-81ED-4DB2-BD59-A6C34878D82A}">
                    <a16:rowId xmlns:a16="http://schemas.microsoft.com/office/drawing/2014/main" val="10002"/>
                  </a:ext>
                </a:extLst>
              </a:tr>
              <a:tr h="330455">
                <a:tc gridSpan="2" vMerge="1">
                  <a:txBody>
                    <a:bodyPr/>
                    <a:lstStyle/>
                    <a:p>
                      <a:endParaRPr lang="en-GB"/>
                    </a:p>
                  </a:txBody>
                  <a:tcPr/>
                </a:tc>
                <a:tc hMerge="1" vMerge="1">
                  <a:txBody>
                    <a:bodyPr/>
                    <a:lstStyle/>
                    <a:p>
                      <a:endParaRPr lang="en-GB"/>
                    </a:p>
                  </a:txBody>
                  <a:tcPr/>
                </a:tc>
                <a:tc vMerge="1">
                  <a:txBody>
                    <a:bodyPr/>
                    <a:lstStyle/>
                    <a:p>
                      <a:endParaRPr lang="en-GB"/>
                    </a:p>
                  </a:txBody>
                  <a:tcPr/>
                </a:tc>
                <a:tc vMerge="1">
                  <a:txBody>
                    <a:bodyPr/>
                    <a:lstStyle/>
                    <a:p>
                      <a:endParaRPr lang="en-GB"/>
                    </a:p>
                  </a:txBody>
                  <a:tcPr/>
                </a:tc>
                <a:tc vMerge="1">
                  <a:txBody>
                    <a:bodyPr/>
                    <a:lstStyle/>
                    <a:p>
                      <a:endParaRPr lang="en-GB"/>
                    </a:p>
                  </a:txBody>
                  <a:tcPr/>
                </a:tc>
                <a:tc vMerge="1">
                  <a:txBody>
                    <a:bodyPr/>
                    <a:lstStyle/>
                    <a:p>
                      <a:endParaRPr lang="en-GB"/>
                    </a:p>
                  </a:txBody>
                  <a:tcPr/>
                </a:tc>
                <a:tc vMerge="1">
                  <a:txBody>
                    <a:bodyPr/>
                    <a:lstStyle/>
                    <a:p>
                      <a:endParaRPr lang="en-GB"/>
                    </a:p>
                  </a:txBody>
                  <a:tcPr/>
                </a:tc>
                <a:tc vMerge="1">
                  <a:txBody>
                    <a:bodyPr/>
                    <a:lstStyle/>
                    <a:p>
                      <a:endParaRPr lang="en-GB"/>
                    </a:p>
                  </a:txBody>
                  <a:tcPr/>
                </a:tc>
                <a:tc vMerge="1">
                  <a:txBody>
                    <a:bodyPr/>
                    <a:lstStyle/>
                    <a:p>
                      <a:endParaRPr lang="en-GB"/>
                    </a:p>
                  </a:txBody>
                  <a:tcPr/>
                </a:tc>
                <a:tc>
                  <a:txBody>
                    <a:bodyPr/>
                    <a:lstStyle/>
                    <a:p>
                      <a:pPr marL="38100" marR="38100" algn="ctr">
                        <a:lnSpc>
                          <a:spcPts val="1600"/>
                        </a:lnSpc>
                        <a:spcAft>
                          <a:spcPts val="0"/>
                        </a:spcAft>
                      </a:pPr>
                      <a:r>
                        <a:rPr lang="en-GB" sz="700">
                          <a:effectLst/>
                        </a:rPr>
                        <a:t>Lower</a:t>
                      </a:r>
                      <a:endParaRPr lang="en-GB" sz="900">
                        <a:effectLst/>
                        <a:latin typeface="Cambria"/>
                        <a:ea typeface="MS Mincho"/>
                        <a:cs typeface="Times New Roman"/>
                      </a:endParaRPr>
                    </a:p>
                  </a:txBody>
                  <a:tcPr marL="0" marR="0" marT="0" marB="0" anchor="b"/>
                </a:tc>
                <a:tc>
                  <a:txBody>
                    <a:bodyPr/>
                    <a:lstStyle/>
                    <a:p>
                      <a:pPr marL="38100" marR="38100" algn="ctr">
                        <a:lnSpc>
                          <a:spcPts val="1600"/>
                        </a:lnSpc>
                        <a:spcAft>
                          <a:spcPts val="0"/>
                        </a:spcAft>
                      </a:pPr>
                      <a:r>
                        <a:rPr lang="en-GB" sz="700">
                          <a:effectLst/>
                        </a:rPr>
                        <a:t>Upper</a:t>
                      </a:r>
                      <a:endParaRPr lang="en-GB" sz="900">
                        <a:effectLst/>
                        <a:latin typeface="Cambria"/>
                        <a:ea typeface="MS Mincho"/>
                        <a:cs typeface="Times New Roman"/>
                      </a:endParaRPr>
                    </a:p>
                  </a:txBody>
                  <a:tcPr marL="0" marR="0" marT="0" marB="0" anchor="b"/>
                </a:tc>
                <a:extLst>
                  <a:ext uri="{0D108BD9-81ED-4DB2-BD59-A6C34878D82A}">
                    <a16:rowId xmlns:a16="http://schemas.microsoft.com/office/drawing/2014/main" val="10003"/>
                  </a:ext>
                </a:extLst>
              </a:tr>
              <a:tr h="330455">
                <a:tc rowSpan="2">
                  <a:txBody>
                    <a:bodyPr/>
                    <a:lstStyle/>
                    <a:p>
                      <a:pPr marL="38100" marR="38100" algn="l">
                        <a:lnSpc>
                          <a:spcPts val="1600"/>
                        </a:lnSpc>
                        <a:spcAft>
                          <a:spcPts val="0"/>
                        </a:spcAft>
                      </a:pPr>
                      <a:r>
                        <a:rPr lang="en-GB" sz="1400">
                          <a:effectLst/>
                        </a:rPr>
                        <a:t>energy</a:t>
                      </a:r>
                      <a:endParaRPr lang="en-GB" sz="1800">
                        <a:effectLst/>
                        <a:latin typeface="Cambria"/>
                        <a:ea typeface="MS Mincho"/>
                        <a:cs typeface="Times New Roman"/>
                      </a:endParaRPr>
                    </a:p>
                  </a:txBody>
                  <a:tcPr marL="0" marR="0" marT="0" marB="0"/>
                </a:tc>
                <a:tc>
                  <a:txBody>
                    <a:bodyPr/>
                    <a:lstStyle/>
                    <a:p>
                      <a:pPr marL="38100" marR="38100" algn="l">
                        <a:lnSpc>
                          <a:spcPts val="1600"/>
                        </a:lnSpc>
                        <a:spcAft>
                          <a:spcPts val="0"/>
                        </a:spcAft>
                      </a:pPr>
                      <a:r>
                        <a:rPr lang="en-GB" sz="1400">
                          <a:effectLst/>
                        </a:rPr>
                        <a:t>Equal variances assumed</a:t>
                      </a:r>
                      <a:endParaRPr lang="en-GB" sz="1800">
                        <a:effectLst/>
                        <a:latin typeface="Cambria"/>
                        <a:ea typeface="MS Mincho"/>
                        <a:cs typeface="Times New Roman"/>
                      </a:endParaRPr>
                    </a:p>
                  </a:txBody>
                  <a:tcPr marL="0" marR="0" marT="0" marB="0"/>
                </a:tc>
                <a:tc>
                  <a:txBody>
                    <a:bodyPr/>
                    <a:lstStyle/>
                    <a:p>
                      <a:pPr marL="38100" marR="38100" algn="l">
                        <a:lnSpc>
                          <a:spcPts val="1600"/>
                        </a:lnSpc>
                        <a:spcAft>
                          <a:spcPts val="0"/>
                        </a:spcAft>
                      </a:pPr>
                      <a:r>
                        <a:rPr lang="en-GB" sz="1400">
                          <a:effectLst/>
                        </a:rPr>
                        <a:t>.263</a:t>
                      </a:r>
                      <a:endParaRPr lang="en-GB" sz="1800">
                        <a:effectLst/>
                        <a:latin typeface="Cambria"/>
                        <a:ea typeface="MS Mincho"/>
                        <a:cs typeface="Times New Roman"/>
                      </a:endParaRPr>
                    </a:p>
                  </a:txBody>
                  <a:tcPr marL="0" marR="0" marT="0" marB="0" anchor="ctr"/>
                </a:tc>
                <a:tc>
                  <a:txBody>
                    <a:bodyPr/>
                    <a:lstStyle/>
                    <a:p>
                      <a:pPr marL="38100" marR="38100" algn="l">
                        <a:lnSpc>
                          <a:spcPts val="1600"/>
                        </a:lnSpc>
                        <a:spcAft>
                          <a:spcPts val="0"/>
                        </a:spcAft>
                      </a:pPr>
                      <a:r>
                        <a:rPr lang="en-GB" sz="1400">
                          <a:solidFill>
                            <a:srgbClr val="FF0000"/>
                          </a:solidFill>
                          <a:effectLst/>
                        </a:rPr>
                        <a:t>.612</a:t>
                      </a:r>
                      <a:endParaRPr lang="en-GB" sz="1800">
                        <a:solidFill>
                          <a:srgbClr val="FF0000"/>
                        </a:solidFill>
                        <a:effectLst/>
                        <a:latin typeface="Cambria"/>
                        <a:ea typeface="MS Mincho"/>
                        <a:cs typeface="Times New Roman"/>
                      </a:endParaRPr>
                    </a:p>
                  </a:txBody>
                  <a:tcPr marL="0" marR="0" marT="0" marB="0" anchor="ctr"/>
                </a:tc>
                <a:tc>
                  <a:txBody>
                    <a:bodyPr/>
                    <a:lstStyle/>
                    <a:p>
                      <a:pPr marL="38100" marR="38100" algn="l">
                        <a:lnSpc>
                          <a:spcPts val="1600"/>
                        </a:lnSpc>
                        <a:spcAft>
                          <a:spcPts val="0"/>
                        </a:spcAft>
                      </a:pPr>
                      <a:r>
                        <a:rPr lang="en-GB" sz="1400">
                          <a:solidFill>
                            <a:srgbClr val="FF0000"/>
                          </a:solidFill>
                          <a:effectLst/>
                        </a:rPr>
                        <a:t>1.435</a:t>
                      </a:r>
                      <a:endParaRPr lang="en-GB" sz="1800">
                        <a:solidFill>
                          <a:srgbClr val="FF0000"/>
                        </a:solidFill>
                        <a:effectLst/>
                        <a:latin typeface="Cambria"/>
                        <a:ea typeface="MS Mincho"/>
                        <a:cs typeface="Times New Roman"/>
                      </a:endParaRPr>
                    </a:p>
                  </a:txBody>
                  <a:tcPr marL="0" marR="0" marT="0" marB="0" anchor="ctr"/>
                </a:tc>
                <a:tc>
                  <a:txBody>
                    <a:bodyPr/>
                    <a:lstStyle/>
                    <a:p>
                      <a:pPr marL="38100" marR="38100" algn="l">
                        <a:lnSpc>
                          <a:spcPts val="1600"/>
                        </a:lnSpc>
                        <a:spcAft>
                          <a:spcPts val="0"/>
                        </a:spcAft>
                      </a:pPr>
                      <a:r>
                        <a:rPr lang="en-GB" sz="1400">
                          <a:solidFill>
                            <a:srgbClr val="FF0000"/>
                          </a:solidFill>
                          <a:effectLst/>
                        </a:rPr>
                        <a:t>27</a:t>
                      </a:r>
                      <a:endParaRPr lang="en-GB" sz="1800">
                        <a:solidFill>
                          <a:srgbClr val="FF0000"/>
                        </a:solidFill>
                        <a:effectLst/>
                        <a:latin typeface="Cambria"/>
                        <a:ea typeface="MS Mincho"/>
                        <a:cs typeface="Times New Roman"/>
                      </a:endParaRPr>
                    </a:p>
                  </a:txBody>
                  <a:tcPr marL="0" marR="0" marT="0" marB="0" anchor="ctr"/>
                </a:tc>
                <a:tc>
                  <a:txBody>
                    <a:bodyPr/>
                    <a:lstStyle/>
                    <a:p>
                      <a:pPr marL="38100" marR="38100" algn="l">
                        <a:lnSpc>
                          <a:spcPts val="1600"/>
                        </a:lnSpc>
                        <a:spcAft>
                          <a:spcPts val="0"/>
                        </a:spcAft>
                      </a:pPr>
                      <a:r>
                        <a:rPr lang="en-GB" sz="1400">
                          <a:effectLst/>
                        </a:rPr>
                        <a:t>.163</a:t>
                      </a:r>
                      <a:endParaRPr lang="en-GB" sz="1800">
                        <a:effectLst/>
                        <a:latin typeface="Cambria"/>
                        <a:ea typeface="MS Mincho"/>
                        <a:cs typeface="Times New Roman"/>
                      </a:endParaRPr>
                    </a:p>
                  </a:txBody>
                  <a:tcPr marL="0" marR="0" marT="0" marB="0" anchor="ctr"/>
                </a:tc>
                <a:tc>
                  <a:txBody>
                    <a:bodyPr/>
                    <a:lstStyle/>
                    <a:p>
                      <a:pPr marL="38100" marR="38100" algn="l">
                        <a:lnSpc>
                          <a:spcPts val="1600"/>
                        </a:lnSpc>
                        <a:spcAft>
                          <a:spcPts val="0"/>
                        </a:spcAft>
                      </a:pPr>
                      <a:r>
                        <a:rPr lang="en-GB" sz="1400">
                          <a:effectLst/>
                        </a:rPr>
                        <a:t>281.94231</a:t>
                      </a:r>
                      <a:endParaRPr lang="en-GB" sz="1800">
                        <a:effectLst/>
                        <a:latin typeface="Cambria"/>
                        <a:ea typeface="MS Mincho"/>
                        <a:cs typeface="Times New Roman"/>
                      </a:endParaRPr>
                    </a:p>
                  </a:txBody>
                  <a:tcPr marL="0" marR="0" marT="0" marB="0" anchor="ctr"/>
                </a:tc>
                <a:tc>
                  <a:txBody>
                    <a:bodyPr/>
                    <a:lstStyle/>
                    <a:p>
                      <a:pPr marL="38100" marR="38100" algn="l">
                        <a:lnSpc>
                          <a:spcPts val="1600"/>
                        </a:lnSpc>
                        <a:spcAft>
                          <a:spcPts val="0"/>
                        </a:spcAft>
                      </a:pPr>
                      <a:r>
                        <a:rPr lang="en-GB" sz="1400">
                          <a:effectLst/>
                        </a:rPr>
                        <a:t>196.43997</a:t>
                      </a:r>
                      <a:endParaRPr lang="en-GB" sz="1800">
                        <a:effectLst/>
                        <a:latin typeface="Cambria"/>
                        <a:ea typeface="MS Mincho"/>
                        <a:cs typeface="Times New Roman"/>
                      </a:endParaRPr>
                    </a:p>
                  </a:txBody>
                  <a:tcPr marL="0" marR="0" marT="0" marB="0" anchor="ctr"/>
                </a:tc>
                <a:tc>
                  <a:txBody>
                    <a:bodyPr/>
                    <a:lstStyle/>
                    <a:p>
                      <a:pPr marL="38100" marR="38100" algn="l">
                        <a:lnSpc>
                          <a:spcPts val="1600"/>
                        </a:lnSpc>
                        <a:spcAft>
                          <a:spcPts val="0"/>
                        </a:spcAft>
                      </a:pPr>
                      <a:r>
                        <a:rPr lang="en-GB" sz="1400">
                          <a:effectLst/>
                        </a:rPr>
                        <a:t>-121.11921</a:t>
                      </a:r>
                      <a:endParaRPr lang="en-GB" sz="1800">
                        <a:effectLst/>
                        <a:latin typeface="Cambria"/>
                        <a:ea typeface="MS Mincho"/>
                        <a:cs typeface="Times New Roman"/>
                      </a:endParaRPr>
                    </a:p>
                  </a:txBody>
                  <a:tcPr marL="0" marR="0" marT="0" marB="0" anchor="ctr"/>
                </a:tc>
                <a:tc>
                  <a:txBody>
                    <a:bodyPr/>
                    <a:lstStyle/>
                    <a:p>
                      <a:pPr marL="38100" marR="38100" algn="l">
                        <a:lnSpc>
                          <a:spcPts val="1600"/>
                        </a:lnSpc>
                        <a:spcAft>
                          <a:spcPts val="0"/>
                        </a:spcAft>
                      </a:pPr>
                      <a:r>
                        <a:rPr lang="en-GB" sz="1400">
                          <a:effectLst/>
                        </a:rPr>
                        <a:t>685.00383</a:t>
                      </a:r>
                      <a:endParaRPr lang="en-GB" sz="1800">
                        <a:effectLst/>
                        <a:latin typeface="Cambria"/>
                        <a:ea typeface="MS Mincho"/>
                        <a:cs typeface="Times New Roman"/>
                      </a:endParaRPr>
                    </a:p>
                  </a:txBody>
                  <a:tcPr marL="0" marR="0" marT="0" marB="0" anchor="ctr"/>
                </a:tc>
                <a:extLst>
                  <a:ext uri="{0D108BD9-81ED-4DB2-BD59-A6C34878D82A}">
                    <a16:rowId xmlns:a16="http://schemas.microsoft.com/office/drawing/2014/main" val="10004"/>
                  </a:ext>
                </a:extLst>
              </a:tr>
              <a:tr h="567035">
                <a:tc vMerge="1">
                  <a:txBody>
                    <a:bodyPr/>
                    <a:lstStyle/>
                    <a:p>
                      <a:endParaRPr lang="en-GB"/>
                    </a:p>
                  </a:txBody>
                  <a:tcPr/>
                </a:tc>
                <a:tc>
                  <a:txBody>
                    <a:bodyPr/>
                    <a:lstStyle/>
                    <a:p>
                      <a:pPr marL="38100" marR="38100" algn="l">
                        <a:lnSpc>
                          <a:spcPts val="1600"/>
                        </a:lnSpc>
                        <a:spcAft>
                          <a:spcPts val="0"/>
                        </a:spcAft>
                      </a:pPr>
                      <a:r>
                        <a:rPr lang="en-GB" sz="1400">
                          <a:effectLst/>
                        </a:rPr>
                        <a:t>Equal variances not assumed</a:t>
                      </a:r>
                      <a:endParaRPr lang="en-GB" sz="1800">
                        <a:effectLst/>
                        <a:latin typeface="Cambria"/>
                        <a:ea typeface="MS Mincho"/>
                        <a:cs typeface="Times New Roman"/>
                      </a:endParaRPr>
                    </a:p>
                  </a:txBody>
                  <a:tcPr marL="0" marR="0" marT="0" marB="0"/>
                </a:tc>
                <a:tc>
                  <a:txBody>
                    <a:bodyPr/>
                    <a:lstStyle/>
                    <a:p>
                      <a:pPr algn="l">
                        <a:spcAft>
                          <a:spcPts val="0"/>
                        </a:spcAft>
                      </a:pPr>
                      <a:r>
                        <a:rPr lang="en-GB" sz="1800">
                          <a:effectLst/>
                        </a:rPr>
                        <a:t> </a:t>
                      </a:r>
                      <a:endParaRPr lang="en-GB" sz="1800">
                        <a:effectLst/>
                        <a:latin typeface="Cambria"/>
                        <a:ea typeface="MS Mincho"/>
                        <a:cs typeface="Times New Roman"/>
                      </a:endParaRPr>
                    </a:p>
                  </a:txBody>
                  <a:tcPr marL="0" marR="0" marT="0" marB="0" anchor="ctr"/>
                </a:tc>
                <a:tc>
                  <a:txBody>
                    <a:bodyPr/>
                    <a:lstStyle/>
                    <a:p>
                      <a:pPr algn="l">
                        <a:spcAft>
                          <a:spcPts val="0"/>
                        </a:spcAft>
                      </a:pPr>
                      <a:r>
                        <a:rPr lang="en-GB" sz="1800">
                          <a:effectLst/>
                        </a:rPr>
                        <a:t> </a:t>
                      </a:r>
                      <a:endParaRPr lang="en-GB" sz="1800">
                        <a:effectLst/>
                        <a:latin typeface="Cambria"/>
                        <a:ea typeface="MS Mincho"/>
                        <a:cs typeface="Times New Roman"/>
                      </a:endParaRPr>
                    </a:p>
                  </a:txBody>
                  <a:tcPr marL="0" marR="0" marT="0" marB="0" anchor="ctr"/>
                </a:tc>
                <a:tc>
                  <a:txBody>
                    <a:bodyPr/>
                    <a:lstStyle/>
                    <a:p>
                      <a:pPr marL="38100" marR="38100" algn="l">
                        <a:lnSpc>
                          <a:spcPts val="1600"/>
                        </a:lnSpc>
                        <a:spcAft>
                          <a:spcPts val="0"/>
                        </a:spcAft>
                      </a:pPr>
                      <a:r>
                        <a:rPr lang="en-GB" sz="1400">
                          <a:effectLst/>
                        </a:rPr>
                        <a:t>1.466</a:t>
                      </a:r>
                      <a:endParaRPr lang="en-GB" sz="1800">
                        <a:effectLst/>
                        <a:latin typeface="Cambria"/>
                        <a:ea typeface="MS Mincho"/>
                        <a:cs typeface="Times New Roman"/>
                      </a:endParaRPr>
                    </a:p>
                  </a:txBody>
                  <a:tcPr marL="0" marR="0" marT="0" marB="0" anchor="ctr"/>
                </a:tc>
                <a:tc>
                  <a:txBody>
                    <a:bodyPr/>
                    <a:lstStyle/>
                    <a:p>
                      <a:pPr marL="38100" marR="38100" algn="l">
                        <a:lnSpc>
                          <a:spcPts val="1600"/>
                        </a:lnSpc>
                        <a:spcAft>
                          <a:spcPts val="0"/>
                        </a:spcAft>
                      </a:pPr>
                      <a:r>
                        <a:rPr lang="en-GB" sz="1400">
                          <a:effectLst/>
                        </a:rPr>
                        <a:t>26.993</a:t>
                      </a:r>
                      <a:endParaRPr lang="en-GB" sz="1800">
                        <a:effectLst/>
                        <a:latin typeface="Cambria"/>
                        <a:ea typeface="MS Mincho"/>
                        <a:cs typeface="Times New Roman"/>
                      </a:endParaRPr>
                    </a:p>
                  </a:txBody>
                  <a:tcPr marL="0" marR="0" marT="0" marB="0" anchor="ctr"/>
                </a:tc>
                <a:tc>
                  <a:txBody>
                    <a:bodyPr/>
                    <a:lstStyle/>
                    <a:p>
                      <a:pPr marL="38100" marR="38100" algn="l">
                        <a:lnSpc>
                          <a:spcPts val="1600"/>
                        </a:lnSpc>
                        <a:spcAft>
                          <a:spcPts val="0"/>
                        </a:spcAft>
                      </a:pPr>
                      <a:r>
                        <a:rPr lang="en-GB" sz="1400">
                          <a:effectLst/>
                        </a:rPr>
                        <a:t>.154</a:t>
                      </a:r>
                      <a:endParaRPr lang="en-GB" sz="1800">
                        <a:effectLst/>
                        <a:latin typeface="Cambria"/>
                        <a:ea typeface="MS Mincho"/>
                        <a:cs typeface="Times New Roman"/>
                      </a:endParaRPr>
                    </a:p>
                  </a:txBody>
                  <a:tcPr marL="0" marR="0" marT="0" marB="0" anchor="ctr"/>
                </a:tc>
                <a:tc>
                  <a:txBody>
                    <a:bodyPr/>
                    <a:lstStyle/>
                    <a:p>
                      <a:pPr marL="38100" marR="38100" algn="l">
                        <a:lnSpc>
                          <a:spcPts val="1600"/>
                        </a:lnSpc>
                        <a:spcAft>
                          <a:spcPts val="0"/>
                        </a:spcAft>
                      </a:pPr>
                      <a:r>
                        <a:rPr lang="en-GB" sz="1400">
                          <a:effectLst/>
                        </a:rPr>
                        <a:t>281.94231</a:t>
                      </a:r>
                      <a:endParaRPr lang="en-GB" sz="1800">
                        <a:effectLst/>
                        <a:latin typeface="Cambria"/>
                        <a:ea typeface="MS Mincho"/>
                        <a:cs typeface="Times New Roman"/>
                      </a:endParaRPr>
                    </a:p>
                  </a:txBody>
                  <a:tcPr marL="0" marR="0" marT="0" marB="0" anchor="ctr"/>
                </a:tc>
                <a:tc>
                  <a:txBody>
                    <a:bodyPr/>
                    <a:lstStyle/>
                    <a:p>
                      <a:pPr marL="38100" marR="38100" algn="l">
                        <a:lnSpc>
                          <a:spcPts val="1600"/>
                        </a:lnSpc>
                        <a:spcAft>
                          <a:spcPts val="0"/>
                        </a:spcAft>
                      </a:pPr>
                      <a:r>
                        <a:rPr lang="en-GB" sz="1400">
                          <a:effectLst/>
                        </a:rPr>
                        <a:t>192.33709</a:t>
                      </a:r>
                      <a:endParaRPr lang="en-GB" sz="1800">
                        <a:effectLst/>
                        <a:latin typeface="Cambria"/>
                        <a:ea typeface="MS Mincho"/>
                        <a:cs typeface="Times New Roman"/>
                      </a:endParaRPr>
                    </a:p>
                  </a:txBody>
                  <a:tcPr marL="0" marR="0" marT="0" marB="0" anchor="ctr"/>
                </a:tc>
                <a:tc>
                  <a:txBody>
                    <a:bodyPr/>
                    <a:lstStyle/>
                    <a:p>
                      <a:pPr marL="38100" marR="38100" algn="l">
                        <a:lnSpc>
                          <a:spcPts val="1600"/>
                        </a:lnSpc>
                        <a:spcAft>
                          <a:spcPts val="0"/>
                        </a:spcAft>
                      </a:pPr>
                      <a:r>
                        <a:rPr lang="en-GB" sz="1400">
                          <a:effectLst/>
                        </a:rPr>
                        <a:t>-112.70543</a:t>
                      </a:r>
                      <a:endParaRPr lang="en-GB" sz="1800">
                        <a:effectLst/>
                        <a:latin typeface="Cambria"/>
                        <a:ea typeface="MS Mincho"/>
                        <a:cs typeface="Times New Roman"/>
                      </a:endParaRPr>
                    </a:p>
                  </a:txBody>
                  <a:tcPr marL="0" marR="0" marT="0" marB="0" anchor="ctr"/>
                </a:tc>
                <a:tc>
                  <a:txBody>
                    <a:bodyPr/>
                    <a:lstStyle/>
                    <a:p>
                      <a:pPr marL="38100" marR="38100" algn="l">
                        <a:lnSpc>
                          <a:spcPts val="1600"/>
                        </a:lnSpc>
                        <a:spcAft>
                          <a:spcPts val="0"/>
                        </a:spcAft>
                      </a:pPr>
                      <a:r>
                        <a:rPr lang="en-GB" sz="1400">
                          <a:effectLst/>
                        </a:rPr>
                        <a:t>676.59005</a:t>
                      </a:r>
                      <a:endParaRPr lang="en-GB" sz="1800">
                        <a:effectLst/>
                        <a:latin typeface="Cambria"/>
                        <a:ea typeface="MS Mincho"/>
                        <a:cs typeface="Times New Roman"/>
                      </a:endParaRPr>
                    </a:p>
                  </a:txBody>
                  <a:tcPr marL="0" marR="0" marT="0" marB="0" anchor="ctr"/>
                </a:tc>
                <a:extLst>
                  <a:ext uri="{0D108BD9-81ED-4DB2-BD59-A6C34878D82A}">
                    <a16:rowId xmlns:a16="http://schemas.microsoft.com/office/drawing/2014/main" val="10005"/>
                  </a:ext>
                </a:extLst>
              </a:tr>
            </a:tbl>
          </a:graphicData>
        </a:graphic>
      </p:graphicFrame>
      <p:graphicFrame>
        <p:nvGraphicFramePr>
          <p:cNvPr id="6" name="Table 5">
            <a:extLst>
              <a:ext uri="{FF2B5EF4-FFF2-40B4-BE49-F238E27FC236}">
                <a16:creationId xmlns:a16="http://schemas.microsoft.com/office/drawing/2014/main" id="{7706D376-E602-6522-5633-69A02F101024}"/>
              </a:ext>
            </a:extLst>
          </p:cNvPr>
          <p:cNvGraphicFramePr>
            <a:graphicFrameLocks noGrp="1"/>
          </p:cNvGraphicFramePr>
          <p:nvPr>
            <p:extLst>
              <p:ext uri="{D42A27DB-BD31-4B8C-83A1-F6EECF244321}">
                <p14:modId xmlns:p14="http://schemas.microsoft.com/office/powerpoint/2010/main" val="4025633841"/>
              </p:ext>
            </p:extLst>
          </p:nvPr>
        </p:nvGraphicFramePr>
        <p:xfrm>
          <a:off x="3297492" y="1198444"/>
          <a:ext cx="7798211" cy="1405080"/>
        </p:xfrm>
        <a:graphic>
          <a:graphicData uri="http://schemas.openxmlformats.org/drawingml/2006/table">
            <a:tbl>
              <a:tblPr>
                <a:tableStyleId>{5C22544A-7EE6-4342-B048-85BDC9FD1C3A}</a:tableStyleId>
              </a:tblPr>
              <a:tblGrid>
                <a:gridCol w="806991">
                  <a:extLst>
                    <a:ext uri="{9D8B030D-6E8A-4147-A177-3AD203B41FA5}">
                      <a16:colId xmlns:a16="http://schemas.microsoft.com/office/drawing/2014/main" val="20000"/>
                    </a:ext>
                  </a:extLst>
                </a:gridCol>
                <a:gridCol w="931979">
                  <a:extLst>
                    <a:ext uri="{9D8B030D-6E8A-4147-A177-3AD203B41FA5}">
                      <a16:colId xmlns:a16="http://schemas.microsoft.com/office/drawing/2014/main" val="20001"/>
                    </a:ext>
                  </a:extLst>
                </a:gridCol>
                <a:gridCol w="1085950">
                  <a:extLst>
                    <a:ext uri="{9D8B030D-6E8A-4147-A177-3AD203B41FA5}">
                      <a16:colId xmlns:a16="http://schemas.microsoft.com/office/drawing/2014/main" val="20002"/>
                    </a:ext>
                  </a:extLst>
                </a:gridCol>
                <a:gridCol w="1307849">
                  <a:extLst>
                    <a:ext uri="{9D8B030D-6E8A-4147-A177-3AD203B41FA5}">
                      <a16:colId xmlns:a16="http://schemas.microsoft.com/office/drawing/2014/main" val="20003"/>
                    </a:ext>
                  </a:extLst>
                </a:gridCol>
                <a:gridCol w="1335926">
                  <a:extLst>
                    <a:ext uri="{9D8B030D-6E8A-4147-A177-3AD203B41FA5}">
                      <a16:colId xmlns:a16="http://schemas.microsoft.com/office/drawing/2014/main" val="20004"/>
                    </a:ext>
                  </a:extLst>
                </a:gridCol>
                <a:gridCol w="2329516">
                  <a:extLst>
                    <a:ext uri="{9D8B030D-6E8A-4147-A177-3AD203B41FA5}">
                      <a16:colId xmlns:a16="http://schemas.microsoft.com/office/drawing/2014/main" val="20005"/>
                    </a:ext>
                  </a:extLst>
                </a:gridCol>
              </a:tblGrid>
              <a:tr h="351270">
                <a:tc gridSpan="6">
                  <a:txBody>
                    <a:bodyPr/>
                    <a:lstStyle/>
                    <a:p>
                      <a:pPr marL="38100" marR="38100" algn="ctr">
                        <a:lnSpc>
                          <a:spcPts val="1600"/>
                        </a:lnSpc>
                        <a:spcAft>
                          <a:spcPts val="0"/>
                        </a:spcAft>
                      </a:pPr>
                      <a:r>
                        <a:rPr lang="en-GB" sz="1600">
                          <a:effectLst/>
                        </a:rPr>
                        <a:t>Group Statistics</a:t>
                      </a:r>
                      <a:endParaRPr lang="en-GB" sz="2800">
                        <a:effectLst/>
                        <a:latin typeface="Cambria"/>
                        <a:ea typeface="MS Mincho"/>
                        <a:cs typeface="Times New Roman"/>
                      </a:endParaRPr>
                    </a:p>
                  </a:txBody>
                  <a:tcPr marL="0" marR="0" marT="0" marB="0" anchor="ct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351270">
                <a:tc>
                  <a:txBody>
                    <a:bodyPr/>
                    <a:lstStyle/>
                    <a:p>
                      <a:pPr>
                        <a:spcAft>
                          <a:spcPts val="0"/>
                        </a:spcAft>
                      </a:pPr>
                      <a:r>
                        <a:rPr lang="en-GB" sz="1600">
                          <a:effectLst/>
                        </a:rPr>
                        <a:t> </a:t>
                      </a:r>
                      <a:endParaRPr lang="en-GB" sz="2800">
                        <a:effectLst/>
                        <a:latin typeface="Cambria"/>
                        <a:ea typeface="MS Mincho"/>
                        <a:cs typeface="Times New Roman"/>
                      </a:endParaRPr>
                    </a:p>
                  </a:txBody>
                  <a:tcPr marL="0" marR="0" marT="0" marB="0"/>
                </a:tc>
                <a:tc>
                  <a:txBody>
                    <a:bodyPr/>
                    <a:lstStyle/>
                    <a:p>
                      <a:pPr marL="38100" marR="38100">
                        <a:lnSpc>
                          <a:spcPts val="1600"/>
                        </a:lnSpc>
                        <a:spcAft>
                          <a:spcPts val="0"/>
                        </a:spcAft>
                      </a:pPr>
                      <a:r>
                        <a:rPr lang="en-GB" sz="1600">
                          <a:effectLst/>
                        </a:rPr>
                        <a:t>gender</a:t>
                      </a:r>
                      <a:endParaRPr lang="en-GB" sz="2800">
                        <a:effectLst/>
                        <a:latin typeface="Cambria"/>
                        <a:ea typeface="MS Mincho"/>
                        <a:cs typeface="Times New Roman"/>
                      </a:endParaRPr>
                    </a:p>
                  </a:txBody>
                  <a:tcPr marL="0" marR="0" marT="0" marB="0" anchor="b"/>
                </a:tc>
                <a:tc>
                  <a:txBody>
                    <a:bodyPr/>
                    <a:lstStyle/>
                    <a:p>
                      <a:pPr marL="38100" marR="38100" algn="ctr">
                        <a:lnSpc>
                          <a:spcPts val="1600"/>
                        </a:lnSpc>
                        <a:spcAft>
                          <a:spcPts val="0"/>
                        </a:spcAft>
                      </a:pPr>
                      <a:r>
                        <a:rPr lang="en-GB" sz="1600">
                          <a:effectLst/>
                        </a:rPr>
                        <a:t>N</a:t>
                      </a:r>
                      <a:endParaRPr lang="en-GB" sz="2800">
                        <a:effectLst/>
                        <a:latin typeface="Cambria"/>
                        <a:ea typeface="MS Mincho"/>
                        <a:cs typeface="Times New Roman"/>
                      </a:endParaRPr>
                    </a:p>
                  </a:txBody>
                  <a:tcPr marL="0" marR="0" marT="0" marB="0" anchor="b"/>
                </a:tc>
                <a:tc>
                  <a:txBody>
                    <a:bodyPr/>
                    <a:lstStyle/>
                    <a:p>
                      <a:pPr marL="38100" marR="38100" algn="ctr">
                        <a:lnSpc>
                          <a:spcPts val="1600"/>
                        </a:lnSpc>
                        <a:spcAft>
                          <a:spcPts val="0"/>
                        </a:spcAft>
                      </a:pPr>
                      <a:r>
                        <a:rPr lang="en-GB" sz="1600">
                          <a:effectLst/>
                        </a:rPr>
                        <a:t>Mean</a:t>
                      </a:r>
                      <a:endParaRPr lang="en-GB" sz="2800">
                        <a:effectLst/>
                        <a:latin typeface="Cambria"/>
                        <a:ea typeface="MS Mincho"/>
                        <a:cs typeface="Times New Roman"/>
                      </a:endParaRPr>
                    </a:p>
                  </a:txBody>
                  <a:tcPr marL="0" marR="0" marT="0" marB="0" anchor="b"/>
                </a:tc>
                <a:tc>
                  <a:txBody>
                    <a:bodyPr/>
                    <a:lstStyle/>
                    <a:p>
                      <a:pPr marL="38100" marR="38100" algn="ctr">
                        <a:lnSpc>
                          <a:spcPts val="1600"/>
                        </a:lnSpc>
                        <a:spcAft>
                          <a:spcPts val="0"/>
                        </a:spcAft>
                      </a:pPr>
                      <a:r>
                        <a:rPr lang="en-GB" sz="1600">
                          <a:effectLst/>
                        </a:rPr>
                        <a:t>Std. Deviation</a:t>
                      </a:r>
                      <a:endParaRPr lang="en-GB" sz="2800">
                        <a:effectLst/>
                        <a:latin typeface="Cambria"/>
                        <a:ea typeface="MS Mincho"/>
                        <a:cs typeface="Times New Roman"/>
                      </a:endParaRPr>
                    </a:p>
                  </a:txBody>
                  <a:tcPr marL="0" marR="0" marT="0" marB="0" anchor="b"/>
                </a:tc>
                <a:tc>
                  <a:txBody>
                    <a:bodyPr/>
                    <a:lstStyle/>
                    <a:p>
                      <a:pPr marL="38100" marR="38100" algn="ctr">
                        <a:lnSpc>
                          <a:spcPts val="1600"/>
                        </a:lnSpc>
                        <a:spcAft>
                          <a:spcPts val="0"/>
                        </a:spcAft>
                      </a:pPr>
                      <a:r>
                        <a:rPr lang="en-GB" sz="1600">
                          <a:effectLst/>
                        </a:rPr>
                        <a:t>Std. Error Mean</a:t>
                      </a:r>
                      <a:endParaRPr lang="en-GB" sz="2800">
                        <a:effectLst/>
                        <a:latin typeface="Cambria"/>
                        <a:ea typeface="MS Mincho"/>
                        <a:cs typeface="Times New Roman"/>
                      </a:endParaRPr>
                    </a:p>
                  </a:txBody>
                  <a:tcPr marL="0" marR="0" marT="0" marB="0" anchor="b"/>
                </a:tc>
                <a:extLst>
                  <a:ext uri="{0D108BD9-81ED-4DB2-BD59-A6C34878D82A}">
                    <a16:rowId xmlns:a16="http://schemas.microsoft.com/office/drawing/2014/main" val="10001"/>
                  </a:ext>
                </a:extLst>
              </a:tr>
              <a:tr h="351270">
                <a:tc rowSpan="2">
                  <a:txBody>
                    <a:bodyPr/>
                    <a:lstStyle/>
                    <a:p>
                      <a:pPr marL="38100" marR="38100">
                        <a:lnSpc>
                          <a:spcPts val="1600"/>
                        </a:lnSpc>
                        <a:spcAft>
                          <a:spcPts val="0"/>
                        </a:spcAft>
                      </a:pPr>
                      <a:r>
                        <a:rPr lang="en-GB" sz="1600">
                          <a:effectLst/>
                        </a:rPr>
                        <a:t>energy</a:t>
                      </a:r>
                      <a:endParaRPr lang="en-GB" sz="2800">
                        <a:effectLst/>
                        <a:latin typeface="Cambria"/>
                        <a:ea typeface="MS Mincho"/>
                        <a:cs typeface="Times New Roman"/>
                      </a:endParaRPr>
                    </a:p>
                  </a:txBody>
                  <a:tcPr marL="0" marR="0" marT="0" marB="0"/>
                </a:tc>
                <a:tc>
                  <a:txBody>
                    <a:bodyPr/>
                    <a:lstStyle/>
                    <a:p>
                      <a:pPr marL="38100" marR="38100">
                        <a:lnSpc>
                          <a:spcPts val="1600"/>
                        </a:lnSpc>
                        <a:spcAft>
                          <a:spcPts val="0"/>
                        </a:spcAft>
                      </a:pPr>
                      <a:r>
                        <a:rPr lang="en-GB" sz="1600">
                          <a:effectLst/>
                        </a:rPr>
                        <a:t>m</a:t>
                      </a:r>
                      <a:endParaRPr lang="en-GB" sz="2800">
                        <a:effectLst/>
                        <a:latin typeface="Cambria"/>
                        <a:ea typeface="MS Mincho"/>
                        <a:cs typeface="Times New Roman"/>
                      </a:endParaRPr>
                    </a:p>
                  </a:txBody>
                  <a:tcPr marL="0" marR="0" marT="0" marB="0"/>
                </a:tc>
                <a:tc>
                  <a:txBody>
                    <a:bodyPr/>
                    <a:lstStyle/>
                    <a:p>
                      <a:pPr marL="38100" marR="38100" algn="r">
                        <a:lnSpc>
                          <a:spcPts val="1600"/>
                        </a:lnSpc>
                        <a:spcAft>
                          <a:spcPts val="0"/>
                        </a:spcAft>
                      </a:pPr>
                      <a:r>
                        <a:rPr lang="en-GB" sz="1600">
                          <a:effectLst/>
                        </a:rPr>
                        <a:t>16</a:t>
                      </a:r>
                      <a:endParaRPr lang="en-GB" sz="2800">
                        <a:effectLst/>
                        <a:latin typeface="Cambria"/>
                        <a:ea typeface="MS Mincho"/>
                        <a:cs typeface="Times New Roman"/>
                      </a:endParaRPr>
                    </a:p>
                  </a:txBody>
                  <a:tcPr marL="0" marR="0" marT="0" marB="0" anchor="ctr"/>
                </a:tc>
                <a:tc>
                  <a:txBody>
                    <a:bodyPr/>
                    <a:lstStyle/>
                    <a:p>
                      <a:pPr marL="38100" marR="38100" algn="r">
                        <a:lnSpc>
                          <a:spcPts val="1600"/>
                        </a:lnSpc>
                        <a:spcAft>
                          <a:spcPts val="0"/>
                        </a:spcAft>
                      </a:pPr>
                      <a:r>
                        <a:rPr lang="en-GB" sz="1600">
                          <a:effectLst/>
                        </a:rPr>
                        <a:t>2171.2500</a:t>
                      </a:r>
                      <a:endParaRPr lang="en-GB" sz="2800">
                        <a:effectLst/>
                        <a:latin typeface="Cambria"/>
                        <a:ea typeface="MS Mincho"/>
                        <a:cs typeface="Times New Roman"/>
                      </a:endParaRPr>
                    </a:p>
                  </a:txBody>
                  <a:tcPr marL="0" marR="0" marT="0" marB="0" anchor="ctr"/>
                </a:tc>
                <a:tc>
                  <a:txBody>
                    <a:bodyPr/>
                    <a:lstStyle/>
                    <a:p>
                      <a:pPr marL="38100" marR="38100" algn="r">
                        <a:lnSpc>
                          <a:spcPts val="1600"/>
                        </a:lnSpc>
                        <a:spcAft>
                          <a:spcPts val="0"/>
                        </a:spcAft>
                      </a:pPr>
                      <a:r>
                        <a:rPr lang="en-GB" sz="1600">
                          <a:effectLst/>
                        </a:rPr>
                        <a:t>569.36040</a:t>
                      </a:r>
                      <a:endParaRPr lang="en-GB" sz="2800">
                        <a:effectLst/>
                        <a:latin typeface="Cambria"/>
                        <a:ea typeface="MS Mincho"/>
                        <a:cs typeface="Times New Roman"/>
                      </a:endParaRPr>
                    </a:p>
                  </a:txBody>
                  <a:tcPr marL="0" marR="0" marT="0" marB="0" anchor="ctr"/>
                </a:tc>
                <a:tc>
                  <a:txBody>
                    <a:bodyPr/>
                    <a:lstStyle/>
                    <a:p>
                      <a:pPr marL="38100" marR="38100" algn="r">
                        <a:lnSpc>
                          <a:spcPts val="1600"/>
                        </a:lnSpc>
                        <a:spcAft>
                          <a:spcPts val="0"/>
                        </a:spcAft>
                      </a:pPr>
                      <a:r>
                        <a:rPr lang="en-GB" sz="1600">
                          <a:effectLst/>
                        </a:rPr>
                        <a:t>142.34010</a:t>
                      </a:r>
                      <a:endParaRPr lang="en-GB" sz="2800">
                        <a:effectLst/>
                        <a:latin typeface="Cambria"/>
                        <a:ea typeface="MS Mincho"/>
                        <a:cs typeface="Times New Roman"/>
                      </a:endParaRPr>
                    </a:p>
                  </a:txBody>
                  <a:tcPr marL="0" marR="0" marT="0" marB="0" anchor="ctr"/>
                </a:tc>
                <a:extLst>
                  <a:ext uri="{0D108BD9-81ED-4DB2-BD59-A6C34878D82A}">
                    <a16:rowId xmlns:a16="http://schemas.microsoft.com/office/drawing/2014/main" val="10002"/>
                  </a:ext>
                </a:extLst>
              </a:tr>
              <a:tr h="351270">
                <a:tc vMerge="1">
                  <a:txBody>
                    <a:bodyPr/>
                    <a:lstStyle/>
                    <a:p>
                      <a:endParaRPr lang="en-GB"/>
                    </a:p>
                  </a:txBody>
                  <a:tcPr/>
                </a:tc>
                <a:tc>
                  <a:txBody>
                    <a:bodyPr/>
                    <a:lstStyle/>
                    <a:p>
                      <a:pPr marL="38100" marR="38100">
                        <a:lnSpc>
                          <a:spcPts val="1600"/>
                        </a:lnSpc>
                        <a:spcAft>
                          <a:spcPts val="0"/>
                        </a:spcAft>
                      </a:pPr>
                      <a:r>
                        <a:rPr lang="en-GB" sz="1600">
                          <a:effectLst/>
                        </a:rPr>
                        <a:t>f</a:t>
                      </a:r>
                      <a:endParaRPr lang="en-GB" sz="2800">
                        <a:effectLst/>
                        <a:latin typeface="Cambria"/>
                        <a:ea typeface="MS Mincho"/>
                        <a:cs typeface="Times New Roman"/>
                      </a:endParaRPr>
                    </a:p>
                  </a:txBody>
                  <a:tcPr marL="0" marR="0" marT="0" marB="0"/>
                </a:tc>
                <a:tc>
                  <a:txBody>
                    <a:bodyPr/>
                    <a:lstStyle/>
                    <a:p>
                      <a:pPr marL="38100" marR="38100" algn="r">
                        <a:lnSpc>
                          <a:spcPts val="1600"/>
                        </a:lnSpc>
                        <a:spcAft>
                          <a:spcPts val="0"/>
                        </a:spcAft>
                      </a:pPr>
                      <a:r>
                        <a:rPr lang="en-GB" sz="1600">
                          <a:effectLst/>
                        </a:rPr>
                        <a:t>13</a:t>
                      </a:r>
                      <a:endParaRPr lang="en-GB" sz="2800">
                        <a:effectLst/>
                        <a:latin typeface="Cambria"/>
                        <a:ea typeface="MS Mincho"/>
                        <a:cs typeface="Times New Roman"/>
                      </a:endParaRPr>
                    </a:p>
                  </a:txBody>
                  <a:tcPr marL="0" marR="0" marT="0" marB="0" anchor="ctr"/>
                </a:tc>
                <a:tc>
                  <a:txBody>
                    <a:bodyPr/>
                    <a:lstStyle/>
                    <a:p>
                      <a:pPr marL="38100" marR="38100" algn="r">
                        <a:lnSpc>
                          <a:spcPts val="1600"/>
                        </a:lnSpc>
                        <a:spcAft>
                          <a:spcPts val="0"/>
                        </a:spcAft>
                      </a:pPr>
                      <a:r>
                        <a:rPr lang="en-GB" sz="1600">
                          <a:effectLst/>
                        </a:rPr>
                        <a:t>1889.3077</a:t>
                      </a:r>
                      <a:endParaRPr lang="en-GB" sz="2800">
                        <a:effectLst/>
                        <a:latin typeface="Cambria"/>
                        <a:ea typeface="MS Mincho"/>
                        <a:cs typeface="Times New Roman"/>
                      </a:endParaRPr>
                    </a:p>
                  </a:txBody>
                  <a:tcPr marL="0" marR="0" marT="0" marB="0" anchor="ctr"/>
                </a:tc>
                <a:tc>
                  <a:txBody>
                    <a:bodyPr/>
                    <a:lstStyle/>
                    <a:p>
                      <a:pPr marL="38100" marR="38100" algn="r">
                        <a:lnSpc>
                          <a:spcPts val="1600"/>
                        </a:lnSpc>
                        <a:spcAft>
                          <a:spcPts val="0"/>
                        </a:spcAft>
                      </a:pPr>
                      <a:r>
                        <a:rPr lang="en-GB" sz="1600">
                          <a:effectLst/>
                        </a:rPr>
                        <a:t>466.39797</a:t>
                      </a:r>
                      <a:endParaRPr lang="en-GB" sz="2800">
                        <a:effectLst/>
                        <a:latin typeface="Cambria"/>
                        <a:ea typeface="MS Mincho"/>
                        <a:cs typeface="Times New Roman"/>
                      </a:endParaRPr>
                    </a:p>
                  </a:txBody>
                  <a:tcPr marL="0" marR="0" marT="0" marB="0" anchor="ctr"/>
                </a:tc>
                <a:tc>
                  <a:txBody>
                    <a:bodyPr/>
                    <a:lstStyle/>
                    <a:p>
                      <a:pPr marL="38100" marR="38100" algn="r">
                        <a:lnSpc>
                          <a:spcPts val="1600"/>
                        </a:lnSpc>
                        <a:spcAft>
                          <a:spcPts val="0"/>
                        </a:spcAft>
                      </a:pPr>
                      <a:r>
                        <a:rPr lang="en-GB" sz="1600">
                          <a:effectLst/>
                        </a:rPr>
                        <a:t>129.35552</a:t>
                      </a:r>
                      <a:endParaRPr lang="en-GB" sz="2800">
                        <a:effectLst/>
                        <a:latin typeface="Cambria"/>
                        <a:ea typeface="MS Mincho"/>
                        <a:cs typeface="Times New Roman"/>
                      </a:endParaRPr>
                    </a:p>
                  </a:txBody>
                  <a:tcPr marL="0" marR="0" marT="0" marB="0" anchor="ct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238011573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641CA-E0CC-4B7C-09BF-4D0CB5F2729A}"/>
              </a:ext>
            </a:extLst>
          </p:cNvPr>
          <p:cNvSpPr>
            <a:spLocks noGrp="1"/>
          </p:cNvSpPr>
          <p:nvPr>
            <p:ph type="title"/>
          </p:nvPr>
        </p:nvSpPr>
        <p:spPr/>
        <p:txBody>
          <a:bodyPr/>
          <a:lstStyle/>
          <a:p>
            <a:r>
              <a:rPr lang="en-GB"/>
              <a:t>The write up (ind. T-test)</a:t>
            </a:r>
          </a:p>
        </p:txBody>
      </p:sp>
      <p:sp>
        <p:nvSpPr>
          <p:cNvPr id="3" name="Content Placeholder 2">
            <a:extLst>
              <a:ext uri="{FF2B5EF4-FFF2-40B4-BE49-F238E27FC236}">
                <a16:creationId xmlns:a16="http://schemas.microsoft.com/office/drawing/2014/main" id="{5AD3345E-8702-7C4C-719C-D6C10DE1E8CF}"/>
              </a:ext>
            </a:extLst>
          </p:cNvPr>
          <p:cNvSpPr>
            <a:spLocks noGrp="1"/>
          </p:cNvSpPr>
          <p:nvPr>
            <p:ph idx="1"/>
          </p:nvPr>
        </p:nvSpPr>
        <p:spPr/>
        <p:txBody>
          <a:bodyPr>
            <a:normAutofit fontScale="70000" lnSpcReduction="20000"/>
          </a:bodyPr>
          <a:lstStyle/>
          <a:p>
            <a:pPr marL="0" indent="0" eaLnBrk="1" hangingPunct="1">
              <a:buFontTx/>
              <a:buNone/>
              <a:defRPr/>
            </a:pPr>
            <a:r>
              <a:rPr lang="en-US" sz="2800" u="sng"/>
              <a:t>The data would be reported;</a:t>
            </a:r>
            <a:endParaRPr lang="en-GB" sz="2800"/>
          </a:p>
          <a:p>
            <a:pPr marL="0" indent="0" eaLnBrk="1" hangingPunct="1">
              <a:buFontTx/>
              <a:buNone/>
              <a:defRPr/>
            </a:pPr>
            <a:r>
              <a:rPr lang="en-US" sz="2800"/>
              <a:t> </a:t>
            </a:r>
            <a:endParaRPr lang="en-GB" sz="2800"/>
          </a:p>
          <a:p>
            <a:pPr eaLnBrk="1" hangingPunct="1">
              <a:defRPr/>
            </a:pPr>
            <a:r>
              <a:rPr lang="en-US" sz="2800"/>
              <a:t>A comparison of energy intake identified that men (n=16, 2171</a:t>
            </a:r>
            <a:r>
              <a:rPr lang="en-GB" sz="2800"/>
              <a:t>±569 Kcals) </a:t>
            </a:r>
            <a:r>
              <a:rPr lang="en-US" sz="2800"/>
              <a:t>consumed more calories than women (n= 13, 1889</a:t>
            </a:r>
            <a:r>
              <a:rPr lang="en-GB" sz="2800"/>
              <a:t>±466 Kcals) though this was not statistically different </a:t>
            </a:r>
            <a:r>
              <a:rPr lang="en-US" sz="2800"/>
              <a:t>(t(27)=1.435, p=0.163) </a:t>
            </a:r>
            <a:endParaRPr lang="en-GB" sz="2800"/>
          </a:p>
          <a:p>
            <a:pPr marL="0" indent="0" eaLnBrk="1" hangingPunct="1">
              <a:buFontTx/>
              <a:buNone/>
              <a:defRPr/>
            </a:pPr>
            <a:r>
              <a:rPr lang="en-GB" sz="2800"/>
              <a:t> </a:t>
            </a:r>
          </a:p>
          <a:p>
            <a:pPr eaLnBrk="1" hangingPunct="1">
              <a:defRPr/>
            </a:pPr>
            <a:r>
              <a:rPr lang="en-GB" sz="2800"/>
              <a:t>Where t(degrees of freedom)= score, p=value.</a:t>
            </a:r>
          </a:p>
          <a:p>
            <a:pPr marL="0" indent="0" eaLnBrk="1" hangingPunct="1">
              <a:buFontTx/>
              <a:buNone/>
              <a:defRPr/>
            </a:pPr>
            <a:endParaRPr lang="en-GB" sz="2800"/>
          </a:p>
          <a:p>
            <a:pPr marL="0" indent="0" eaLnBrk="1" hangingPunct="1">
              <a:buFontTx/>
              <a:buNone/>
              <a:defRPr/>
            </a:pPr>
            <a:r>
              <a:rPr lang="en-GB" sz="2800" u="sng"/>
              <a:t>Outcome</a:t>
            </a:r>
            <a:endParaRPr lang="en-GB" sz="2800"/>
          </a:p>
          <a:p>
            <a:pPr marL="0" indent="0" eaLnBrk="1" hangingPunct="1">
              <a:buFontTx/>
              <a:buNone/>
              <a:defRPr/>
            </a:pPr>
            <a:endParaRPr lang="en-GB" sz="2800"/>
          </a:p>
          <a:p>
            <a:pPr eaLnBrk="1" hangingPunct="1">
              <a:defRPr/>
            </a:pPr>
            <a:r>
              <a:rPr lang="en-GB" sz="2800" b="1"/>
              <a:t>The data therefore accepts the null hypothesis and concludes there is no difference in calorific consumption between men and women.</a:t>
            </a:r>
          </a:p>
          <a:p>
            <a:pPr marL="0" indent="0">
              <a:buNone/>
            </a:pPr>
            <a:endParaRPr lang="en-GB"/>
          </a:p>
        </p:txBody>
      </p:sp>
    </p:spTree>
    <p:extLst>
      <p:ext uri="{BB962C8B-B14F-4D97-AF65-F5344CB8AC3E}">
        <p14:creationId xmlns:p14="http://schemas.microsoft.com/office/powerpoint/2010/main" val="1975317861"/>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22694C-6A13-3F28-BDAC-AFFF54B07164}"/>
              </a:ext>
            </a:extLst>
          </p:cNvPr>
          <p:cNvSpPr>
            <a:spLocks noGrp="1"/>
          </p:cNvSpPr>
          <p:nvPr>
            <p:ph type="title"/>
          </p:nvPr>
        </p:nvSpPr>
        <p:spPr/>
        <p:txBody>
          <a:bodyPr/>
          <a:lstStyle/>
          <a:p>
            <a:r>
              <a:rPr lang="en-GB"/>
              <a:t>Paired t-test</a:t>
            </a:r>
          </a:p>
        </p:txBody>
      </p:sp>
      <p:sp>
        <p:nvSpPr>
          <p:cNvPr id="3" name="Content Placeholder 2">
            <a:extLst>
              <a:ext uri="{FF2B5EF4-FFF2-40B4-BE49-F238E27FC236}">
                <a16:creationId xmlns:a16="http://schemas.microsoft.com/office/drawing/2014/main" id="{6A120BCE-8906-B739-4085-022D8A8F1513}"/>
              </a:ext>
            </a:extLst>
          </p:cNvPr>
          <p:cNvSpPr>
            <a:spLocks noGrp="1"/>
          </p:cNvSpPr>
          <p:nvPr>
            <p:ph idx="1"/>
          </p:nvPr>
        </p:nvSpPr>
        <p:spPr/>
        <p:txBody>
          <a:bodyPr/>
          <a:lstStyle/>
          <a:p>
            <a:pPr marL="0" indent="0" eaLnBrk="1" hangingPunct="1">
              <a:buFontTx/>
              <a:buNone/>
              <a:defRPr/>
            </a:pPr>
            <a:r>
              <a:rPr lang="en-GB"/>
              <a:t>We are going to determine whether the measure of body fat by sum of skinfolds (</a:t>
            </a:r>
            <a:r>
              <a:rPr lang="en-GB" err="1"/>
              <a:t>siri</a:t>
            </a:r>
            <a:r>
              <a:rPr lang="en-GB"/>
              <a:t>) provides the same information as body fat measured by impedance?</a:t>
            </a:r>
          </a:p>
          <a:p>
            <a:pPr marL="0" indent="0" eaLnBrk="1" hangingPunct="1">
              <a:buFontTx/>
              <a:buNone/>
              <a:defRPr/>
            </a:pPr>
            <a:endParaRPr lang="en-GB"/>
          </a:p>
          <a:p>
            <a:pPr marL="0" indent="0" eaLnBrk="1" hangingPunct="1">
              <a:buFontTx/>
              <a:buNone/>
              <a:defRPr/>
            </a:pPr>
            <a:r>
              <a:rPr lang="en-GB" sz="2400" b="1"/>
              <a:t>H</a:t>
            </a:r>
            <a:r>
              <a:rPr lang="en-GB" sz="2400" b="1" baseline="-25000"/>
              <a:t>0</a:t>
            </a:r>
            <a:r>
              <a:rPr lang="en-GB" sz="2400" b="1"/>
              <a:t> there is no difference in body fat measured by impedance compared to using the </a:t>
            </a:r>
            <a:r>
              <a:rPr lang="en-GB" sz="2400" b="1" err="1"/>
              <a:t>siri</a:t>
            </a:r>
            <a:r>
              <a:rPr lang="en-GB" sz="2400" b="1"/>
              <a:t> equation method</a:t>
            </a:r>
          </a:p>
          <a:p>
            <a:endParaRPr lang="en-GB"/>
          </a:p>
        </p:txBody>
      </p:sp>
    </p:spTree>
    <p:extLst>
      <p:ext uri="{BB962C8B-B14F-4D97-AF65-F5344CB8AC3E}">
        <p14:creationId xmlns:p14="http://schemas.microsoft.com/office/powerpoint/2010/main" val="219784278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66C80-E555-2552-9207-D5DE63123891}"/>
              </a:ext>
            </a:extLst>
          </p:cNvPr>
          <p:cNvSpPr>
            <a:spLocks noGrp="1"/>
          </p:cNvSpPr>
          <p:nvPr>
            <p:ph type="title"/>
          </p:nvPr>
        </p:nvSpPr>
        <p:spPr/>
        <p:txBody>
          <a:bodyPr/>
          <a:lstStyle/>
          <a:p>
            <a:r>
              <a:rPr lang="en-GB"/>
              <a:t>SPSS Paired t-test</a:t>
            </a:r>
          </a:p>
        </p:txBody>
      </p:sp>
      <p:sp>
        <p:nvSpPr>
          <p:cNvPr id="3" name="Content Placeholder 2">
            <a:extLst>
              <a:ext uri="{FF2B5EF4-FFF2-40B4-BE49-F238E27FC236}">
                <a16:creationId xmlns:a16="http://schemas.microsoft.com/office/drawing/2014/main" id="{3D8D0A89-7CF3-AD97-651C-9B6F24AD7803}"/>
              </a:ext>
            </a:extLst>
          </p:cNvPr>
          <p:cNvSpPr>
            <a:spLocks noGrp="1"/>
          </p:cNvSpPr>
          <p:nvPr>
            <p:ph idx="1"/>
          </p:nvPr>
        </p:nvSpPr>
        <p:spPr/>
        <p:txBody>
          <a:bodyPr>
            <a:normAutofit/>
          </a:bodyPr>
          <a:lstStyle/>
          <a:p>
            <a:pPr marL="0" indent="0" eaLnBrk="1" hangingPunct="1">
              <a:buFontTx/>
              <a:buNone/>
              <a:defRPr/>
            </a:pPr>
            <a:r>
              <a:rPr lang="en-US" sz="2800" err="1"/>
              <a:t>Analyse</a:t>
            </a:r>
            <a:endParaRPr lang="en-GB" sz="2800"/>
          </a:p>
          <a:p>
            <a:pPr marL="0" indent="0" eaLnBrk="1" hangingPunct="1">
              <a:buFontTx/>
              <a:buNone/>
              <a:defRPr/>
            </a:pPr>
            <a:r>
              <a:rPr lang="en-US" sz="2800"/>
              <a:t>Compare means</a:t>
            </a:r>
            <a:endParaRPr lang="en-GB" sz="2800"/>
          </a:p>
          <a:p>
            <a:pPr marL="0" indent="0" eaLnBrk="1" hangingPunct="1">
              <a:buFontTx/>
              <a:buNone/>
              <a:defRPr/>
            </a:pPr>
            <a:r>
              <a:rPr lang="en-US" sz="2800"/>
              <a:t>Paired samples t-test</a:t>
            </a:r>
            <a:endParaRPr lang="en-GB" sz="2800"/>
          </a:p>
          <a:p>
            <a:pPr marL="0" indent="0" eaLnBrk="1" hangingPunct="1">
              <a:buFontTx/>
              <a:buNone/>
              <a:defRPr/>
            </a:pPr>
            <a:endParaRPr lang="en-GB" sz="2800"/>
          </a:p>
          <a:p>
            <a:pPr marL="0" indent="0" eaLnBrk="1" hangingPunct="1">
              <a:buFontTx/>
              <a:buNone/>
              <a:defRPr/>
            </a:pPr>
            <a:r>
              <a:rPr lang="en-US" sz="2800"/>
              <a:t>Move over skinfold to variable 1 and impedance to variable 2.</a:t>
            </a:r>
            <a:endParaRPr lang="en-GB" sz="2800"/>
          </a:p>
          <a:p>
            <a:pPr marL="0" indent="0" eaLnBrk="1" hangingPunct="1">
              <a:buNone/>
              <a:defRPr/>
            </a:pPr>
            <a:r>
              <a:rPr lang="en-US" sz="2800"/>
              <a:t>Press Ok and you get descriptive stats and the </a:t>
            </a:r>
          </a:p>
          <a:p>
            <a:pPr marL="0" indent="0" eaLnBrk="1" hangingPunct="1">
              <a:buNone/>
              <a:defRPr/>
            </a:pPr>
            <a:r>
              <a:rPr lang="en-US" sz="2800"/>
              <a:t>	t-test scores.</a:t>
            </a:r>
            <a:endParaRPr lang="en-GB" sz="2800"/>
          </a:p>
          <a:p>
            <a:endParaRPr lang="en-GB"/>
          </a:p>
        </p:txBody>
      </p:sp>
    </p:spTree>
    <p:extLst>
      <p:ext uri="{BB962C8B-B14F-4D97-AF65-F5344CB8AC3E}">
        <p14:creationId xmlns:p14="http://schemas.microsoft.com/office/powerpoint/2010/main" val="81495826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88D64410-7327-9DFA-E6DB-5A7B2BFC2DAE}"/>
              </a:ext>
            </a:extLst>
          </p:cNvPr>
          <p:cNvGraphicFramePr>
            <a:graphicFrameLocks noGrp="1"/>
          </p:cNvGraphicFramePr>
          <p:nvPr>
            <p:extLst>
              <p:ext uri="{D42A27DB-BD31-4B8C-83A1-F6EECF244321}">
                <p14:modId xmlns:p14="http://schemas.microsoft.com/office/powerpoint/2010/main" val="3831630970"/>
              </p:ext>
            </p:extLst>
          </p:nvPr>
        </p:nvGraphicFramePr>
        <p:xfrm>
          <a:off x="2911167" y="341810"/>
          <a:ext cx="5687146" cy="1011072"/>
        </p:xfrm>
        <a:graphic>
          <a:graphicData uri="http://schemas.openxmlformats.org/drawingml/2006/table">
            <a:tbl>
              <a:tblPr>
                <a:tableStyleId>{5C22544A-7EE6-4342-B048-85BDC9FD1C3A}</a:tableStyleId>
              </a:tblPr>
              <a:tblGrid>
                <a:gridCol w="731261">
                  <a:extLst>
                    <a:ext uri="{9D8B030D-6E8A-4147-A177-3AD203B41FA5}">
                      <a16:colId xmlns:a16="http://schemas.microsoft.com/office/drawing/2014/main" val="20000"/>
                    </a:ext>
                  </a:extLst>
                </a:gridCol>
                <a:gridCol w="787391">
                  <a:extLst>
                    <a:ext uri="{9D8B030D-6E8A-4147-A177-3AD203B41FA5}">
                      <a16:colId xmlns:a16="http://schemas.microsoft.com/office/drawing/2014/main" val="20001"/>
                    </a:ext>
                  </a:extLst>
                </a:gridCol>
                <a:gridCol w="787391">
                  <a:extLst>
                    <a:ext uri="{9D8B030D-6E8A-4147-A177-3AD203B41FA5}">
                      <a16:colId xmlns:a16="http://schemas.microsoft.com/office/drawing/2014/main" val="20002"/>
                    </a:ext>
                  </a:extLst>
                </a:gridCol>
                <a:gridCol w="1112481">
                  <a:extLst>
                    <a:ext uri="{9D8B030D-6E8A-4147-A177-3AD203B41FA5}">
                      <a16:colId xmlns:a16="http://schemas.microsoft.com/office/drawing/2014/main" val="20003"/>
                    </a:ext>
                  </a:extLst>
                </a:gridCol>
                <a:gridCol w="1134311">
                  <a:extLst>
                    <a:ext uri="{9D8B030D-6E8A-4147-A177-3AD203B41FA5}">
                      <a16:colId xmlns:a16="http://schemas.microsoft.com/office/drawing/2014/main" val="20004"/>
                    </a:ext>
                  </a:extLst>
                </a:gridCol>
                <a:gridCol w="1134311">
                  <a:extLst>
                    <a:ext uri="{9D8B030D-6E8A-4147-A177-3AD203B41FA5}">
                      <a16:colId xmlns:a16="http://schemas.microsoft.com/office/drawing/2014/main" val="20005"/>
                    </a:ext>
                  </a:extLst>
                </a:gridCol>
              </a:tblGrid>
              <a:tr h="227042">
                <a:tc gridSpan="6">
                  <a:txBody>
                    <a:bodyPr/>
                    <a:lstStyle/>
                    <a:p>
                      <a:pPr marL="38100" marR="38100" algn="ctr">
                        <a:lnSpc>
                          <a:spcPts val="1600"/>
                        </a:lnSpc>
                        <a:spcAft>
                          <a:spcPts val="0"/>
                        </a:spcAft>
                      </a:pPr>
                      <a:r>
                        <a:rPr lang="en-GB" sz="1200">
                          <a:effectLst/>
                        </a:rPr>
                        <a:t>Paired Samples Statistics</a:t>
                      </a:r>
                      <a:endParaRPr lang="en-GB" sz="1800">
                        <a:effectLst/>
                        <a:latin typeface="Calibri"/>
                        <a:ea typeface="Calibri"/>
                        <a:cs typeface="Times New Roman"/>
                      </a:endParaRPr>
                    </a:p>
                  </a:txBody>
                  <a:tcPr marL="0" marR="0" marT="0" marB="0" anchor="ct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246231">
                <a:tc gridSpan="2">
                  <a:txBody>
                    <a:bodyPr/>
                    <a:lstStyle/>
                    <a:p>
                      <a:pPr algn="ctr">
                        <a:lnSpc>
                          <a:spcPct val="115000"/>
                        </a:lnSpc>
                        <a:spcAft>
                          <a:spcPts val="0"/>
                        </a:spcAft>
                      </a:pPr>
                      <a:r>
                        <a:rPr lang="en-GB" sz="2000">
                          <a:effectLst/>
                        </a:rPr>
                        <a:t> </a:t>
                      </a:r>
                      <a:endParaRPr lang="en-GB" sz="1800">
                        <a:effectLst/>
                        <a:latin typeface="Calibri"/>
                        <a:ea typeface="Calibri"/>
                        <a:cs typeface="Times New Roman"/>
                      </a:endParaRPr>
                    </a:p>
                  </a:txBody>
                  <a:tcPr marL="0" marR="0" marT="0" marB="0" anchor="ctr"/>
                </a:tc>
                <a:tc hMerge="1">
                  <a:txBody>
                    <a:bodyPr/>
                    <a:lstStyle/>
                    <a:p>
                      <a:endParaRPr lang="en-GB"/>
                    </a:p>
                  </a:txBody>
                  <a:tcPr/>
                </a:tc>
                <a:tc>
                  <a:txBody>
                    <a:bodyPr/>
                    <a:lstStyle/>
                    <a:p>
                      <a:pPr marL="38100" marR="38100" algn="ctr">
                        <a:lnSpc>
                          <a:spcPts val="1600"/>
                        </a:lnSpc>
                        <a:spcAft>
                          <a:spcPts val="0"/>
                        </a:spcAft>
                      </a:pPr>
                      <a:r>
                        <a:rPr lang="en-GB" sz="1200">
                          <a:effectLst/>
                        </a:rPr>
                        <a:t>Mean</a:t>
                      </a:r>
                      <a:endParaRPr lang="en-GB" sz="1800">
                        <a:effectLst/>
                        <a:latin typeface="Calibri"/>
                        <a:ea typeface="Calibri"/>
                        <a:cs typeface="Times New Roman"/>
                      </a:endParaRPr>
                    </a:p>
                  </a:txBody>
                  <a:tcPr marL="0" marR="0" marT="0" marB="0" anchor="b"/>
                </a:tc>
                <a:tc>
                  <a:txBody>
                    <a:bodyPr/>
                    <a:lstStyle/>
                    <a:p>
                      <a:pPr marL="38100" marR="38100" algn="ctr">
                        <a:lnSpc>
                          <a:spcPts val="1600"/>
                        </a:lnSpc>
                        <a:spcAft>
                          <a:spcPts val="0"/>
                        </a:spcAft>
                      </a:pPr>
                      <a:r>
                        <a:rPr lang="en-GB" sz="1200">
                          <a:effectLst/>
                        </a:rPr>
                        <a:t>N</a:t>
                      </a:r>
                      <a:endParaRPr lang="en-GB" sz="1800">
                        <a:effectLst/>
                        <a:latin typeface="Calibri"/>
                        <a:ea typeface="Calibri"/>
                        <a:cs typeface="Times New Roman"/>
                      </a:endParaRPr>
                    </a:p>
                  </a:txBody>
                  <a:tcPr marL="0" marR="0" marT="0" marB="0" anchor="b"/>
                </a:tc>
                <a:tc>
                  <a:txBody>
                    <a:bodyPr/>
                    <a:lstStyle/>
                    <a:p>
                      <a:pPr marL="38100" marR="38100" algn="ctr">
                        <a:lnSpc>
                          <a:spcPts val="1600"/>
                        </a:lnSpc>
                        <a:spcAft>
                          <a:spcPts val="0"/>
                        </a:spcAft>
                      </a:pPr>
                      <a:r>
                        <a:rPr lang="en-GB" sz="1200">
                          <a:effectLst/>
                        </a:rPr>
                        <a:t>Std. Deviation</a:t>
                      </a:r>
                      <a:endParaRPr lang="en-GB" sz="1800">
                        <a:effectLst/>
                        <a:latin typeface="Calibri"/>
                        <a:ea typeface="Calibri"/>
                        <a:cs typeface="Times New Roman"/>
                      </a:endParaRPr>
                    </a:p>
                  </a:txBody>
                  <a:tcPr marL="0" marR="0" marT="0" marB="0" anchor="b"/>
                </a:tc>
                <a:tc>
                  <a:txBody>
                    <a:bodyPr/>
                    <a:lstStyle/>
                    <a:p>
                      <a:pPr marL="38100" marR="38100" algn="ctr">
                        <a:lnSpc>
                          <a:spcPts val="1600"/>
                        </a:lnSpc>
                        <a:spcAft>
                          <a:spcPts val="0"/>
                        </a:spcAft>
                      </a:pPr>
                      <a:r>
                        <a:rPr lang="en-GB" sz="1200">
                          <a:effectLst/>
                        </a:rPr>
                        <a:t>Std. Error Mean</a:t>
                      </a:r>
                      <a:endParaRPr lang="en-GB" sz="1800">
                        <a:effectLst/>
                        <a:latin typeface="Calibri"/>
                        <a:ea typeface="Calibri"/>
                        <a:cs typeface="Times New Roman"/>
                      </a:endParaRPr>
                    </a:p>
                  </a:txBody>
                  <a:tcPr marL="0" marR="0" marT="0" marB="0" anchor="b"/>
                </a:tc>
                <a:extLst>
                  <a:ext uri="{0D108BD9-81ED-4DB2-BD59-A6C34878D82A}">
                    <a16:rowId xmlns:a16="http://schemas.microsoft.com/office/drawing/2014/main" val="10001"/>
                  </a:ext>
                </a:extLst>
              </a:tr>
              <a:tr h="227042">
                <a:tc rowSpan="2">
                  <a:txBody>
                    <a:bodyPr/>
                    <a:lstStyle/>
                    <a:p>
                      <a:pPr marL="38100" marR="38100">
                        <a:lnSpc>
                          <a:spcPts val="1600"/>
                        </a:lnSpc>
                        <a:spcAft>
                          <a:spcPts val="0"/>
                        </a:spcAft>
                      </a:pPr>
                      <a:r>
                        <a:rPr lang="en-GB" sz="900">
                          <a:effectLst/>
                        </a:rPr>
                        <a:t>Pair 1</a:t>
                      </a:r>
                      <a:endParaRPr lang="en-GB" sz="1100">
                        <a:effectLst/>
                        <a:latin typeface="Calibri"/>
                        <a:ea typeface="Calibri"/>
                        <a:cs typeface="Times New Roman"/>
                      </a:endParaRPr>
                    </a:p>
                  </a:txBody>
                  <a:tcPr marL="0" marR="0" marT="0" marB="0"/>
                </a:tc>
                <a:tc>
                  <a:txBody>
                    <a:bodyPr/>
                    <a:lstStyle/>
                    <a:p>
                      <a:pPr marL="38100" marR="38100">
                        <a:lnSpc>
                          <a:spcPts val="1600"/>
                        </a:lnSpc>
                        <a:spcAft>
                          <a:spcPts val="0"/>
                        </a:spcAft>
                      </a:pPr>
                      <a:r>
                        <a:rPr lang="en-GB" sz="1200">
                          <a:solidFill>
                            <a:srgbClr val="FF0000"/>
                          </a:solidFill>
                          <a:effectLst/>
                        </a:rPr>
                        <a:t>skinfold</a:t>
                      </a:r>
                      <a:endParaRPr lang="en-GB" sz="1800">
                        <a:solidFill>
                          <a:srgbClr val="FF0000"/>
                        </a:solidFill>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1200">
                          <a:solidFill>
                            <a:srgbClr val="FF0000"/>
                          </a:solidFill>
                          <a:effectLst/>
                        </a:rPr>
                        <a:t>28.6037</a:t>
                      </a:r>
                      <a:endParaRPr lang="en-GB" sz="1800">
                        <a:solidFill>
                          <a:srgbClr val="FF0000"/>
                        </a:solidFill>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1200">
                          <a:solidFill>
                            <a:srgbClr val="FF0000"/>
                          </a:solidFill>
                          <a:effectLst/>
                        </a:rPr>
                        <a:t>27</a:t>
                      </a:r>
                      <a:endParaRPr lang="en-GB" sz="1800">
                        <a:solidFill>
                          <a:srgbClr val="FF0000"/>
                        </a:solidFill>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1200">
                          <a:effectLst/>
                        </a:rPr>
                        <a:t>5.91208</a:t>
                      </a:r>
                      <a:endParaRPr lang="en-GB" sz="18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1200">
                          <a:effectLst/>
                        </a:rPr>
                        <a:t>1.13778</a:t>
                      </a:r>
                      <a:endParaRPr lang="en-GB" sz="1800">
                        <a:effectLst/>
                        <a:latin typeface="Calibri"/>
                        <a:ea typeface="Calibri"/>
                        <a:cs typeface="Times New Roman"/>
                      </a:endParaRPr>
                    </a:p>
                  </a:txBody>
                  <a:tcPr marL="0" marR="0" marT="0" marB="0"/>
                </a:tc>
                <a:extLst>
                  <a:ext uri="{0D108BD9-81ED-4DB2-BD59-A6C34878D82A}">
                    <a16:rowId xmlns:a16="http://schemas.microsoft.com/office/drawing/2014/main" val="10002"/>
                  </a:ext>
                </a:extLst>
              </a:tr>
              <a:tr h="227042">
                <a:tc vMerge="1">
                  <a:txBody>
                    <a:bodyPr/>
                    <a:lstStyle/>
                    <a:p>
                      <a:endParaRPr lang="en-GB"/>
                    </a:p>
                  </a:txBody>
                  <a:tcPr/>
                </a:tc>
                <a:tc>
                  <a:txBody>
                    <a:bodyPr/>
                    <a:lstStyle/>
                    <a:p>
                      <a:pPr marL="38100" marR="38100">
                        <a:lnSpc>
                          <a:spcPts val="1600"/>
                        </a:lnSpc>
                        <a:spcAft>
                          <a:spcPts val="0"/>
                        </a:spcAft>
                      </a:pPr>
                      <a:r>
                        <a:rPr lang="en-GB" sz="1200">
                          <a:solidFill>
                            <a:srgbClr val="FF0000"/>
                          </a:solidFill>
                          <a:effectLst/>
                        </a:rPr>
                        <a:t>imped</a:t>
                      </a:r>
                      <a:endParaRPr lang="en-GB" sz="1800">
                        <a:solidFill>
                          <a:srgbClr val="FF0000"/>
                        </a:solidFill>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1200">
                          <a:solidFill>
                            <a:srgbClr val="FF0000"/>
                          </a:solidFill>
                          <a:effectLst/>
                        </a:rPr>
                        <a:t>29.7926</a:t>
                      </a:r>
                      <a:endParaRPr lang="en-GB" sz="1800">
                        <a:solidFill>
                          <a:srgbClr val="FF0000"/>
                        </a:solidFill>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1200">
                          <a:solidFill>
                            <a:srgbClr val="FF0000"/>
                          </a:solidFill>
                          <a:effectLst/>
                        </a:rPr>
                        <a:t>27</a:t>
                      </a:r>
                      <a:endParaRPr lang="en-GB" sz="1800">
                        <a:solidFill>
                          <a:srgbClr val="FF0000"/>
                        </a:solidFill>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1200">
                          <a:effectLst/>
                        </a:rPr>
                        <a:t>6.02679</a:t>
                      </a:r>
                      <a:endParaRPr lang="en-GB" sz="18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1200">
                          <a:effectLst/>
                        </a:rPr>
                        <a:t>1.15986</a:t>
                      </a:r>
                      <a:endParaRPr lang="en-GB" sz="1800">
                        <a:effectLst/>
                        <a:latin typeface="Calibri"/>
                        <a:ea typeface="Calibri"/>
                        <a:cs typeface="Times New Roman"/>
                      </a:endParaRPr>
                    </a:p>
                  </a:txBody>
                  <a:tcPr marL="0" marR="0" marT="0" marB="0"/>
                </a:tc>
                <a:extLst>
                  <a:ext uri="{0D108BD9-81ED-4DB2-BD59-A6C34878D82A}">
                    <a16:rowId xmlns:a16="http://schemas.microsoft.com/office/drawing/2014/main" val="10003"/>
                  </a:ext>
                </a:extLst>
              </a:tr>
            </a:tbl>
          </a:graphicData>
        </a:graphic>
      </p:graphicFrame>
      <p:graphicFrame>
        <p:nvGraphicFramePr>
          <p:cNvPr id="5" name="Table 4">
            <a:extLst>
              <a:ext uri="{FF2B5EF4-FFF2-40B4-BE49-F238E27FC236}">
                <a16:creationId xmlns:a16="http://schemas.microsoft.com/office/drawing/2014/main" id="{0C947932-435C-52EE-67F7-95E91FECFCD4}"/>
              </a:ext>
            </a:extLst>
          </p:cNvPr>
          <p:cNvGraphicFramePr>
            <a:graphicFrameLocks noGrp="1"/>
          </p:cNvGraphicFramePr>
          <p:nvPr>
            <p:extLst>
              <p:ext uri="{D42A27DB-BD31-4B8C-83A1-F6EECF244321}">
                <p14:modId xmlns:p14="http://schemas.microsoft.com/office/powerpoint/2010/main" val="21203286"/>
              </p:ext>
            </p:extLst>
          </p:nvPr>
        </p:nvGraphicFramePr>
        <p:xfrm>
          <a:off x="4075728" y="2113903"/>
          <a:ext cx="4668086" cy="1020257"/>
        </p:xfrm>
        <a:graphic>
          <a:graphicData uri="http://schemas.openxmlformats.org/drawingml/2006/table">
            <a:tbl>
              <a:tblPr>
                <a:tableStyleId>{5C22544A-7EE6-4342-B048-85BDC9FD1C3A}</a:tableStyleId>
              </a:tblPr>
              <a:tblGrid>
                <a:gridCol w="633086">
                  <a:extLst>
                    <a:ext uri="{9D8B030D-6E8A-4147-A177-3AD203B41FA5}">
                      <a16:colId xmlns:a16="http://schemas.microsoft.com/office/drawing/2014/main" val="20000"/>
                    </a:ext>
                  </a:extLst>
                </a:gridCol>
                <a:gridCol w="1380308">
                  <a:extLst>
                    <a:ext uri="{9D8B030D-6E8A-4147-A177-3AD203B41FA5}">
                      <a16:colId xmlns:a16="http://schemas.microsoft.com/office/drawing/2014/main" val="20001"/>
                    </a:ext>
                  </a:extLst>
                </a:gridCol>
                <a:gridCol w="829335">
                  <a:extLst>
                    <a:ext uri="{9D8B030D-6E8A-4147-A177-3AD203B41FA5}">
                      <a16:colId xmlns:a16="http://schemas.microsoft.com/office/drawing/2014/main" val="20002"/>
                    </a:ext>
                  </a:extLst>
                </a:gridCol>
                <a:gridCol w="996022">
                  <a:extLst>
                    <a:ext uri="{9D8B030D-6E8A-4147-A177-3AD203B41FA5}">
                      <a16:colId xmlns:a16="http://schemas.microsoft.com/office/drawing/2014/main" val="20003"/>
                    </a:ext>
                  </a:extLst>
                </a:gridCol>
                <a:gridCol w="829335">
                  <a:extLst>
                    <a:ext uri="{9D8B030D-6E8A-4147-A177-3AD203B41FA5}">
                      <a16:colId xmlns:a16="http://schemas.microsoft.com/office/drawing/2014/main" val="20004"/>
                    </a:ext>
                  </a:extLst>
                </a:gridCol>
              </a:tblGrid>
              <a:tr h="330767">
                <a:tc gridSpan="5">
                  <a:txBody>
                    <a:bodyPr/>
                    <a:lstStyle/>
                    <a:p>
                      <a:pPr marL="38100" marR="38100" algn="ctr">
                        <a:lnSpc>
                          <a:spcPts val="1600"/>
                        </a:lnSpc>
                        <a:spcAft>
                          <a:spcPts val="0"/>
                        </a:spcAft>
                      </a:pPr>
                      <a:r>
                        <a:rPr lang="en-GB" sz="1200">
                          <a:effectLst/>
                        </a:rPr>
                        <a:t>Paired Samples Correlations</a:t>
                      </a:r>
                      <a:endParaRPr lang="en-GB" sz="1800">
                        <a:effectLst/>
                        <a:latin typeface="Calibri"/>
                        <a:ea typeface="Calibri"/>
                        <a:cs typeface="Times New Roman"/>
                      </a:endParaRPr>
                    </a:p>
                  </a:txBody>
                  <a:tcPr marL="0" marR="0" marT="0" marB="0" anchor="ct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358723">
                <a:tc gridSpan="2">
                  <a:txBody>
                    <a:bodyPr/>
                    <a:lstStyle/>
                    <a:p>
                      <a:pPr algn="ctr">
                        <a:lnSpc>
                          <a:spcPct val="115000"/>
                        </a:lnSpc>
                        <a:spcAft>
                          <a:spcPts val="0"/>
                        </a:spcAft>
                      </a:pPr>
                      <a:r>
                        <a:rPr lang="en-GB" sz="2000">
                          <a:effectLst/>
                        </a:rPr>
                        <a:t> </a:t>
                      </a:r>
                      <a:endParaRPr lang="en-GB" sz="1800">
                        <a:effectLst/>
                        <a:latin typeface="Calibri"/>
                        <a:ea typeface="Calibri"/>
                        <a:cs typeface="Times New Roman"/>
                      </a:endParaRPr>
                    </a:p>
                  </a:txBody>
                  <a:tcPr marL="0" marR="0" marT="0" marB="0" anchor="ctr"/>
                </a:tc>
                <a:tc hMerge="1">
                  <a:txBody>
                    <a:bodyPr/>
                    <a:lstStyle/>
                    <a:p>
                      <a:endParaRPr lang="en-GB"/>
                    </a:p>
                  </a:txBody>
                  <a:tcPr/>
                </a:tc>
                <a:tc>
                  <a:txBody>
                    <a:bodyPr/>
                    <a:lstStyle/>
                    <a:p>
                      <a:pPr marL="38100" marR="38100" algn="ctr">
                        <a:lnSpc>
                          <a:spcPts val="1600"/>
                        </a:lnSpc>
                        <a:spcAft>
                          <a:spcPts val="0"/>
                        </a:spcAft>
                      </a:pPr>
                      <a:r>
                        <a:rPr lang="en-GB" sz="1200">
                          <a:effectLst/>
                        </a:rPr>
                        <a:t>N</a:t>
                      </a:r>
                      <a:endParaRPr lang="en-GB" sz="1800">
                        <a:effectLst/>
                        <a:latin typeface="Calibri"/>
                        <a:ea typeface="Calibri"/>
                        <a:cs typeface="Times New Roman"/>
                      </a:endParaRPr>
                    </a:p>
                  </a:txBody>
                  <a:tcPr marL="0" marR="0" marT="0" marB="0" anchor="b"/>
                </a:tc>
                <a:tc>
                  <a:txBody>
                    <a:bodyPr/>
                    <a:lstStyle/>
                    <a:p>
                      <a:pPr marL="38100" marR="38100" algn="ctr">
                        <a:lnSpc>
                          <a:spcPts val="1600"/>
                        </a:lnSpc>
                        <a:spcAft>
                          <a:spcPts val="0"/>
                        </a:spcAft>
                      </a:pPr>
                      <a:r>
                        <a:rPr lang="en-GB" sz="1200">
                          <a:effectLst/>
                        </a:rPr>
                        <a:t>Correlation</a:t>
                      </a:r>
                      <a:endParaRPr lang="en-GB" sz="1800">
                        <a:effectLst/>
                        <a:latin typeface="Calibri"/>
                        <a:ea typeface="Calibri"/>
                        <a:cs typeface="Times New Roman"/>
                      </a:endParaRPr>
                    </a:p>
                  </a:txBody>
                  <a:tcPr marL="0" marR="0" marT="0" marB="0" anchor="b"/>
                </a:tc>
                <a:tc>
                  <a:txBody>
                    <a:bodyPr/>
                    <a:lstStyle/>
                    <a:p>
                      <a:pPr marL="38100" marR="38100" algn="ctr">
                        <a:lnSpc>
                          <a:spcPts val="1600"/>
                        </a:lnSpc>
                        <a:spcAft>
                          <a:spcPts val="0"/>
                        </a:spcAft>
                      </a:pPr>
                      <a:r>
                        <a:rPr lang="en-GB" sz="1200">
                          <a:effectLst/>
                        </a:rPr>
                        <a:t>Sig.</a:t>
                      </a:r>
                      <a:endParaRPr lang="en-GB" sz="1800">
                        <a:effectLst/>
                        <a:latin typeface="Calibri"/>
                        <a:ea typeface="Calibri"/>
                        <a:cs typeface="Times New Roman"/>
                      </a:endParaRPr>
                    </a:p>
                  </a:txBody>
                  <a:tcPr marL="0" marR="0" marT="0" marB="0" anchor="b"/>
                </a:tc>
                <a:extLst>
                  <a:ext uri="{0D108BD9-81ED-4DB2-BD59-A6C34878D82A}">
                    <a16:rowId xmlns:a16="http://schemas.microsoft.com/office/drawing/2014/main" val="10001"/>
                  </a:ext>
                </a:extLst>
              </a:tr>
              <a:tr h="330767">
                <a:tc>
                  <a:txBody>
                    <a:bodyPr/>
                    <a:lstStyle/>
                    <a:p>
                      <a:pPr marL="38100" marR="38100">
                        <a:lnSpc>
                          <a:spcPts val="1600"/>
                        </a:lnSpc>
                        <a:spcAft>
                          <a:spcPts val="0"/>
                        </a:spcAft>
                      </a:pPr>
                      <a:r>
                        <a:rPr lang="en-GB" sz="1200">
                          <a:effectLst/>
                        </a:rPr>
                        <a:t>Pair 1</a:t>
                      </a:r>
                      <a:endParaRPr lang="en-GB" sz="1800">
                        <a:effectLst/>
                        <a:latin typeface="Calibri"/>
                        <a:ea typeface="Calibri"/>
                        <a:cs typeface="Times New Roman"/>
                      </a:endParaRPr>
                    </a:p>
                  </a:txBody>
                  <a:tcPr marL="0" marR="0" marT="0" marB="0"/>
                </a:tc>
                <a:tc>
                  <a:txBody>
                    <a:bodyPr/>
                    <a:lstStyle/>
                    <a:p>
                      <a:pPr marL="38100" marR="38100">
                        <a:lnSpc>
                          <a:spcPts val="1600"/>
                        </a:lnSpc>
                        <a:spcAft>
                          <a:spcPts val="0"/>
                        </a:spcAft>
                      </a:pPr>
                      <a:r>
                        <a:rPr lang="en-GB" sz="1200">
                          <a:effectLst/>
                        </a:rPr>
                        <a:t>skinfold &amp; imped</a:t>
                      </a:r>
                      <a:endParaRPr lang="en-GB" sz="18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1200">
                          <a:effectLst/>
                        </a:rPr>
                        <a:t>27</a:t>
                      </a:r>
                      <a:endParaRPr lang="en-GB" sz="18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1200">
                          <a:effectLst/>
                        </a:rPr>
                        <a:t>.992</a:t>
                      </a:r>
                      <a:endParaRPr lang="en-GB" sz="18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1200">
                          <a:solidFill>
                            <a:srgbClr val="FF0000"/>
                          </a:solidFill>
                          <a:effectLst/>
                        </a:rPr>
                        <a:t>.000</a:t>
                      </a:r>
                      <a:endParaRPr lang="en-GB" sz="1800">
                        <a:solidFill>
                          <a:srgbClr val="FF0000"/>
                        </a:solidFill>
                        <a:effectLst/>
                        <a:latin typeface="Calibri"/>
                        <a:ea typeface="Calibri"/>
                        <a:cs typeface="Times New Roman"/>
                      </a:endParaRPr>
                    </a:p>
                  </a:txBody>
                  <a:tcPr marL="0" marR="0" marT="0" marB="0"/>
                </a:tc>
                <a:extLst>
                  <a:ext uri="{0D108BD9-81ED-4DB2-BD59-A6C34878D82A}">
                    <a16:rowId xmlns:a16="http://schemas.microsoft.com/office/drawing/2014/main" val="10002"/>
                  </a:ext>
                </a:extLst>
              </a:tr>
            </a:tbl>
          </a:graphicData>
        </a:graphic>
      </p:graphicFrame>
      <p:graphicFrame>
        <p:nvGraphicFramePr>
          <p:cNvPr id="6" name="Table 5">
            <a:extLst>
              <a:ext uri="{FF2B5EF4-FFF2-40B4-BE49-F238E27FC236}">
                <a16:creationId xmlns:a16="http://schemas.microsoft.com/office/drawing/2014/main" id="{1588A6FE-00DB-5FAD-F774-FA2D6F5122FE}"/>
              </a:ext>
            </a:extLst>
          </p:cNvPr>
          <p:cNvGraphicFramePr>
            <a:graphicFrameLocks noGrp="1"/>
          </p:cNvGraphicFramePr>
          <p:nvPr>
            <p:extLst>
              <p:ext uri="{D42A27DB-BD31-4B8C-83A1-F6EECF244321}">
                <p14:modId xmlns:p14="http://schemas.microsoft.com/office/powerpoint/2010/main" val="1679229527"/>
              </p:ext>
            </p:extLst>
          </p:nvPr>
        </p:nvGraphicFramePr>
        <p:xfrm>
          <a:off x="1759037" y="3506224"/>
          <a:ext cx="8354563" cy="1956381"/>
        </p:xfrm>
        <a:graphic>
          <a:graphicData uri="http://schemas.openxmlformats.org/drawingml/2006/table">
            <a:tbl>
              <a:tblPr>
                <a:tableStyleId>{5C22544A-7EE6-4342-B048-85BDC9FD1C3A}</a:tableStyleId>
              </a:tblPr>
              <a:tblGrid>
                <a:gridCol w="884780">
                  <a:extLst>
                    <a:ext uri="{9D8B030D-6E8A-4147-A177-3AD203B41FA5}">
                      <a16:colId xmlns:a16="http://schemas.microsoft.com/office/drawing/2014/main" val="20000"/>
                    </a:ext>
                  </a:extLst>
                </a:gridCol>
                <a:gridCol w="985254">
                  <a:extLst>
                    <a:ext uri="{9D8B030D-6E8A-4147-A177-3AD203B41FA5}">
                      <a16:colId xmlns:a16="http://schemas.microsoft.com/office/drawing/2014/main" val="20001"/>
                    </a:ext>
                  </a:extLst>
                </a:gridCol>
                <a:gridCol w="867121">
                  <a:extLst>
                    <a:ext uri="{9D8B030D-6E8A-4147-A177-3AD203B41FA5}">
                      <a16:colId xmlns:a16="http://schemas.microsoft.com/office/drawing/2014/main" val="20002"/>
                    </a:ext>
                  </a:extLst>
                </a:gridCol>
                <a:gridCol w="884780">
                  <a:extLst>
                    <a:ext uri="{9D8B030D-6E8A-4147-A177-3AD203B41FA5}">
                      <a16:colId xmlns:a16="http://schemas.microsoft.com/office/drawing/2014/main" val="20003"/>
                    </a:ext>
                  </a:extLst>
                </a:gridCol>
                <a:gridCol w="884780">
                  <a:extLst>
                    <a:ext uri="{9D8B030D-6E8A-4147-A177-3AD203B41FA5}">
                      <a16:colId xmlns:a16="http://schemas.microsoft.com/office/drawing/2014/main" val="20004"/>
                    </a:ext>
                  </a:extLst>
                </a:gridCol>
                <a:gridCol w="884780">
                  <a:extLst>
                    <a:ext uri="{9D8B030D-6E8A-4147-A177-3AD203B41FA5}">
                      <a16:colId xmlns:a16="http://schemas.microsoft.com/office/drawing/2014/main" val="20005"/>
                    </a:ext>
                  </a:extLst>
                </a:gridCol>
                <a:gridCol w="884780">
                  <a:extLst>
                    <a:ext uri="{9D8B030D-6E8A-4147-A177-3AD203B41FA5}">
                      <a16:colId xmlns:a16="http://schemas.microsoft.com/office/drawing/2014/main" val="20006"/>
                    </a:ext>
                  </a:extLst>
                </a:gridCol>
                <a:gridCol w="614413">
                  <a:extLst>
                    <a:ext uri="{9D8B030D-6E8A-4147-A177-3AD203B41FA5}">
                      <a16:colId xmlns:a16="http://schemas.microsoft.com/office/drawing/2014/main" val="20007"/>
                    </a:ext>
                  </a:extLst>
                </a:gridCol>
                <a:gridCol w="614413">
                  <a:extLst>
                    <a:ext uri="{9D8B030D-6E8A-4147-A177-3AD203B41FA5}">
                      <a16:colId xmlns:a16="http://schemas.microsoft.com/office/drawing/2014/main" val="20008"/>
                    </a:ext>
                  </a:extLst>
                </a:gridCol>
                <a:gridCol w="849462">
                  <a:extLst>
                    <a:ext uri="{9D8B030D-6E8A-4147-A177-3AD203B41FA5}">
                      <a16:colId xmlns:a16="http://schemas.microsoft.com/office/drawing/2014/main" val="20009"/>
                    </a:ext>
                  </a:extLst>
                </a:gridCol>
              </a:tblGrid>
              <a:tr h="296571">
                <a:tc gridSpan="10">
                  <a:txBody>
                    <a:bodyPr/>
                    <a:lstStyle/>
                    <a:p>
                      <a:pPr marL="38100" marR="38100" algn="ctr">
                        <a:lnSpc>
                          <a:spcPts val="1600"/>
                        </a:lnSpc>
                        <a:spcAft>
                          <a:spcPts val="0"/>
                        </a:spcAft>
                      </a:pPr>
                      <a:r>
                        <a:rPr lang="en-GB" sz="1200">
                          <a:effectLst/>
                        </a:rPr>
                        <a:t>Paired Samples Test</a:t>
                      </a:r>
                      <a:endParaRPr lang="en-GB" sz="1800">
                        <a:effectLst/>
                        <a:latin typeface="Calibri"/>
                        <a:ea typeface="Calibri"/>
                        <a:cs typeface="Times New Roman"/>
                      </a:endParaRPr>
                    </a:p>
                  </a:txBody>
                  <a:tcPr marL="0" marR="0" marT="0" marB="0" anchor="ct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296571">
                <a:tc rowSpan="3" gridSpan="2">
                  <a:txBody>
                    <a:bodyPr/>
                    <a:lstStyle/>
                    <a:p>
                      <a:pPr algn="ctr">
                        <a:lnSpc>
                          <a:spcPct val="115000"/>
                        </a:lnSpc>
                        <a:spcAft>
                          <a:spcPts val="0"/>
                        </a:spcAft>
                      </a:pPr>
                      <a:r>
                        <a:rPr lang="en-GB" sz="2000">
                          <a:effectLst/>
                        </a:rPr>
                        <a:t> </a:t>
                      </a:r>
                      <a:endParaRPr lang="en-GB" sz="1800">
                        <a:effectLst/>
                        <a:latin typeface="Calibri"/>
                        <a:ea typeface="Calibri"/>
                        <a:cs typeface="Times New Roman"/>
                      </a:endParaRPr>
                    </a:p>
                  </a:txBody>
                  <a:tcPr marL="0" marR="0" marT="0" marB="0" anchor="ctr"/>
                </a:tc>
                <a:tc rowSpan="3" hMerge="1">
                  <a:txBody>
                    <a:bodyPr/>
                    <a:lstStyle/>
                    <a:p>
                      <a:endParaRPr lang="en-GB"/>
                    </a:p>
                  </a:txBody>
                  <a:tcPr/>
                </a:tc>
                <a:tc gridSpan="5">
                  <a:txBody>
                    <a:bodyPr/>
                    <a:lstStyle/>
                    <a:p>
                      <a:pPr marL="38100" marR="38100" algn="ctr">
                        <a:lnSpc>
                          <a:spcPts val="1600"/>
                        </a:lnSpc>
                        <a:spcAft>
                          <a:spcPts val="0"/>
                        </a:spcAft>
                      </a:pPr>
                      <a:r>
                        <a:rPr lang="en-GB" sz="1200">
                          <a:effectLst/>
                        </a:rPr>
                        <a:t>Paired Differences</a:t>
                      </a:r>
                      <a:endParaRPr lang="en-GB" sz="1800">
                        <a:effectLst/>
                        <a:latin typeface="Calibri"/>
                        <a:ea typeface="Calibri"/>
                        <a:cs typeface="Times New Roman"/>
                      </a:endParaRPr>
                    </a:p>
                  </a:txBody>
                  <a:tcPr marL="0" marR="0" marT="0" marB="0" anchor="b"/>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rowSpan="3">
                  <a:txBody>
                    <a:bodyPr/>
                    <a:lstStyle/>
                    <a:p>
                      <a:pPr marL="38100" marR="38100" algn="ctr">
                        <a:lnSpc>
                          <a:spcPts val="1600"/>
                        </a:lnSpc>
                        <a:spcAft>
                          <a:spcPts val="0"/>
                        </a:spcAft>
                      </a:pPr>
                      <a:r>
                        <a:rPr lang="en-GB" sz="1200">
                          <a:solidFill>
                            <a:srgbClr val="FF0000"/>
                          </a:solidFill>
                          <a:effectLst/>
                        </a:rPr>
                        <a:t>t</a:t>
                      </a:r>
                      <a:endParaRPr lang="en-GB" sz="1800">
                        <a:solidFill>
                          <a:srgbClr val="FF0000"/>
                        </a:solidFill>
                        <a:effectLst/>
                        <a:latin typeface="Calibri"/>
                        <a:ea typeface="Calibri"/>
                        <a:cs typeface="Times New Roman"/>
                      </a:endParaRPr>
                    </a:p>
                  </a:txBody>
                  <a:tcPr marL="0" marR="0" marT="0" marB="0" anchor="b"/>
                </a:tc>
                <a:tc rowSpan="3">
                  <a:txBody>
                    <a:bodyPr/>
                    <a:lstStyle/>
                    <a:p>
                      <a:pPr marL="38100" marR="38100" algn="ctr">
                        <a:lnSpc>
                          <a:spcPts val="1600"/>
                        </a:lnSpc>
                        <a:spcAft>
                          <a:spcPts val="0"/>
                        </a:spcAft>
                      </a:pPr>
                      <a:r>
                        <a:rPr lang="en-GB" sz="1200">
                          <a:solidFill>
                            <a:srgbClr val="FF0000"/>
                          </a:solidFill>
                          <a:effectLst/>
                        </a:rPr>
                        <a:t>df</a:t>
                      </a:r>
                      <a:endParaRPr lang="en-GB" sz="1800">
                        <a:solidFill>
                          <a:srgbClr val="FF0000"/>
                        </a:solidFill>
                        <a:effectLst/>
                        <a:latin typeface="Calibri"/>
                        <a:ea typeface="Calibri"/>
                        <a:cs typeface="Times New Roman"/>
                      </a:endParaRPr>
                    </a:p>
                  </a:txBody>
                  <a:tcPr marL="0" marR="0" marT="0" marB="0" anchor="b"/>
                </a:tc>
                <a:tc rowSpan="3">
                  <a:txBody>
                    <a:bodyPr/>
                    <a:lstStyle/>
                    <a:p>
                      <a:pPr marL="38100" marR="38100" algn="ctr">
                        <a:lnSpc>
                          <a:spcPts val="1600"/>
                        </a:lnSpc>
                        <a:spcAft>
                          <a:spcPts val="0"/>
                        </a:spcAft>
                      </a:pPr>
                      <a:r>
                        <a:rPr lang="en-GB" sz="1200">
                          <a:solidFill>
                            <a:srgbClr val="FF0000"/>
                          </a:solidFill>
                          <a:effectLst/>
                        </a:rPr>
                        <a:t>Sig. (2-tailed)</a:t>
                      </a:r>
                      <a:endParaRPr lang="en-GB" sz="1800">
                        <a:solidFill>
                          <a:srgbClr val="FF0000"/>
                        </a:solidFill>
                        <a:effectLst/>
                        <a:latin typeface="Calibri"/>
                        <a:ea typeface="Calibri"/>
                        <a:cs typeface="Times New Roman"/>
                      </a:endParaRPr>
                    </a:p>
                  </a:txBody>
                  <a:tcPr marL="0" marR="0" marT="0" marB="0" anchor="b"/>
                </a:tc>
                <a:extLst>
                  <a:ext uri="{0D108BD9-81ED-4DB2-BD59-A6C34878D82A}">
                    <a16:rowId xmlns:a16="http://schemas.microsoft.com/office/drawing/2014/main" val="10001"/>
                  </a:ext>
                </a:extLst>
              </a:tr>
              <a:tr h="626668">
                <a:tc gridSpan="2" vMerge="1">
                  <a:txBody>
                    <a:bodyPr/>
                    <a:lstStyle/>
                    <a:p>
                      <a:endParaRPr lang="en-GB"/>
                    </a:p>
                  </a:txBody>
                  <a:tcPr/>
                </a:tc>
                <a:tc hMerge="1" vMerge="1">
                  <a:txBody>
                    <a:bodyPr/>
                    <a:lstStyle/>
                    <a:p>
                      <a:endParaRPr lang="en-GB"/>
                    </a:p>
                  </a:txBody>
                  <a:tcPr/>
                </a:tc>
                <a:tc rowSpan="2">
                  <a:txBody>
                    <a:bodyPr/>
                    <a:lstStyle/>
                    <a:p>
                      <a:pPr marL="38100" marR="38100" algn="ctr">
                        <a:lnSpc>
                          <a:spcPts val="1600"/>
                        </a:lnSpc>
                        <a:spcAft>
                          <a:spcPts val="0"/>
                        </a:spcAft>
                      </a:pPr>
                      <a:r>
                        <a:rPr lang="en-GB" sz="1200">
                          <a:effectLst/>
                        </a:rPr>
                        <a:t>Mean</a:t>
                      </a:r>
                      <a:endParaRPr lang="en-GB" sz="1800">
                        <a:effectLst/>
                        <a:latin typeface="Calibri"/>
                        <a:ea typeface="Calibri"/>
                        <a:cs typeface="Times New Roman"/>
                      </a:endParaRPr>
                    </a:p>
                  </a:txBody>
                  <a:tcPr marL="0" marR="0" marT="0" marB="0" anchor="b"/>
                </a:tc>
                <a:tc rowSpan="2">
                  <a:txBody>
                    <a:bodyPr/>
                    <a:lstStyle/>
                    <a:p>
                      <a:pPr marL="38100" marR="38100" algn="ctr">
                        <a:lnSpc>
                          <a:spcPts val="1600"/>
                        </a:lnSpc>
                        <a:spcAft>
                          <a:spcPts val="0"/>
                        </a:spcAft>
                      </a:pPr>
                      <a:r>
                        <a:rPr lang="en-GB" sz="1200">
                          <a:effectLst/>
                        </a:rPr>
                        <a:t>Std. Deviation</a:t>
                      </a:r>
                      <a:endParaRPr lang="en-GB" sz="1800">
                        <a:effectLst/>
                        <a:latin typeface="Calibri"/>
                        <a:ea typeface="Calibri"/>
                        <a:cs typeface="Times New Roman"/>
                      </a:endParaRPr>
                    </a:p>
                  </a:txBody>
                  <a:tcPr marL="0" marR="0" marT="0" marB="0" anchor="b"/>
                </a:tc>
                <a:tc rowSpan="2">
                  <a:txBody>
                    <a:bodyPr/>
                    <a:lstStyle/>
                    <a:p>
                      <a:pPr marL="38100" marR="38100" algn="ctr">
                        <a:lnSpc>
                          <a:spcPts val="1600"/>
                        </a:lnSpc>
                        <a:spcAft>
                          <a:spcPts val="0"/>
                        </a:spcAft>
                      </a:pPr>
                      <a:r>
                        <a:rPr lang="en-GB" sz="1200">
                          <a:effectLst/>
                        </a:rPr>
                        <a:t>Std. Error Mean</a:t>
                      </a:r>
                      <a:endParaRPr lang="en-GB" sz="1800">
                        <a:effectLst/>
                        <a:latin typeface="Calibri"/>
                        <a:ea typeface="Calibri"/>
                        <a:cs typeface="Times New Roman"/>
                      </a:endParaRPr>
                    </a:p>
                  </a:txBody>
                  <a:tcPr marL="0" marR="0" marT="0" marB="0" anchor="b"/>
                </a:tc>
                <a:tc gridSpan="2">
                  <a:txBody>
                    <a:bodyPr/>
                    <a:lstStyle/>
                    <a:p>
                      <a:pPr marL="38100" marR="38100" algn="ctr">
                        <a:lnSpc>
                          <a:spcPts val="1600"/>
                        </a:lnSpc>
                        <a:spcAft>
                          <a:spcPts val="0"/>
                        </a:spcAft>
                      </a:pPr>
                      <a:r>
                        <a:rPr lang="en-GB" sz="1200">
                          <a:effectLst/>
                        </a:rPr>
                        <a:t>95% Confidence Interval of the Difference</a:t>
                      </a:r>
                      <a:endParaRPr lang="en-GB" sz="1800">
                        <a:effectLst/>
                        <a:latin typeface="Calibri"/>
                        <a:ea typeface="Calibri"/>
                        <a:cs typeface="Times New Roman"/>
                      </a:endParaRPr>
                    </a:p>
                  </a:txBody>
                  <a:tcPr marL="0" marR="0" marT="0" marB="0" anchor="b"/>
                </a:tc>
                <a:tc hMerge="1">
                  <a:txBody>
                    <a:bodyPr/>
                    <a:lstStyle/>
                    <a:p>
                      <a:endParaRPr lang="en-GB"/>
                    </a:p>
                  </a:txBody>
                  <a:tcPr/>
                </a:tc>
                <a:tc vMerge="1">
                  <a:txBody>
                    <a:bodyPr/>
                    <a:lstStyle/>
                    <a:p>
                      <a:endParaRPr lang="en-GB"/>
                    </a:p>
                  </a:txBody>
                  <a:tcPr/>
                </a:tc>
                <a:tc vMerge="1">
                  <a:txBody>
                    <a:bodyPr/>
                    <a:lstStyle/>
                    <a:p>
                      <a:endParaRPr lang="en-GB"/>
                    </a:p>
                  </a:txBody>
                  <a:tcPr/>
                </a:tc>
                <a:tc vMerge="1">
                  <a:txBody>
                    <a:bodyPr/>
                    <a:lstStyle/>
                    <a:p>
                      <a:endParaRPr lang="en-GB"/>
                    </a:p>
                  </a:txBody>
                  <a:tcPr/>
                </a:tc>
                <a:extLst>
                  <a:ext uri="{0D108BD9-81ED-4DB2-BD59-A6C34878D82A}">
                    <a16:rowId xmlns:a16="http://schemas.microsoft.com/office/drawing/2014/main" val="10002"/>
                  </a:ext>
                </a:extLst>
              </a:tr>
              <a:tr h="340712">
                <a:tc gridSpan="2" vMerge="1">
                  <a:txBody>
                    <a:bodyPr/>
                    <a:lstStyle/>
                    <a:p>
                      <a:endParaRPr lang="en-GB"/>
                    </a:p>
                  </a:txBody>
                  <a:tcPr/>
                </a:tc>
                <a:tc hMerge="1" vMerge="1">
                  <a:txBody>
                    <a:bodyPr/>
                    <a:lstStyle/>
                    <a:p>
                      <a:endParaRPr lang="en-GB"/>
                    </a:p>
                  </a:txBody>
                  <a:tcPr/>
                </a:tc>
                <a:tc vMerge="1">
                  <a:txBody>
                    <a:bodyPr/>
                    <a:lstStyle/>
                    <a:p>
                      <a:endParaRPr lang="en-GB"/>
                    </a:p>
                  </a:txBody>
                  <a:tcPr/>
                </a:tc>
                <a:tc vMerge="1">
                  <a:txBody>
                    <a:bodyPr/>
                    <a:lstStyle/>
                    <a:p>
                      <a:endParaRPr lang="en-GB"/>
                    </a:p>
                  </a:txBody>
                  <a:tcPr/>
                </a:tc>
                <a:tc vMerge="1">
                  <a:txBody>
                    <a:bodyPr/>
                    <a:lstStyle/>
                    <a:p>
                      <a:endParaRPr lang="en-GB"/>
                    </a:p>
                  </a:txBody>
                  <a:tcPr/>
                </a:tc>
                <a:tc>
                  <a:txBody>
                    <a:bodyPr/>
                    <a:lstStyle/>
                    <a:p>
                      <a:pPr marL="38100" marR="38100" algn="ctr">
                        <a:lnSpc>
                          <a:spcPts val="1600"/>
                        </a:lnSpc>
                        <a:spcAft>
                          <a:spcPts val="0"/>
                        </a:spcAft>
                      </a:pPr>
                      <a:r>
                        <a:rPr lang="en-GB" sz="1200">
                          <a:effectLst/>
                        </a:rPr>
                        <a:t>Lower</a:t>
                      </a:r>
                      <a:endParaRPr lang="en-GB" sz="1800">
                        <a:effectLst/>
                        <a:latin typeface="Calibri"/>
                        <a:ea typeface="Calibri"/>
                        <a:cs typeface="Times New Roman"/>
                      </a:endParaRPr>
                    </a:p>
                  </a:txBody>
                  <a:tcPr marL="0" marR="0" marT="0" marB="0" anchor="b"/>
                </a:tc>
                <a:tc>
                  <a:txBody>
                    <a:bodyPr/>
                    <a:lstStyle/>
                    <a:p>
                      <a:pPr marL="38100" marR="38100" algn="ctr">
                        <a:lnSpc>
                          <a:spcPts val="1600"/>
                        </a:lnSpc>
                        <a:spcAft>
                          <a:spcPts val="0"/>
                        </a:spcAft>
                      </a:pPr>
                      <a:r>
                        <a:rPr lang="en-GB" sz="1200">
                          <a:effectLst/>
                        </a:rPr>
                        <a:t>Upper</a:t>
                      </a:r>
                      <a:endParaRPr lang="en-GB" sz="1800">
                        <a:effectLst/>
                        <a:latin typeface="Calibri"/>
                        <a:ea typeface="Calibri"/>
                        <a:cs typeface="Times New Roman"/>
                      </a:endParaRPr>
                    </a:p>
                  </a:txBody>
                  <a:tcPr marL="0" marR="0" marT="0" marB="0" anchor="b"/>
                </a:tc>
                <a:tc vMerge="1">
                  <a:txBody>
                    <a:bodyPr/>
                    <a:lstStyle/>
                    <a:p>
                      <a:endParaRPr lang="en-GB"/>
                    </a:p>
                  </a:txBody>
                  <a:tcPr/>
                </a:tc>
                <a:tc vMerge="1">
                  <a:txBody>
                    <a:bodyPr/>
                    <a:lstStyle/>
                    <a:p>
                      <a:endParaRPr lang="en-GB"/>
                    </a:p>
                  </a:txBody>
                  <a:tcPr/>
                </a:tc>
                <a:tc vMerge="1">
                  <a:txBody>
                    <a:bodyPr/>
                    <a:lstStyle/>
                    <a:p>
                      <a:endParaRPr lang="en-GB"/>
                    </a:p>
                  </a:txBody>
                  <a:tcPr/>
                </a:tc>
                <a:extLst>
                  <a:ext uri="{0D108BD9-81ED-4DB2-BD59-A6C34878D82A}">
                    <a16:rowId xmlns:a16="http://schemas.microsoft.com/office/drawing/2014/main" val="10003"/>
                  </a:ext>
                </a:extLst>
              </a:tr>
              <a:tr h="296571">
                <a:tc>
                  <a:txBody>
                    <a:bodyPr/>
                    <a:lstStyle/>
                    <a:p>
                      <a:pPr marL="38100" marR="38100">
                        <a:lnSpc>
                          <a:spcPts val="1600"/>
                        </a:lnSpc>
                        <a:spcAft>
                          <a:spcPts val="0"/>
                        </a:spcAft>
                      </a:pPr>
                      <a:r>
                        <a:rPr lang="en-GB" sz="1200">
                          <a:effectLst/>
                        </a:rPr>
                        <a:t>Pair 1</a:t>
                      </a:r>
                      <a:endParaRPr lang="en-GB" sz="1800">
                        <a:effectLst/>
                        <a:latin typeface="Calibri"/>
                        <a:ea typeface="Calibri"/>
                        <a:cs typeface="Times New Roman"/>
                      </a:endParaRPr>
                    </a:p>
                  </a:txBody>
                  <a:tcPr marL="0" marR="0" marT="0" marB="0"/>
                </a:tc>
                <a:tc>
                  <a:txBody>
                    <a:bodyPr/>
                    <a:lstStyle/>
                    <a:p>
                      <a:pPr marL="38100" marR="38100">
                        <a:lnSpc>
                          <a:spcPts val="1600"/>
                        </a:lnSpc>
                        <a:spcAft>
                          <a:spcPts val="0"/>
                        </a:spcAft>
                      </a:pPr>
                      <a:r>
                        <a:rPr lang="en-GB" sz="1200">
                          <a:effectLst/>
                        </a:rPr>
                        <a:t>skinfold - imped</a:t>
                      </a:r>
                      <a:endParaRPr lang="en-GB" sz="18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1200">
                          <a:effectLst/>
                        </a:rPr>
                        <a:t>-1.18889</a:t>
                      </a:r>
                      <a:endParaRPr lang="en-GB" sz="18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1200">
                          <a:effectLst/>
                        </a:rPr>
                        <a:t>.77872</a:t>
                      </a:r>
                      <a:endParaRPr lang="en-GB" sz="18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1200">
                          <a:effectLst/>
                        </a:rPr>
                        <a:t>.14987</a:t>
                      </a:r>
                      <a:endParaRPr lang="en-GB" sz="18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1200">
                          <a:effectLst/>
                        </a:rPr>
                        <a:t>-1.49694</a:t>
                      </a:r>
                      <a:endParaRPr lang="en-GB" sz="18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1200">
                          <a:effectLst/>
                        </a:rPr>
                        <a:t>-.88084</a:t>
                      </a:r>
                      <a:endParaRPr lang="en-GB" sz="18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1200">
                          <a:solidFill>
                            <a:srgbClr val="FF0000"/>
                          </a:solidFill>
                          <a:effectLst/>
                        </a:rPr>
                        <a:t>-7.933</a:t>
                      </a:r>
                      <a:endParaRPr lang="en-GB" sz="1800">
                        <a:solidFill>
                          <a:srgbClr val="FF0000"/>
                        </a:solidFill>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1200">
                          <a:solidFill>
                            <a:srgbClr val="FF0000"/>
                          </a:solidFill>
                          <a:effectLst/>
                        </a:rPr>
                        <a:t>26</a:t>
                      </a:r>
                      <a:endParaRPr lang="en-GB" sz="1800">
                        <a:solidFill>
                          <a:srgbClr val="FF0000"/>
                        </a:solidFill>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1200">
                          <a:solidFill>
                            <a:srgbClr val="FF0000"/>
                          </a:solidFill>
                          <a:effectLst/>
                        </a:rPr>
                        <a:t>.000</a:t>
                      </a:r>
                      <a:endParaRPr lang="en-GB" sz="1800">
                        <a:solidFill>
                          <a:srgbClr val="FF0000"/>
                        </a:solidFill>
                        <a:effectLst/>
                        <a:latin typeface="Calibri"/>
                        <a:ea typeface="Calibri"/>
                        <a:cs typeface="Times New Roman"/>
                      </a:endParaRPr>
                    </a:p>
                  </a:txBody>
                  <a:tcPr marL="0" marR="0" marT="0" marB="0"/>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1108754171"/>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E54F56-D7A8-BAAC-8DA4-8594966F4E90}"/>
              </a:ext>
            </a:extLst>
          </p:cNvPr>
          <p:cNvSpPr>
            <a:spLocks noGrp="1"/>
          </p:cNvSpPr>
          <p:nvPr>
            <p:ph type="title"/>
          </p:nvPr>
        </p:nvSpPr>
        <p:spPr/>
        <p:txBody>
          <a:bodyPr/>
          <a:lstStyle/>
          <a:p>
            <a:r>
              <a:rPr lang="en-GB"/>
              <a:t>Write up (paired t-test)</a:t>
            </a:r>
          </a:p>
        </p:txBody>
      </p:sp>
      <p:sp>
        <p:nvSpPr>
          <p:cNvPr id="3" name="Content Placeholder 2">
            <a:extLst>
              <a:ext uri="{FF2B5EF4-FFF2-40B4-BE49-F238E27FC236}">
                <a16:creationId xmlns:a16="http://schemas.microsoft.com/office/drawing/2014/main" id="{C2439DE7-9D42-169D-58AE-B19397174EE8}"/>
              </a:ext>
            </a:extLst>
          </p:cNvPr>
          <p:cNvSpPr>
            <a:spLocks noGrp="1"/>
          </p:cNvSpPr>
          <p:nvPr>
            <p:ph idx="1"/>
          </p:nvPr>
        </p:nvSpPr>
        <p:spPr/>
        <p:txBody>
          <a:bodyPr>
            <a:normAutofit fontScale="77500" lnSpcReduction="20000"/>
          </a:bodyPr>
          <a:lstStyle/>
          <a:p>
            <a:pPr marL="0" indent="0" eaLnBrk="1" hangingPunct="1">
              <a:buFontTx/>
              <a:buNone/>
              <a:defRPr/>
            </a:pPr>
            <a:r>
              <a:rPr lang="en-US" sz="3200"/>
              <a:t>In a comparison of methods used to determine percentage body fat it was found that the skinfold method (28.4</a:t>
            </a:r>
            <a:r>
              <a:rPr lang="en-GB" sz="3200"/>
              <a:t>±6%) resulted is significantly lower values (t(20)=-6.728, p&lt;0.01) than the impedance method </a:t>
            </a:r>
            <a:r>
              <a:rPr lang="en-US" sz="3200"/>
              <a:t>(29.7</a:t>
            </a:r>
            <a:r>
              <a:rPr lang="en-GB" sz="3200"/>
              <a:t>±6%). </a:t>
            </a:r>
          </a:p>
          <a:p>
            <a:pPr marL="0" indent="0" eaLnBrk="1" hangingPunct="1">
              <a:buFontTx/>
              <a:buNone/>
              <a:defRPr/>
            </a:pPr>
            <a:endParaRPr lang="en-GB" sz="3200" u="sng"/>
          </a:p>
          <a:p>
            <a:pPr marL="0" indent="0" eaLnBrk="1" hangingPunct="1">
              <a:buFontTx/>
              <a:buNone/>
              <a:defRPr/>
            </a:pPr>
            <a:r>
              <a:rPr lang="en-GB" sz="3200" u="sng"/>
              <a:t>Outcome</a:t>
            </a:r>
            <a:endParaRPr lang="en-GB" sz="3200"/>
          </a:p>
          <a:p>
            <a:pPr marL="0" indent="0" eaLnBrk="1" hangingPunct="1">
              <a:buFontTx/>
              <a:buNone/>
              <a:defRPr/>
            </a:pPr>
            <a:endParaRPr lang="en-GB" sz="3200"/>
          </a:p>
          <a:p>
            <a:pPr marL="0" indent="0" eaLnBrk="1" hangingPunct="1">
              <a:buFontTx/>
              <a:buNone/>
              <a:defRPr/>
            </a:pPr>
            <a:r>
              <a:rPr lang="en-GB" sz="2800" b="1"/>
              <a:t>The null hypothesis is rejected and it is concluded that the skinfold method and impedance method provide different measures of body composition.</a:t>
            </a:r>
          </a:p>
          <a:p>
            <a:pPr marL="0" indent="0" eaLnBrk="1" hangingPunct="1">
              <a:buFontTx/>
              <a:buNone/>
              <a:defRPr/>
            </a:pPr>
            <a:endParaRPr lang="en-GB" sz="2800" b="1"/>
          </a:p>
          <a:p>
            <a:pPr marL="0" indent="0" eaLnBrk="1" hangingPunct="1">
              <a:buFontTx/>
              <a:buNone/>
              <a:defRPr/>
            </a:pPr>
            <a:r>
              <a:rPr lang="en-GB" sz="2800" b="1"/>
              <a:t>However it should also be notes that the two sets of data are highly correlated!</a:t>
            </a:r>
          </a:p>
          <a:p>
            <a:pPr marL="0" indent="0">
              <a:buNone/>
            </a:pPr>
            <a:endParaRPr lang="en-GB"/>
          </a:p>
        </p:txBody>
      </p:sp>
    </p:spTree>
    <p:extLst>
      <p:ext uri="{BB962C8B-B14F-4D97-AF65-F5344CB8AC3E}">
        <p14:creationId xmlns:p14="http://schemas.microsoft.com/office/powerpoint/2010/main" val="182643615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Examples of Correlation</a:t>
            </a:r>
          </a:p>
        </p:txBody>
      </p:sp>
      <p:sp>
        <p:nvSpPr>
          <p:cNvPr id="3" name="Content Placeholder 2"/>
          <p:cNvSpPr>
            <a:spLocks noGrp="1"/>
          </p:cNvSpPr>
          <p:nvPr>
            <p:ph sz="half" idx="1"/>
          </p:nvPr>
        </p:nvSpPr>
        <p:spPr>
          <a:xfrm>
            <a:off x="599303" y="1404552"/>
            <a:ext cx="5384800" cy="4525963"/>
          </a:xfrm>
        </p:spPr>
        <p:txBody>
          <a:bodyPr>
            <a:normAutofit fontScale="92500" lnSpcReduction="20000"/>
          </a:bodyPr>
          <a:lstStyle/>
          <a:p>
            <a:pPr marL="0" indent="0" algn="ctr">
              <a:buNone/>
            </a:pPr>
            <a:r>
              <a:rPr lang="en-GB"/>
              <a:t>Parametric</a:t>
            </a:r>
          </a:p>
          <a:p>
            <a:pPr marL="0" indent="0" algn="ctr">
              <a:buNone/>
            </a:pPr>
            <a:r>
              <a:rPr lang="en-GB">
                <a:solidFill>
                  <a:srgbClr val="FF0000"/>
                </a:solidFill>
              </a:rPr>
              <a:t>Pearson’s Moment Correlation</a:t>
            </a:r>
          </a:p>
          <a:p>
            <a:endParaRPr lang="en-GB"/>
          </a:p>
          <a:p>
            <a:r>
              <a:rPr lang="en-GB">
                <a:solidFill>
                  <a:srgbClr val="7030A0"/>
                </a:solidFill>
              </a:rPr>
              <a:t>BMI to percentage body fat</a:t>
            </a:r>
          </a:p>
          <a:p>
            <a:r>
              <a:rPr lang="en-GB">
                <a:solidFill>
                  <a:srgbClr val="7030A0"/>
                </a:solidFill>
              </a:rPr>
              <a:t>Leg strength and jump height</a:t>
            </a:r>
          </a:p>
          <a:p>
            <a:r>
              <a:rPr lang="en-GB">
                <a:solidFill>
                  <a:srgbClr val="7030A0"/>
                </a:solidFill>
              </a:rPr>
              <a:t>Calorific intake and weight</a:t>
            </a:r>
          </a:p>
          <a:p>
            <a:r>
              <a:rPr lang="en-GB">
                <a:solidFill>
                  <a:srgbClr val="7030A0"/>
                </a:solidFill>
              </a:rPr>
              <a:t>Child age and coordination</a:t>
            </a:r>
          </a:p>
          <a:p>
            <a:r>
              <a:rPr lang="en-GB">
                <a:solidFill>
                  <a:srgbClr val="7030A0"/>
                </a:solidFill>
              </a:rPr>
              <a:t>Arm length and climbing speed</a:t>
            </a:r>
          </a:p>
          <a:p>
            <a:r>
              <a:rPr lang="en-GB">
                <a:solidFill>
                  <a:srgbClr val="7030A0"/>
                </a:solidFill>
              </a:rPr>
              <a:t>Training intensity and injury</a:t>
            </a:r>
          </a:p>
          <a:p>
            <a:endParaRPr lang="en-GB"/>
          </a:p>
        </p:txBody>
      </p:sp>
      <p:sp>
        <p:nvSpPr>
          <p:cNvPr id="4" name="Content Placeholder 3"/>
          <p:cNvSpPr>
            <a:spLocks noGrp="1"/>
          </p:cNvSpPr>
          <p:nvPr>
            <p:ph sz="half" idx="2"/>
          </p:nvPr>
        </p:nvSpPr>
        <p:spPr>
          <a:xfrm>
            <a:off x="6094627" y="1260390"/>
            <a:ext cx="5384800" cy="4525963"/>
          </a:xfrm>
        </p:spPr>
        <p:txBody>
          <a:bodyPr>
            <a:normAutofit fontScale="92500" lnSpcReduction="20000"/>
          </a:bodyPr>
          <a:lstStyle/>
          <a:p>
            <a:pPr marL="0" indent="0" algn="ctr">
              <a:buNone/>
            </a:pPr>
            <a:r>
              <a:rPr lang="en-GB"/>
              <a:t>Non Parametric</a:t>
            </a:r>
          </a:p>
          <a:p>
            <a:pPr marL="0" indent="0" algn="ctr">
              <a:buNone/>
            </a:pPr>
            <a:r>
              <a:rPr lang="en-GB">
                <a:solidFill>
                  <a:srgbClr val="FF0000"/>
                </a:solidFill>
              </a:rPr>
              <a:t>Spearman’s Rank Order</a:t>
            </a:r>
          </a:p>
          <a:p>
            <a:pPr marL="0" indent="0" algn="ctr">
              <a:buNone/>
            </a:pPr>
            <a:endParaRPr lang="en-GB"/>
          </a:p>
          <a:p>
            <a:r>
              <a:rPr lang="en-GB">
                <a:solidFill>
                  <a:srgbClr val="00B050"/>
                </a:solidFill>
              </a:rPr>
              <a:t>Five a day v Fruit &amp;  Veg Consumption</a:t>
            </a:r>
          </a:p>
          <a:p>
            <a:r>
              <a:rPr lang="en-GB">
                <a:solidFill>
                  <a:srgbClr val="00B050"/>
                </a:solidFill>
              </a:rPr>
              <a:t>Order a person scores compared to other participants.</a:t>
            </a:r>
          </a:p>
          <a:p>
            <a:r>
              <a:rPr lang="en-GB">
                <a:solidFill>
                  <a:srgbClr val="00B050"/>
                </a:solidFill>
              </a:rPr>
              <a:t>Likert Scale Questionnaires</a:t>
            </a:r>
          </a:p>
          <a:p>
            <a:r>
              <a:rPr lang="en-GB">
                <a:solidFill>
                  <a:srgbClr val="00B050"/>
                </a:solidFill>
              </a:rPr>
              <a:t>Any categorical data comparisons i.e. </a:t>
            </a:r>
          </a:p>
          <a:p>
            <a:r>
              <a:rPr lang="en-GB">
                <a:solidFill>
                  <a:srgbClr val="00B050"/>
                </a:solidFill>
              </a:rPr>
              <a:t>levels of body mass</a:t>
            </a:r>
          </a:p>
          <a:p>
            <a:r>
              <a:rPr lang="en-GB">
                <a:solidFill>
                  <a:srgbClr val="00B050"/>
                </a:solidFill>
              </a:rPr>
              <a:t>Age range</a:t>
            </a:r>
          </a:p>
          <a:p>
            <a:pPr algn="ctr"/>
            <a:endParaRPr lang="en-GB"/>
          </a:p>
          <a:p>
            <a:pPr marL="0" indent="0" algn="ctr">
              <a:buNone/>
            </a:pPr>
            <a:endParaRPr lang="en-GB"/>
          </a:p>
        </p:txBody>
      </p:sp>
    </p:spTree>
    <p:extLst>
      <p:ext uri="{BB962C8B-B14F-4D97-AF65-F5344CB8AC3E}">
        <p14:creationId xmlns:p14="http://schemas.microsoft.com/office/powerpoint/2010/main" val="2878045308"/>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01494-3C39-5BDB-F4CD-F042107F0FA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E295002-7AD2-A2D6-3039-13E109EE0A8F}"/>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BE6B401A-C621-BA66-91C9-0254F3B15253}"/>
              </a:ext>
            </a:extLst>
          </p:cNvPr>
          <p:cNvSpPr>
            <a:spLocks noGrp="1"/>
          </p:cNvSpPr>
          <p:nvPr>
            <p:ph sz="half" idx="2"/>
          </p:nvPr>
        </p:nvSpPr>
        <p:spPr/>
        <p:txBody>
          <a:bodyPr/>
          <a:lstStyle/>
          <a:p>
            <a:endParaRPr lang="en-GB"/>
          </a:p>
        </p:txBody>
      </p:sp>
      <p:sp>
        <p:nvSpPr>
          <p:cNvPr id="5" name="Title 1">
            <a:extLst>
              <a:ext uri="{FF2B5EF4-FFF2-40B4-BE49-F238E27FC236}">
                <a16:creationId xmlns:a16="http://schemas.microsoft.com/office/drawing/2014/main" id="{BFCE0EB0-26B6-471F-9EDD-35D67A9BE4FA}"/>
              </a:ext>
            </a:extLst>
          </p:cNvPr>
          <p:cNvSpPr>
            <a:spLocks noGrp="1"/>
          </p:cNvSpPr>
          <p:nvPr/>
        </p:nvSpPr>
        <p:spPr>
          <a:xfrm>
            <a:off x="1981200" y="2857500"/>
            <a:ext cx="8229600" cy="1143000"/>
          </a:xfrm>
          <a:prstGeom prst="rect">
            <a:avLst/>
          </a:prstGeom>
        </p:spPr>
        <p:txBody>
          <a:bodyPr vert="horz" lIns="91440" tIns="45720" rIns="91440" bIns="45720" rtlCol="0" anchor="ctr">
            <a:normAutofit fontScale="9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t>Is there a relationship between grip strength and arm girth?</a:t>
            </a:r>
          </a:p>
        </p:txBody>
      </p:sp>
    </p:spTree>
    <p:extLst>
      <p:ext uri="{BB962C8B-B14F-4D97-AF65-F5344CB8AC3E}">
        <p14:creationId xmlns:p14="http://schemas.microsoft.com/office/powerpoint/2010/main" val="182206028"/>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634082"/>
          </a:xfrm>
        </p:spPr>
        <p:txBody>
          <a:bodyPr>
            <a:noAutofit/>
          </a:bodyPr>
          <a:lstStyle/>
          <a:p>
            <a:r>
              <a:rPr lang="en-GB" sz="3600"/>
              <a:t>Conducting a Bivariate Correlation in SPSS</a:t>
            </a:r>
          </a:p>
        </p:txBody>
      </p:sp>
      <p:sp>
        <p:nvSpPr>
          <p:cNvPr id="3" name="Content Placeholder 2"/>
          <p:cNvSpPr>
            <a:spLocks noGrp="1"/>
          </p:cNvSpPr>
          <p:nvPr>
            <p:ph idx="1"/>
          </p:nvPr>
        </p:nvSpPr>
        <p:spPr>
          <a:xfrm>
            <a:off x="1981200" y="1124745"/>
            <a:ext cx="8229600" cy="5001419"/>
          </a:xfrm>
        </p:spPr>
        <p:txBody>
          <a:bodyPr/>
          <a:lstStyle/>
          <a:p>
            <a:pPr marL="0" indent="0">
              <a:buNone/>
            </a:pPr>
            <a:r>
              <a:rPr lang="en-GB"/>
              <a:t>Enter variable view</a:t>
            </a:r>
          </a:p>
          <a:p>
            <a:pPr marL="0" indent="0">
              <a:buNone/>
            </a:pPr>
            <a:r>
              <a:rPr lang="en-GB">
                <a:solidFill>
                  <a:srgbClr val="0070C0"/>
                </a:solidFill>
              </a:rPr>
              <a:t>Under name</a:t>
            </a:r>
          </a:p>
          <a:p>
            <a:pPr marL="0" indent="0">
              <a:buNone/>
            </a:pPr>
            <a:r>
              <a:rPr lang="en-GB"/>
              <a:t>Row 1 - grip</a:t>
            </a:r>
          </a:p>
          <a:p>
            <a:pPr marL="0" indent="0">
              <a:buNone/>
            </a:pPr>
            <a:r>
              <a:rPr lang="en-GB"/>
              <a:t>Row 2 - forearm </a:t>
            </a:r>
          </a:p>
          <a:p>
            <a:pPr marL="0" indent="0">
              <a:buNone/>
            </a:pPr>
            <a:endParaRPr lang="en-GB"/>
          </a:p>
          <a:p>
            <a:pPr marL="0" indent="0">
              <a:buNone/>
            </a:pPr>
            <a:r>
              <a:rPr lang="en-GB">
                <a:solidFill>
                  <a:srgbClr val="0070C0"/>
                </a:solidFill>
              </a:rPr>
              <a:t>In measure </a:t>
            </a:r>
            <a:r>
              <a:rPr lang="en-GB"/>
              <a:t>for each select scale data.</a:t>
            </a:r>
          </a:p>
          <a:p>
            <a:pPr marL="0" indent="0">
              <a:buNone/>
            </a:pPr>
            <a:endParaRPr lang="en-GB"/>
          </a:p>
          <a:p>
            <a:pPr marL="0" indent="0">
              <a:buNone/>
            </a:pPr>
            <a:r>
              <a:rPr lang="en-GB">
                <a:solidFill>
                  <a:srgbClr val="FF0000"/>
                </a:solidFill>
              </a:rPr>
              <a:t>Enter data view</a:t>
            </a:r>
          </a:p>
        </p:txBody>
      </p:sp>
    </p:spTree>
    <p:extLst>
      <p:ext uri="{BB962C8B-B14F-4D97-AF65-F5344CB8AC3E}">
        <p14:creationId xmlns:p14="http://schemas.microsoft.com/office/powerpoint/2010/main" val="3844041069"/>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57084" y="332656"/>
            <a:ext cx="9453716" cy="6192688"/>
          </a:xfrm>
        </p:spPr>
        <p:txBody>
          <a:bodyPr>
            <a:normAutofit/>
          </a:bodyPr>
          <a:lstStyle/>
          <a:p>
            <a:pPr marL="0" indent="0">
              <a:buNone/>
            </a:pPr>
            <a:r>
              <a:rPr lang="en-GB" sz="2400"/>
              <a:t>You’ll see grip and forearm now as column headings.</a:t>
            </a:r>
          </a:p>
          <a:p>
            <a:pPr marL="0" indent="0">
              <a:buNone/>
            </a:pPr>
            <a:endParaRPr lang="en-GB" sz="2400"/>
          </a:p>
          <a:p>
            <a:pPr marL="0" indent="0">
              <a:buNone/>
            </a:pPr>
            <a:r>
              <a:rPr lang="en-GB" sz="2400"/>
              <a:t>Copy data across from spread sheet.</a:t>
            </a:r>
          </a:p>
          <a:p>
            <a:pPr marL="0" indent="0">
              <a:buNone/>
            </a:pPr>
            <a:endParaRPr lang="en-GB" sz="1200"/>
          </a:p>
          <a:p>
            <a:pPr marL="0" indent="0">
              <a:buNone/>
            </a:pPr>
            <a:r>
              <a:rPr lang="en-GB" sz="2400"/>
              <a:t>Click</a:t>
            </a:r>
          </a:p>
          <a:p>
            <a:pPr>
              <a:buFont typeface="+mj-lt"/>
              <a:buAutoNum type="arabicPeriod"/>
            </a:pPr>
            <a:r>
              <a:rPr lang="en-GB" sz="2400"/>
              <a:t>Analyse</a:t>
            </a:r>
          </a:p>
          <a:p>
            <a:pPr>
              <a:buFont typeface="+mj-lt"/>
              <a:buAutoNum type="arabicPeriod"/>
            </a:pPr>
            <a:r>
              <a:rPr lang="en-GB" sz="2400"/>
              <a:t>correlate</a:t>
            </a:r>
          </a:p>
          <a:p>
            <a:pPr>
              <a:buFont typeface="+mj-lt"/>
              <a:buAutoNum type="arabicPeriod"/>
            </a:pPr>
            <a:r>
              <a:rPr lang="en-GB" sz="2400"/>
              <a:t>Bivariate</a:t>
            </a:r>
          </a:p>
          <a:p>
            <a:pPr>
              <a:buFont typeface="+mj-lt"/>
              <a:buAutoNum type="arabicPeriod"/>
            </a:pPr>
            <a:r>
              <a:rPr lang="en-GB" sz="2400" err="1"/>
              <a:t>Pearsons</a:t>
            </a:r>
            <a:r>
              <a:rPr lang="en-GB" sz="2400"/>
              <a:t> (as data is scale / interval) and tick 2 tailed and flag significance</a:t>
            </a:r>
          </a:p>
          <a:p>
            <a:pPr>
              <a:buFont typeface="+mj-lt"/>
              <a:buAutoNum type="arabicPeriod"/>
            </a:pPr>
            <a:r>
              <a:rPr lang="en-GB" sz="2400"/>
              <a:t>In options tick means and SD’s- continue</a:t>
            </a:r>
          </a:p>
          <a:p>
            <a:pPr>
              <a:buFont typeface="+mj-lt"/>
              <a:buAutoNum type="arabicPeriod"/>
            </a:pPr>
            <a:r>
              <a:rPr lang="en-GB" sz="2400"/>
              <a:t>Move the variables across into variables box</a:t>
            </a:r>
          </a:p>
          <a:p>
            <a:pPr marL="0" indent="0">
              <a:buNone/>
            </a:pPr>
            <a:r>
              <a:rPr lang="en-GB" sz="3600"/>
              <a:t>Press ok</a:t>
            </a:r>
          </a:p>
        </p:txBody>
      </p:sp>
    </p:spTree>
    <p:extLst>
      <p:ext uri="{BB962C8B-B14F-4D97-AF65-F5344CB8AC3E}">
        <p14:creationId xmlns:p14="http://schemas.microsoft.com/office/powerpoint/2010/main" val="1007180520"/>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706090"/>
          </a:xfrm>
        </p:spPr>
        <p:txBody>
          <a:bodyPr>
            <a:normAutofit/>
          </a:bodyPr>
          <a:lstStyle/>
          <a:p>
            <a:r>
              <a:rPr lang="en-GB"/>
              <a:t>SPSS output</a:t>
            </a:r>
          </a:p>
        </p:txBody>
      </p:sp>
      <p:sp>
        <p:nvSpPr>
          <p:cNvPr id="3" name="Content Placeholder 2"/>
          <p:cNvSpPr>
            <a:spLocks noGrp="1"/>
          </p:cNvSpPr>
          <p:nvPr>
            <p:ph idx="1"/>
          </p:nvPr>
        </p:nvSpPr>
        <p:spPr>
          <a:xfrm>
            <a:off x="244199" y="4360897"/>
            <a:ext cx="8229600" cy="1468760"/>
          </a:xfrm>
        </p:spPr>
        <p:txBody>
          <a:bodyPr>
            <a:normAutofit fontScale="85000" lnSpcReduction="20000"/>
          </a:bodyPr>
          <a:lstStyle/>
          <a:p>
            <a:pPr marL="0" indent="0">
              <a:buNone/>
            </a:pPr>
            <a:r>
              <a:rPr lang="en-GB" sz="2000"/>
              <a:t>The values required are;</a:t>
            </a:r>
          </a:p>
          <a:p>
            <a:pPr marL="0" indent="0">
              <a:buNone/>
            </a:pPr>
            <a:r>
              <a:rPr lang="en-GB" sz="2000"/>
              <a:t>	the correlation (</a:t>
            </a:r>
            <a:r>
              <a:rPr lang="en-GB" sz="2000" err="1"/>
              <a:t>r-value</a:t>
            </a:r>
            <a:r>
              <a:rPr lang="en-GB" sz="2000"/>
              <a:t>) = 0.919</a:t>
            </a:r>
          </a:p>
          <a:p>
            <a:pPr marL="0" indent="0">
              <a:buNone/>
            </a:pPr>
            <a:r>
              <a:rPr lang="en-GB" sz="2000"/>
              <a:t>	Significance (p)	            p &lt; 0.000</a:t>
            </a:r>
          </a:p>
          <a:p>
            <a:pPr marL="0" indent="0">
              <a:buNone/>
            </a:pPr>
            <a:r>
              <a:rPr lang="en-GB" sz="2000"/>
              <a:t>	** indicates this is significant at the p&lt;0.1 level </a:t>
            </a:r>
            <a:r>
              <a:rPr lang="en-GB" sz="2000" err="1"/>
              <a:t>i.e</a:t>
            </a:r>
            <a:r>
              <a:rPr lang="en-GB" sz="2000"/>
              <a:t> the two values are 	correlated</a:t>
            </a:r>
          </a:p>
        </p:txBody>
      </p:sp>
      <p:sp>
        <p:nvSpPr>
          <p:cNvPr id="4" name="Rectangle 3"/>
          <p:cNvSpPr/>
          <p:nvPr/>
        </p:nvSpPr>
        <p:spPr>
          <a:xfrm>
            <a:off x="1847528" y="980729"/>
            <a:ext cx="3312368" cy="1969770"/>
          </a:xfrm>
          <a:prstGeom prst="rect">
            <a:avLst/>
          </a:prstGeom>
          <a:ln>
            <a:solidFill>
              <a:schemeClr val="tx1"/>
            </a:solidFill>
          </a:ln>
        </p:spPr>
        <p:txBody>
          <a:bodyPr wrap="square">
            <a:spAutoFit/>
          </a:bodyPr>
          <a:lstStyle/>
          <a:p>
            <a:endParaRPr lang="en-GB" sz="1200" b="1"/>
          </a:p>
          <a:p>
            <a:r>
              <a:rPr lang="en-GB" sz="1200" b="1"/>
              <a:t>Descriptive Statistics</a:t>
            </a:r>
            <a:r>
              <a:rPr lang="en-GB" sz="1200"/>
              <a:t>	</a:t>
            </a:r>
          </a:p>
          <a:p>
            <a:r>
              <a:rPr lang="en-GB" sz="1200"/>
              <a:t>	Mean	Std. Deviation	 N	</a:t>
            </a:r>
          </a:p>
          <a:p>
            <a:r>
              <a:rPr lang="en-GB" sz="1400"/>
              <a:t>grip	39.0000	12.23383	13	</a:t>
            </a:r>
          </a:p>
          <a:p>
            <a:r>
              <a:rPr lang="en-GB" sz="1400"/>
              <a:t>forearm	24.0769	3.20056	13</a:t>
            </a:r>
            <a:r>
              <a:rPr lang="en-GB" sz="1200"/>
              <a:t>	</a:t>
            </a:r>
          </a:p>
          <a:p>
            <a:endParaRPr lang="en-GB"/>
          </a:p>
        </p:txBody>
      </p:sp>
      <p:sp>
        <p:nvSpPr>
          <p:cNvPr id="5" name="Rectangle 4"/>
          <p:cNvSpPr/>
          <p:nvPr/>
        </p:nvSpPr>
        <p:spPr>
          <a:xfrm>
            <a:off x="5231904" y="1028343"/>
            <a:ext cx="4752528" cy="4154984"/>
          </a:xfrm>
          <a:prstGeom prst="rect">
            <a:avLst/>
          </a:prstGeom>
          <a:ln>
            <a:solidFill>
              <a:schemeClr val="tx1"/>
            </a:solidFill>
          </a:ln>
        </p:spPr>
        <p:txBody>
          <a:bodyPr wrap="square">
            <a:spAutoFit/>
          </a:bodyPr>
          <a:lstStyle/>
          <a:p>
            <a:endParaRPr lang="en-GB" sz="2000" b="1"/>
          </a:p>
          <a:p>
            <a:r>
              <a:rPr lang="en-GB" sz="1600" b="1"/>
              <a:t>Correlations</a:t>
            </a:r>
            <a:r>
              <a:rPr lang="en-GB" sz="1600"/>
              <a:t>	</a:t>
            </a:r>
          </a:p>
          <a:p>
            <a:r>
              <a:rPr lang="en-GB" sz="1600"/>
              <a:t>	grip	forearm	</a:t>
            </a:r>
          </a:p>
          <a:p>
            <a:r>
              <a:rPr lang="en-GB" sz="1600"/>
              <a:t>grip	Pearson Correlation	1	</a:t>
            </a:r>
            <a:r>
              <a:rPr lang="en-GB" sz="1600">
                <a:solidFill>
                  <a:srgbClr val="FF0000"/>
                </a:solidFill>
              </a:rPr>
              <a:t>.919</a:t>
            </a:r>
            <a:r>
              <a:rPr lang="en-GB" sz="1600" baseline="30000">
                <a:solidFill>
                  <a:srgbClr val="FF0000"/>
                </a:solidFill>
              </a:rPr>
              <a:t>**</a:t>
            </a:r>
            <a:r>
              <a:rPr lang="en-GB" sz="1600"/>
              <a:t>	</a:t>
            </a:r>
          </a:p>
          <a:p>
            <a:r>
              <a:rPr lang="en-GB" sz="1600"/>
              <a:t>	Sig. (2-tailed)		</a:t>
            </a:r>
            <a:r>
              <a:rPr lang="en-GB" sz="1600">
                <a:solidFill>
                  <a:srgbClr val="FF0000"/>
                </a:solidFill>
              </a:rPr>
              <a:t>.000</a:t>
            </a:r>
            <a:r>
              <a:rPr lang="en-GB" sz="1600"/>
              <a:t>	</a:t>
            </a:r>
          </a:p>
          <a:p>
            <a:r>
              <a:rPr lang="en-GB" sz="1600"/>
              <a:t>	N	13	13	</a:t>
            </a:r>
          </a:p>
          <a:p>
            <a:r>
              <a:rPr lang="en-GB" sz="1600"/>
              <a:t>forearm	Pearson Correlation	</a:t>
            </a:r>
            <a:r>
              <a:rPr lang="en-GB" sz="1600">
                <a:solidFill>
                  <a:srgbClr val="FF0000"/>
                </a:solidFill>
              </a:rPr>
              <a:t>.919</a:t>
            </a:r>
            <a:r>
              <a:rPr lang="en-GB" sz="1600" baseline="30000">
                <a:solidFill>
                  <a:srgbClr val="FF0000"/>
                </a:solidFill>
              </a:rPr>
              <a:t>**</a:t>
            </a:r>
            <a:r>
              <a:rPr lang="en-GB" sz="1600"/>
              <a:t>	1	</a:t>
            </a:r>
          </a:p>
          <a:p>
            <a:r>
              <a:rPr lang="en-GB" sz="1600"/>
              <a:t>	Sig. (2-tailed)	</a:t>
            </a:r>
            <a:r>
              <a:rPr lang="en-GB" sz="1600">
                <a:solidFill>
                  <a:srgbClr val="FF0000"/>
                </a:solidFill>
              </a:rPr>
              <a:t>.000</a:t>
            </a:r>
            <a:r>
              <a:rPr lang="en-GB" sz="1600"/>
              <a:t>		</a:t>
            </a:r>
          </a:p>
          <a:p>
            <a:r>
              <a:rPr lang="en-GB" sz="1600"/>
              <a:t>	N	13	13	</a:t>
            </a:r>
          </a:p>
          <a:p>
            <a:r>
              <a:rPr lang="en-GB" sz="1600"/>
              <a:t>**. Correlation is significant at the 0.01 level (2-tailed).</a:t>
            </a:r>
          </a:p>
          <a:p>
            <a:r>
              <a:rPr lang="en-GB" sz="2000"/>
              <a:t>	</a:t>
            </a:r>
          </a:p>
          <a:p>
            <a:endParaRPr lang="en-GB"/>
          </a:p>
        </p:txBody>
      </p:sp>
    </p:spTree>
    <p:extLst>
      <p:ext uri="{BB962C8B-B14F-4D97-AF65-F5344CB8AC3E}">
        <p14:creationId xmlns:p14="http://schemas.microsoft.com/office/powerpoint/2010/main" val="2719743128"/>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Addition use of the r values</a:t>
            </a:r>
          </a:p>
        </p:txBody>
      </p:sp>
      <p:sp>
        <p:nvSpPr>
          <p:cNvPr id="3" name="Content Placeholder 2"/>
          <p:cNvSpPr>
            <a:spLocks noGrp="1"/>
          </p:cNvSpPr>
          <p:nvPr>
            <p:ph idx="1"/>
          </p:nvPr>
        </p:nvSpPr>
        <p:spPr/>
        <p:txBody>
          <a:bodyPr>
            <a:normAutofit fontScale="92500" lnSpcReduction="10000"/>
          </a:bodyPr>
          <a:lstStyle/>
          <a:p>
            <a:pPr marL="0" indent="0">
              <a:buNone/>
            </a:pPr>
            <a:r>
              <a:rPr lang="en-GB"/>
              <a:t>The correlation, r score provides a indication of relationship.</a:t>
            </a:r>
          </a:p>
          <a:p>
            <a:pPr marL="0" indent="0">
              <a:buNone/>
            </a:pPr>
            <a:endParaRPr lang="en-GB"/>
          </a:p>
          <a:p>
            <a:pPr marL="0" indent="0" algn="ctr">
              <a:buNone/>
            </a:pPr>
            <a:r>
              <a:rPr lang="en-GB">
                <a:solidFill>
                  <a:srgbClr val="FF0000"/>
                </a:solidFill>
              </a:rPr>
              <a:t>r</a:t>
            </a:r>
            <a:r>
              <a:rPr lang="en-GB" baseline="30000">
                <a:solidFill>
                  <a:srgbClr val="FF0000"/>
                </a:solidFill>
              </a:rPr>
              <a:t>2</a:t>
            </a:r>
            <a:r>
              <a:rPr lang="en-GB">
                <a:solidFill>
                  <a:srgbClr val="FF0000"/>
                </a:solidFill>
              </a:rPr>
              <a:t> is and indication of variance. </a:t>
            </a:r>
          </a:p>
          <a:p>
            <a:pPr marL="0" indent="0">
              <a:buNone/>
            </a:pPr>
            <a:endParaRPr lang="en-GB"/>
          </a:p>
          <a:p>
            <a:pPr marL="0" indent="0">
              <a:buNone/>
            </a:pPr>
            <a:r>
              <a:rPr lang="en-GB"/>
              <a:t>If the r score is 0.919 then r</a:t>
            </a:r>
            <a:r>
              <a:rPr lang="en-GB" baseline="30000"/>
              <a:t>2</a:t>
            </a:r>
            <a:r>
              <a:rPr lang="en-GB"/>
              <a:t> is 0.84.</a:t>
            </a:r>
          </a:p>
          <a:p>
            <a:pPr marL="0" indent="0">
              <a:buNone/>
            </a:pPr>
            <a:endParaRPr lang="en-GB"/>
          </a:p>
          <a:p>
            <a:pPr marL="0" indent="0" algn="ctr">
              <a:buNone/>
            </a:pPr>
            <a:r>
              <a:rPr lang="en-GB">
                <a:solidFill>
                  <a:srgbClr val="FF0000"/>
                </a:solidFill>
              </a:rPr>
              <a:t>This means that 84% of the variability between the two variable is accounted for and 16% is something else.</a:t>
            </a:r>
          </a:p>
          <a:p>
            <a:pPr marL="0" indent="0">
              <a:buNone/>
            </a:pPr>
            <a:endParaRPr lang="en-GB"/>
          </a:p>
        </p:txBody>
      </p:sp>
    </p:spTree>
    <p:extLst>
      <p:ext uri="{BB962C8B-B14F-4D97-AF65-F5344CB8AC3E}">
        <p14:creationId xmlns:p14="http://schemas.microsoft.com/office/powerpoint/2010/main" val="2391869660"/>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5076" y="-214978"/>
            <a:ext cx="11481847" cy="1325563"/>
          </a:xfrm>
        </p:spPr>
        <p:txBody>
          <a:bodyPr/>
          <a:lstStyle/>
          <a:p>
            <a:r>
              <a:rPr lang="en-GB"/>
              <a:t>Plotting a correlation</a:t>
            </a:r>
          </a:p>
        </p:txBody>
      </p:sp>
      <p:sp>
        <p:nvSpPr>
          <p:cNvPr id="3" name="Content Placeholder 2"/>
          <p:cNvSpPr>
            <a:spLocks noGrp="1"/>
          </p:cNvSpPr>
          <p:nvPr>
            <p:ph idx="1"/>
          </p:nvPr>
        </p:nvSpPr>
        <p:spPr>
          <a:xfrm>
            <a:off x="1981199" y="862782"/>
            <a:ext cx="8229600" cy="748680"/>
          </a:xfrm>
        </p:spPr>
        <p:txBody>
          <a:bodyPr>
            <a:normAutofit/>
          </a:bodyPr>
          <a:lstStyle/>
          <a:p>
            <a:r>
              <a:rPr lang="en-GB"/>
              <a:t>Often a very good way to see and interpret the data</a:t>
            </a:r>
          </a:p>
        </p:txBody>
      </p:sp>
      <p:graphicFrame>
        <p:nvGraphicFramePr>
          <p:cNvPr id="4" name="Chart 3"/>
          <p:cNvGraphicFramePr>
            <a:graphicFrameLocks/>
          </p:cNvGraphicFramePr>
          <p:nvPr>
            <p:extLst>
              <p:ext uri="{D42A27DB-BD31-4B8C-83A1-F6EECF244321}">
                <p14:modId xmlns:p14="http://schemas.microsoft.com/office/powerpoint/2010/main" val="1993894622"/>
              </p:ext>
            </p:extLst>
          </p:nvPr>
        </p:nvGraphicFramePr>
        <p:xfrm>
          <a:off x="2580623" y="1342807"/>
          <a:ext cx="7776864" cy="4464496"/>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3726043323"/>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562074"/>
          </a:xfrm>
        </p:spPr>
        <p:txBody>
          <a:bodyPr>
            <a:normAutofit fontScale="90000"/>
          </a:bodyPr>
          <a:lstStyle/>
          <a:p>
            <a:r>
              <a:rPr lang="en-GB"/>
              <a:t>Effect Size</a:t>
            </a:r>
          </a:p>
        </p:txBody>
      </p:sp>
      <p:sp>
        <p:nvSpPr>
          <p:cNvPr id="3" name="Content Placeholder 2"/>
          <p:cNvSpPr>
            <a:spLocks noGrp="1"/>
          </p:cNvSpPr>
          <p:nvPr>
            <p:ph idx="1"/>
          </p:nvPr>
        </p:nvSpPr>
        <p:spPr>
          <a:xfrm>
            <a:off x="1847528" y="1124745"/>
            <a:ext cx="8229600" cy="4525963"/>
          </a:xfrm>
        </p:spPr>
        <p:txBody>
          <a:bodyPr>
            <a:normAutofit fontScale="85000" lnSpcReduction="20000"/>
          </a:bodyPr>
          <a:lstStyle/>
          <a:p>
            <a:pPr marL="0" indent="0">
              <a:buNone/>
            </a:pPr>
            <a:r>
              <a:rPr lang="en-GB"/>
              <a:t>The p-value of a relationship only infers whether two variable change relative to each other, or not and not how strong the relationship is.</a:t>
            </a:r>
          </a:p>
          <a:p>
            <a:pPr marL="0" indent="0">
              <a:buNone/>
            </a:pPr>
            <a:endParaRPr lang="en-GB"/>
          </a:p>
          <a:p>
            <a:pPr marL="0" indent="0">
              <a:buNone/>
            </a:pPr>
            <a:r>
              <a:rPr lang="en-GB"/>
              <a:t>The effect size quantifies the strength of the relationship.</a:t>
            </a:r>
          </a:p>
          <a:p>
            <a:pPr marL="0" indent="0">
              <a:buNone/>
            </a:pPr>
            <a:endParaRPr lang="en-GB"/>
          </a:p>
          <a:p>
            <a:pPr marL="0" indent="0">
              <a:buNone/>
            </a:pPr>
            <a:r>
              <a:rPr lang="en-GB"/>
              <a:t>In a Pearson’s moment correlation the effect size is calculated as r</a:t>
            </a:r>
            <a:r>
              <a:rPr lang="en-GB" baseline="30000"/>
              <a:t>2</a:t>
            </a:r>
            <a:r>
              <a:rPr lang="en-GB"/>
              <a:t> and ranges between -1 and +1.</a:t>
            </a:r>
          </a:p>
          <a:p>
            <a:pPr marL="0" indent="0">
              <a:buNone/>
            </a:pPr>
            <a:endParaRPr lang="en-GB" baseline="30000"/>
          </a:p>
          <a:p>
            <a:pPr marL="0" indent="0">
              <a:buNone/>
            </a:pPr>
            <a:r>
              <a:rPr lang="en-GB">
                <a:solidFill>
                  <a:srgbClr val="FF0000"/>
                </a:solidFill>
              </a:rPr>
              <a:t>So, in the example above the r value is .919 and r</a:t>
            </a:r>
            <a:r>
              <a:rPr lang="en-GB" baseline="30000">
                <a:solidFill>
                  <a:srgbClr val="FF0000"/>
                </a:solidFill>
              </a:rPr>
              <a:t>2 </a:t>
            </a:r>
            <a:r>
              <a:rPr lang="en-GB">
                <a:solidFill>
                  <a:srgbClr val="FF0000"/>
                </a:solidFill>
              </a:rPr>
              <a:t> is .844. This mean that 84.4% of the variable in grip strength data can be accounted for by measuring of forearm girth.</a:t>
            </a:r>
            <a:endParaRPr lang="en-GB" baseline="30000">
              <a:solidFill>
                <a:srgbClr val="FF0000"/>
              </a:solidFill>
            </a:endParaRPr>
          </a:p>
          <a:p>
            <a:pPr marL="0" indent="0">
              <a:buNone/>
            </a:pPr>
            <a:r>
              <a:rPr lang="en-GB"/>
              <a:t> </a:t>
            </a:r>
          </a:p>
        </p:txBody>
      </p:sp>
      <p:pic>
        <p:nvPicPr>
          <p:cNvPr id="5" name="Picture 4"/>
          <p:cNvPicPr>
            <a:picLocks noChangeAspect="1"/>
          </p:cNvPicPr>
          <p:nvPr/>
        </p:nvPicPr>
        <p:blipFill>
          <a:blip r:embed="rId2"/>
          <a:stretch>
            <a:fillRect/>
          </a:stretch>
        </p:blipFill>
        <p:spPr>
          <a:xfrm>
            <a:off x="4079776" y="5122612"/>
            <a:ext cx="4392488" cy="1632254"/>
          </a:xfrm>
          <a:prstGeom prst="rect">
            <a:avLst/>
          </a:prstGeom>
        </p:spPr>
      </p:pic>
    </p:spTree>
    <p:extLst>
      <p:ext uri="{BB962C8B-B14F-4D97-AF65-F5344CB8AC3E}">
        <p14:creationId xmlns:p14="http://schemas.microsoft.com/office/powerpoint/2010/main" val="2392155552"/>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Predictive correlations</a:t>
            </a:r>
          </a:p>
        </p:txBody>
      </p:sp>
      <p:sp>
        <p:nvSpPr>
          <p:cNvPr id="3" name="Content Placeholder 2"/>
          <p:cNvSpPr>
            <a:spLocks noGrp="1"/>
          </p:cNvSpPr>
          <p:nvPr>
            <p:ph idx="1"/>
          </p:nvPr>
        </p:nvSpPr>
        <p:spPr/>
        <p:txBody>
          <a:bodyPr>
            <a:normAutofit/>
          </a:bodyPr>
          <a:lstStyle/>
          <a:p>
            <a:pPr algn="ctr"/>
            <a:r>
              <a:rPr lang="en-GB" dirty="0"/>
              <a:t>If the correlation and r</a:t>
            </a:r>
            <a:r>
              <a:rPr lang="en-GB" baseline="30000" dirty="0"/>
              <a:t>2</a:t>
            </a:r>
            <a:r>
              <a:rPr lang="en-GB" dirty="0"/>
              <a:t> is high then the use of </a:t>
            </a:r>
            <a:r>
              <a:rPr lang="en-GB" dirty="0">
                <a:solidFill>
                  <a:srgbClr val="FF0000"/>
                </a:solidFill>
              </a:rPr>
              <a:t>regression analysis </a:t>
            </a:r>
            <a:r>
              <a:rPr lang="en-GB" dirty="0"/>
              <a:t>may be useful;</a:t>
            </a:r>
          </a:p>
          <a:p>
            <a:endParaRPr lang="en-GB" dirty="0"/>
          </a:p>
          <a:p>
            <a:pPr marL="0" indent="0">
              <a:buNone/>
            </a:pPr>
            <a:r>
              <a:rPr lang="en-GB" dirty="0"/>
              <a:t>i.e. the ability to predict one score from the other – regression equation.</a:t>
            </a:r>
          </a:p>
          <a:p>
            <a:pPr marL="0" indent="0">
              <a:buNone/>
            </a:pPr>
            <a:endParaRPr lang="en-GB" dirty="0"/>
          </a:p>
          <a:p>
            <a:pPr marL="0" indent="0">
              <a:buNone/>
            </a:pPr>
            <a:r>
              <a:rPr lang="en-GB" dirty="0"/>
              <a:t>(See slides lower on Partial correlations, multiple correlations and regression analysis)</a:t>
            </a:r>
          </a:p>
        </p:txBody>
      </p:sp>
    </p:spTree>
    <p:extLst>
      <p:ext uri="{BB962C8B-B14F-4D97-AF65-F5344CB8AC3E}">
        <p14:creationId xmlns:p14="http://schemas.microsoft.com/office/powerpoint/2010/main" val="2047617662"/>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idx="4294967295"/>
          </p:nvPr>
        </p:nvSpPr>
        <p:spPr>
          <a:xfrm>
            <a:off x="0" y="466725"/>
            <a:ext cx="9144000" cy="1260475"/>
          </a:xfrm>
          <a:prstGeom prst="rect">
            <a:avLst/>
          </a:prstGeom>
        </p:spPr>
        <p:txBody>
          <a:bodyPr>
            <a:noAutofit/>
          </a:bodyPr>
          <a:lstStyle/>
          <a:p>
            <a:r>
              <a:rPr lang="en-GB" sz="4400" dirty="0"/>
              <a:t>Partial Correlations, Multiple correlations and Regression Analysis</a:t>
            </a:r>
          </a:p>
        </p:txBody>
      </p:sp>
      <p:pic>
        <p:nvPicPr>
          <p:cNvPr id="4" name="Picture 3"/>
          <p:cNvPicPr>
            <a:picLocks noChangeAspect="1"/>
          </p:cNvPicPr>
          <p:nvPr/>
        </p:nvPicPr>
        <p:blipFill>
          <a:blip r:embed="rId2"/>
          <a:stretch>
            <a:fillRect/>
          </a:stretch>
        </p:blipFill>
        <p:spPr>
          <a:xfrm>
            <a:off x="578825" y="2287493"/>
            <a:ext cx="4405552" cy="3719563"/>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0" y="2287493"/>
            <a:ext cx="5486400" cy="3657600"/>
          </a:xfrm>
          <a:prstGeom prst="rect">
            <a:avLst/>
          </a:prstGeom>
        </p:spPr>
      </p:pic>
    </p:spTree>
    <p:extLst>
      <p:ext uri="{BB962C8B-B14F-4D97-AF65-F5344CB8AC3E}">
        <p14:creationId xmlns:p14="http://schemas.microsoft.com/office/powerpoint/2010/main" val="1467257271"/>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365125"/>
            <a:ext cx="10515600" cy="901700"/>
          </a:xfrm>
          <a:prstGeom prst="rect">
            <a:avLst/>
          </a:prstGeom>
        </p:spPr>
        <p:txBody>
          <a:bodyPr/>
          <a:lstStyle/>
          <a:p>
            <a:pPr algn="ctr"/>
            <a:r>
              <a:rPr lang="en-GB"/>
              <a:t>Partial Correlation</a:t>
            </a:r>
          </a:p>
        </p:txBody>
      </p:sp>
      <p:sp>
        <p:nvSpPr>
          <p:cNvPr id="3" name="Content Placeholder 2"/>
          <p:cNvSpPr>
            <a:spLocks noGrp="1"/>
          </p:cNvSpPr>
          <p:nvPr>
            <p:ph idx="4294967295"/>
          </p:nvPr>
        </p:nvSpPr>
        <p:spPr>
          <a:xfrm>
            <a:off x="0" y="1404938"/>
            <a:ext cx="10515600" cy="4772025"/>
          </a:xfrm>
          <a:prstGeom prst="rect">
            <a:avLst/>
          </a:prstGeom>
        </p:spPr>
        <p:txBody>
          <a:bodyPr>
            <a:normAutofit lnSpcReduction="10000"/>
          </a:bodyPr>
          <a:lstStyle/>
          <a:p>
            <a:pPr marL="0" indent="0">
              <a:buNone/>
            </a:pPr>
            <a:r>
              <a:rPr lang="en-GB"/>
              <a:t>When a relationship is determined between two variables i.e. </a:t>
            </a:r>
            <a:r>
              <a:rPr lang="en-GB">
                <a:solidFill>
                  <a:srgbClr val="FF0000"/>
                </a:solidFill>
              </a:rPr>
              <a:t>calories eaten and </a:t>
            </a:r>
            <a:r>
              <a:rPr lang="en-GB">
                <a:solidFill>
                  <a:srgbClr val="0070C0"/>
                </a:solidFill>
              </a:rPr>
              <a:t>percentage fat </a:t>
            </a:r>
            <a:r>
              <a:rPr lang="en-GB"/>
              <a:t>it is important to appreciate that there may be other factors that influence the variance in data, such as </a:t>
            </a:r>
            <a:r>
              <a:rPr lang="en-GB">
                <a:solidFill>
                  <a:srgbClr val="00B050"/>
                </a:solidFill>
              </a:rPr>
              <a:t>age</a:t>
            </a:r>
            <a:r>
              <a:rPr lang="en-GB"/>
              <a:t> and </a:t>
            </a:r>
            <a:r>
              <a:rPr lang="en-GB">
                <a:solidFill>
                  <a:srgbClr val="7030A0"/>
                </a:solidFill>
              </a:rPr>
              <a:t>exercise levels</a:t>
            </a:r>
            <a:r>
              <a:rPr lang="en-GB"/>
              <a:t>. </a:t>
            </a:r>
          </a:p>
          <a:p>
            <a:pPr marL="0" indent="0">
              <a:buNone/>
            </a:pPr>
            <a:endParaRPr lang="en-GB"/>
          </a:p>
          <a:p>
            <a:pPr marL="0" indent="0">
              <a:buNone/>
            </a:pPr>
            <a:r>
              <a:rPr lang="en-GB"/>
              <a:t>Partial correlations will control for the influence of these </a:t>
            </a:r>
            <a:r>
              <a:rPr lang="en-GB" i="1"/>
              <a:t>other</a:t>
            </a:r>
            <a:r>
              <a:rPr lang="en-GB"/>
              <a:t> (</a:t>
            </a:r>
            <a:r>
              <a:rPr lang="en-GB">
                <a:solidFill>
                  <a:srgbClr val="00B050"/>
                </a:solidFill>
              </a:rPr>
              <a:t>age </a:t>
            </a:r>
            <a:r>
              <a:rPr lang="en-GB"/>
              <a:t>and </a:t>
            </a:r>
            <a:r>
              <a:rPr lang="en-GB">
                <a:solidFill>
                  <a:srgbClr val="7030A0"/>
                </a:solidFill>
              </a:rPr>
              <a:t>exercise levels</a:t>
            </a:r>
            <a:r>
              <a:rPr lang="en-GB"/>
              <a:t>) variables and remove their impact on the two main variables (</a:t>
            </a:r>
            <a:r>
              <a:rPr lang="en-GB">
                <a:solidFill>
                  <a:srgbClr val="FF0000"/>
                </a:solidFill>
              </a:rPr>
              <a:t>calories</a:t>
            </a:r>
            <a:r>
              <a:rPr lang="en-GB"/>
              <a:t> and </a:t>
            </a:r>
            <a:r>
              <a:rPr lang="en-GB">
                <a:solidFill>
                  <a:srgbClr val="0070C0"/>
                </a:solidFill>
              </a:rPr>
              <a:t>percentage fat</a:t>
            </a:r>
            <a:r>
              <a:rPr lang="en-GB"/>
              <a:t>) being correlated.</a:t>
            </a:r>
          </a:p>
          <a:p>
            <a:pPr marL="0" indent="0">
              <a:buNone/>
            </a:pPr>
            <a:endParaRPr lang="en-GB"/>
          </a:p>
          <a:p>
            <a:pPr marL="0" indent="0">
              <a:buNone/>
            </a:pPr>
            <a:r>
              <a:rPr lang="en-GB"/>
              <a:t>As such we can get a more confident indication of the true impact of calorie consumption and body fat levels.</a:t>
            </a:r>
          </a:p>
        </p:txBody>
      </p:sp>
    </p:spTree>
    <p:extLst>
      <p:ext uri="{BB962C8B-B14F-4D97-AF65-F5344CB8AC3E}">
        <p14:creationId xmlns:p14="http://schemas.microsoft.com/office/powerpoint/2010/main" val="3506743982"/>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365125"/>
            <a:ext cx="10515600" cy="858838"/>
          </a:xfrm>
          <a:prstGeom prst="rect">
            <a:avLst/>
          </a:prstGeom>
        </p:spPr>
        <p:txBody>
          <a:bodyPr/>
          <a:lstStyle/>
          <a:p>
            <a:pPr algn="ctr"/>
            <a:r>
              <a:rPr lang="en-GB"/>
              <a:t>Multiple Correlations</a:t>
            </a:r>
          </a:p>
        </p:txBody>
      </p:sp>
      <p:sp>
        <p:nvSpPr>
          <p:cNvPr id="3" name="Content Placeholder 2"/>
          <p:cNvSpPr>
            <a:spLocks noGrp="1"/>
          </p:cNvSpPr>
          <p:nvPr>
            <p:ph idx="4294967295"/>
          </p:nvPr>
        </p:nvSpPr>
        <p:spPr>
          <a:xfrm>
            <a:off x="1676400" y="1382713"/>
            <a:ext cx="10515600" cy="5145087"/>
          </a:xfrm>
          <a:prstGeom prst="rect">
            <a:avLst/>
          </a:prstGeom>
        </p:spPr>
        <p:txBody>
          <a:bodyPr>
            <a:normAutofit fontScale="92500" lnSpcReduction="10000"/>
          </a:bodyPr>
          <a:lstStyle/>
          <a:p>
            <a:pPr marL="0" indent="0">
              <a:buNone/>
            </a:pPr>
            <a:r>
              <a:rPr lang="en-GB"/>
              <a:t>When considering the factor that influence a variable, </a:t>
            </a:r>
            <a:r>
              <a:rPr lang="en-GB">
                <a:solidFill>
                  <a:srgbClr val="0070C0"/>
                </a:solidFill>
              </a:rPr>
              <a:t>body fat </a:t>
            </a:r>
            <a:r>
              <a:rPr lang="en-GB"/>
              <a:t>we may identified that both </a:t>
            </a:r>
            <a:r>
              <a:rPr lang="en-GB">
                <a:solidFill>
                  <a:srgbClr val="FF0000"/>
                </a:solidFill>
              </a:rPr>
              <a:t>activity levels </a:t>
            </a:r>
            <a:r>
              <a:rPr lang="en-GB"/>
              <a:t>and </a:t>
            </a:r>
            <a:r>
              <a:rPr lang="en-GB">
                <a:solidFill>
                  <a:srgbClr val="00B050"/>
                </a:solidFill>
              </a:rPr>
              <a:t>calories consumed </a:t>
            </a:r>
            <a:r>
              <a:rPr lang="en-GB"/>
              <a:t>contribute. </a:t>
            </a:r>
          </a:p>
          <a:p>
            <a:pPr marL="0" indent="0">
              <a:buNone/>
            </a:pPr>
            <a:endParaRPr lang="en-GB"/>
          </a:p>
          <a:p>
            <a:pPr marL="0" indent="0">
              <a:buNone/>
            </a:pPr>
            <a:r>
              <a:rPr lang="en-GB"/>
              <a:t>A bivariate correlation will establish the relationship between;</a:t>
            </a:r>
          </a:p>
          <a:p>
            <a:pPr marL="1428750" lvl="2" indent="-514350">
              <a:buFont typeface="+mj-lt"/>
              <a:buAutoNum type="arabicPeriod"/>
            </a:pPr>
            <a:r>
              <a:rPr lang="en-GB">
                <a:solidFill>
                  <a:srgbClr val="0070C0"/>
                </a:solidFill>
              </a:rPr>
              <a:t>Body fat </a:t>
            </a:r>
            <a:r>
              <a:rPr lang="en-GB"/>
              <a:t>and </a:t>
            </a:r>
            <a:r>
              <a:rPr lang="en-GB">
                <a:solidFill>
                  <a:srgbClr val="FF0000"/>
                </a:solidFill>
              </a:rPr>
              <a:t>activity level</a:t>
            </a:r>
          </a:p>
          <a:p>
            <a:pPr marL="1428750" lvl="2" indent="-514350">
              <a:buFont typeface="+mj-lt"/>
              <a:buAutoNum type="arabicPeriod"/>
            </a:pPr>
            <a:r>
              <a:rPr lang="en-GB">
                <a:solidFill>
                  <a:srgbClr val="0070C0"/>
                </a:solidFill>
              </a:rPr>
              <a:t>Body fat </a:t>
            </a:r>
            <a:r>
              <a:rPr lang="en-GB"/>
              <a:t>and </a:t>
            </a:r>
            <a:r>
              <a:rPr lang="en-GB">
                <a:solidFill>
                  <a:srgbClr val="00B050"/>
                </a:solidFill>
              </a:rPr>
              <a:t>calories consumed</a:t>
            </a:r>
          </a:p>
          <a:p>
            <a:pPr marL="1428750" lvl="2" indent="-514350">
              <a:buFont typeface="+mj-lt"/>
              <a:buAutoNum type="arabicPeriod"/>
            </a:pPr>
            <a:endParaRPr lang="en-GB"/>
          </a:p>
          <a:p>
            <a:pPr marL="0" indent="0">
              <a:buNone/>
            </a:pPr>
            <a:r>
              <a:rPr lang="en-GB"/>
              <a:t>A multiple correlation will establish the relationship between;</a:t>
            </a:r>
          </a:p>
          <a:p>
            <a:pPr marL="0" indent="0">
              <a:buNone/>
            </a:pPr>
            <a:r>
              <a:rPr lang="en-GB">
                <a:solidFill>
                  <a:srgbClr val="0070C0"/>
                </a:solidFill>
              </a:rPr>
              <a:t>Body fat </a:t>
            </a:r>
            <a:r>
              <a:rPr lang="en-GB"/>
              <a:t>and (</a:t>
            </a:r>
            <a:r>
              <a:rPr lang="en-GB">
                <a:solidFill>
                  <a:srgbClr val="FF0000"/>
                </a:solidFill>
              </a:rPr>
              <a:t>activity levels </a:t>
            </a:r>
            <a:r>
              <a:rPr lang="en-GB"/>
              <a:t>+ </a:t>
            </a:r>
            <a:r>
              <a:rPr lang="en-GB">
                <a:solidFill>
                  <a:srgbClr val="00B050"/>
                </a:solidFill>
              </a:rPr>
              <a:t>calories consumed</a:t>
            </a:r>
            <a:r>
              <a:rPr lang="en-GB"/>
              <a:t>)</a:t>
            </a:r>
          </a:p>
          <a:p>
            <a:pPr marL="0" indent="0">
              <a:buNone/>
            </a:pPr>
            <a:endParaRPr lang="en-GB"/>
          </a:p>
          <a:p>
            <a:pPr marL="0" indent="0">
              <a:buNone/>
            </a:pPr>
            <a:r>
              <a:rPr lang="en-GB"/>
              <a:t>As such we can establish how much of the variance in a measure is determined by serval factors together which gives us an indication of those factors that a most influential in an measure.</a:t>
            </a:r>
          </a:p>
        </p:txBody>
      </p:sp>
    </p:spTree>
    <p:extLst>
      <p:ext uri="{BB962C8B-B14F-4D97-AF65-F5344CB8AC3E}">
        <p14:creationId xmlns:p14="http://schemas.microsoft.com/office/powerpoint/2010/main" val="654866468"/>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711200" y="365125"/>
            <a:ext cx="11480800" cy="1325563"/>
          </a:xfrm>
          <a:prstGeom prst="rect">
            <a:avLst/>
          </a:prstGeom>
        </p:spPr>
        <p:txBody>
          <a:bodyPr/>
          <a:lstStyle/>
          <a:p>
            <a:pPr algn="ctr"/>
            <a:r>
              <a:rPr lang="en-GB" dirty="0"/>
              <a:t>Linear Regression</a:t>
            </a:r>
          </a:p>
        </p:txBody>
      </p:sp>
      <p:sp>
        <p:nvSpPr>
          <p:cNvPr id="3" name="Content Placeholder 2"/>
          <p:cNvSpPr>
            <a:spLocks noGrp="1"/>
          </p:cNvSpPr>
          <p:nvPr>
            <p:ph idx="4294967295"/>
          </p:nvPr>
        </p:nvSpPr>
        <p:spPr>
          <a:xfrm>
            <a:off x="711200" y="1825625"/>
            <a:ext cx="11480800" cy="3576638"/>
          </a:xfrm>
          <a:prstGeom prst="rect">
            <a:avLst/>
          </a:prstGeom>
        </p:spPr>
        <p:txBody>
          <a:bodyPr>
            <a:normAutofit fontScale="92500" lnSpcReduction="10000"/>
          </a:bodyPr>
          <a:lstStyle/>
          <a:p>
            <a:pPr marL="0" indent="0">
              <a:buNone/>
            </a:pPr>
            <a:r>
              <a:rPr lang="en-GB" dirty="0"/>
              <a:t>Sometimes we may want to predict a variable (</a:t>
            </a:r>
            <a:r>
              <a:rPr lang="en-GB" dirty="0">
                <a:solidFill>
                  <a:srgbClr val="00B050"/>
                </a:solidFill>
              </a:rPr>
              <a:t>body fat</a:t>
            </a:r>
            <a:r>
              <a:rPr lang="en-GB" dirty="0"/>
              <a:t>) that is hard to directly measure (</a:t>
            </a:r>
            <a:r>
              <a:rPr lang="en-GB" dirty="0">
                <a:solidFill>
                  <a:srgbClr val="7030A0"/>
                </a:solidFill>
              </a:rPr>
              <a:t>Under water weighing</a:t>
            </a:r>
            <a:r>
              <a:rPr lang="en-GB" dirty="0"/>
              <a:t>) from another, easier to measure (</a:t>
            </a:r>
            <a:r>
              <a:rPr lang="en-GB" dirty="0">
                <a:solidFill>
                  <a:srgbClr val="FF0000"/>
                </a:solidFill>
              </a:rPr>
              <a:t>BMI</a:t>
            </a:r>
            <a:r>
              <a:rPr lang="en-GB" dirty="0"/>
              <a:t>) variable.</a:t>
            </a:r>
          </a:p>
          <a:p>
            <a:pPr marL="0" indent="0">
              <a:buNone/>
            </a:pPr>
            <a:endParaRPr lang="en-GB" dirty="0"/>
          </a:p>
          <a:p>
            <a:pPr marL="0" indent="0">
              <a:buNone/>
            </a:pPr>
            <a:r>
              <a:rPr lang="en-GB" dirty="0"/>
              <a:t>If the correlation and effect size (r</a:t>
            </a:r>
            <a:r>
              <a:rPr lang="en-GB" baseline="30000" dirty="0"/>
              <a:t>2</a:t>
            </a:r>
            <a:r>
              <a:rPr lang="en-GB" dirty="0"/>
              <a:t>) is high (&lt;0.6 or 60%) then linear regression analysis will generate an equation between the two variables that can then be applied to other new data. i.e. you can use BMI to predict percentage fat.</a:t>
            </a:r>
          </a:p>
          <a:p>
            <a:pPr marL="0" indent="0">
              <a:buNone/>
            </a:pPr>
            <a:endParaRPr lang="en-GB" dirty="0"/>
          </a:p>
          <a:p>
            <a:pPr marL="0" indent="0">
              <a:buNone/>
            </a:pPr>
            <a:r>
              <a:rPr lang="en-GB" dirty="0"/>
              <a:t>Remember this is a predictive equation based on a relationship and unless the correlation 1 will not be exact.</a:t>
            </a:r>
          </a:p>
        </p:txBody>
      </p:sp>
    </p:spTree>
    <p:extLst>
      <p:ext uri="{BB962C8B-B14F-4D97-AF65-F5344CB8AC3E}">
        <p14:creationId xmlns:p14="http://schemas.microsoft.com/office/powerpoint/2010/main" val="3018542141"/>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711200" y="365125"/>
            <a:ext cx="11480800" cy="1325563"/>
          </a:xfrm>
          <a:prstGeom prst="rect">
            <a:avLst/>
          </a:prstGeom>
        </p:spPr>
        <p:txBody>
          <a:bodyPr/>
          <a:lstStyle/>
          <a:p>
            <a:pPr algn="ctr"/>
            <a:r>
              <a:rPr lang="en-GB"/>
              <a:t>Practice Task</a:t>
            </a:r>
          </a:p>
        </p:txBody>
      </p:sp>
      <p:sp>
        <p:nvSpPr>
          <p:cNvPr id="3" name="Content Placeholder 2"/>
          <p:cNvSpPr>
            <a:spLocks noGrp="1"/>
          </p:cNvSpPr>
          <p:nvPr>
            <p:ph idx="4294967295"/>
          </p:nvPr>
        </p:nvSpPr>
        <p:spPr>
          <a:xfrm>
            <a:off x="711200" y="1825625"/>
            <a:ext cx="11480800" cy="3576638"/>
          </a:xfrm>
          <a:prstGeom prst="rect">
            <a:avLst/>
          </a:prstGeom>
        </p:spPr>
        <p:txBody>
          <a:bodyPr>
            <a:normAutofit fontScale="55000" lnSpcReduction="20000"/>
          </a:bodyPr>
          <a:lstStyle/>
          <a:p>
            <a:pPr marL="0" indent="0">
              <a:buNone/>
            </a:pPr>
            <a:r>
              <a:rPr lang="en-GB" dirty="0"/>
              <a:t>Use the data in data set – multiple correlations to calculate;</a:t>
            </a:r>
          </a:p>
          <a:p>
            <a:pPr marL="0" indent="0">
              <a:buNone/>
            </a:pPr>
            <a:endParaRPr lang="en-GB" dirty="0"/>
          </a:p>
          <a:p>
            <a:pPr marL="0" indent="0">
              <a:buNone/>
            </a:pPr>
            <a:r>
              <a:rPr lang="en-GB" dirty="0"/>
              <a:t>The correlations between</a:t>
            </a:r>
          </a:p>
          <a:p>
            <a:pPr marL="914400" lvl="1" indent="-457200">
              <a:buFont typeface="+mj-lt"/>
              <a:buAutoNum type="arabicPeriod"/>
            </a:pPr>
            <a:r>
              <a:rPr lang="en-GB" dirty="0"/>
              <a:t>Body fat and BMI</a:t>
            </a:r>
          </a:p>
          <a:p>
            <a:pPr marL="914400" lvl="1" indent="-457200">
              <a:buFont typeface="+mj-lt"/>
              <a:buAutoNum type="arabicPeriod"/>
            </a:pPr>
            <a:r>
              <a:rPr lang="en-GB" dirty="0"/>
              <a:t>Body fat and energy intake</a:t>
            </a:r>
          </a:p>
          <a:p>
            <a:pPr marL="0" indent="0">
              <a:buNone/>
            </a:pPr>
            <a:endParaRPr lang="en-GB" dirty="0"/>
          </a:p>
          <a:p>
            <a:pPr marL="0" indent="0">
              <a:buNone/>
            </a:pPr>
            <a:r>
              <a:rPr lang="en-GB" dirty="0"/>
              <a:t>The partial correlation for body fat and BMI whilst controlling for energy intake.</a:t>
            </a:r>
          </a:p>
          <a:p>
            <a:pPr marL="0" indent="0">
              <a:buNone/>
            </a:pPr>
            <a:endParaRPr lang="en-GB" dirty="0"/>
          </a:p>
          <a:p>
            <a:pPr marL="0" indent="0">
              <a:buNone/>
            </a:pPr>
            <a:r>
              <a:rPr lang="en-GB" dirty="0"/>
              <a:t>The multiple correlation for body fat and BMI + energy intake.</a:t>
            </a:r>
          </a:p>
          <a:p>
            <a:pPr marL="0" indent="0">
              <a:buNone/>
            </a:pPr>
            <a:endParaRPr lang="en-GB" dirty="0"/>
          </a:p>
          <a:p>
            <a:pPr marL="0" indent="0">
              <a:buNone/>
            </a:pPr>
            <a:r>
              <a:rPr lang="en-GB" dirty="0"/>
              <a:t>The regression equation between </a:t>
            </a:r>
          </a:p>
          <a:p>
            <a:pPr marL="514350" indent="-514350">
              <a:buFont typeface="+mj-lt"/>
              <a:buAutoNum type="arabicPeriod"/>
            </a:pPr>
            <a:r>
              <a:rPr lang="en-GB" dirty="0"/>
              <a:t>Body fat and BMI.</a:t>
            </a:r>
          </a:p>
          <a:p>
            <a:pPr marL="514350" indent="-514350">
              <a:buFont typeface="+mj-lt"/>
              <a:buAutoNum type="arabicPeriod"/>
            </a:pPr>
            <a:r>
              <a:rPr lang="en-GB" dirty="0"/>
              <a:t>Body fat and BMI + Energy</a:t>
            </a:r>
          </a:p>
        </p:txBody>
      </p:sp>
      <p:graphicFrame>
        <p:nvGraphicFramePr>
          <p:cNvPr id="4" name="Table 3"/>
          <p:cNvGraphicFramePr>
            <a:graphicFrameLocks noGrp="1"/>
          </p:cNvGraphicFramePr>
          <p:nvPr/>
        </p:nvGraphicFramePr>
        <p:xfrm>
          <a:off x="0" y="0"/>
          <a:ext cx="83460" cy="4365617"/>
        </p:xfrm>
        <a:graphic>
          <a:graphicData uri="http://schemas.openxmlformats.org/drawingml/2006/table">
            <a:tbl>
              <a:tblPr>
                <a:tableStyleId>{5C22544A-7EE6-4342-B048-85BDC9FD1C3A}</a:tableStyleId>
              </a:tblPr>
              <a:tblGrid>
                <a:gridCol w="83460">
                  <a:extLst>
                    <a:ext uri="{9D8B030D-6E8A-4147-A177-3AD203B41FA5}">
                      <a16:colId xmlns:a16="http://schemas.microsoft.com/office/drawing/2014/main" val="2780901774"/>
                    </a:ext>
                  </a:extLst>
                </a:gridCol>
              </a:tblGrid>
              <a:tr h="32279">
                <a:tc>
                  <a:txBody>
                    <a:bodyPr/>
                    <a:lstStyle/>
                    <a:p>
                      <a:pPr algn="ctr" fontAlgn="ctr"/>
                      <a:r>
                        <a:rPr lang="en-GB" sz="200" u="none" strike="noStrike">
                          <a:effectLst/>
                        </a:rPr>
                        <a:t>BMI</a:t>
                      </a:r>
                      <a:endParaRPr lang="en-GB" sz="200" b="1"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1698479538"/>
                  </a:ext>
                </a:extLst>
              </a:tr>
              <a:tr h="31298">
                <a:tc>
                  <a:txBody>
                    <a:bodyPr/>
                    <a:lstStyle/>
                    <a:p>
                      <a:pPr algn="ctr" fontAlgn="ctr"/>
                      <a:r>
                        <a:rPr lang="en-GB" sz="200" u="none" strike="noStrike">
                          <a:effectLst/>
                        </a:rPr>
                        <a:t>23.3</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3358578679"/>
                  </a:ext>
                </a:extLst>
              </a:tr>
              <a:tr h="31298">
                <a:tc>
                  <a:txBody>
                    <a:bodyPr/>
                    <a:lstStyle/>
                    <a:p>
                      <a:pPr algn="ctr" fontAlgn="ctr"/>
                      <a:r>
                        <a:rPr lang="en-GB" sz="200" u="none" strike="noStrike">
                          <a:effectLst/>
                        </a:rPr>
                        <a:t>32.4</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4214865267"/>
                  </a:ext>
                </a:extLst>
              </a:tr>
              <a:tr h="31298">
                <a:tc>
                  <a:txBody>
                    <a:bodyPr/>
                    <a:lstStyle/>
                    <a:p>
                      <a:pPr algn="ctr" fontAlgn="ctr"/>
                      <a:r>
                        <a:rPr lang="en-GB" sz="200" u="none" strike="noStrike">
                          <a:effectLst/>
                        </a:rPr>
                        <a:t>22.3</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2380984616"/>
                  </a:ext>
                </a:extLst>
              </a:tr>
              <a:tr h="31298">
                <a:tc>
                  <a:txBody>
                    <a:bodyPr/>
                    <a:lstStyle/>
                    <a:p>
                      <a:pPr algn="ctr" fontAlgn="ctr"/>
                      <a:r>
                        <a:rPr lang="en-GB" sz="200" u="none" strike="noStrike">
                          <a:effectLst/>
                        </a:rPr>
                        <a:t>23.2</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601142043"/>
                  </a:ext>
                </a:extLst>
              </a:tr>
              <a:tr h="31298">
                <a:tc>
                  <a:txBody>
                    <a:bodyPr/>
                    <a:lstStyle/>
                    <a:p>
                      <a:pPr algn="ctr" fontAlgn="ctr"/>
                      <a:r>
                        <a:rPr lang="en-GB" sz="200" u="none" strike="noStrike">
                          <a:effectLst/>
                        </a:rPr>
                        <a:t>20.3</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2946316279"/>
                  </a:ext>
                </a:extLst>
              </a:tr>
              <a:tr h="31298">
                <a:tc>
                  <a:txBody>
                    <a:bodyPr/>
                    <a:lstStyle/>
                    <a:p>
                      <a:pPr algn="ctr" fontAlgn="ctr"/>
                      <a:r>
                        <a:rPr lang="en-GB" sz="200" u="none" strike="noStrike">
                          <a:effectLst/>
                        </a:rPr>
                        <a:t>25.6</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1736495178"/>
                  </a:ext>
                </a:extLst>
              </a:tr>
              <a:tr h="31298">
                <a:tc>
                  <a:txBody>
                    <a:bodyPr/>
                    <a:lstStyle/>
                    <a:p>
                      <a:pPr algn="ctr" fontAlgn="ctr"/>
                      <a:r>
                        <a:rPr lang="en-GB" sz="200" u="none" strike="noStrike">
                          <a:effectLst/>
                        </a:rPr>
                        <a:t>24.8</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292341351"/>
                  </a:ext>
                </a:extLst>
              </a:tr>
              <a:tr h="31298">
                <a:tc>
                  <a:txBody>
                    <a:bodyPr/>
                    <a:lstStyle/>
                    <a:p>
                      <a:pPr algn="ctr" fontAlgn="ctr"/>
                      <a:r>
                        <a:rPr lang="en-GB" sz="200" u="none" strike="noStrike">
                          <a:effectLst/>
                        </a:rPr>
                        <a:t>26.2</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1656431019"/>
                  </a:ext>
                </a:extLst>
              </a:tr>
              <a:tr h="31298">
                <a:tc>
                  <a:txBody>
                    <a:bodyPr/>
                    <a:lstStyle/>
                    <a:p>
                      <a:pPr algn="ctr" fontAlgn="ctr"/>
                      <a:r>
                        <a:rPr lang="en-GB" sz="200" u="none" strike="noStrike">
                          <a:effectLst/>
                        </a:rPr>
                        <a:t>22.9</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94620360"/>
                  </a:ext>
                </a:extLst>
              </a:tr>
              <a:tr h="31298">
                <a:tc>
                  <a:txBody>
                    <a:bodyPr/>
                    <a:lstStyle/>
                    <a:p>
                      <a:pPr algn="ctr" fontAlgn="ctr"/>
                      <a:r>
                        <a:rPr lang="en-GB" sz="200" u="none" strike="noStrike">
                          <a:effectLst/>
                        </a:rPr>
                        <a:t>18.4</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3693894584"/>
                  </a:ext>
                </a:extLst>
              </a:tr>
              <a:tr h="31298">
                <a:tc>
                  <a:txBody>
                    <a:bodyPr/>
                    <a:lstStyle/>
                    <a:p>
                      <a:pPr algn="ctr" fontAlgn="ctr"/>
                      <a:r>
                        <a:rPr lang="en-GB" sz="200" u="none" strike="noStrike">
                          <a:effectLst/>
                        </a:rPr>
                        <a:t>29.0</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767266802"/>
                  </a:ext>
                </a:extLst>
              </a:tr>
              <a:tr h="31298">
                <a:tc>
                  <a:txBody>
                    <a:bodyPr/>
                    <a:lstStyle/>
                    <a:p>
                      <a:pPr algn="ctr" fontAlgn="ctr"/>
                      <a:r>
                        <a:rPr lang="en-GB" sz="200" u="none" strike="noStrike">
                          <a:effectLst/>
                        </a:rPr>
                        <a:t>27.8</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2301535679"/>
                  </a:ext>
                </a:extLst>
              </a:tr>
              <a:tr h="31298">
                <a:tc>
                  <a:txBody>
                    <a:bodyPr/>
                    <a:lstStyle/>
                    <a:p>
                      <a:pPr algn="ctr" fontAlgn="ctr"/>
                      <a:r>
                        <a:rPr lang="en-GB" sz="200" u="none" strike="noStrike">
                          <a:effectLst/>
                        </a:rPr>
                        <a:t>19.1</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2476020742"/>
                  </a:ext>
                </a:extLst>
              </a:tr>
              <a:tr h="31298">
                <a:tc>
                  <a:txBody>
                    <a:bodyPr/>
                    <a:lstStyle/>
                    <a:p>
                      <a:pPr algn="ctr" fontAlgn="ctr"/>
                      <a:r>
                        <a:rPr lang="en-GB" sz="200" u="none" strike="noStrike">
                          <a:effectLst/>
                        </a:rPr>
                        <a:t>29.0</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3273773363"/>
                  </a:ext>
                </a:extLst>
              </a:tr>
              <a:tr h="31298">
                <a:tc>
                  <a:txBody>
                    <a:bodyPr/>
                    <a:lstStyle/>
                    <a:p>
                      <a:pPr algn="ctr" fontAlgn="ctr"/>
                      <a:r>
                        <a:rPr lang="en-GB" sz="200" u="none" strike="noStrike">
                          <a:effectLst/>
                        </a:rPr>
                        <a:t>25.9</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28926960"/>
                  </a:ext>
                </a:extLst>
              </a:tr>
              <a:tr h="31298">
                <a:tc>
                  <a:txBody>
                    <a:bodyPr/>
                    <a:lstStyle/>
                    <a:p>
                      <a:pPr algn="ctr" fontAlgn="ctr"/>
                      <a:r>
                        <a:rPr lang="en-GB" sz="200" u="none" strike="noStrike">
                          <a:effectLst/>
                        </a:rPr>
                        <a:t>21.6</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420565465"/>
                  </a:ext>
                </a:extLst>
              </a:tr>
              <a:tr h="31298">
                <a:tc>
                  <a:txBody>
                    <a:bodyPr/>
                    <a:lstStyle/>
                    <a:p>
                      <a:pPr algn="ctr" fontAlgn="ctr"/>
                      <a:r>
                        <a:rPr lang="en-GB" sz="200" u="none" strike="noStrike">
                          <a:effectLst/>
                        </a:rPr>
                        <a:t>24.4</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3264337391"/>
                  </a:ext>
                </a:extLst>
              </a:tr>
              <a:tr h="31298">
                <a:tc>
                  <a:txBody>
                    <a:bodyPr/>
                    <a:lstStyle/>
                    <a:p>
                      <a:pPr algn="ctr" fontAlgn="ctr"/>
                      <a:r>
                        <a:rPr lang="en-GB" sz="200" u="none" strike="noStrike">
                          <a:effectLst/>
                        </a:rPr>
                        <a:t>25.0</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85306819"/>
                  </a:ext>
                </a:extLst>
              </a:tr>
              <a:tr h="31298">
                <a:tc>
                  <a:txBody>
                    <a:bodyPr/>
                    <a:lstStyle/>
                    <a:p>
                      <a:pPr algn="ctr" fontAlgn="ctr"/>
                      <a:r>
                        <a:rPr lang="en-GB" sz="200" u="none" strike="noStrike">
                          <a:effectLst/>
                        </a:rPr>
                        <a:t>32.7</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75563680"/>
                  </a:ext>
                </a:extLst>
              </a:tr>
              <a:tr h="31298">
                <a:tc>
                  <a:txBody>
                    <a:bodyPr/>
                    <a:lstStyle/>
                    <a:p>
                      <a:pPr algn="ctr" fontAlgn="ctr"/>
                      <a:r>
                        <a:rPr lang="en-GB" sz="200" u="none" strike="noStrike">
                          <a:effectLst/>
                        </a:rPr>
                        <a:t>26.4</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3071645204"/>
                  </a:ext>
                </a:extLst>
              </a:tr>
              <a:tr h="31298">
                <a:tc>
                  <a:txBody>
                    <a:bodyPr/>
                    <a:lstStyle/>
                    <a:p>
                      <a:pPr algn="ctr" fontAlgn="ctr"/>
                      <a:r>
                        <a:rPr lang="en-GB" sz="200" u="none" strike="noStrike">
                          <a:effectLst/>
                        </a:rPr>
                        <a:t>22.4</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2211732368"/>
                  </a:ext>
                </a:extLst>
              </a:tr>
              <a:tr h="31298">
                <a:tc>
                  <a:txBody>
                    <a:bodyPr/>
                    <a:lstStyle/>
                    <a:p>
                      <a:pPr algn="ctr" fontAlgn="ctr"/>
                      <a:r>
                        <a:rPr lang="en-GB" sz="200" u="none" strike="noStrike">
                          <a:effectLst/>
                        </a:rPr>
                        <a:t>26.5</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715112745"/>
                  </a:ext>
                </a:extLst>
              </a:tr>
              <a:tr h="31298">
                <a:tc>
                  <a:txBody>
                    <a:bodyPr/>
                    <a:lstStyle/>
                    <a:p>
                      <a:pPr algn="ctr" fontAlgn="ctr"/>
                      <a:r>
                        <a:rPr lang="en-GB" sz="200" u="none" strike="noStrike">
                          <a:effectLst/>
                        </a:rPr>
                        <a:t>26.2</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1956863424"/>
                  </a:ext>
                </a:extLst>
              </a:tr>
              <a:tr h="31298">
                <a:tc>
                  <a:txBody>
                    <a:bodyPr/>
                    <a:lstStyle/>
                    <a:p>
                      <a:pPr algn="ctr" fontAlgn="ctr"/>
                      <a:r>
                        <a:rPr lang="en-GB" sz="200" u="none" strike="noStrike">
                          <a:effectLst/>
                        </a:rPr>
                        <a:t>27.6</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4265071532"/>
                  </a:ext>
                </a:extLst>
              </a:tr>
              <a:tr h="31298">
                <a:tc>
                  <a:txBody>
                    <a:bodyPr/>
                    <a:lstStyle/>
                    <a:p>
                      <a:pPr algn="ctr" fontAlgn="ctr"/>
                      <a:r>
                        <a:rPr lang="en-GB" sz="200" u="none" strike="noStrike">
                          <a:effectLst/>
                        </a:rPr>
                        <a:t>39.7</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3588432709"/>
                  </a:ext>
                </a:extLst>
              </a:tr>
              <a:tr h="31298">
                <a:tc>
                  <a:txBody>
                    <a:bodyPr/>
                    <a:lstStyle/>
                    <a:p>
                      <a:pPr algn="ctr" fontAlgn="ctr"/>
                      <a:r>
                        <a:rPr lang="en-GB" sz="200" u="none" strike="noStrike">
                          <a:effectLst/>
                        </a:rPr>
                        <a:t>22.6</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1703288624"/>
                  </a:ext>
                </a:extLst>
              </a:tr>
              <a:tr h="31298">
                <a:tc>
                  <a:txBody>
                    <a:bodyPr/>
                    <a:lstStyle/>
                    <a:p>
                      <a:pPr algn="ctr" fontAlgn="ctr"/>
                      <a:r>
                        <a:rPr lang="en-GB" sz="200" u="none" strike="noStrike">
                          <a:effectLst/>
                        </a:rPr>
                        <a:t>27.7</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449036078"/>
                  </a:ext>
                </a:extLst>
              </a:tr>
              <a:tr h="31298">
                <a:tc>
                  <a:txBody>
                    <a:bodyPr/>
                    <a:lstStyle/>
                    <a:p>
                      <a:pPr algn="ctr" fontAlgn="ctr"/>
                      <a:r>
                        <a:rPr lang="en-GB" sz="200" u="none" strike="noStrike">
                          <a:effectLst/>
                        </a:rPr>
                        <a:t>22.8</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1482325715"/>
                  </a:ext>
                </a:extLst>
              </a:tr>
              <a:tr h="31298">
                <a:tc>
                  <a:txBody>
                    <a:bodyPr/>
                    <a:lstStyle/>
                    <a:p>
                      <a:pPr algn="ctr" fontAlgn="ctr"/>
                      <a:r>
                        <a:rPr lang="en-GB" sz="200" u="none" strike="noStrike">
                          <a:effectLst/>
                        </a:rPr>
                        <a:t>39.1</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3052183499"/>
                  </a:ext>
                </a:extLst>
              </a:tr>
              <a:tr h="31298">
                <a:tc>
                  <a:txBody>
                    <a:bodyPr/>
                    <a:lstStyle/>
                    <a:p>
                      <a:pPr algn="ctr" fontAlgn="ctr"/>
                      <a:r>
                        <a:rPr lang="en-GB" sz="200" u="none" strike="noStrike">
                          <a:effectLst/>
                        </a:rPr>
                        <a:t>24.0</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3343600630"/>
                  </a:ext>
                </a:extLst>
              </a:tr>
              <a:tr h="31298">
                <a:tc>
                  <a:txBody>
                    <a:bodyPr/>
                    <a:lstStyle/>
                    <a:p>
                      <a:pPr algn="ctr" fontAlgn="ctr"/>
                      <a:r>
                        <a:rPr lang="en-GB" sz="200" u="none" strike="noStrike">
                          <a:effectLst/>
                        </a:rPr>
                        <a:t>24.3</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3062325260"/>
                  </a:ext>
                </a:extLst>
              </a:tr>
              <a:tr h="31298">
                <a:tc>
                  <a:txBody>
                    <a:bodyPr/>
                    <a:lstStyle/>
                    <a:p>
                      <a:pPr algn="ctr" fontAlgn="ctr"/>
                      <a:r>
                        <a:rPr lang="en-GB" sz="200" u="none" strike="noStrike">
                          <a:effectLst/>
                        </a:rPr>
                        <a:t>27.2</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3529437911"/>
                  </a:ext>
                </a:extLst>
              </a:tr>
              <a:tr h="31298">
                <a:tc>
                  <a:txBody>
                    <a:bodyPr/>
                    <a:lstStyle/>
                    <a:p>
                      <a:pPr algn="ctr" fontAlgn="ctr"/>
                      <a:r>
                        <a:rPr lang="en-GB" sz="200" u="none" strike="noStrike">
                          <a:effectLst/>
                        </a:rPr>
                        <a:t>20.6</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3995998943"/>
                  </a:ext>
                </a:extLst>
              </a:tr>
              <a:tr h="31298">
                <a:tc>
                  <a:txBody>
                    <a:bodyPr/>
                    <a:lstStyle/>
                    <a:p>
                      <a:pPr algn="ctr" fontAlgn="ctr"/>
                      <a:r>
                        <a:rPr lang="en-GB" sz="200" u="none" strike="noStrike">
                          <a:effectLst/>
                        </a:rPr>
                        <a:t>30.2</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1535432848"/>
                  </a:ext>
                </a:extLst>
              </a:tr>
              <a:tr h="31298">
                <a:tc>
                  <a:txBody>
                    <a:bodyPr/>
                    <a:lstStyle/>
                    <a:p>
                      <a:pPr algn="ctr" fontAlgn="ctr"/>
                      <a:r>
                        <a:rPr lang="en-GB" sz="200" u="none" strike="noStrike">
                          <a:effectLst/>
                        </a:rPr>
                        <a:t>19.4</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529715704"/>
                  </a:ext>
                </a:extLst>
              </a:tr>
              <a:tr h="31298">
                <a:tc>
                  <a:txBody>
                    <a:bodyPr/>
                    <a:lstStyle/>
                    <a:p>
                      <a:pPr algn="ctr" fontAlgn="ctr"/>
                      <a:r>
                        <a:rPr lang="en-GB" sz="200" u="none" strike="noStrike">
                          <a:effectLst/>
                        </a:rPr>
                        <a:t>21.8</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3859589379"/>
                  </a:ext>
                </a:extLst>
              </a:tr>
              <a:tr h="31298">
                <a:tc>
                  <a:txBody>
                    <a:bodyPr/>
                    <a:lstStyle/>
                    <a:p>
                      <a:pPr algn="ctr" fontAlgn="ctr"/>
                      <a:r>
                        <a:rPr lang="en-GB" sz="200" u="none" strike="noStrike">
                          <a:effectLst/>
                        </a:rPr>
                        <a:t>21.2</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1265258022"/>
                  </a:ext>
                </a:extLst>
              </a:tr>
              <a:tr h="31298">
                <a:tc>
                  <a:txBody>
                    <a:bodyPr/>
                    <a:lstStyle/>
                    <a:p>
                      <a:pPr algn="ctr" fontAlgn="ctr"/>
                      <a:r>
                        <a:rPr lang="en-GB" sz="200" u="none" strike="noStrike">
                          <a:effectLst/>
                        </a:rPr>
                        <a:t>21.0</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2200773593"/>
                  </a:ext>
                </a:extLst>
              </a:tr>
              <a:tr h="31298">
                <a:tc>
                  <a:txBody>
                    <a:bodyPr/>
                    <a:lstStyle/>
                    <a:p>
                      <a:pPr algn="ctr" fontAlgn="ctr"/>
                      <a:r>
                        <a:rPr lang="en-GB" sz="200" u="none" strike="noStrike">
                          <a:effectLst/>
                        </a:rPr>
                        <a:t>18.7</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3662027680"/>
                  </a:ext>
                </a:extLst>
              </a:tr>
              <a:tr h="31298">
                <a:tc>
                  <a:txBody>
                    <a:bodyPr/>
                    <a:lstStyle/>
                    <a:p>
                      <a:pPr algn="ctr" fontAlgn="ctr"/>
                      <a:r>
                        <a:rPr lang="en-GB" sz="200" u="none" strike="noStrike">
                          <a:effectLst/>
                        </a:rPr>
                        <a:t>19.7</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2768563426"/>
                  </a:ext>
                </a:extLst>
              </a:tr>
              <a:tr h="31298">
                <a:tc>
                  <a:txBody>
                    <a:bodyPr/>
                    <a:lstStyle/>
                    <a:p>
                      <a:pPr algn="ctr" fontAlgn="ctr"/>
                      <a:r>
                        <a:rPr lang="en-GB" sz="200" u="none" strike="noStrike">
                          <a:effectLst/>
                        </a:rPr>
                        <a:t>31.2</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3749225144"/>
                  </a:ext>
                </a:extLst>
              </a:tr>
              <a:tr h="31298">
                <a:tc>
                  <a:txBody>
                    <a:bodyPr/>
                    <a:lstStyle/>
                    <a:p>
                      <a:pPr algn="ctr" fontAlgn="ctr"/>
                      <a:r>
                        <a:rPr lang="en-GB" sz="200" u="none" strike="noStrike">
                          <a:effectLst/>
                        </a:rPr>
                        <a:t>25.6</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3924486368"/>
                  </a:ext>
                </a:extLst>
              </a:tr>
              <a:tr h="31298">
                <a:tc>
                  <a:txBody>
                    <a:bodyPr/>
                    <a:lstStyle/>
                    <a:p>
                      <a:pPr algn="ctr" fontAlgn="ctr"/>
                      <a:r>
                        <a:rPr lang="en-GB" sz="200" u="none" strike="noStrike">
                          <a:effectLst/>
                        </a:rPr>
                        <a:t>25.2</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2763785338"/>
                  </a:ext>
                </a:extLst>
              </a:tr>
              <a:tr h="31298">
                <a:tc>
                  <a:txBody>
                    <a:bodyPr/>
                    <a:lstStyle/>
                    <a:p>
                      <a:pPr algn="ctr" fontAlgn="ctr"/>
                      <a:r>
                        <a:rPr lang="en-GB" sz="200" u="none" strike="noStrike">
                          <a:effectLst/>
                        </a:rPr>
                        <a:t>23.1</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4046330344"/>
                  </a:ext>
                </a:extLst>
              </a:tr>
              <a:tr h="31298">
                <a:tc>
                  <a:txBody>
                    <a:bodyPr/>
                    <a:lstStyle/>
                    <a:p>
                      <a:pPr algn="ctr" fontAlgn="ctr"/>
                      <a:r>
                        <a:rPr lang="en-GB" sz="200" u="none" strike="noStrike">
                          <a:effectLst/>
                        </a:rPr>
                        <a:t>29.0</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1893348394"/>
                  </a:ext>
                </a:extLst>
              </a:tr>
              <a:tr h="31298">
                <a:tc>
                  <a:txBody>
                    <a:bodyPr/>
                    <a:lstStyle/>
                    <a:p>
                      <a:pPr algn="ctr" fontAlgn="ctr"/>
                      <a:r>
                        <a:rPr lang="en-GB" sz="200" u="none" strike="noStrike">
                          <a:effectLst/>
                        </a:rPr>
                        <a:t>26.3</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1236521791"/>
                  </a:ext>
                </a:extLst>
              </a:tr>
              <a:tr h="31298">
                <a:tc>
                  <a:txBody>
                    <a:bodyPr/>
                    <a:lstStyle/>
                    <a:p>
                      <a:pPr algn="ctr" fontAlgn="ctr"/>
                      <a:r>
                        <a:rPr lang="en-GB" sz="200" u="none" strike="noStrike">
                          <a:effectLst/>
                        </a:rPr>
                        <a:t>19.6</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2291390878"/>
                  </a:ext>
                </a:extLst>
              </a:tr>
              <a:tr h="31298">
                <a:tc>
                  <a:txBody>
                    <a:bodyPr/>
                    <a:lstStyle/>
                    <a:p>
                      <a:pPr algn="ctr" fontAlgn="ctr"/>
                      <a:r>
                        <a:rPr lang="en-GB" sz="200" u="none" strike="noStrike">
                          <a:effectLst/>
                        </a:rPr>
                        <a:t>27.4</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874316990"/>
                  </a:ext>
                </a:extLst>
              </a:tr>
              <a:tr h="31298">
                <a:tc>
                  <a:txBody>
                    <a:bodyPr/>
                    <a:lstStyle/>
                    <a:p>
                      <a:pPr algn="ctr" fontAlgn="ctr"/>
                      <a:r>
                        <a:rPr lang="en-GB" sz="200" u="none" strike="noStrike">
                          <a:effectLst/>
                        </a:rPr>
                        <a:t>29.7</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1567688361"/>
                  </a:ext>
                </a:extLst>
              </a:tr>
              <a:tr h="31298">
                <a:tc>
                  <a:txBody>
                    <a:bodyPr/>
                    <a:lstStyle/>
                    <a:p>
                      <a:pPr algn="ctr" fontAlgn="ctr"/>
                      <a:r>
                        <a:rPr lang="en-GB" sz="200" u="none" strike="noStrike">
                          <a:effectLst/>
                        </a:rPr>
                        <a:t>26.3</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2188480071"/>
                  </a:ext>
                </a:extLst>
              </a:tr>
              <a:tr h="31298">
                <a:tc>
                  <a:txBody>
                    <a:bodyPr/>
                    <a:lstStyle/>
                    <a:p>
                      <a:pPr algn="ctr" fontAlgn="ctr"/>
                      <a:r>
                        <a:rPr lang="en-GB" sz="200" u="none" strike="noStrike">
                          <a:effectLst/>
                        </a:rPr>
                        <a:t>31.4</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824222240"/>
                  </a:ext>
                </a:extLst>
              </a:tr>
              <a:tr h="31298">
                <a:tc>
                  <a:txBody>
                    <a:bodyPr/>
                    <a:lstStyle/>
                    <a:p>
                      <a:pPr algn="ctr" fontAlgn="ctr"/>
                      <a:r>
                        <a:rPr lang="en-GB" sz="200" u="none" strike="noStrike">
                          <a:effectLst/>
                        </a:rPr>
                        <a:t>26.4</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1726257064"/>
                  </a:ext>
                </a:extLst>
              </a:tr>
              <a:tr h="31298">
                <a:tc>
                  <a:txBody>
                    <a:bodyPr/>
                    <a:lstStyle/>
                    <a:p>
                      <a:pPr algn="ctr" fontAlgn="ctr"/>
                      <a:r>
                        <a:rPr lang="en-GB" sz="200" u="none" strike="noStrike">
                          <a:effectLst/>
                        </a:rPr>
                        <a:t>23.1</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2086588916"/>
                  </a:ext>
                </a:extLst>
              </a:tr>
              <a:tr h="31298">
                <a:tc>
                  <a:txBody>
                    <a:bodyPr/>
                    <a:lstStyle/>
                    <a:p>
                      <a:pPr algn="ctr" fontAlgn="ctr"/>
                      <a:r>
                        <a:rPr lang="en-GB" sz="200" u="none" strike="noStrike">
                          <a:effectLst/>
                        </a:rPr>
                        <a:t>23.0</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3801902582"/>
                  </a:ext>
                </a:extLst>
              </a:tr>
              <a:tr h="31298">
                <a:tc>
                  <a:txBody>
                    <a:bodyPr/>
                    <a:lstStyle/>
                    <a:p>
                      <a:pPr algn="ctr" fontAlgn="ctr"/>
                      <a:r>
                        <a:rPr lang="en-GB" sz="200" u="none" strike="noStrike">
                          <a:effectLst/>
                        </a:rPr>
                        <a:t>33.3</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1753557086"/>
                  </a:ext>
                </a:extLst>
              </a:tr>
              <a:tr h="31298">
                <a:tc>
                  <a:txBody>
                    <a:bodyPr/>
                    <a:lstStyle/>
                    <a:p>
                      <a:pPr algn="ctr" fontAlgn="ctr"/>
                      <a:r>
                        <a:rPr lang="en-GB" sz="200" u="none" strike="noStrike">
                          <a:effectLst/>
                        </a:rPr>
                        <a:t>25.5</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1383277500"/>
                  </a:ext>
                </a:extLst>
              </a:tr>
              <a:tr h="31298">
                <a:tc>
                  <a:txBody>
                    <a:bodyPr/>
                    <a:lstStyle/>
                    <a:p>
                      <a:pPr algn="ctr" fontAlgn="ctr"/>
                      <a:r>
                        <a:rPr lang="en-GB" sz="200" u="none" strike="noStrike">
                          <a:effectLst/>
                        </a:rPr>
                        <a:t>23.2</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3277226605"/>
                  </a:ext>
                </a:extLst>
              </a:tr>
              <a:tr h="31298">
                <a:tc>
                  <a:txBody>
                    <a:bodyPr/>
                    <a:lstStyle/>
                    <a:p>
                      <a:pPr algn="ctr" fontAlgn="ctr"/>
                      <a:r>
                        <a:rPr lang="en-GB" sz="200" u="none" strike="noStrike">
                          <a:effectLst/>
                        </a:rPr>
                        <a:t>23.4</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3477978142"/>
                  </a:ext>
                </a:extLst>
              </a:tr>
              <a:tr h="31298">
                <a:tc>
                  <a:txBody>
                    <a:bodyPr/>
                    <a:lstStyle/>
                    <a:p>
                      <a:pPr algn="ctr" fontAlgn="ctr"/>
                      <a:r>
                        <a:rPr lang="en-GB" sz="200" u="none" strike="noStrike">
                          <a:effectLst/>
                        </a:rPr>
                        <a:t>20.7</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3332095868"/>
                  </a:ext>
                </a:extLst>
              </a:tr>
              <a:tr h="31298">
                <a:tc>
                  <a:txBody>
                    <a:bodyPr/>
                    <a:lstStyle/>
                    <a:p>
                      <a:pPr algn="ctr" fontAlgn="ctr"/>
                      <a:r>
                        <a:rPr lang="en-GB" sz="200" u="none" strike="noStrike">
                          <a:effectLst/>
                        </a:rPr>
                        <a:t>21.4</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3299771357"/>
                  </a:ext>
                </a:extLst>
              </a:tr>
              <a:tr h="31298">
                <a:tc>
                  <a:txBody>
                    <a:bodyPr/>
                    <a:lstStyle/>
                    <a:p>
                      <a:pPr algn="ctr" fontAlgn="ctr"/>
                      <a:r>
                        <a:rPr lang="en-GB" sz="200" u="none" strike="noStrike">
                          <a:effectLst/>
                        </a:rPr>
                        <a:t>23.0</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188649146"/>
                  </a:ext>
                </a:extLst>
              </a:tr>
              <a:tr h="31298">
                <a:tc>
                  <a:txBody>
                    <a:bodyPr/>
                    <a:lstStyle/>
                    <a:p>
                      <a:pPr algn="ctr" fontAlgn="ctr"/>
                      <a:r>
                        <a:rPr lang="en-GB" sz="200" u="none" strike="noStrike">
                          <a:effectLst/>
                        </a:rPr>
                        <a:t>23.8</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2831051825"/>
                  </a:ext>
                </a:extLst>
              </a:tr>
              <a:tr h="31298">
                <a:tc>
                  <a:txBody>
                    <a:bodyPr/>
                    <a:lstStyle/>
                    <a:p>
                      <a:pPr algn="ctr" fontAlgn="ctr"/>
                      <a:r>
                        <a:rPr lang="en-GB" sz="200" u="none" strike="noStrike">
                          <a:effectLst/>
                        </a:rPr>
                        <a:t>21.7</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288693008"/>
                  </a:ext>
                </a:extLst>
              </a:tr>
              <a:tr h="31298">
                <a:tc>
                  <a:txBody>
                    <a:bodyPr/>
                    <a:lstStyle/>
                    <a:p>
                      <a:pPr algn="ctr" fontAlgn="ctr"/>
                      <a:r>
                        <a:rPr lang="en-GB" sz="200" u="none" strike="noStrike">
                          <a:effectLst/>
                        </a:rPr>
                        <a:t>24.8</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3285906759"/>
                  </a:ext>
                </a:extLst>
              </a:tr>
              <a:tr h="31298">
                <a:tc>
                  <a:txBody>
                    <a:bodyPr/>
                    <a:lstStyle/>
                    <a:p>
                      <a:pPr algn="ctr" fontAlgn="ctr"/>
                      <a:r>
                        <a:rPr lang="en-GB" sz="200" u="none" strike="noStrike">
                          <a:effectLst/>
                        </a:rPr>
                        <a:t>23.1</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4012218218"/>
                  </a:ext>
                </a:extLst>
              </a:tr>
              <a:tr h="31298">
                <a:tc>
                  <a:txBody>
                    <a:bodyPr/>
                    <a:lstStyle/>
                    <a:p>
                      <a:pPr algn="ctr" fontAlgn="ctr"/>
                      <a:r>
                        <a:rPr lang="en-GB" sz="200" u="none" strike="noStrike">
                          <a:effectLst/>
                        </a:rPr>
                        <a:t>21.1</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4124055674"/>
                  </a:ext>
                </a:extLst>
              </a:tr>
              <a:tr h="31298">
                <a:tc>
                  <a:txBody>
                    <a:bodyPr/>
                    <a:lstStyle/>
                    <a:p>
                      <a:pPr algn="ctr" fontAlgn="ctr"/>
                      <a:r>
                        <a:rPr lang="en-GB" sz="200" u="none" strike="noStrike">
                          <a:effectLst/>
                        </a:rPr>
                        <a:t>21.1</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1840442678"/>
                  </a:ext>
                </a:extLst>
              </a:tr>
              <a:tr h="31298">
                <a:tc>
                  <a:txBody>
                    <a:bodyPr/>
                    <a:lstStyle/>
                    <a:p>
                      <a:pPr algn="ctr" fontAlgn="ctr"/>
                      <a:r>
                        <a:rPr lang="en-GB" sz="200" u="none" strike="noStrike">
                          <a:effectLst/>
                        </a:rPr>
                        <a:t>18.7</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4210962440"/>
                  </a:ext>
                </a:extLst>
              </a:tr>
              <a:tr h="31298">
                <a:tc>
                  <a:txBody>
                    <a:bodyPr/>
                    <a:lstStyle/>
                    <a:p>
                      <a:pPr algn="ctr" fontAlgn="ctr"/>
                      <a:r>
                        <a:rPr lang="en-GB" sz="200" u="none" strike="noStrike">
                          <a:effectLst/>
                        </a:rPr>
                        <a:t>22.6</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2286545502"/>
                  </a:ext>
                </a:extLst>
              </a:tr>
              <a:tr h="31298">
                <a:tc>
                  <a:txBody>
                    <a:bodyPr/>
                    <a:lstStyle/>
                    <a:p>
                      <a:pPr algn="ctr" fontAlgn="ctr"/>
                      <a:r>
                        <a:rPr lang="en-GB" sz="200" u="none" strike="noStrike">
                          <a:effectLst/>
                        </a:rPr>
                        <a:t>24.7</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1796163992"/>
                  </a:ext>
                </a:extLst>
              </a:tr>
              <a:tr h="31298">
                <a:tc>
                  <a:txBody>
                    <a:bodyPr/>
                    <a:lstStyle/>
                    <a:p>
                      <a:pPr algn="ctr" fontAlgn="ctr"/>
                      <a:r>
                        <a:rPr lang="en-GB" sz="200" u="none" strike="noStrike">
                          <a:effectLst/>
                        </a:rPr>
                        <a:t>22.9</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2795231203"/>
                  </a:ext>
                </a:extLst>
              </a:tr>
              <a:tr h="31298">
                <a:tc>
                  <a:txBody>
                    <a:bodyPr/>
                    <a:lstStyle/>
                    <a:p>
                      <a:pPr algn="ctr" fontAlgn="ctr"/>
                      <a:r>
                        <a:rPr lang="en-GB" sz="200" u="none" strike="noStrike">
                          <a:effectLst/>
                        </a:rPr>
                        <a:t>17.9</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3482914854"/>
                  </a:ext>
                </a:extLst>
              </a:tr>
              <a:tr h="31298">
                <a:tc>
                  <a:txBody>
                    <a:bodyPr/>
                    <a:lstStyle/>
                    <a:p>
                      <a:pPr algn="ctr" fontAlgn="ctr"/>
                      <a:r>
                        <a:rPr lang="en-GB" sz="200" u="none" strike="noStrike">
                          <a:effectLst/>
                        </a:rPr>
                        <a:t>24.2</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181376020"/>
                  </a:ext>
                </a:extLst>
              </a:tr>
              <a:tr h="31298">
                <a:tc>
                  <a:txBody>
                    <a:bodyPr/>
                    <a:lstStyle/>
                    <a:p>
                      <a:pPr algn="ctr" fontAlgn="ctr"/>
                      <a:r>
                        <a:rPr lang="en-GB" sz="200" u="none" strike="noStrike">
                          <a:effectLst/>
                        </a:rPr>
                        <a:t>33.7</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288849676"/>
                  </a:ext>
                </a:extLst>
              </a:tr>
              <a:tr h="31298">
                <a:tc>
                  <a:txBody>
                    <a:bodyPr/>
                    <a:lstStyle/>
                    <a:p>
                      <a:pPr algn="ctr" fontAlgn="ctr"/>
                      <a:r>
                        <a:rPr lang="en-GB" sz="200" u="none" strike="noStrike">
                          <a:effectLst/>
                        </a:rPr>
                        <a:t>30.9</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2362218466"/>
                  </a:ext>
                </a:extLst>
              </a:tr>
              <a:tr h="31298">
                <a:tc>
                  <a:txBody>
                    <a:bodyPr/>
                    <a:lstStyle/>
                    <a:p>
                      <a:pPr algn="ctr" fontAlgn="ctr"/>
                      <a:r>
                        <a:rPr lang="en-GB" sz="200" u="none" strike="noStrike">
                          <a:effectLst/>
                        </a:rPr>
                        <a:t>24.2</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2880798212"/>
                  </a:ext>
                </a:extLst>
              </a:tr>
              <a:tr h="31298">
                <a:tc>
                  <a:txBody>
                    <a:bodyPr/>
                    <a:lstStyle/>
                    <a:p>
                      <a:pPr algn="ctr" fontAlgn="ctr"/>
                      <a:r>
                        <a:rPr lang="en-GB" sz="200" u="none" strike="noStrike">
                          <a:effectLst/>
                        </a:rPr>
                        <a:t>24.5</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3615174690"/>
                  </a:ext>
                </a:extLst>
              </a:tr>
              <a:tr h="31298">
                <a:tc>
                  <a:txBody>
                    <a:bodyPr/>
                    <a:lstStyle/>
                    <a:p>
                      <a:pPr algn="ctr" fontAlgn="ctr"/>
                      <a:r>
                        <a:rPr lang="en-GB" sz="200" u="none" strike="noStrike">
                          <a:effectLst/>
                        </a:rPr>
                        <a:t>22.9</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479495582"/>
                  </a:ext>
                </a:extLst>
              </a:tr>
              <a:tr h="31298">
                <a:tc>
                  <a:txBody>
                    <a:bodyPr/>
                    <a:lstStyle/>
                    <a:p>
                      <a:pPr algn="ctr" fontAlgn="ctr"/>
                      <a:r>
                        <a:rPr lang="en-GB" sz="200" u="none" strike="noStrike">
                          <a:effectLst/>
                        </a:rPr>
                        <a:t>30.4</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3363378285"/>
                  </a:ext>
                </a:extLst>
              </a:tr>
              <a:tr h="31298">
                <a:tc>
                  <a:txBody>
                    <a:bodyPr/>
                    <a:lstStyle/>
                    <a:p>
                      <a:pPr algn="ctr" fontAlgn="ctr"/>
                      <a:r>
                        <a:rPr lang="en-GB" sz="200" u="none" strike="noStrike">
                          <a:effectLst/>
                        </a:rPr>
                        <a:t>24.7</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1027307508"/>
                  </a:ext>
                </a:extLst>
              </a:tr>
              <a:tr h="31298">
                <a:tc>
                  <a:txBody>
                    <a:bodyPr/>
                    <a:lstStyle/>
                    <a:p>
                      <a:pPr algn="ctr" fontAlgn="ctr"/>
                      <a:r>
                        <a:rPr lang="en-GB" sz="200" u="none" strike="noStrike">
                          <a:effectLst/>
                        </a:rPr>
                        <a:t>19.2</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1317089951"/>
                  </a:ext>
                </a:extLst>
              </a:tr>
              <a:tr h="31298">
                <a:tc>
                  <a:txBody>
                    <a:bodyPr/>
                    <a:lstStyle/>
                    <a:p>
                      <a:pPr algn="ctr" fontAlgn="ctr"/>
                      <a:r>
                        <a:rPr lang="en-GB" sz="200" u="none" strike="noStrike">
                          <a:effectLst/>
                        </a:rPr>
                        <a:t>18.8</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3377838599"/>
                  </a:ext>
                </a:extLst>
              </a:tr>
              <a:tr h="31298">
                <a:tc>
                  <a:txBody>
                    <a:bodyPr/>
                    <a:lstStyle/>
                    <a:p>
                      <a:pPr algn="ctr" fontAlgn="ctr"/>
                      <a:r>
                        <a:rPr lang="en-GB" sz="200" u="none" strike="noStrike">
                          <a:effectLst/>
                        </a:rPr>
                        <a:t>28.0</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3933958299"/>
                  </a:ext>
                </a:extLst>
              </a:tr>
              <a:tr h="31298">
                <a:tc>
                  <a:txBody>
                    <a:bodyPr/>
                    <a:lstStyle/>
                    <a:p>
                      <a:pPr algn="ctr" fontAlgn="ctr"/>
                      <a:r>
                        <a:rPr lang="en-GB" sz="200" u="none" strike="noStrike">
                          <a:effectLst/>
                        </a:rPr>
                        <a:t>26.1</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2320991022"/>
                  </a:ext>
                </a:extLst>
              </a:tr>
              <a:tr h="31298">
                <a:tc>
                  <a:txBody>
                    <a:bodyPr/>
                    <a:lstStyle/>
                    <a:p>
                      <a:pPr algn="ctr" fontAlgn="ctr"/>
                      <a:r>
                        <a:rPr lang="en-GB" sz="200" u="none" strike="noStrike">
                          <a:effectLst/>
                        </a:rPr>
                        <a:t>32.0</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3290913859"/>
                  </a:ext>
                </a:extLst>
              </a:tr>
              <a:tr h="31298">
                <a:tc>
                  <a:txBody>
                    <a:bodyPr/>
                    <a:lstStyle/>
                    <a:p>
                      <a:pPr algn="ctr" fontAlgn="ctr"/>
                      <a:r>
                        <a:rPr lang="en-GB" sz="200" u="none" strike="noStrike">
                          <a:effectLst/>
                        </a:rPr>
                        <a:t>22.1</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909631710"/>
                  </a:ext>
                </a:extLst>
              </a:tr>
              <a:tr h="31298">
                <a:tc>
                  <a:txBody>
                    <a:bodyPr/>
                    <a:lstStyle/>
                    <a:p>
                      <a:pPr algn="ctr" fontAlgn="ctr"/>
                      <a:r>
                        <a:rPr lang="en-GB" sz="200" u="none" strike="noStrike">
                          <a:effectLst/>
                        </a:rPr>
                        <a:t>21.5</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1370017092"/>
                  </a:ext>
                </a:extLst>
              </a:tr>
              <a:tr h="31298">
                <a:tc>
                  <a:txBody>
                    <a:bodyPr/>
                    <a:lstStyle/>
                    <a:p>
                      <a:pPr algn="ctr" fontAlgn="ctr"/>
                      <a:r>
                        <a:rPr lang="en-GB" sz="200" u="none" strike="noStrike">
                          <a:effectLst/>
                        </a:rPr>
                        <a:t>35.6</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1557891269"/>
                  </a:ext>
                </a:extLst>
              </a:tr>
              <a:tr h="31298">
                <a:tc>
                  <a:txBody>
                    <a:bodyPr/>
                    <a:lstStyle/>
                    <a:p>
                      <a:pPr algn="ctr" fontAlgn="ctr"/>
                      <a:r>
                        <a:rPr lang="en-GB" sz="200" u="none" strike="noStrike">
                          <a:effectLst/>
                        </a:rPr>
                        <a:t>27.9</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1505419061"/>
                  </a:ext>
                </a:extLst>
              </a:tr>
              <a:tr h="31298">
                <a:tc>
                  <a:txBody>
                    <a:bodyPr/>
                    <a:lstStyle/>
                    <a:p>
                      <a:pPr algn="ctr" fontAlgn="ctr"/>
                      <a:r>
                        <a:rPr lang="en-GB" sz="200" u="none" strike="noStrike">
                          <a:effectLst/>
                        </a:rPr>
                        <a:t>23.3</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2573810983"/>
                  </a:ext>
                </a:extLst>
              </a:tr>
              <a:tr h="31298">
                <a:tc>
                  <a:txBody>
                    <a:bodyPr/>
                    <a:lstStyle/>
                    <a:p>
                      <a:pPr algn="ctr" fontAlgn="ctr"/>
                      <a:r>
                        <a:rPr lang="en-GB" sz="200" u="none" strike="noStrike">
                          <a:effectLst/>
                        </a:rPr>
                        <a:t>24.5</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2881819361"/>
                  </a:ext>
                </a:extLst>
              </a:tr>
              <a:tr h="31298">
                <a:tc>
                  <a:txBody>
                    <a:bodyPr/>
                    <a:lstStyle/>
                    <a:p>
                      <a:pPr algn="ctr" fontAlgn="ctr"/>
                      <a:r>
                        <a:rPr lang="en-GB" sz="200" u="none" strike="noStrike">
                          <a:effectLst/>
                        </a:rPr>
                        <a:t>23.2</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2490078474"/>
                  </a:ext>
                </a:extLst>
              </a:tr>
              <a:tr h="31298">
                <a:tc>
                  <a:txBody>
                    <a:bodyPr/>
                    <a:lstStyle/>
                    <a:p>
                      <a:pPr algn="ctr" fontAlgn="ctr"/>
                      <a:r>
                        <a:rPr lang="en-GB" sz="200" u="none" strike="noStrike">
                          <a:effectLst/>
                        </a:rPr>
                        <a:t>23.8</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2248022113"/>
                  </a:ext>
                </a:extLst>
              </a:tr>
              <a:tr h="31298">
                <a:tc>
                  <a:txBody>
                    <a:bodyPr/>
                    <a:lstStyle/>
                    <a:p>
                      <a:pPr algn="ctr" fontAlgn="ctr"/>
                      <a:r>
                        <a:rPr lang="en-GB" sz="200" u="none" strike="noStrike">
                          <a:effectLst/>
                        </a:rPr>
                        <a:t>20.5</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2838634466"/>
                  </a:ext>
                </a:extLst>
              </a:tr>
              <a:tr h="31298">
                <a:tc>
                  <a:txBody>
                    <a:bodyPr/>
                    <a:lstStyle/>
                    <a:p>
                      <a:pPr algn="ctr" fontAlgn="ctr"/>
                      <a:r>
                        <a:rPr lang="en-GB" sz="200" u="none" strike="noStrike">
                          <a:effectLst/>
                        </a:rPr>
                        <a:t>27.7</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1770516054"/>
                  </a:ext>
                </a:extLst>
              </a:tr>
              <a:tr h="31298">
                <a:tc>
                  <a:txBody>
                    <a:bodyPr/>
                    <a:lstStyle/>
                    <a:p>
                      <a:pPr algn="ctr" fontAlgn="ctr"/>
                      <a:r>
                        <a:rPr lang="en-GB" sz="200" u="none" strike="noStrike">
                          <a:effectLst/>
                        </a:rPr>
                        <a:t>21.2</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888480054"/>
                  </a:ext>
                </a:extLst>
              </a:tr>
              <a:tr h="31298">
                <a:tc>
                  <a:txBody>
                    <a:bodyPr/>
                    <a:lstStyle/>
                    <a:p>
                      <a:pPr algn="ctr" fontAlgn="ctr"/>
                      <a:r>
                        <a:rPr lang="en-GB" sz="200" u="none" strike="noStrike">
                          <a:effectLst/>
                        </a:rPr>
                        <a:t>27.7</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203177815"/>
                  </a:ext>
                </a:extLst>
              </a:tr>
              <a:tr h="31298">
                <a:tc>
                  <a:txBody>
                    <a:bodyPr/>
                    <a:lstStyle/>
                    <a:p>
                      <a:pPr algn="ctr" fontAlgn="ctr"/>
                      <a:r>
                        <a:rPr lang="en-GB" sz="200" u="none" strike="noStrike">
                          <a:effectLst/>
                        </a:rPr>
                        <a:t>24.6</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3876980160"/>
                  </a:ext>
                </a:extLst>
              </a:tr>
              <a:tr h="31298">
                <a:tc>
                  <a:txBody>
                    <a:bodyPr/>
                    <a:lstStyle/>
                    <a:p>
                      <a:pPr algn="ctr" fontAlgn="ctr"/>
                      <a:r>
                        <a:rPr lang="en-GB" sz="200" u="none" strike="noStrike">
                          <a:effectLst/>
                        </a:rPr>
                        <a:t>24.6</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3754451414"/>
                  </a:ext>
                </a:extLst>
              </a:tr>
              <a:tr h="31298">
                <a:tc>
                  <a:txBody>
                    <a:bodyPr/>
                    <a:lstStyle/>
                    <a:p>
                      <a:pPr algn="ctr" fontAlgn="ctr"/>
                      <a:r>
                        <a:rPr lang="en-GB" sz="200" u="none" strike="noStrike">
                          <a:effectLst/>
                        </a:rPr>
                        <a:t>21.5</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3406253795"/>
                  </a:ext>
                </a:extLst>
              </a:tr>
              <a:tr h="31298">
                <a:tc>
                  <a:txBody>
                    <a:bodyPr/>
                    <a:lstStyle/>
                    <a:p>
                      <a:pPr algn="ctr" fontAlgn="ctr"/>
                      <a:r>
                        <a:rPr lang="en-GB" sz="200" u="none" strike="noStrike">
                          <a:effectLst/>
                        </a:rPr>
                        <a:t>23.9</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836559862"/>
                  </a:ext>
                </a:extLst>
              </a:tr>
              <a:tr h="31298">
                <a:tc>
                  <a:txBody>
                    <a:bodyPr/>
                    <a:lstStyle/>
                    <a:p>
                      <a:pPr algn="ctr" fontAlgn="ctr"/>
                      <a:r>
                        <a:rPr lang="en-GB" sz="200" u="none" strike="noStrike">
                          <a:effectLst/>
                        </a:rPr>
                        <a:t>24.0</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1642167979"/>
                  </a:ext>
                </a:extLst>
              </a:tr>
              <a:tr h="31298">
                <a:tc>
                  <a:txBody>
                    <a:bodyPr/>
                    <a:lstStyle/>
                    <a:p>
                      <a:pPr algn="ctr" fontAlgn="ctr"/>
                      <a:r>
                        <a:rPr lang="en-GB" sz="200" u="none" strike="noStrike">
                          <a:effectLst/>
                        </a:rPr>
                        <a:t>24.3</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3985654007"/>
                  </a:ext>
                </a:extLst>
              </a:tr>
              <a:tr h="31298">
                <a:tc>
                  <a:txBody>
                    <a:bodyPr/>
                    <a:lstStyle/>
                    <a:p>
                      <a:pPr algn="ctr" fontAlgn="ctr"/>
                      <a:r>
                        <a:rPr lang="en-GB" sz="200" u="none" strike="noStrike">
                          <a:effectLst/>
                        </a:rPr>
                        <a:t>25.2</a:t>
                      </a: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1962704895"/>
                  </a:ext>
                </a:extLst>
              </a:tr>
              <a:tr h="31298">
                <a:tc>
                  <a:txBody>
                    <a:bodyPr/>
                    <a:lstStyle/>
                    <a:p>
                      <a:pPr algn="ctr" fontAlgn="ct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3074395619"/>
                  </a:ext>
                </a:extLst>
              </a:tr>
              <a:tr h="31298">
                <a:tc>
                  <a:txBody>
                    <a:bodyPr/>
                    <a:lstStyle/>
                    <a:p>
                      <a:pPr algn="ctr" fontAlgn="ct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1079780420"/>
                  </a:ext>
                </a:extLst>
              </a:tr>
              <a:tr h="31298">
                <a:tc>
                  <a:txBody>
                    <a:bodyPr/>
                    <a:lstStyle/>
                    <a:p>
                      <a:pPr algn="ctr" fontAlgn="ct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215094955"/>
                  </a:ext>
                </a:extLst>
              </a:tr>
              <a:tr h="31298">
                <a:tc>
                  <a:txBody>
                    <a:bodyPr/>
                    <a:lstStyle/>
                    <a:p>
                      <a:pPr algn="ctr" fontAlgn="ct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2092087379"/>
                  </a:ext>
                </a:extLst>
              </a:tr>
              <a:tr h="31298">
                <a:tc>
                  <a:txBody>
                    <a:bodyPr/>
                    <a:lstStyle/>
                    <a:p>
                      <a:pPr algn="ctr" fontAlgn="ct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1451811003"/>
                  </a:ext>
                </a:extLst>
              </a:tr>
              <a:tr h="31298">
                <a:tc>
                  <a:txBody>
                    <a:bodyPr/>
                    <a:lstStyle/>
                    <a:p>
                      <a:pPr algn="ctr" fontAlgn="ct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4028043097"/>
                  </a:ext>
                </a:extLst>
              </a:tr>
              <a:tr h="31298">
                <a:tc>
                  <a:txBody>
                    <a:bodyPr/>
                    <a:lstStyle/>
                    <a:p>
                      <a:pPr algn="ctr" fontAlgn="ct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2442874603"/>
                  </a:ext>
                </a:extLst>
              </a:tr>
              <a:tr h="31298">
                <a:tc>
                  <a:txBody>
                    <a:bodyPr/>
                    <a:lstStyle/>
                    <a:p>
                      <a:pPr algn="ctr" fontAlgn="ct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2495579218"/>
                  </a:ext>
                </a:extLst>
              </a:tr>
              <a:tr h="31298">
                <a:tc>
                  <a:txBody>
                    <a:bodyPr/>
                    <a:lstStyle/>
                    <a:p>
                      <a:pPr algn="ctr" fontAlgn="ct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2998514280"/>
                  </a:ext>
                </a:extLst>
              </a:tr>
              <a:tr h="31298">
                <a:tc>
                  <a:txBody>
                    <a:bodyPr/>
                    <a:lstStyle/>
                    <a:p>
                      <a:pPr algn="ctr" fontAlgn="ct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4265342932"/>
                  </a:ext>
                </a:extLst>
              </a:tr>
              <a:tr h="31298">
                <a:tc>
                  <a:txBody>
                    <a:bodyPr/>
                    <a:lstStyle/>
                    <a:p>
                      <a:pPr algn="ctr" fontAlgn="ct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1864001438"/>
                  </a:ext>
                </a:extLst>
              </a:tr>
              <a:tr h="31298">
                <a:tc>
                  <a:txBody>
                    <a:bodyPr/>
                    <a:lstStyle/>
                    <a:p>
                      <a:pPr algn="ctr" fontAlgn="ct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3931200942"/>
                  </a:ext>
                </a:extLst>
              </a:tr>
              <a:tr h="31298">
                <a:tc>
                  <a:txBody>
                    <a:bodyPr/>
                    <a:lstStyle/>
                    <a:p>
                      <a:pPr algn="ctr" fontAlgn="ct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1464505576"/>
                  </a:ext>
                </a:extLst>
              </a:tr>
              <a:tr h="31298">
                <a:tc>
                  <a:txBody>
                    <a:bodyPr/>
                    <a:lstStyle/>
                    <a:p>
                      <a:pPr algn="ctr" fontAlgn="ct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1450907220"/>
                  </a:ext>
                </a:extLst>
              </a:tr>
              <a:tr h="31298">
                <a:tc>
                  <a:txBody>
                    <a:bodyPr/>
                    <a:lstStyle/>
                    <a:p>
                      <a:pPr algn="ctr" fontAlgn="ct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4131770797"/>
                  </a:ext>
                </a:extLst>
              </a:tr>
              <a:tr h="31298">
                <a:tc>
                  <a:txBody>
                    <a:bodyPr/>
                    <a:lstStyle/>
                    <a:p>
                      <a:pPr algn="ctr" fontAlgn="ct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3020824321"/>
                  </a:ext>
                </a:extLst>
              </a:tr>
              <a:tr h="31298">
                <a:tc>
                  <a:txBody>
                    <a:bodyPr/>
                    <a:lstStyle/>
                    <a:p>
                      <a:pPr algn="ctr" fontAlgn="ct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1924289236"/>
                  </a:ext>
                </a:extLst>
              </a:tr>
              <a:tr h="31298">
                <a:tc>
                  <a:txBody>
                    <a:bodyPr/>
                    <a:lstStyle/>
                    <a:p>
                      <a:pPr algn="ctr" fontAlgn="ct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3636644770"/>
                  </a:ext>
                </a:extLst>
              </a:tr>
              <a:tr h="31298">
                <a:tc>
                  <a:txBody>
                    <a:bodyPr/>
                    <a:lstStyle/>
                    <a:p>
                      <a:pPr algn="ctr" fontAlgn="ct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2928162812"/>
                  </a:ext>
                </a:extLst>
              </a:tr>
              <a:tr h="31298">
                <a:tc>
                  <a:txBody>
                    <a:bodyPr/>
                    <a:lstStyle/>
                    <a:p>
                      <a:pPr algn="ctr" fontAlgn="ct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2798196646"/>
                  </a:ext>
                </a:extLst>
              </a:tr>
              <a:tr h="31298">
                <a:tc>
                  <a:txBody>
                    <a:bodyPr/>
                    <a:lstStyle/>
                    <a:p>
                      <a:pPr algn="ctr" fontAlgn="ct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4179766778"/>
                  </a:ext>
                </a:extLst>
              </a:tr>
              <a:tr h="31298">
                <a:tc>
                  <a:txBody>
                    <a:bodyPr/>
                    <a:lstStyle/>
                    <a:p>
                      <a:pPr algn="ctr" fontAlgn="ct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251283044"/>
                  </a:ext>
                </a:extLst>
              </a:tr>
              <a:tr h="31298">
                <a:tc>
                  <a:txBody>
                    <a:bodyPr/>
                    <a:lstStyle/>
                    <a:p>
                      <a:pPr algn="ctr" fontAlgn="ct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2396094052"/>
                  </a:ext>
                </a:extLst>
              </a:tr>
              <a:tr h="31298">
                <a:tc>
                  <a:txBody>
                    <a:bodyPr/>
                    <a:lstStyle/>
                    <a:p>
                      <a:pPr algn="ctr" fontAlgn="ct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1607519289"/>
                  </a:ext>
                </a:extLst>
              </a:tr>
              <a:tr h="31298">
                <a:tc>
                  <a:txBody>
                    <a:bodyPr/>
                    <a:lstStyle/>
                    <a:p>
                      <a:pPr algn="ctr" fontAlgn="ct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2690845807"/>
                  </a:ext>
                </a:extLst>
              </a:tr>
              <a:tr h="31298">
                <a:tc>
                  <a:txBody>
                    <a:bodyPr/>
                    <a:lstStyle/>
                    <a:p>
                      <a:pPr algn="ctr" fontAlgn="ct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2980553478"/>
                  </a:ext>
                </a:extLst>
              </a:tr>
              <a:tr h="31298">
                <a:tc>
                  <a:txBody>
                    <a:bodyPr/>
                    <a:lstStyle/>
                    <a:p>
                      <a:pPr algn="ctr" fontAlgn="ct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903129425"/>
                  </a:ext>
                </a:extLst>
              </a:tr>
              <a:tr h="31298">
                <a:tc>
                  <a:txBody>
                    <a:bodyPr/>
                    <a:lstStyle/>
                    <a:p>
                      <a:pPr algn="ctr" fontAlgn="ct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130429356"/>
                  </a:ext>
                </a:extLst>
              </a:tr>
              <a:tr h="31298">
                <a:tc>
                  <a:txBody>
                    <a:bodyPr/>
                    <a:lstStyle/>
                    <a:p>
                      <a:pPr algn="ctr" fontAlgn="ct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217406142"/>
                  </a:ext>
                </a:extLst>
              </a:tr>
              <a:tr h="31298">
                <a:tc>
                  <a:txBody>
                    <a:bodyPr/>
                    <a:lstStyle/>
                    <a:p>
                      <a:pPr algn="ctr" fontAlgn="ct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2537546151"/>
                  </a:ext>
                </a:extLst>
              </a:tr>
              <a:tr h="31298">
                <a:tc>
                  <a:txBody>
                    <a:bodyPr/>
                    <a:lstStyle/>
                    <a:p>
                      <a:pPr algn="ctr" fontAlgn="ct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2367126727"/>
                  </a:ext>
                </a:extLst>
              </a:tr>
              <a:tr h="31298">
                <a:tc>
                  <a:txBody>
                    <a:bodyPr/>
                    <a:lstStyle/>
                    <a:p>
                      <a:pPr algn="ctr" fontAlgn="ct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754707399"/>
                  </a:ext>
                </a:extLst>
              </a:tr>
              <a:tr h="31298">
                <a:tc>
                  <a:txBody>
                    <a:bodyPr/>
                    <a:lstStyle/>
                    <a:p>
                      <a:pPr algn="ctr" fontAlgn="ct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1839186415"/>
                  </a:ext>
                </a:extLst>
              </a:tr>
              <a:tr h="31298">
                <a:tc>
                  <a:txBody>
                    <a:bodyPr/>
                    <a:lstStyle/>
                    <a:p>
                      <a:pPr algn="ctr" fontAlgn="ctr"/>
                      <a:endParaRPr lang="en-GB" sz="200" b="0" i="0" u="none" strike="noStrike">
                        <a:effectLst/>
                        <a:latin typeface="Arial" panose="020B0604020202020204" pitchFamily="34" charset="0"/>
                      </a:endParaRPr>
                    </a:p>
                  </a:txBody>
                  <a:tcPr marL="921" marR="921" marT="921" marB="0" anchor="ctr"/>
                </a:tc>
                <a:extLst>
                  <a:ext uri="{0D108BD9-81ED-4DB2-BD59-A6C34878D82A}">
                    <a16:rowId xmlns:a16="http://schemas.microsoft.com/office/drawing/2014/main" val="2256121839"/>
                  </a:ext>
                </a:extLst>
              </a:tr>
            </a:tbl>
          </a:graphicData>
        </a:graphic>
      </p:graphicFrame>
    </p:spTree>
    <p:extLst>
      <p:ext uri="{BB962C8B-B14F-4D97-AF65-F5344CB8AC3E}">
        <p14:creationId xmlns:p14="http://schemas.microsoft.com/office/powerpoint/2010/main" val="3379287076"/>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idx="4294967295"/>
          </p:nvPr>
        </p:nvSpPr>
        <p:spPr>
          <a:xfrm>
            <a:off x="1676400" y="365125"/>
            <a:ext cx="10515600" cy="1325563"/>
          </a:xfrm>
          <a:prstGeom prst="rect">
            <a:avLst/>
          </a:prstGeom>
        </p:spPr>
        <p:txBody>
          <a:bodyPr/>
          <a:lstStyle/>
          <a:p>
            <a:pPr marL="0" indent="0" algn="ctr"/>
            <a:r>
              <a:rPr lang="en-GB"/>
              <a:t>The correlations between</a:t>
            </a:r>
          </a:p>
        </p:txBody>
      </p:sp>
      <p:sp>
        <p:nvSpPr>
          <p:cNvPr id="7" name="Content Placeholder 6"/>
          <p:cNvSpPr>
            <a:spLocks noGrp="1"/>
          </p:cNvSpPr>
          <p:nvPr>
            <p:ph type="body" idx="4294967295"/>
          </p:nvPr>
        </p:nvSpPr>
        <p:spPr>
          <a:xfrm>
            <a:off x="0" y="1681163"/>
            <a:ext cx="5157788" cy="884237"/>
          </a:xfrm>
          <a:prstGeom prst="rect">
            <a:avLst/>
          </a:prstGeom>
        </p:spPr>
        <p:txBody>
          <a:bodyPr>
            <a:normAutofit/>
          </a:bodyPr>
          <a:lstStyle/>
          <a:p>
            <a:pPr algn="ctr"/>
            <a:r>
              <a:rPr lang="en-GB"/>
              <a:t>Body fat and BMI</a:t>
            </a:r>
          </a:p>
          <a:p>
            <a:endParaRPr lang="en-GB"/>
          </a:p>
        </p:txBody>
      </p:sp>
      <p:sp>
        <p:nvSpPr>
          <p:cNvPr id="10" name="Text Placeholder 9"/>
          <p:cNvSpPr>
            <a:spLocks noGrp="1"/>
          </p:cNvSpPr>
          <p:nvPr>
            <p:ph type="body" sz="quarter" idx="4294967295"/>
          </p:nvPr>
        </p:nvSpPr>
        <p:spPr>
          <a:xfrm>
            <a:off x="7008813" y="1681163"/>
            <a:ext cx="5183187" cy="823912"/>
          </a:xfrm>
          <a:prstGeom prst="rect">
            <a:avLst/>
          </a:prstGeom>
        </p:spPr>
        <p:txBody>
          <a:bodyPr/>
          <a:lstStyle/>
          <a:p>
            <a:pPr algn="ctr"/>
            <a:r>
              <a:rPr lang="en-GB"/>
              <a:t>Body fat and energy intake</a:t>
            </a:r>
          </a:p>
          <a:p>
            <a:endParaRPr lang="en-GB"/>
          </a:p>
        </p:txBody>
      </p:sp>
      <p:graphicFrame>
        <p:nvGraphicFramePr>
          <p:cNvPr id="18" name="Table 17"/>
          <p:cNvGraphicFramePr>
            <a:graphicFrameLocks noGrp="1"/>
          </p:cNvGraphicFramePr>
          <p:nvPr/>
        </p:nvGraphicFramePr>
        <p:xfrm>
          <a:off x="1879802" y="2431113"/>
          <a:ext cx="7485871" cy="4303318"/>
        </p:xfrm>
        <a:graphic>
          <a:graphicData uri="http://schemas.openxmlformats.org/drawingml/2006/table">
            <a:tbl>
              <a:tblPr>
                <a:tableStyleId>{5C22544A-7EE6-4342-B048-85BDC9FD1C3A}</a:tableStyleId>
              </a:tblPr>
              <a:tblGrid>
                <a:gridCol w="1157114">
                  <a:extLst>
                    <a:ext uri="{9D8B030D-6E8A-4147-A177-3AD203B41FA5}">
                      <a16:colId xmlns:a16="http://schemas.microsoft.com/office/drawing/2014/main" val="3923948443"/>
                    </a:ext>
                  </a:extLst>
                </a:gridCol>
                <a:gridCol w="2266604">
                  <a:extLst>
                    <a:ext uri="{9D8B030D-6E8A-4147-A177-3AD203B41FA5}">
                      <a16:colId xmlns:a16="http://schemas.microsoft.com/office/drawing/2014/main" val="3210607203"/>
                    </a:ext>
                  </a:extLst>
                </a:gridCol>
                <a:gridCol w="1354051">
                  <a:extLst>
                    <a:ext uri="{9D8B030D-6E8A-4147-A177-3AD203B41FA5}">
                      <a16:colId xmlns:a16="http://schemas.microsoft.com/office/drawing/2014/main" val="4020092446"/>
                    </a:ext>
                  </a:extLst>
                </a:gridCol>
                <a:gridCol w="1354051">
                  <a:extLst>
                    <a:ext uri="{9D8B030D-6E8A-4147-A177-3AD203B41FA5}">
                      <a16:colId xmlns:a16="http://schemas.microsoft.com/office/drawing/2014/main" val="1820974740"/>
                    </a:ext>
                  </a:extLst>
                </a:gridCol>
                <a:gridCol w="1354051">
                  <a:extLst>
                    <a:ext uri="{9D8B030D-6E8A-4147-A177-3AD203B41FA5}">
                      <a16:colId xmlns:a16="http://schemas.microsoft.com/office/drawing/2014/main" val="84349671"/>
                    </a:ext>
                  </a:extLst>
                </a:gridCol>
              </a:tblGrid>
              <a:tr h="322098">
                <a:tc gridSpan="5">
                  <a:txBody>
                    <a:bodyPr/>
                    <a:lstStyle/>
                    <a:p>
                      <a:pPr marL="38100" marR="38100" algn="ctr">
                        <a:lnSpc>
                          <a:spcPts val="1600"/>
                        </a:lnSpc>
                        <a:spcAft>
                          <a:spcPts val="0"/>
                        </a:spcAft>
                      </a:pPr>
                      <a:r>
                        <a:rPr lang="en-GB" sz="2000">
                          <a:effectLst/>
                        </a:rPr>
                        <a:t>Correlations</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215495028"/>
                  </a:ext>
                </a:extLst>
              </a:tr>
              <a:tr h="318316">
                <a:tc gridSpan="2">
                  <a:txBody>
                    <a:bodyPr/>
                    <a:lstStyle/>
                    <a:p>
                      <a:pPr>
                        <a:lnSpc>
                          <a:spcPct val="107000"/>
                        </a:lnSpc>
                        <a:spcAft>
                          <a:spcPts val="0"/>
                        </a:spcAft>
                      </a:pPr>
                      <a:r>
                        <a:rPr lang="en-GB" sz="2400">
                          <a:effectLst/>
                        </a:rPr>
                        <a:t> </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hMerge="1">
                  <a:txBody>
                    <a:bodyPr/>
                    <a:lstStyle/>
                    <a:p>
                      <a:endParaRPr lang="en-GB"/>
                    </a:p>
                  </a:txBody>
                  <a:tcPr/>
                </a:tc>
                <a:tc>
                  <a:txBody>
                    <a:bodyPr/>
                    <a:lstStyle/>
                    <a:p>
                      <a:pPr marL="38100" marR="38100" algn="ctr">
                        <a:lnSpc>
                          <a:spcPts val="1600"/>
                        </a:lnSpc>
                        <a:spcAft>
                          <a:spcPts val="0"/>
                        </a:spcAft>
                      </a:pPr>
                      <a:r>
                        <a:rPr lang="en-GB" sz="1400">
                          <a:effectLst/>
                        </a:rPr>
                        <a:t>Fat</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1400">
                          <a:effectLst/>
                        </a:rPr>
                        <a:t>BMI</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1400">
                          <a:effectLst/>
                        </a:rPr>
                        <a:t>Energy</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3354305864"/>
                  </a:ext>
                </a:extLst>
              </a:tr>
              <a:tr h="310645">
                <a:tc rowSpan="3">
                  <a:txBody>
                    <a:bodyPr/>
                    <a:lstStyle/>
                    <a:p>
                      <a:pPr marL="38100" marR="38100">
                        <a:lnSpc>
                          <a:spcPts val="1600"/>
                        </a:lnSpc>
                        <a:spcAft>
                          <a:spcPts val="0"/>
                        </a:spcAft>
                      </a:pPr>
                      <a:r>
                        <a:rPr lang="en-GB" sz="1400">
                          <a:effectLst/>
                        </a:rPr>
                        <a:t>Fat</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nSpc>
                          <a:spcPts val="1600"/>
                        </a:lnSpc>
                        <a:spcAft>
                          <a:spcPts val="0"/>
                        </a:spcAft>
                      </a:pPr>
                      <a:r>
                        <a:rPr lang="en-GB" sz="1400">
                          <a:effectLst/>
                        </a:rPr>
                        <a:t>Pearson Correlation</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ctr">
                        <a:lnSpc>
                          <a:spcPts val="1600"/>
                        </a:lnSpc>
                        <a:spcAft>
                          <a:spcPts val="0"/>
                        </a:spcAft>
                      </a:pPr>
                      <a:r>
                        <a:rPr lang="en-GB" sz="1400">
                          <a:effectLst/>
                        </a:rPr>
                        <a:t>1</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1400">
                          <a:solidFill>
                            <a:srgbClr val="FF0000"/>
                          </a:solidFill>
                          <a:effectLst/>
                        </a:rPr>
                        <a:t>.796</a:t>
                      </a:r>
                      <a:r>
                        <a:rPr lang="en-GB" sz="1400" baseline="30000">
                          <a:solidFill>
                            <a:srgbClr val="FF0000"/>
                          </a:solidFill>
                          <a:effectLst/>
                        </a:rPr>
                        <a:t>**</a:t>
                      </a:r>
                      <a:endParaRPr lang="en-GB" sz="200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1400">
                          <a:solidFill>
                            <a:srgbClr val="FF0000"/>
                          </a:solidFill>
                          <a:effectLst/>
                        </a:rPr>
                        <a:t>.216</a:t>
                      </a:r>
                      <a:r>
                        <a:rPr lang="en-GB" sz="1400" baseline="30000">
                          <a:solidFill>
                            <a:srgbClr val="FF0000"/>
                          </a:solidFill>
                          <a:effectLst/>
                        </a:rPr>
                        <a:t>*</a:t>
                      </a:r>
                      <a:endParaRPr lang="en-GB" sz="200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3333944074"/>
                  </a:ext>
                </a:extLst>
              </a:tr>
              <a:tr h="318316">
                <a:tc vMerge="1">
                  <a:txBody>
                    <a:bodyPr/>
                    <a:lstStyle/>
                    <a:p>
                      <a:endParaRPr lang="en-GB"/>
                    </a:p>
                  </a:txBody>
                  <a:tcPr/>
                </a:tc>
                <a:tc>
                  <a:txBody>
                    <a:bodyPr/>
                    <a:lstStyle/>
                    <a:p>
                      <a:pPr marL="38100" marR="38100">
                        <a:lnSpc>
                          <a:spcPts val="1600"/>
                        </a:lnSpc>
                        <a:spcAft>
                          <a:spcPts val="0"/>
                        </a:spcAft>
                      </a:pPr>
                      <a:r>
                        <a:rPr lang="en-GB" sz="1400">
                          <a:effectLst/>
                        </a:rPr>
                        <a:t>Sig. (2-tailed)</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gn="ctr">
                        <a:lnSpc>
                          <a:spcPct val="107000"/>
                        </a:lnSpc>
                        <a:spcAft>
                          <a:spcPts val="0"/>
                        </a:spcAft>
                      </a:pPr>
                      <a:r>
                        <a:rPr lang="en-GB" sz="2400">
                          <a:effectLst/>
                        </a:rPr>
                        <a:t> </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1400">
                          <a:solidFill>
                            <a:srgbClr val="FF0000"/>
                          </a:solidFill>
                          <a:effectLst/>
                        </a:rPr>
                        <a:t>.000</a:t>
                      </a:r>
                      <a:endParaRPr lang="en-GB" sz="200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1400">
                          <a:solidFill>
                            <a:srgbClr val="FF0000"/>
                          </a:solidFill>
                          <a:effectLst/>
                        </a:rPr>
                        <a:t>.016</a:t>
                      </a:r>
                      <a:endParaRPr lang="en-GB" sz="200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443778496"/>
                  </a:ext>
                </a:extLst>
              </a:tr>
              <a:tr h="310645">
                <a:tc vMerge="1">
                  <a:txBody>
                    <a:bodyPr/>
                    <a:lstStyle/>
                    <a:p>
                      <a:endParaRPr lang="en-GB"/>
                    </a:p>
                  </a:txBody>
                  <a:tcPr/>
                </a:tc>
                <a:tc>
                  <a:txBody>
                    <a:bodyPr/>
                    <a:lstStyle/>
                    <a:p>
                      <a:pPr marL="38100" marR="38100">
                        <a:lnSpc>
                          <a:spcPts val="1600"/>
                        </a:lnSpc>
                        <a:spcAft>
                          <a:spcPts val="0"/>
                        </a:spcAft>
                      </a:pPr>
                      <a:r>
                        <a:rPr lang="en-GB" sz="1400">
                          <a:effectLst/>
                        </a:rPr>
                        <a:t>N</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ctr">
                        <a:lnSpc>
                          <a:spcPts val="1600"/>
                        </a:lnSpc>
                        <a:spcAft>
                          <a:spcPts val="0"/>
                        </a:spcAft>
                      </a:pPr>
                      <a:r>
                        <a:rPr lang="en-GB" sz="1400">
                          <a:effectLst/>
                        </a:rPr>
                        <a:t>125</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1400">
                          <a:effectLst/>
                        </a:rPr>
                        <a:t>125</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1400">
                          <a:effectLst/>
                        </a:rPr>
                        <a:t>125</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1094040449"/>
                  </a:ext>
                </a:extLst>
              </a:tr>
              <a:tr h="310645">
                <a:tc rowSpan="3">
                  <a:txBody>
                    <a:bodyPr/>
                    <a:lstStyle/>
                    <a:p>
                      <a:pPr marL="38100" marR="38100">
                        <a:lnSpc>
                          <a:spcPts val="1600"/>
                        </a:lnSpc>
                        <a:spcAft>
                          <a:spcPts val="0"/>
                        </a:spcAft>
                      </a:pPr>
                      <a:r>
                        <a:rPr lang="en-GB" sz="1400">
                          <a:effectLst/>
                        </a:rPr>
                        <a:t>BMI</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nSpc>
                          <a:spcPts val="1600"/>
                        </a:lnSpc>
                        <a:spcAft>
                          <a:spcPts val="0"/>
                        </a:spcAft>
                      </a:pPr>
                      <a:r>
                        <a:rPr lang="en-GB" sz="1400">
                          <a:effectLst/>
                        </a:rPr>
                        <a:t>Pearson Correlation</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ctr">
                        <a:lnSpc>
                          <a:spcPts val="1600"/>
                        </a:lnSpc>
                        <a:spcAft>
                          <a:spcPts val="0"/>
                        </a:spcAft>
                      </a:pPr>
                      <a:r>
                        <a:rPr lang="en-GB" sz="1400">
                          <a:effectLst/>
                        </a:rPr>
                        <a:t>.796</a:t>
                      </a:r>
                      <a:r>
                        <a:rPr lang="en-GB" sz="1400" baseline="30000">
                          <a:effectLst/>
                        </a:rPr>
                        <a:t>**</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1400">
                          <a:effectLst/>
                        </a:rPr>
                        <a:t>1</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1400">
                          <a:effectLst/>
                        </a:rPr>
                        <a:t>.293</a:t>
                      </a:r>
                      <a:r>
                        <a:rPr lang="en-GB" sz="1400" baseline="30000">
                          <a:effectLst/>
                        </a:rPr>
                        <a:t>**</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3165042827"/>
                  </a:ext>
                </a:extLst>
              </a:tr>
              <a:tr h="318316">
                <a:tc vMerge="1">
                  <a:txBody>
                    <a:bodyPr/>
                    <a:lstStyle/>
                    <a:p>
                      <a:endParaRPr lang="en-GB"/>
                    </a:p>
                  </a:txBody>
                  <a:tcPr/>
                </a:tc>
                <a:tc>
                  <a:txBody>
                    <a:bodyPr/>
                    <a:lstStyle/>
                    <a:p>
                      <a:pPr marL="38100" marR="38100">
                        <a:lnSpc>
                          <a:spcPts val="1600"/>
                        </a:lnSpc>
                        <a:spcAft>
                          <a:spcPts val="0"/>
                        </a:spcAft>
                      </a:pPr>
                      <a:r>
                        <a:rPr lang="en-GB" sz="1400">
                          <a:effectLst/>
                        </a:rPr>
                        <a:t>Sig. (2-tailed)</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ctr">
                        <a:lnSpc>
                          <a:spcPts val="1600"/>
                        </a:lnSpc>
                        <a:spcAft>
                          <a:spcPts val="0"/>
                        </a:spcAft>
                      </a:pPr>
                      <a:r>
                        <a:rPr lang="en-GB" sz="1400">
                          <a:effectLst/>
                        </a:rPr>
                        <a:t>.000</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algn="ctr">
                        <a:lnSpc>
                          <a:spcPct val="107000"/>
                        </a:lnSpc>
                        <a:spcAft>
                          <a:spcPts val="0"/>
                        </a:spcAft>
                      </a:pPr>
                      <a:r>
                        <a:rPr lang="en-GB" sz="2400">
                          <a:effectLst/>
                        </a:rPr>
                        <a:t> </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1400">
                          <a:effectLst/>
                        </a:rPr>
                        <a:t>.001</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727590020"/>
                  </a:ext>
                </a:extLst>
              </a:tr>
              <a:tr h="310645">
                <a:tc vMerge="1">
                  <a:txBody>
                    <a:bodyPr/>
                    <a:lstStyle/>
                    <a:p>
                      <a:endParaRPr lang="en-GB"/>
                    </a:p>
                  </a:txBody>
                  <a:tcPr/>
                </a:tc>
                <a:tc>
                  <a:txBody>
                    <a:bodyPr/>
                    <a:lstStyle/>
                    <a:p>
                      <a:pPr marL="38100" marR="38100">
                        <a:lnSpc>
                          <a:spcPts val="1600"/>
                        </a:lnSpc>
                        <a:spcAft>
                          <a:spcPts val="0"/>
                        </a:spcAft>
                      </a:pPr>
                      <a:r>
                        <a:rPr lang="en-GB" sz="1400">
                          <a:effectLst/>
                        </a:rPr>
                        <a:t>N</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ctr">
                        <a:lnSpc>
                          <a:spcPts val="1600"/>
                        </a:lnSpc>
                        <a:spcAft>
                          <a:spcPts val="0"/>
                        </a:spcAft>
                      </a:pPr>
                      <a:r>
                        <a:rPr lang="en-GB" sz="1400">
                          <a:effectLst/>
                        </a:rPr>
                        <a:t>125</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1400">
                          <a:effectLst/>
                        </a:rPr>
                        <a:t>125</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1400">
                          <a:effectLst/>
                        </a:rPr>
                        <a:t>125</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1157806535"/>
                  </a:ext>
                </a:extLst>
              </a:tr>
              <a:tr h="310645">
                <a:tc rowSpan="3">
                  <a:txBody>
                    <a:bodyPr/>
                    <a:lstStyle/>
                    <a:p>
                      <a:pPr marL="38100" marR="38100">
                        <a:lnSpc>
                          <a:spcPts val="1600"/>
                        </a:lnSpc>
                        <a:spcAft>
                          <a:spcPts val="0"/>
                        </a:spcAft>
                      </a:pPr>
                      <a:r>
                        <a:rPr lang="en-GB" sz="1400">
                          <a:effectLst/>
                        </a:rPr>
                        <a:t>Energy</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nSpc>
                          <a:spcPts val="1600"/>
                        </a:lnSpc>
                        <a:spcAft>
                          <a:spcPts val="0"/>
                        </a:spcAft>
                      </a:pPr>
                      <a:r>
                        <a:rPr lang="en-GB" sz="1400">
                          <a:effectLst/>
                        </a:rPr>
                        <a:t>Pearson Correlation</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ctr">
                        <a:lnSpc>
                          <a:spcPts val="1600"/>
                        </a:lnSpc>
                        <a:spcAft>
                          <a:spcPts val="0"/>
                        </a:spcAft>
                      </a:pPr>
                      <a:r>
                        <a:rPr lang="en-GB" sz="1400">
                          <a:effectLst/>
                        </a:rPr>
                        <a:t>.216</a:t>
                      </a:r>
                      <a:r>
                        <a:rPr lang="en-GB" sz="1400" baseline="30000">
                          <a:effectLst/>
                        </a:rPr>
                        <a:t>*</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1400">
                          <a:effectLst/>
                        </a:rPr>
                        <a:t>.293</a:t>
                      </a:r>
                      <a:r>
                        <a:rPr lang="en-GB" sz="1400" baseline="30000">
                          <a:effectLst/>
                        </a:rPr>
                        <a:t>**</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1400">
                          <a:effectLst/>
                        </a:rPr>
                        <a:t>1</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2172910227"/>
                  </a:ext>
                </a:extLst>
              </a:tr>
              <a:tr h="318316">
                <a:tc vMerge="1">
                  <a:txBody>
                    <a:bodyPr/>
                    <a:lstStyle/>
                    <a:p>
                      <a:endParaRPr lang="en-GB"/>
                    </a:p>
                  </a:txBody>
                  <a:tcPr/>
                </a:tc>
                <a:tc>
                  <a:txBody>
                    <a:bodyPr/>
                    <a:lstStyle/>
                    <a:p>
                      <a:pPr marL="38100" marR="38100">
                        <a:lnSpc>
                          <a:spcPts val="1600"/>
                        </a:lnSpc>
                        <a:spcAft>
                          <a:spcPts val="0"/>
                        </a:spcAft>
                      </a:pPr>
                      <a:r>
                        <a:rPr lang="en-GB" sz="1400">
                          <a:effectLst/>
                        </a:rPr>
                        <a:t>Sig. (2-tailed)</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ctr">
                        <a:lnSpc>
                          <a:spcPts val="1600"/>
                        </a:lnSpc>
                        <a:spcAft>
                          <a:spcPts val="0"/>
                        </a:spcAft>
                      </a:pPr>
                      <a:r>
                        <a:rPr lang="en-GB" sz="1400">
                          <a:effectLst/>
                        </a:rPr>
                        <a:t>.016</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1400">
                          <a:effectLst/>
                        </a:rPr>
                        <a:t>.001</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algn="ctr">
                        <a:lnSpc>
                          <a:spcPct val="107000"/>
                        </a:lnSpc>
                        <a:spcAft>
                          <a:spcPts val="0"/>
                        </a:spcAft>
                      </a:pPr>
                      <a:r>
                        <a:rPr lang="en-GB" sz="2400">
                          <a:effectLst/>
                        </a:rPr>
                        <a:t> </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1261046994"/>
                  </a:ext>
                </a:extLst>
              </a:tr>
              <a:tr h="310645">
                <a:tc vMerge="1">
                  <a:txBody>
                    <a:bodyPr/>
                    <a:lstStyle/>
                    <a:p>
                      <a:endParaRPr lang="en-GB"/>
                    </a:p>
                  </a:txBody>
                  <a:tcPr/>
                </a:tc>
                <a:tc>
                  <a:txBody>
                    <a:bodyPr/>
                    <a:lstStyle/>
                    <a:p>
                      <a:pPr marL="38100" marR="38100">
                        <a:lnSpc>
                          <a:spcPts val="1600"/>
                        </a:lnSpc>
                        <a:spcAft>
                          <a:spcPts val="0"/>
                        </a:spcAft>
                      </a:pPr>
                      <a:r>
                        <a:rPr lang="en-GB" sz="1400">
                          <a:effectLst/>
                        </a:rPr>
                        <a:t>N</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ctr">
                        <a:lnSpc>
                          <a:spcPts val="1600"/>
                        </a:lnSpc>
                        <a:spcAft>
                          <a:spcPts val="0"/>
                        </a:spcAft>
                      </a:pPr>
                      <a:r>
                        <a:rPr lang="en-GB" sz="1400">
                          <a:effectLst/>
                        </a:rPr>
                        <a:t>125</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1400">
                          <a:effectLst/>
                        </a:rPr>
                        <a:t>125</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1400">
                          <a:effectLst/>
                        </a:rPr>
                        <a:t>125</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2927580449"/>
                  </a:ext>
                </a:extLst>
              </a:tr>
              <a:tr h="310645">
                <a:tc gridSpan="5">
                  <a:txBody>
                    <a:bodyPr/>
                    <a:lstStyle/>
                    <a:p>
                      <a:pPr marL="38100" marR="38100">
                        <a:lnSpc>
                          <a:spcPts val="1600"/>
                        </a:lnSpc>
                        <a:spcAft>
                          <a:spcPts val="0"/>
                        </a:spcAft>
                      </a:pPr>
                      <a:r>
                        <a:rPr lang="en-GB" sz="900">
                          <a:effectLst/>
                        </a:rPr>
                        <a:t>**. Correlation is significant at the 0.01 level (2-tailed).</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6853262"/>
                  </a:ext>
                </a:extLst>
              </a:tr>
              <a:tr h="310645">
                <a:tc gridSpan="5">
                  <a:txBody>
                    <a:bodyPr/>
                    <a:lstStyle/>
                    <a:p>
                      <a:pPr marL="38100" marR="38100">
                        <a:lnSpc>
                          <a:spcPts val="1600"/>
                        </a:lnSpc>
                        <a:spcAft>
                          <a:spcPts val="0"/>
                        </a:spcAft>
                      </a:pPr>
                      <a:r>
                        <a:rPr lang="en-GB" sz="900">
                          <a:effectLst/>
                        </a:rPr>
                        <a:t>*. Correlation is significant at the 0.05 level (2-tailed).</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563373841"/>
                  </a:ext>
                </a:extLst>
              </a:tr>
            </a:tbl>
          </a:graphicData>
        </a:graphic>
      </p:graphicFrame>
    </p:spTree>
    <p:extLst>
      <p:ext uri="{BB962C8B-B14F-4D97-AF65-F5344CB8AC3E}">
        <p14:creationId xmlns:p14="http://schemas.microsoft.com/office/powerpoint/2010/main" val="1435948872"/>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idx="4294967295"/>
          </p:nvPr>
        </p:nvSpPr>
        <p:spPr>
          <a:xfrm>
            <a:off x="711200" y="365125"/>
            <a:ext cx="11480800" cy="1325563"/>
          </a:xfrm>
          <a:prstGeom prst="rect">
            <a:avLst/>
          </a:prstGeom>
        </p:spPr>
        <p:txBody>
          <a:bodyPr>
            <a:normAutofit/>
          </a:bodyPr>
          <a:lstStyle/>
          <a:p>
            <a:r>
              <a:rPr lang="en-GB"/>
              <a:t>The partial correlation for body fat and BMI whilst controlling for energy intake.</a:t>
            </a:r>
          </a:p>
        </p:txBody>
      </p:sp>
      <p:sp>
        <p:nvSpPr>
          <p:cNvPr id="8" name="Content Placeholder 7"/>
          <p:cNvSpPr>
            <a:spLocks noGrp="1"/>
          </p:cNvSpPr>
          <p:nvPr>
            <p:ph idx="4294967295"/>
          </p:nvPr>
        </p:nvSpPr>
        <p:spPr>
          <a:xfrm>
            <a:off x="0" y="1825625"/>
            <a:ext cx="3136900" cy="4359275"/>
          </a:xfrm>
          <a:prstGeom prst="rect">
            <a:avLst/>
          </a:prstGeom>
        </p:spPr>
        <p:txBody>
          <a:bodyPr>
            <a:normAutofit/>
          </a:bodyPr>
          <a:lstStyle/>
          <a:p>
            <a:pPr marL="457200" indent="-457200">
              <a:buFont typeface="+mj-lt"/>
              <a:buAutoNum type="arabicPeriod"/>
            </a:pPr>
            <a:r>
              <a:rPr lang="en-GB" sz="2400"/>
              <a:t>Analyse</a:t>
            </a:r>
          </a:p>
          <a:p>
            <a:pPr marL="457200" indent="-457200">
              <a:buFont typeface="+mj-lt"/>
              <a:buAutoNum type="arabicPeriod"/>
            </a:pPr>
            <a:r>
              <a:rPr lang="en-GB" sz="2400"/>
              <a:t>Correlate</a:t>
            </a:r>
          </a:p>
          <a:p>
            <a:pPr marL="457200" indent="-457200">
              <a:buFont typeface="+mj-lt"/>
              <a:buAutoNum type="arabicPeriod"/>
            </a:pPr>
            <a:r>
              <a:rPr lang="en-GB" sz="2400"/>
              <a:t>Partial</a:t>
            </a:r>
          </a:p>
          <a:p>
            <a:pPr marL="457200" indent="-457200">
              <a:buFont typeface="+mj-lt"/>
              <a:buAutoNum type="arabicPeriod"/>
            </a:pPr>
            <a:r>
              <a:rPr lang="en-GB" sz="2400"/>
              <a:t>Move Fat &amp; BMI to the Variable box</a:t>
            </a:r>
          </a:p>
          <a:p>
            <a:pPr marL="457200" indent="-457200">
              <a:buFont typeface="+mj-lt"/>
              <a:buAutoNum type="arabicPeriod"/>
            </a:pPr>
            <a:r>
              <a:rPr lang="en-GB" sz="2400"/>
              <a:t>Move Energy to the controlling for box</a:t>
            </a:r>
          </a:p>
          <a:p>
            <a:pPr marL="457200" indent="-457200">
              <a:buFont typeface="+mj-lt"/>
              <a:buAutoNum type="arabicPeriod"/>
            </a:pPr>
            <a:r>
              <a:rPr lang="en-GB" sz="2400"/>
              <a:t>OK</a:t>
            </a:r>
          </a:p>
        </p:txBody>
      </p:sp>
      <p:graphicFrame>
        <p:nvGraphicFramePr>
          <p:cNvPr id="9" name="Table 8"/>
          <p:cNvGraphicFramePr>
            <a:graphicFrameLocks noGrp="1"/>
          </p:cNvGraphicFramePr>
          <p:nvPr/>
        </p:nvGraphicFramePr>
        <p:xfrm>
          <a:off x="4369983" y="2069047"/>
          <a:ext cx="5627455" cy="2508492"/>
        </p:xfrm>
        <a:graphic>
          <a:graphicData uri="http://schemas.openxmlformats.org/drawingml/2006/table">
            <a:tbl>
              <a:tblPr>
                <a:tableStyleId>{5C22544A-7EE6-4342-B048-85BDC9FD1C3A}</a:tableStyleId>
              </a:tblPr>
              <a:tblGrid>
                <a:gridCol w="1027748">
                  <a:extLst>
                    <a:ext uri="{9D8B030D-6E8A-4147-A177-3AD203B41FA5}">
                      <a16:colId xmlns:a16="http://schemas.microsoft.com/office/drawing/2014/main" val="143573681"/>
                    </a:ext>
                  </a:extLst>
                </a:gridCol>
                <a:gridCol w="870065">
                  <a:extLst>
                    <a:ext uri="{9D8B030D-6E8A-4147-A177-3AD203B41FA5}">
                      <a16:colId xmlns:a16="http://schemas.microsoft.com/office/drawing/2014/main" val="2287429768"/>
                    </a:ext>
                  </a:extLst>
                </a:gridCol>
                <a:gridCol w="2354354">
                  <a:extLst>
                    <a:ext uri="{9D8B030D-6E8A-4147-A177-3AD203B41FA5}">
                      <a16:colId xmlns:a16="http://schemas.microsoft.com/office/drawing/2014/main" val="3204883590"/>
                    </a:ext>
                  </a:extLst>
                </a:gridCol>
                <a:gridCol w="687644">
                  <a:extLst>
                    <a:ext uri="{9D8B030D-6E8A-4147-A177-3AD203B41FA5}">
                      <a16:colId xmlns:a16="http://schemas.microsoft.com/office/drawing/2014/main" val="3808925406"/>
                    </a:ext>
                  </a:extLst>
                </a:gridCol>
                <a:gridCol w="687644">
                  <a:extLst>
                    <a:ext uri="{9D8B030D-6E8A-4147-A177-3AD203B41FA5}">
                      <a16:colId xmlns:a16="http://schemas.microsoft.com/office/drawing/2014/main" val="239093053"/>
                    </a:ext>
                  </a:extLst>
                </a:gridCol>
              </a:tblGrid>
              <a:tr h="323631">
                <a:tc gridSpan="5">
                  <a:txBody>
                    <a:bodyPr/>
                    <a:lstStyle/>
                    <a:p>
                      <a:pPr marL="38100" marR="38100" algn="ctr">
                        <a:lnSpc>
                          <a:spcPts val="1600"/>
                        </a:lnSpc>
                        <a:spcAft>
                          <a:spcPts val="0"/>
                        </a:spcAft>
                      </a:pPr>
                      <a:r>
                        <a:rPr lang="en-GB" sz="2400">
                          <a:solidFill>
                            <a:schemeClr val="tx1"/>
                          </a:solidFill>
                          <a:effectLst/>
                        </a:rPr>
                        <a:t>Correlations</a:t>
                      </a:r>
                      <a:endParaRPr lang="en-GB" sz="24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947301010"/>
                  </a:ext>
                </a:extLst>
              </a:tr>
              <a:tr h="312123">
                <a:tc gridSpan="3">
                  <a:txBody>
                    <a:bodyPr/>
                    <a:lstStyle/>
                    <a:p>
                      <a:pPr marL="38100" marR="38100">
                        <a:lnSpc>
                          <a:spcPts val="1600"/>
                        </a:lnSpc>
                        <a:spcAft>
                          <a:spcPts val="0"/>
                        </a:spcAft>
                      </a:pPr>
                      <a:r>
                        <a:rPr lang="en-GB" sz="1600">
                          <a:solidFill>
                            <a:schemeClr val="tx1"/>
                          </a:solidFill>
                          <a:effectLst/>
                        </a:rPr>
                        <a:t>Control Variables</a:t>
                      </a:r>
                      <a:endParaRPr lang="en-GB" sz="24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hMerge="1">
                  <a:txBody>
                    <a:bodyPr/>
                    <a:lstStyle/>
                    <a:p>
                      <a:endParaRPr lang="en-GB"/>
                    </a:p>
                  </a:txBody>
                  <a:tcPr/>
                </a:tc>
                <a:tc hMerge="1">
                  <a:txBody>
                    <a:bodyPr/>
                    <a:lstStyle/>
                    <a:p>
                      <a:endParaRPr lang="en-GB"/>
                    </a:p>
                  </a:txBody>
                  <a:tcPr/>
                </a:tc>
                <a:tc>
                  <a:txBody>
                    <a:bodyPr/>
                    <a:lstStyle/>
                    <a:p>
                      <a:pPr marL="38100" marR="38100" algn="ctr">
                        <a:lnSpc>
                          <a:spcPts val="1600"/>
                        </a:lnSpc>
                        <a:spcAft>
                          <a:spcPts val="0"/>
                        </a:spcAft>
                      </a:pPr>
                      <a:r>
                        <a:rPr lang="en-GB" sz="1600">
                          <a:solidFill>
                            <a:schemeClr val="tx1"/>
                          </a:solidFill>
                          <a:effectLst/>
                        </a:rPr>
                        <a:t>Fat</a:t>
                      </a:r>
                      <a:endParaRPr lang="en-GB" sz="24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ctr">
                        <a:lnSpc>
                          <a:spcPts val="1600"/>
                        </a:lnSpc>
                        <a:spcAft>
                          <a:spcPts val="0"/>
                        </a:spcAft>
                      </a:pPr>
                      <a:r>
                        <a:rPr lang="en-GB" sz="1600">
                          <a:solidFill>
                            <a:schemeClr val="tx1"/>
                          </a:solidFill>
                          <a:effectLst/>
                        </a:rPr>
                        <a:t>BMI</a:t>
                      </a:r>
                      <a:endParaRPr lang="en-GB" sz="24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extLst>
                  <a:ext uri="{0D108BD9-81ED-4DB2-BD59-A6C34878D82A}">
                    <a16:rowId xmlns:a16="http://schemas.microsoft.com/office/drawing/2014/main" val="2319913345"/>
                  </a:ext>
                </a:extLst>
              </a:tr>
              <a:tr h="312123">
                <a:tc rowSpan="6">
                  <a:txBody>
                    <a:bodyPr/>
                    <a:lstStyle/>
                    <a:p>
                      <a:pPr marL="38100" marR="38100">
                        <a:lnSpc>
                          <a:spcPts val="1600"/>
                        </a:lnSpc>
                        <a:spcAft>
                          <a:spcPts val="0"/>
                        </a:spcAft>
                      </a:pPr>
                      <a:r>
                        <a:rPr lang="en-GB" sz="1600">
                          <a:solidFill>
                            <a:schemeClr val="tx1"/>
                          </a:solidFill>
                          <a:effectLst/>
                        </a:rPr>
                        <a:t>Energy</a:t>
                      </a:r>
                      <a:endParaRPr lang="en-GB" sz="24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rowSpan="3">
                  <a:txBody>
                    <a:bodyPr/>
                    <a:lstStyle/>
                    <a:p>
                      <a:pPr marL="38100" marR="38100">
                        <a:lnSpc>
                          <a:spcPts val="1600"/>
                        </a:lnSpc>
                        <a:spcAft>
                          <a:spcPts val="0"/>
                        </a:spcAft>
                      </a:pPr>
                      <a:r>
                        <a:rPr lang="en-GB" sz="1600">
                          <a:solidFill>
                            <a:schemeClr val="tx1"/>
                          </a:solidFill>
                          <a:effectLst/>
                        </a:rPr>
                        <a:t>Fat</a:t>
                      </a:r>
                      <a:endParaRPr lang="en-GB" sz="24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nSpc>
                          <a:spcPts val="1600"/>
                        </a:lnSpc>
                        <a:spcAft>
                          <a:spcPts val="0"/>
                        </a:spcAft>
                      </a:pPr>
                      <a:r>
                        <a:rPr lang="en-GB" sz="1600">
                          <a:solidFill>
                            <a:schemeClr val="tx1"/>
                          </a:solidFill>
                          <a:effectLst/>
                        </a:rPr>
                        <a:t>Correlation</a:t>
                      </a:r>
                      <a:endParaRPr lang="en-GB" sz="24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600">
                          <a:solidFill>
                            <a:schemeClr val="tx1"/>
                          </a:solidFill>
                          <a:effectLst/>
                        </a:rPr>
                        <a:t>1.000</a:t>
                      </a:r>
                      <a:endParaRPr lang="en-GB" sz="24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600">
                          <a:solidFill>
                            <a:srgbClr val="FF0000"/>
                          </a:solidFill>
                          <a:effectLst/>
                        </a:rPr>
                        <a:t>.785</a:t>
                      </a:r>
                      <a:endParaRPr lang="en-GB" sz="240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1642236865"/>
                  </a:ext>
                </a:extLst>
              </a:tr>
              <a:tr h="312123">
                <a:tc vMerge="1">
                  <a:txBody>
                    <a:bodyPr/>
                    <a:lstStyle/>
                    <a:p>
                      <a:endParaRPr lang="en-GB"/>
                    </a:p>
                  </a:txBody>
                  <a:tcPr/>
                </a:tc>
                <a:tc vMerge="1">
                  <a:txBody>
                    <a:bodyPr/>
                    <a:lstStyle/>
                    <a:p>
                      <a:endParaRPr lang="en-GB"/>
                    </a:p>
                  </a:txBody>
                  <a:tcPr/>
                </a:tc>
                <a:tc>
                  <a:txBody>
                    <a:bodyPr/>
                    <a:lstStyle/>
                    <a:p>
                      <a:pPr marL="38100" marR="38100">
                        <a:lnSpc>
                          <a:spcPts val="1600"/>
                        </a:lnSpc>
                        <a:spcAft>
                          <a:spcPts val="0"/>
                        </a:spcAft>
                      </a:pPr>
                      <a:r>
                        <a:rPr lang="en-GB" sz="1600">
                          <a:solidFill>
                            <a:schemeClr val="tx1"/>
                          </a:solidFill>
                          <a:effectLst/>
                        </a:rPr>
                        <a:t>Significance (2-tailed)</a:t>
                      </a:r>
                      <a:endParaRPr lang="en-GB" sz="24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600">
                          <a:solidFill>
                            <a:schemeClr val="tx1"/>
                          </a:solidFill>
                          <a:effectLst/>
                        </a:rPr>
                        <a:t>.</a:t>
                      </a:r>
                      <a:endParaRPr lang="en-GB" sz="24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600">
                          <a:solidFill>
                            <a:srgbClr val="FF0000"/>
                          </a:solidFill>
                          <a:effectLst/>
                        </a:rPr>
                        <a:t>.000</a:t>
                      </a:r>
                      <a:endParaRPr lang="en-GB" sz="240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1667066434"/>
                  </a:ext>
                </a:extLst>
              </a:tr>
              <a:tr h="312123">
                <a:tc vMerge="1">
                  <a:txBody>
                    <a:bodyPr/>
                    <a:lstStyle/>
                    <a:p>
                      <a:endParaRPr lang="en-GB"/>
                    </a:p>
                  </a:txBody>
                  <a:tcPr/>
                </a:tc>
                <a:tc vMerge="1">
                  <a:txBody>
                    <a:bodyPr/>
                    <a:lstStyle/>
                    <a:p>
                      <a:endParaRPr lang="en-GB"/>
                    </a:p>
                  </a:txBody>
                  <a:tcPr/>
                </a:tc>
                <a:tc>
                  <a:txBody>
                    <a:bodyPr/>
                    <a:lstStyle/>
                    <a:p>
                      <a:pPr marL="38100" marR="38100">
                        <a:lnSpc>
                          <a:spcPts val="1600"/>
                        </a:lnSpc>
                        <a:spcAft>
                          <a:spcPts val="0"/>
                        </a:spcAft>
                      </a:pPr>
                      <a:r>
                        <a:rPr lang="en-GB" sz="1600" err="1">
                          <a:solidFill>
                            <a:schemeClr val="tx1"/>
                          </a:solidFill>
                          <a:effectLst/>
                        </a:rPr>
                        <a:t>df</a:t>
                      </a:r>
                      <a:endParaRPr lang="en-GB" sz="24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600">
                          <a:solidFill>
                            <a:schemeClr val="tx1"/>
                          </a:solidFill>
                          <a:effectLst/>
                        </a:rPr>
                        <a:t>0</a:t>
                      </a:r>
                      <a:endParaRPr lang="en-GB" sz="24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600">
                          <a:solidFill>
                            <a:schemeClr val="tx1"/>
                          </a:solidFill>
                          <a:effectLst/>
                        </a:rPr>
                        <a:t>122</a:t>
                      </a:r>
                      <a:endParaRPr lang="en-GB" sz="24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2175288788"/>
                  </a:ext>
                </a:extLst>
              </a:tr>
              <a:tr h="312123">
                <a:tc vMerge="1">
                  <a:txBody>
                    <a:bodyPr/>
                    <a:lstStyle/>
                    <a:p>
                      <a:endParaRPr lang="en-GB"/>
                    </a:p>
                  </a:txBody>
                  <a:tcPr/>
                </a:tc>
                <a:tc rowSpan="3">
                  <a:txBody>
                    <a:bodyPr/>
                    <a:lstStyle/>
                    <a:p>
                      <a:pPr marL="38100" marR="38100">
                        <a:lnSpc>
                          <a:spcPts val="1600"/>
                        </a:lnSpc>
                        <a:spcAft>
                          <a:spcPts val="0"/>
                        </a:spcAft>
                      </a:pPr>
                      <a:r>
                        <a:rPr lang="en-GB" sz="1600">
                          <a:solidFill>
                            <a:schemeClr val="tx1"/>
                          </a:solidFill>
                          <a:effectLst/>
                        </a:rPr>
                        <a:t>BMI</a:t>
                      </a:r>
                      <a:endParaRPr lang="en-GB" sz="24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nSpc>
                          <a:spcPts val="1600"/>
                        </a:lnSpc>
                        <a:spcAft>
                          <a:spcPts val="0"/>
                        </a:spcAft>
                      </a:pPr>
                      <a:r>
                        <a:rPr lang="en-GB" sz="1600">
                          <a:solidFill>
                            <a:schemeClr val="tx1"/>
                          </a:solidFill>
                          <a:effectLst/>
                        </a:rPr>
                        <a:t>Correlation</a:t>
                      </a:r>
                      <a:endParaRPr lang="en-GB" sz="24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600">
                          <a:solidFill>
                            <a:schemeClr val="tx1"/>
                          </a:solidFill>
                          <a:effectLst/>
                        </a:rPr>
                        <a:t>.785</a:t>
                      </a:r>
                      <a:endParaRPr lang="en-GB" sz="24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600">
                          <a:solidFill>
                            <a:schemeClr val="tx1"/>
                          </a:solidFill>
                          <a:effectLst/>
                        </a:rPr>
                        <a:t>1.000</a:t>
                      </a:r>
                      <a:endParaRPr lang="en-GB" sz="24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3543444628"/>
                  </a:ext>
                </a:extLst>
              </a:tr>
              <a:tr h="312123">
                <a:tc vMerge="1">
                  <a:txBody>
                    <a:bodyPr/>
                    <a:lstStyle/>
                    <a:p>
                      <a:endParaRPr lang="en-GB"/>
                    </a:p>
                  </a:txBody>
                  <a:tcPr/>
                </a:tc>
                <a:tc vMerge="1">
                  <a:txBody>
                    <a:bodyPr/>
                    <a:lstStyle/>
                    <a:p>
                      <a:endParaRPr lang="en-GB"/>
                    </a:p>
                  </a:txBody>
                  <a:tcPr/>
                </a:tc>
                <a:tc>
                  <a:txBody>
                    <a:bodyPr/>
                    <a:lstStyle/>
                    <a:p>
                      <a:pPr marL="38100" marR="38100">
                        <a:lnSpc>
                          <a:spcPts val="1600"/>
                        </a:lnSpc>
                        <a:spcAft>
                          <a:spcPts val="0"/>
                        </a:spcAft>
                      </a:pPr>
                      <a:r>
                        <a:rPr lang="en-GB" sz="1600">
                          <a:solidFill>
                            <a:schemeClr val="tx1"/>
                          </a:solidFill>
                          <a:effectLst/>
                        </a:rPr>
                        <a:t>Significance (2-tailed)</a:t>
                      </a:r>
                      <a:endParaRPr lang="en-GB" sz="24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600">
                          <a:solidFill>
                            <a:schemeClr val="tx1"/>
                          </a:solidFill>
                          <a:effectLst/>
                        </a:rPr>
                        <a:t>.000</a:t>
                      </a:r>
                      <a:endParaRPr lang="en-GB" sz="24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600">
                          <a:solidFill>
                            <a:schemeClr val="tx1"/>
                          </a:solidFill>
                          <a:effectLst/>
                        </a:rPr>
                        <a:t>.</a:t>
                      </a:r>
                      <a:endParaRPr lang="en-GB" sz="24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2292054139"/>
                  </a:ext>
                </a:extLst>
              </a:tr>
              <a:tr h="312123">
                <a:tc vMerge="1">
                  <a:txBody>
                    <a:bodyPr/>
                    <a:lstStyle/>
                    <a:p>
                      <a:endParaRPr lang="en-GB"/>
                    </a:p>
                  </a:txBody>
                  <a:tcPr/>
                </a:tc>
                <a:tc vMerge="1">
                  <a:txBody>
                    <a:bodyPr/>
                    <a:lstStyle/>
                    <a:p>
                      <a:endParaRPr lang="en-GB"/>
                    </a:p>
                  </a:txBody>
                  <a:tcPr/>
                </a:tc>
                <a:tc>
                  <a:txBody>
                    <a:bodyPr/>
                    <a:lstStyle/>
                    <a:p>
                      <a:pPr marL="38100" marR="38100">
                        <a:lnSpc>
                          <a:spcPts val="1600"/>
                        </a:lnSpc>
                        <a:spcAft>
                          <a:spcPts val="0"/>
                        </a:spcAft>
                      </a:pPr>
                      <a:r>
                        <a:rPr lang="en-GB" sz="1600">
                          <a:solidFill>
                            <a:schemeClr val="tx1"/>
                          </a:solidFill>
                          <a:effectLst/>
                        </a:rPr>
                        <a:t>df</a:t>
                      </a:r>
                      <a:endParaRPr lang="en-GB" sz="24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600">
                          <a:solidFill>
                            <a:schemeClr val="tx1"/>
                          </a:solidFill>
                          <a:effectLst/>
                        </a:rPr>
                        <a:t>122</a:t>
                      </a:r>
                      <a:endParaRPr lang="en-GB" sz="24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600">
                          <a:solidFill>
                            <a:schemeClr val="tx1"/>
                          </a:solidFill>
                          <a:effectLst/>
                        </a:rPr>
                        <a:t>0</a:t>
                      </a:r>
                      <a:endParaRPr lang="en-GB" sz="24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575552884"/>
                  </a:ext>
                </a:extLst>
              </a:tr>
            </a:tbl>
          </a:graphicData>
        </a:graphic>
      </p:graphicFrame>
      <p:sp>
        <p:nvSpPr>
          <p:cNvPr id="10" name="TextBox 9"/>
          <p:cNvSpPr txBox="1"/>
          <p:nvPr/>
        </p:nvSpPr>
        <p:spPr>
          <a:xfrm>
            <a:off x="775855" y="5442065"/>
            <a:ext cx="10246821" cy="646331"/>
          </a:xfrm>
          <a:prstGeom prst="rect">
            <a:avLst/>
          </a:prstGeom>
          <a:noFill/>
        </p:spPr>
        <p:txBody>
          <a:bodyPr wrap="square" rtlCol="0">
            <a:spAutoFit/>
          </a:bodyPr>
          <a:lstStyle/>
          <a:p>
            <a:pPr algn="ctr"/>
            <a:r>
              <a:rPr lang="en-GB">
                <a:solidFill>
                  <a:srgbClr val="FF0000"/>
                </a:solidFill>
              </a:rPr>
              <a:t>When you take out the influence of energy consumption the correlation between fat and BMI goes from .796  to .785. </a:t>
            </a:r>
          </a:p>
        </p:txBody>
      </p:sp>
    </p:spTree>
    <p:extLst>
      <p:ext uri="{BB962C8B-B14F-4D97-AF65-F5344CB8AC3E}">
        <p14:creationId xmlns:p14="http://schemas.microsoft.com/office/powerpoint/2010/main" val="588020648"/>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711200" y="365125"/>
            <a:ext cx="11480800" cy="1325563"/>
          </a:xfrm>
          <a:prstGeom prst="rect">
            <a:avLst/>
          </a:prstGeom>
        </p:spPr>
        <p:txBody>
          <a:bodyPr>
            <a:normAutofit/>
          </a:bodyPr>
          <a:lstStyle/>
          <a:p>
            <a:pPr algn="ctr"/>
            <a:r>
              <a:rPr lang="en-GB"/>
              <a:t>The multiple correlation for body fat and BMI + energy intake.</a:t>
            </a:r>
          </a:p>
        </p:txBody>
      </p:sp>
      <p:sp>
        <p:nvSpPr>
          <p:cNvPr id="3" name="Content Placeholder 2"/>
          <p:cNvSpPr>
            <a:spLocks noGrp="1"/>
          </p:cNvSpPr>
          <p:nvPr>
            <p:ph idx="4294967295"/>
          </p:nvPr>
        </p:nvSpPr>
        <p:spPr>
          <a:xfrm>
            <a:off x="0" y="1825625"/>
            <a:ext cx="3429000" cy="3084513"/>
          </a:xfrm>
          <a:prstGeom prst="rect">
            <a:avLst/>
          </a:prstGeom>
        </p:spPr>
        <p:txBody>
          <a:bodyPr>
            <a:normAutofit/>
          </a:bodyPr>
          <a:lstStyle/>
          <a:p>
            <a:pPr marL="514350" indent="-514350">
              <a:buFont typeface="+mj-lt"/>
              <a:buAutoNum type="arabicPeriod"/>
            </a:pPr>
            <a:r>
              <a:rPr lang="en-GB" sz="1800" dirty="0"/>
              <a:t>Analyse</a:t>
            </a:r>
          </a:p>
          <a:p>
            <a:pPr marL="514350" indent="-514350">
              <a:buFont typeface="+mj-lt"/>
              <a:buAutoNum type="arabicPeriod"/>
            </a:pPr>
            <a:r>
              <a:rPr lang="en-GB" sz="1800" dirty="0"/>
              <a:t>Regression</a:t>
            </a:r>
          </a:p>
          <a:p>
            <a:pPr marL="514350" indent="-514350">
              <a:buFont typeface="+mj-lt"/>
              <a:buAutoNum type="arabicPeriod"/>
            </a:pPr>
            <a:r>
              <a:rPr lang="en-GB" sz="1800" dirty="0"/>
              <a:t>Linear</a:t>
            </a:r>
          </a:p>
          <a:p>
            <a:pPr marL="514350" indent="-514350">
              <a:buFont typeface="+mj-lt"/>
              <a:buAutoNum type="arabicPeriod"/>
            </a:pPr>
            <a:r>
              <a:rPr lang="en-GB" sz="1800" dirty="0"/>
              <a:t>Move Fat into the dependents box</a:t>
            </a:r>
          </a:p>
          <a:p>
            <a:pPr marL="514350" indent="-514350">
              <a:buFont typeface="+mj-lt"/>
              <a:buAutoNum type="arabicPeriod"/>
            </a:pPr>
            <a:r>
              <a:rPr lang="en-GB" sz="1800" dirty="0"/>
              <a:t>Move BMI and Energy into the independence box</a:t>
            </a:r>
          </a:p>
          <a:p>
            <a:pPr marL="514350" indent="-514350">
              <a:buFont typeface="+mj-lt"/>
              <a:buAutoNum type="arabicPeriod"/>
            </a:pPr>
            <a:r>
              <a:rPr lang="en-GB" sz="1800" dirty="0"/>
              <a:t>OK</a:t>
            </a:r>
          </a:p>
        </p:txBody>
      </p:sp>
      <p:graphicFrame>
        <p:nvGraphicFramePr>
          <p:cNvPr id="4" name="Table 3"/>
          <p:cNvGraphicFramePr>
            <a:graphicFrameLocks noGrp="1"/>
          </p:cNvGraphicFramePr>
          <p:nvPr/>
        </p:nvGraphicFramePr>
        <p:xfrm>
          <a:off x="4648229" y="1897250"/>
          <a:ext cx="5615217" cy="2464161"/>
        </p:xfrm>
        <a:graphic>
          <a:graphicData uri="http://schemas.openxmlformats.org/drawingml/2006/table">
            <a:tbl>
              <a:tblPr>
                <a:tableStyleId>{5C22544A-7EE6-4342-B048-85BDC9FD1C3A}</a:tableStyleId>
              </a:tblPr>
              <a:tblGrid>
                <a:gridCol w="764450">
                  <a:extLst>
                    <a:ext uri="{9D8B030D-6E8A-4147-A177-3AD203B41FA5}">
                      <a16:colId xmlns:a16="http://schemas.microsoft.com/office/drawing/2014/main" val="1155534352"/>
                    </a:ext>
                  </a:extLst>
                </a:gridCol>
                <a:gridCol w="984505">
                  <a:extLst>
                    <a:ext uri="{9D8B030D-6E8A-4147-A177-3AD203B41FA5}">
                      <a16:colId xmlns:a16="http://schemas.microsoft.com/office/drawing/2014/main" val="1644719155"/>
                    </a:ext>
                  </a:extLst>
                </a:gridCol>
                <a:gridCol w="1043824">
                  <a:extLst>
                    <a:ext uri="{9D8B030D-6E8A-4147-A177-3AD203B41FA5}">
                      <a16:colId xmlns:a16="http://schemas.microsoft.com/office/drawing/2014/main" val="1688231698"/>
                    </a:ext>
                  </a:extLst>
                </a:gridCol>
                <a:gridCol w="1411219">
                  <a:extLst>
                    <a:ext uri="{9D8B030D-6E8A-4147-A177-3AD203B41FA5}">
                      <a16:colId xmlns:a16="http://schemas.microsoft.com/office/drawing/2014/main" val="477997935"/>
                    </a:ext>
                  </a:extLst>
                </a:gridCol>
                <a:gridCol w="1411219">
                  <a:extLst>
                    <a:ext uri="{9D8B030D-6E8A-4147-A177-3AD203B41FA5}">
                      <a16:colId xmlns:a16="http://schemas.microsoft.com/office/drawing/2014/main" val="2017160628"/>
                    </a:ext>
                  </a:extLst>
                </a:gridCol>
              </a:tblGrid>
              <a:tr h="496128">
                <a:tc gridSpan="5">
                  <a:txBody>
                    <a:bodyPr/>
                    <a:lstStyle/>
                    <a:p>
                      <a:pPr marL="38100" marR="38100" algn="ctr">
                        <a:lnSpc>
                          <a:spcPts val="1600"/>
                        </a:lnSpc>
                        <a:spcAft>
                          <a:spcPts val="0"/>
                        </a:spcAft>
                      </a:pPr>
                      <a:r>
                        <a:rPr lang="en-GB" sz="2400">
                          <a:effectLst/>
                        </a:rPr>
                        <a:t>Model Summary</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738284605"/>
                  </a:ext>
                </a:extLst>
              </a:tr>
              <a:tr h="1011061">
                <a:tc>
                  <a:txBody>
                    <a:bodyPr/>
                    <a:lstStyle/>
                    <a:p>
                      <a:pPr marL="38100" marR="38100">
                        <a:lnSpc>
                          <a:spcPts val="1600"/>
                        </a:lnSpc>
                        <a:spcAft>
                          <a:spcPts val="0"/>
                        </a:spcAft>
                      </a:pPr>
                      <a:r>
                        <a:rPr lang="en-GB" sz="900">
                          <a:effectLst/>
                        </a:rPr>
                        <a:t>Model</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ctr">
                        <a:lnSpc>
                          <a:spcPts val="1600"/>
                        </a:lnSpc>
                        <a:spcAft>
                          <a:spcPts val="0"/>
                        </a:spcAft>
                      </a:pPr>
                      <a:r>
                        <a:rPr lang="en-GB" sz="1600">
                          <a:effectLst/>
                        </a:rPr>
                        <a:t>R</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ctr">
                        <a:lnSpc>
                          <a:spcPts val="1600"/>
                        </a:lnSpc>
                        <a:spcAft>
                          <a:spcPts val="0"/>
                        </a:spcAft>
                      </a:pPr>
                      <a:r>
                        <a:rPr lang="en-GB" sz="1600">
                          <a:effectLst/>
                        </a:rPr>
                        <a:t>R Square</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ctr">
                        <a:lnSpc>
                          <a:spcPts val="1600"/>
                        </a:lnSpc>
                        <a:spcAft>
                          <a:spcPts val="0"/>
                        </a:spcAft>
                      </a:pPr>
                      <a:r>
                        <a:rPr lang="en-GB" sz="1600">
                          <a:effectLst/>
                        </a:rPr>
                        <a:t>Adjusted R Square</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ctr">
                        <a:lnSpc>
                          <a:spcPts val="1600"/>
                        </a:lnSpc>
                        <a:spcAft>
                          <a:spcPts val="0"/>
                        </a:spcAft>
                      </a:pPr>
                      <a:r>
                        <a:rPr lang="en-GB" sz="1600">
                          <a:effectLst/>
                        </a:rPr>
                        <a:t>Std. Error of the Estimate</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extLst>
                  <a:ext uri="{0D108BD9-81ED-4DB2-BD59-A6C34878D82A}">
                    <a16:rowId xmlns:a16="http://schemas.microsoft.com/office/drawing/2014/main" val="2097098086"/>
                  </a:ext>
                </a:extLst>
              </a:tr>
              <a:tr h="478486">
                <a:tc>
                  <a:txBody>
                    <a:bodyPr/>
                    <a:lstStyle/>
                    <a:p>
                      <a:pPr marL="38100" marR="38100">
                        <a:lnSpc>
                          <a:spcPts val="1600"/>
                        </a:lnSpc>
                        <a:spcAft>
                          <a:spcPts val="0"/>
                        </a:spcAft>
                      </a:pPr>
                      <a:r>
                        <a:rPr lang="en-GB" sz="900">
                          <a:effectLst/>
                        </a:rPr>
                        <a:t>1</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600">
                          <a:solidFill>
                            <a:srgbClr val="FF0000"/>
                          </a:solidFill>
                          <a:effectLst/>
                        </a:rPr>
                        <a:t>.796</a:t>
                      </a:r>
                      <a:r>
                        <a:rPr lang="en-GB" sz="1600" baseline="30000">
                          <a:effectLst/>
                        </a:rPr>
                        <a:t>a</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600">
                          <a:effectLst/>
                        </a:rPr>
                        <a:t>.634</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600">
                          <a:effectLst/>
                        </a:rPr>
                        <a:t>.628</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600">
                          <a:effectLst/>
                        </a:rPr>
                        <a:t>3.69162</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985760303"/>
                  </a:ext>
                </a:extLst>
              </a:tr>
              <a:tr h="478486">
                <a:tc gridSpan="5">
                  <a:txBody>
                    <a:bodyPr/>
                    <a:lstStyle/>
                    <a:p>
                      <a:pPr marL="38100" marR="38100">
                        <a:lnSpc>
                          <a:spcPts val="1600"/>
                        </a:lnSpc>
                        <a:spcAft>
                          <a:spcPts val="0"/>
                        </a:spcAft>
                      </a:pPr>
                      <a:r>
                        <a:rPr lang="en-GB" sz="1600">
                          <a:effectLst/>
                        </a:rPr>
                        <a:t>a. Predictors: (Constant), BMI, Energy</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515419238"/>
                  </a:ext>
                </a:extLst>
              </a:tr>
            </a:tbl>
          </a:graphicData>
        </a:graphic>
      </p:graphicFrame>
      <p:sp>
        <p:nvSpPr>
          <p:cNvPr id="5" name="TextBox 4"/>
          <p:cNvSpPr txBox="1"/>
          <p:nvPr/>
        </p:nvSpPr>
        <p:spPr>
          <a:xfrm>
            <a:off x="565265" y="5131724"/>
            <a:ext cx="10623666" cy="1477328"/>
          </a:xfrm>
          <a:prstGeom prst="rect">
            <a:avLst/>
          </a:prstGeom>
          <a:solidFill>
            <a:schemeClr val="bg1"/>
          </a:solidFill>
        </p:spPr>
        <p:txBody>
          <a:bodyPr wrap="square" rtlCol="0">
            <a:spAutoFit/>
          </a:bodyPr>
          <a:lstStyle/>
          <a:p>
            <a:r>
              <a:rPr lang="en-GB"/>
              <a:t>In this case BMI and energy intake predicts 63.4% of the variance in body fat data. Which means 36.6% of the variance is caused by other factors.</a:t>
            </a:r>
          </a:p>
          <a:p>
            <a:endParaRPr lang="en-GB"/>
          </a:p>
          <a:p>
            <a:r>
              <a:rPr lang="en-GB"/>
              <a:t>In this case adding energy consumption data to the prediction of body fat adds no new information that BMI on its own</a:t>
            </a:r>
          </a:p>
        </p:txBody>
      </p:sp>
    </p:spTree>
    <p:extLst>
      <p:ext uri="{BB962C8B-B14F-4D97-AF65-F5344CB8AC3E}">
        <p14:creationId xmlns:p14="http://schemas.microsoft.com/office/powerpoint/2010/main" val="2100654243"/>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365125"/>
            <a:ext cx="10515600" cy="720725"/>
          </a:xfrm>
          <a:prstGeom prst="rect">
            <a:avLst/>
          </a:prstGeom>
        </p:spPr>
        <p:txBody>
          <a:bodyPr>
            <a:noAutofit/>
          </a:bodyPr>
          <a:lstStyle/>
          <a:p>
            <a:pPr marL="0" indent="0" algn="ctr"/>
            <a:r>
              <a:rPr lang="en-GB" sz="4000" dirty="0"/>
              <a:t>The regression equation between</a:t>
            </a:r>
          </a:p>
        </p:txBody>
      </p:sp>
      <p:sp>
        <p:nvSpPr>
          <p:cNvPr id="3" name="Content Placeholder 2"/>
          <p:cNvSpPr>
            <a:spLocks noGrp="1"/>
          </p:cNvSpPr>
          <p:nvPr>
            <p:ph idx="4294967295"/>
          </p:nvPr>
        </p:nvSpPr>
        <p:spPr>
          <a:xfrm>
            <a:off x="0" y="4549775"/>
            <a:ext cx="10515600" cy="1568450"/>
          </a:xfrm>
          <a:prstGeom prst="rect">
            <a:avLst/>
          </a:prstGeom>
        </p:spPr>
        <p:txBody>
          <a:bodyPr/>
          <a:lstStyle/>
          <a:p>
            <a:pPr marL="0" indent="0">
              <a:buNone/>
            </a:pPr>
            <a:r>
              <a:rPr lang="en-GB"/>
              <a:t>Body fat and BMI + Energy</a:t>
            </a:r>
          </a:p>
          <a:p>
            <a:pPr marL="0" indent="0">
              <a:buNone/>
            </a:pPr>
            <a:endParaRPr lang="en-GB"/>
          </a:p>
          <a:p>
            <a:pPr marL="0" indent="0">
              <a:buNone/>
            </a:pPr>
            <a:r>
              <a:rPr lang="en-GB"/>
              <a:t>%Body fat= (BMIx</a:t>
            </a:r>
            <a:r>
              <a:rPr lang="en-GB">
                <a:solidFill>
                  <a:srgbClr val="00B050"/>
                </a:solidFill>
              </a:rPr>
              <a:t>1.083)</a:t>
            </a:r>
            <a:r>
              <a:rPr lang="en-GB"/>
              <a:t>+(</a:t>
            </a:r>
            <a:r>
              <a:rPr lang="en-GB">
                <a:solidFill>
                  <a:srgbClr val="002060"/>
                </a:solidFill>
              </a:rPr>
              <a:t>0</a:t>
            </a:r>
            <a:r>
              <a:rPr lang="en-GB"/>
              <a:t>xEnergy)+</a:t>
            </a:r>
            <a:r>
              <a:rPr lang="en-GB">
                <a:solidFill>
                  <a:srgbClr val="FF0000"/>
                </a:solidFill>
              </a:rPr>
              <a:t>1.421</a:t>
            </a:r>
          </a:p>
        </p:txBody>
      </p:sp>
      <p:graphicFrame>
        <p:nvGraphicFramePr>
          <p:cNvPr id="5" name="Table 4"/>
          <p:cNvGraphicFramePr>
            <a:graphicFrameLocks noGrp="1"/>
          </p:cNvGraphicFramePr>
          <p:nvPr/>
        </p:nvGraphicFramePr>
        <p:xfrm>
          <a:off x="6411883" y="4322618"/>
          <a:ext cx="5579023" cy="2326515"/>
        </p:xfrm>
        <a:graphic>
          <a:graphicData uri="http://schemas.openxmlformats.org/drawingml/2006/table">
            <a:tbl>
              <a:tblPr>
                <a:tableStyleId>{5C22544A-7EE6-4342-B048-85BDC9FD1C3A}</a:tableStyleId>
              </a:tblPr>
              <a:tblGrid>
                <a:gridCol w="827049">
                  <a:extLst>
                    <a:ext uri="{9D8B030D-6E8A-4147-A177-3AD203B41FA5}">
                      <a16:colId xmlns:a16="http://schemas.microsoft.com/office/drawing/2014/main" val="1301975696"/>
                    </a:ext>
                  </a:extLst>
                </a:gridCol>
                <a:gridCol w="827049">
                  <a:extLst>
                    <a:ext uri="{9D8B030D-6E8A-4147-A177-3AD203B41FA5}">
                      <a16:colId xmlns:a16="http://schemas.microsoft.com/office/drawing/2014/main" val="376092878"/>
                    </a:ext>
                  </a:extLst>
                </a:gridCol>
                <a:gridCol w="827049">
                  <a:extLst>
                    <a:ext uri="{9D8B030D-6E8A-4147-A177-3AD203B41FA5}">
                      <a16:colId xmlns:a16="http://schemas.microsoft.com/office/drawing/2014/main" val="3027133207"/>
                    </a:ext>
                  </a:extLst>
                </a:gridCol>
                <a:gridCol w="912414">
                  <a:extLst>
                    <a:ext uri="{9D8B030D-6E8A-4147-A177-3AD203B41FA5}">
                      <a16:colId xmlns:a16="http://schemas.microsoft.com/office/drawing/2014/main" val="1285828891"/>
                    </a:ext>
                  </a:extLst>
                </a:gridCol>
                <a:gridCol w="912414">
                  <a:extLst>
                    <a:ext uri="{9D8B030D-6E8A-4147-A177-3AD203B41FA5}">
                      <a16:colId xmlns:a16="http://schemas.microsoft.com/office/drawing/2014/main" val="3250491101"/>
                    </a:ext>
                  </a:extLst>
                </a:gridCol>
                <a:gridCol w="636524">
                  <a:extLst>
                    <a:ext uri="{9D8B030D-6E8A-4147-A177-3AD203B41FA5}">
                      <a16:colId xmlns:a16="http://schemas.microsoft.com/office/drawing/2014/main" val="1495610630"/>
                    </a:ext>
                  </a:extLst>
                </a:gridCol>
                <a:gridCol w="636524">
                  <a:extLst>
                    <a:ext uri="{9D8B030D-6E8A-4147-A177-3AD203B41FA5}">
                      <a16:colId xmlns:a16="http://schemas.microsoft.com/office/drawing/2014/main" val="2162956109"/>
                    </a:ext>
                  </a:extLst>
                </a:gridCol>
              </a:tblGrid>
              <a:tr h="0">
                <a:tc gridSpan="7">
                  <a:txBody>
                    <a:bodyPr/>
                    <a:lstStyle/>
                    <a:p>
                      <a:pPr marL="38100" marR="38100" algn="ctr">
                        <a:lnSpc>
                          <a:spcPts val="1600"/>
                        </a:lnSpc>
                        <a:spcAft>
                          <a:spcPts val="0"/>
                        </a:spcAft>
                      </a:pPr>
                      <a:r>
                        <a:rPr lang="en-GB" sz="2000" err="1">
                          <a:effectLst/>
                        </a:rPr>
                        <a:t>Coefficients</a:t>
                      </a:r>
                      <a:r>
                        <a:rPr lang="en-GB" sz="2000" baseline="30000" err="1">
                          <a:effectLst/>
                        </a:rPr>
                        <a:t>a</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312956767"/>
                  </a:ext>
                </a:extLst>
              </a:tr>
              <a:tr h="470788">
                <a:tc rowSpan="2" gridSpan="2">
                  <a:txBody>
                    <a:bodyPr/>
                    <a:lstStyle/>
                    <a:p>
                      <a:pPr marL="38100" marR="38100">
                        <a:lnSpc>
                          <a:spcPts val="1600"/>
                        </a:lnSpc>
                        <a:spcAft>
                          <a:spcPts val="0"/>
                        </a:spcAft>
                      </a:pPr>
                      <a:r>
                        <a:rPr lang="en-GB" sz="1400">
                          <a:effectLst/>
                        </a:rPr>
                        <a:t>Model</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rowSpan="2" hMerge="1">
                  <a:txBody>
                    <a:bodyPr/>
                    <a:lstStyle/>
                    <a:p>
                      <a:endParaRPr lang="en-GB"/>
                    </a:p>
                  </a:txBody>
                  <a:tcPr/>
                </a:tc>
                <a:tc gridSpan="2">
                  <a:txBody>
                    <a:bodyPr/>
                    <a:lstStyle/>
                    <a:p>
                      <a:pPr marL="38100" marR="38100" algn="ctr">
                        <a:lnSpc>
                          <a:spcPts val="1600"/>
                        </a:lnSpc>
                        <a:spcAft>
                          <a:spcPts val="0"/>
                        </a:spcAft>
                      </a:pPr>
                      <a:r>
                        <a:rPr lang="en-GB" sz="1400">
                          <a:effectLst/>
                        </a:rPr>
                        <a:t>Unstandardized Coefficients</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hMerge="1">
                  <a:txBody>
                    <a:bodyPr/>
                    <a:lstStyle/>
                    <a:p>
                      <a:endParaRPr lang="en-GB"/>
                    </a:p>
                  </a:txBody>
                  <a:tcPr/>
                </a:tc>
                <a:tc>
                  <a:txBody>
                    <a:bodyPr/>
                    <a:lstStyle/>
                    <a:p>
                      <a:pPr marL="38100" marR="38100" algn="ctr">
                        <a:lnSpc>
                          <a:spcPts val="1600"/>
                        </a:lnSpc>
                        <a:spcAft>
                          <a:spcPts val="0"/>
                        </a:spcAft>
                      </a:pPr>
                      <a:r>
                        <a:rPr lang="en-GB" sz="1400">
                          <a:effectLst/>
                        </a:rPr>
                        <a:t>Standardized Coefficients</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rowSpan="2">
                  <a:txBody>
                    <a:bodyPr/>
                    <a:lstStyle/>
                    <a:p>
                      <a:pPr marL="38100" marR="38100" algn="ctr">
                        <a:lnSpc>
                          <a:spcPts val="1600"/>
                        </a:lnSpc>
                        <a:spcAft>
                          <a:spcPts val="0"/>
                        </a:spcAft>
                      </a:pPr>
                      <a:r>
                        <a:rPr lang="en-GB" sz="1400">
                          <a:effectLst/>
                        </a:rPr>
                        <a:t>t</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rowSpan="2">
                  <a:txBody>
                    <a:bodyPr/>
                    <a:lstStyle/>
                    <a:p>
                      <a:pPr marL="38100" marR="38100" algn="ctr">
                        <a:lnSpc>
                          <a:spcPts val="1600"/>
                        </a:lnSpc>
                        <a:spcAft>
                          <a:spcPts val="0"/>
                        </a:spcAft>
                      </a:pPr>
                      <a:r>
                        <a:rPr lang="en-GB" sz="1400">
                          <a:effectLst/>
                        </a:rPr>
                        <a:t>Sig.</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extLst>
                  <a:ext uri="{0D108BD9-81ED-4DB2-BD59-A6C34878D82A}">
                    <a16:rowId xmlns:a16="http://schemas.microsoft.com/office/drawing/2014/main" val="2705731181"/>
                  </a:ext>
                </a:extLst>
              </a:tr>
              <a:tr h="222801">
                <a:tc gridSpan="2" vMerge="1">
                  <a:txBody>
                    <a:bodyPr/>
                    <a:lstStyle/>
                    <a:p>
                      <a:endParaRPr lang="en-GB"/>
                    </a:p>
                  </a:txBody>
                  <a:tcPr/>
                </a:tc>
                <a:tc hMerge="1" vMerge="1">
                  <a:txBody>
                    <a:bodyPr/>
                    <a:lstStyle/>
                    <a:p>
                      <a:endParaRPr lang="en-GB"/>
                    </a:p>
                  </a:txBody>
                  <a:tcPr/>
                </a:tc>
                <a:tc>
                  <a:txBody>
                    <a:bodyPr/>
                    <a:lstStyle/>
                    <a:p>
                      <a:pPr marL="38100" marR="38100" algn="ctr">
                        <a:lnSpc>
                          <a:spcPts val="1600"/>
                        </a:lnSpc>
                        <a:spcAft>
                          <a:spcPts val="0"/>
                        </a:spcAft>
                      </a:pPr>
                      <a:r>
                        <a:rPr lang="en-GB" sz="1400">
                          <a:effectLst/>
                        </a:rPr>
                        <a:t>B</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ctr">
                        <a:lnSpc>
                          <a:spcPts val="1600"/>
                        </a:lnSpc>
                        <a:spcAft>
                          <a:spcPts val="0"/>
                        </a:spcAft>
                      </a:pPr>
                      <a:r>
                        <a:rPr lang="en-GB" sz="1400">
                          <a:effectLst/>
                        </a:rPr>
                        <a:t>Std. Error</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ctr">
                        <a:lnSpc>
                          <a:spcPts val="1600"/>
                        </a:lnSpc>
                        <a:spcAft>
                          <a:spcPts val="0"/>
                        </a:spcAft>
                      </a:pPr>
                      <a:r>
                        <a:rPr lang="en-GB" sz="1400">
                          <a:effectLst/>
                        </a:rPr>
                        <a:t>Beta</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vMerge="1">
                  <a:txBody>
                    <a:bodyPr/>
                    <a:lstStyle/>
                    <a:p>
                      <a:endParaRPr lang="en-GB"/>
                    </a:p>
                  </a:txBody>
                  <a:tcPr/>
                </a:tc>
                <a:tc vMerge="1">
                  <a:txBody>
                    <a:bodyPr/>
                    <a:lstStyle/>
                    <a:p>
                      <a:endParaRPr lang="en-GB"/>
                    </a:p>
                  </a:txBody>
                  <a:tcPr/>
                </a:tc>
                <a:extLst>
                  <a:ext uri="{0D108BD9-81ED-4DB2-BD59-A6C34878D82A}">
                    <a16:rowId xmlns:a16="http://schemas.microsoft.com/office/drawing/2014/main" val="3060953070"/>
                  </a:ext>
                </a:extLst>
              </a:tr>
              <a:tr h="228303">
                <a:tc rowSpan="3">
                  <a:txBody>
                    <a:bodyPr/>
                    <a:lstStyle/>
                    <a:p>
                      <a:pPr marL="38100" marR="38100">
                        <a:lnSpc>
                          <a:spcPts val="1600"/>
                        </a:lnSpc>
                        <a:spcAft>
                          <a:spcPts val="0"/>
                        </a:spcAft>
                      </a:pPr>
                      <a:r>
                        <a:rPr lang="en-GB" sz="900">
                          <a:effectLst/>
                        </a:rPr>
                        <a:t>1</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nSpc>
                          <a:spcPts val="1600"/>
                        </a:lnSpc>
                        <a:spcAft>
                          <a:spcPts val="0"/>
                        </a:spcAft>
                      </a:pPr>
                      <a:r>
                        <a:rPr lang="en-GB" sz="1400">
                          <a:effectLst/>
                        </a:rPr>
                        <a:t>(Constant)</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2000">
                          <a:solidFill>
                            <a:srgbClr val="FF0000"/>
                          </a:solidFill>
                          <a:effectLst/>
                        </a:rPr>
                        <a:t>1.421</a:t>
                      </a:r>
                      <a:endParaRPr lang="en-GB" sz="320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2.151</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0"/>
                        </a:spcAft>
                      </a:pPr>
                      <a:r>
                        <a:rPr lang="en-GB" sz="2400">
                          <a:effectLst/>
                        </a:rPr>
                        <a:t> </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r">
                        <a:lnSpc>
                          <a:spcPts val="1600"/>
                        </a:lnSpc>
                        <a:spcAft>
                          <a:spcPts val="0"/>
                        </a:spcAft>
                      </a:pPr>
                      <a:r>
                        <a:rPr lang="en-GB" sz="1400">
                          <a:effectLst/>
                        </a:rPr>
                        <a:t>.661</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.510</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3345102967"/>
                  </a:ext>
                </a:extLst>
              </a:tr>
              <a:tr h="45734">
                <a:tc vMerge="1">
                  <a:txBody>
                    <a:bodyPr/>
                    <a:lstStyle/>
                    <a:p>
                      <a:endParaRPr lang="en-GB"/>
                    </a:p>
                  </a:txBody>
                  <a:tcPr/>
                </a:tc>
                <a:tc>
                  <a:txBody>
                    <a:bodyPr/>
                    <a:lstStyle/>
                    <a:p>
                      <a:pPr marL="38100" marR="38100">
                        <a:lnSpc>
                          <a:spcPts val="1600"/>
                        </a:lnSpc>
                        <a:spcAft>
                          <a:spcPts val="0"/>
                        </a:spcAft>
                      </a:pPr>
                      <a:r>
                        <a:rPr lang="en-GB" sz="1400">
                          <a:effectLst/>
                        </a:rPr>
                        <a:t>Energy</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2000">
                          <a:solidFill>
                            <a:srgbClr val="7030A0"/>
                          </a:solidFill>
                          <a:effectLst/>
                        </a:rPr>
                        <a:t>.000</a:t>
                      </a:r>
                      <a:endParaRPr lang="en-GB" sz="320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.001</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-.019</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-.324</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.747</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955551689"/>
                  </a:ext>
                </a:extLst>
              </a:tr>
              <a:tr h="222801">
                <a:tc vMerge="1">
                  <a:txBody>
                    <a:bodyPr/>
                    <a:lstStyle/>
                    <a:p>
                      <a:endParaRPr lang="en-GB"/>
                    </a:p>
                  </a:txBody>
                  <a:tcPr/>
                </a:tc>
                <a:tc>
                  <a:txBody>
                    <a:bodyPr/>
                    <a:lstStyle/>
                    <a:p>
                      <a:pPr marL="38100" marR="38100">
                        <a:lnSpc>
                          <a:spcPts val="1600"/>
                        </a:lnSpc>
                        <a:spcAft>
                          <a:spcPts val="0"/>
                        </a:spcAft>
                      </a:pPr>
                      <a:r>
                        <a:rPr lang="en-GB" sz="1400">
                          <a:effectLst/>
                        </a:rPr>
                        <a:t>BMI</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2000">
                          <a:solidFill>
                            <a:srgbClr val="00B050"/>
                          </a:solidFill>
                          <a:effectLst/>
                        </a:rPr>
                        <a:t>1.083</a:t>
                      </a:r>
                      <a:endParaRPr lang="en-GB" sz="3200">
                        <a:solidFill>
                          <a:srgbClr val="00B05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.077</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.801</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13.993</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.000</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1563601585"/>
                  </a:ext>
                </a:extLst>
              </a:tr>
              <a:tr h="222801">
                <a:tc gridSpan="7">
                  <a:txBody>
                    <a:bodyPr/>
                    <a:lstStyle/>
                    <a:p>
                      <a:pPr marL="38100" marR="38100">
                        <a:lnSpc>
                          <a:spcPts val="1600"/>
                        </a:lnSpc>
                        <a:spcAft>
                          <a:spcPts val="0"/>
                        </a:spcAft>
                      </a:pPr>
                      <a:r>
                        <a:rPr lang="en-GB" sz="1400">
                          <a:effectLst/>
                        </a:rPr>
                        <a:t>a. Dependent Variable: Fat</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265486006"/>
                  </a:ext>
                </a:extLst>
              </a:tr>
            </a:tbl>
          </a:graphicData>
        </a:graphic>
      </p:graphicFrame>
      <p:sp>
        <p:nvSpPr>
          <p:cNvPr id="6" name="TextBox 5"/>
          <p:cNvSpPr txBox="1"/>
          <p:nvPr/>
        </p:nvSpPr>
        <p:spPr>
          <a:xfrm>
            <a:off x="40178" y="1214024"/>
            <a:ext cx="8429106" cy="1846659"/>
          </a:xfrm>
          <a:prstGeom prst="rect">
            <a:avLst/>
          </a:prstGeom>
          <a:noFill/>
        </p:spPr>
        <p:txBody>
          <a:bodyPr wrap="square" rtlCol="0">
            <a:spAutoFit/>
          </a:bodyPr>
          <a:lstStyle/>
          <a:p>
            <a:r>
              <a:rPr lang="en-GB" sz="3200"/>
              <a:t>Body fat and BMI</a:t>
            </a:r>
          </a:p>
          <a:p>
            <a:endParaRPr lang="en-GB" sz="3200"/>
          </a:p>
          <a:p>
            <a:r>
              <a:rPr lang="en-GB" sz="3200"/>
              <a:t>%Body fat= (BMIx</a:t>
            </a:r>
            <a:r>
              <a:rPr lang="en-GB" sz="3200">
                <a:solidFill>
                  <a:srgbClr val="00B050"/>
                </a:solidFill>
              </a:rPr>
              <a:t>1.076)</a:t>
            </a:r>
            <a:r>
              <a:rPr lang="en-GB" sz="3200"/>
              <a:t>+</a:t>
            </a:r>
            <a:r>
              <a:rPr lang="en-GB" sz="3200">
                <a:solidFill>
                  <a:srgbClr val="FF0000"/>
                </a:solidFill>
              </a:rPr>
              <a:t>1.155</a:t>
            </a:r>
          </a:p>
          <a:p>
            <a:endParaRPr lang="en-GB"/>
          </a:p>
        </p:txBody>
      </p:sp>
      <p:graphicFrame>
        <p:nvGraphicFramePr>
          <p:cNvPr id="7" name="Table 6"/>
          <p:cNvGraphicFramePr>
            <a:graphicFrameLocks noGrp="1"/>
          </p:cNvGraphicFramePr>
          <p:nvPr/>
        </p:nvGraphicFramePr>
        <p:xfrm>
          <a:off x="6337861" y="1274618"/>
          <a:ext cx="5727065" cy="2143573"/>
        </p:xfrm>
        <a:graphic>
          <a:graphicData uri="http://schemas.openxmlformats.org/drawingml/2006/table">
            <a:tbl>
              <a:tblPr>
                <a:tableStyleId>{5C22544A-7EE6-4342-B048-85BDC9FD1C3A}</a:tableStyleId>
              </a:tblPr>
              <a:tblGrid>
                <a:gridCol w="848995">
                  <a:extLst>
                    <a:ext uri="{9D8B030D-6E8A-4147-A177-3AD203B41FA5}">
                      <a16:colId xmlns:a16="http://schemas.microsoft.com/office/drawing/2014/main" val="4033713461"/>
                    </a:ext>
                  </a:extLst>
                </a:gridCol>
                <a:gridCol w="848995">
                  <a:extLst>
                    <a:ext uri="{9D8B030D-6E8A-4147-A177-3AD203B41FA5}">
                      <a16:colId xmlns:a16="http://schemas.microsoft.com/office/drawing/2014/main" val="812292166"/>
                    </a:ext>
                  </a:extLst>
                </a:gridCol>
                <a:gridCol w="848995">
                  <a:extLst>
                    <a:ext uri="{9D8B030D-6E8A-4147-A177-3AD203B41FA5}">
                      <a16:colId xmlns:a16="http://schemas.microsoft.com/office/drawing/2014/main" val="3001251553"/>
                    </a:ext>
                  </a:extLst>
                </a:gridCol>
                <a:gridCol w="936625">
                  <a:extLst>
                    <a:ext uri="{9D8B030D-6E8A-4147-A177-3AD203B41FA5}">
                      <a16:colId xmlns:a16="http://schemas.microsoft.com/office/drawing/2014/main" val="513146465"/>
                    </a:ext>
                  </a:extLst>
                </a:gridCol>
                <a:gridCol w="936625">
                  <a:extLst>
                    <a:ext uri="{9D8B030D-6E8A-4147-A177-3AD203B41FA5}">
                      <a16:colId xmlns:a16="http://schemas.microsoft.com/office/drawing/2014/main" val="1965495045"/>
                    </a:ext>
                  </a:extLst>
                </a:gridCol>
                <a:gridCol w="653415">
                  <a:extLst>
                    <a:ext uri="{9D8B030D-6E8A-4147-A177-3AD203B41FA5}">
                      <a16:colId xmlns:a16="http://schemas.microsoft.com/office/drawing/2014/main" val="58797120"/>
                    </a:ext>
                  </a:extLst>
                </a:gridCol>
                <a:gridCol w="653415">
                  <a:extLst>
                    <a:ext uri="{9D8B030D-6E8A-4147-A177-3AD203B41FA5}">
                      <a16:colId xmlns:a16="http://schemas.microsoft.com/office/drawing/2014/main" val="3664562868"/>
                    </a:ext>
                  </a:extLst>
                </a:gridCol>
              </a:tblGrid>
              <a:tr h="297935">
                <a:tc gridSpan="7">
                  <a:txBody>
                    <a:bodyPr/>
                    <a:lstStyle/>
                    <a:p>
                      <a:pPr marL="38100" marR="38100" algn="ctr">
                        <a:lnSpc>
                          <a:spcPts val="1600"/>
                        </a:lnSpc>
                        <a:spcAft>
                          <a:spcPts val="0"/>
                        </a:spcAft>
                      </a:pPr>
                      <a:r>
                        <a:rPr lang="en-GB" sz="2000" err="1">
                          <a:effectLst/>
                        </a:rPr>
                        <a:t>Coefficients</a:t>
                      </a:r>
                      <a:r>
                        <a:rPr lang="en-GB" sz="2000" baseline="30000" err="1">
                          <a:effectLst/>
                        </a:rPr>
                        <a:t>a</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965638181"/>
                  </a:ext>
                </a:extLst>
              </a:tr>
              <a:tr h="607163">
                <a:tc rowSpan="2" gridSpan="2">
                  <a:txBody>
                    <a:bodyPr/>
                    <a:lstStyle/>
                    <a:p>
                      <a:pPr marL="38100" marR="38100">
                        <a:lnSpc>
                          <a:spcPts val="1600"/>
                        </a:lnSpc>
                        <a:spcAft>
                          <a:spcPts val="0"/>
                        </a:spcAft>
                      </a:pPr>
                      <a:r>
                        <a:rPr lang="en-GB" sz="1400">
                          <a:effectLst/>
                        </a:rPr>
                        <a:t>Model</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rowSpan="2" hMerge="1">
                  <a:txBody>
                    <a:bodyPr/>
                    <a:lstStyle/>
                    <a:p>
                      <a:endParaRPr lang="en-GB"/>
                    </a:p>
                  </a:txBody>
                  <a:tcPr/>
                </a:tc>
                <a:tc gridSpan="2">
                  <a:txBody>
                    <a:bodyPr/>
                    <a:lstStyle/>
                    <a:p>
                      <a:pPr marL="38100" marR="38100" algn="ctr">
                        <a:lnSpc>
                          <a:spcPts val="1600"/>
                        </a:lnSpc>
                        <a:spcAft>
                          <a:spcPts val="0"/>
                        </a:spcAft>
                      </a:pPr>
                      <a:r>
                        <a:rPr lang="en-GB" sz="1400">
                          <a:effectLst/>
                        </a:rPr>
                        <a:t>Unstandardized Coefficients</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hMerge="1">
                  <a:txBody>
                    <a:bodyPr/>
                    <a:lstStyle/>
                    <a:p>
                      <a:endParaRPr lang="en-GB"/>
                    </a:p>
                  </a:txBody>
                  <a:tcPr/>
                </a:tc>
                <a:tc>
                  <a:txBody>
                    <a:bodyPr/>
                    <a:lstStyle/>
                    <a:p>
                      <a:pPr marL="38100" marR="38100" algn="ctr">
                        <a:lnSpc>
                          <a:spcPts val="1600"/>
                        </a:lnSpc>
                        <a:spcAft>
                          <a:spcPts val="0"/>
                        </a:spcAft>
                      </a:pPr>
                      <a:r>
                        <a:rPr lang="en-GB" sz="1400">
                          <a:effectLst/>
                        </a:rPr>
                        <a:t>Standardized Coefficients</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rowSpan="2">
                  <a:txBody>
                    <a:bodyPr/>
                    <a:lstStyle/>
                    <a:p>
                      <a:pPr marL="38100" marR="38100" algn="ctr">
                        <a:lnSpc>
                          <a:spcPts val="1600"/>
                        </a:lnSpc>
                        <a:spcAft>
                          <a:spcPts val="0"/>
                        </a:spcAft>
                      </a:pPr>
                      <a:r>
                        <a:rPr lang="en-GB" sz="1400">
                          <a:effectLst/>
                        </a:rPr>
                        <a:t>t</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rowSpan="2">
                  <a:txBody>
                    <a:bodyPr/>
                    <a:lstStyle/>
                    <a:p>
                      <a:pPr marL="38100" marR="38100" algn="ctr">
                        <a:lnSpc>
                          <a:spcPts val="1600"/>
                        </a:lnSpc>
                        <a:spcAft>
                          <a:spcPts val="0"/>
                        </a:spcAft>
                      </a:pPr>
                      <a:r>
                        <a:rPr lang="en-GB" sz="1400">
                          <a:effectLst/>
                        </a:rPr>
                        <a:t>Sig.</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extLst>
                  <a:ext uri="{0D108BD9-81ED-4DB2-BD59-A6C34878D82A}">
                    <a16:rowId xmlns:a16="http://schemas.microsoft.com/office/drawing/2014/main" val="1214118947"/>
                  </a:ext>
                </a:extLst>
              </a:tr>
              <a:tr h="287341">
                <a:tc gridSpan="2" vMerge="1">
                  <a:txBody>
                    <a:bodyPr/>
                    <a:lstStyle/>
                    <a:p>
                      <a:endParaRPr lang="en-GB"/>
                    </a:p>
                  </a:txBody>
                  <a:tcPr/>
                </a:tc>
                <a:tc hMerge="1" vMerge="1">
                  <a:txBody>
                    <a:bodyPr/>
                    <a:lstStyle/>
                    <a:p>
                      <a:endParaRPr lang="en-GB"/>
                    </a:p>
                  </a:txBody>
                  <a:tcPr/>
                </a:tc>
                <a:tc>
                  <a:txBody>
                    <a:bodyPr/>
                    <a:lstStyle/>
                    <a:p>
                      <a:pPr marL="38100" marR="38100" algn="ctr">
                        <a:lnSpc>
                          <a:spcPts val="1600"/>
                        </a:lnSpc>
                        <a:spcAft>
                          <a:spcPts val="0"/>
                        </a:spcAft>
                      </a:pPr>
                      <a:r>
                        <a:rPr lang="en-GB" sz="1400">
                          <a:effectLst/>
                        </a:rPr>
                        <a:t>B</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ctr">
                        <a:lnSpc>
                          <a:spcPts val="1600"/>
                        </a:lnSpc>
                        <a:spcAft>
                          <a:spcPts val="0"/>
                        </a:spcAft>
                      </a:pPr>
                      <a:r>
                        <a:rPr lang="en-GB" sz="1400">
                          <a:effectLst/>
                        </a:rPr>
                        <a:t>Std. Error</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ctr">
                        <a:lnSpc>
                          <a:spcPts val="1600"/>
                        </a:lnSpc>
                        <a:spcAft>
                          <a:spcPts val="0"/>
                        </a:spcAft>
                      </a:pPr>
                      <a:r>
                        <a:rPr lang="en-GB" sz="1400">
                          <a:effectLst/>
                        </a:rPr>
                        <a:t>Beta</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vMerge="1">
                  <a:txBody>
                    <a:bodyPr/>
                    <a:lstStyle/>
                    <a:p>
                      <a:endParaRPr lang="en-GB"/>
                    </a:p>
                  </a:txBody>
                  <a:tcPr/>
                </a:tc>
                <a:tc vMerge="1">
                  <a:txBody>
                    <a:bodyPr/>
                    <a:lstStyle/>
                    <a:p>
                      <a:endParaRPr lang="en-GB"/>
                    </a:p>
                  </a:txBody>
                  <a:tcPr/>
                </a:tc>
                <a:extLst>
                  <a:ext uri="{0D108BD9-81ED-4DB2-BD59-A6C34878D82A}">
                    <a16:rowId xmlns:a16="http://schemas.microsoft.com/office/drawing/2014/main" val="366181603"/>
                  </a:ext>
                </a:extLst>
              </a:tr>
              <a:tr h="294436">
                <a:tc rowSpan="2">
                  <a:txBody>
                    <a:bodyPr/>
                    <a:lstStyle/>
                    <a:p>
                      <a:pPr marL="38100" marR="38100">
                        <a:lnSpc>
                          <a:spcPts val="1600"/>
                        </a:lnSpc>
                        <a:spcAft>
                          <a:spcPts val="0"/>
                        </a:spcAft>
                      </a:pPr>
                      <a:r>
                        <a:rPr lang="en-GB" sz="900">
                          <a:effectLst/>
                        </a:rPr>
                        <a:t>1</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nSpc>
                          <a:spcPts val="1600"/>
                        </a:lnSpc>
                        <a:spcAft>
                          <a:spcPts val="0"/>
                        </a:spcAft>
                      </a:pPr>
                      <a:r>
                        <a:rPr lang="en-GB" sz="1400">
                          <a:effectLst/>
                        </a:rPr>
                        <a:t>(Constant)</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solidFill>
                            <a:srgbClr val="FF0000"/>
                          </a:solidFill>
                          <a:effectLst/>
                        </a:rPr>
                        <a:t>1.155</a:t>
                      </a:r>
                      <a:endParaRPr lang="en-GB" sz="200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1.981</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0"/>
                        </a:spcAft>
                      </a:pPr>
                      <a:r>
                        <a:rPr lang="en-GB" sz="2400">
                          <a:effectLst/>
                        </a:rPr>
                        <a:t> </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r">
                        <a:lnSpc>
                          <a:spcPts val="1600"/>
                        </a:lnSpc>
                        <a:spcAft>
                          <a:spcPts val="0"/>
                        </a:spcAft>
                      </a:pPr>
                      <a:r>
                        <a:rPr lang="en-GB" sz="1400">
                          <a:effectLst/>
                        </a:rPr>
                        <a:t>.583</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.561</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2381723801"/>
                  </a:ext>
                </a:extLst>
              </a:tr>
              <a:tr h="287341">
                <a:tc vMerge="1">
                  <a:txBody>
                    <a:bodyPr/>
                    <a:lstStyle/>
                    <a:p>
                      <a:endParaRPr lang="en-GB"/>
                    </a:p>
                  </a:txBody>
                  <a:tcPr/>
                </a:tc>
                <a:tc>
                  <a:txBody>
                    <a:bodyPr/>
                    <a:lstStyle/>
                    <a:p>
                      <a:pPr marL="38100" marR="38100">
                        <a:lnSpc>
                          <a:spcPts val="1600"/>
                        </a:lnSpc>
                        <a:spcAft>
                          <a:spcPts val="0"/>
                        </a:spcAft>
                      </a:pPr>
                      <a:r>
                        <a:rPr lang="en-GB" sz="1400">
                          <a:effectLst/>
                        </a:rPr>
                        <a:t>BMI</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solidFill>
                            <a:srgbClr val="00B050"/>
                          </a:solidFill>
                          <a:effectLst/>
                        </a:rPr>
                        <a:t>1.076</a:t>
                      </a:r>
                      <a:endParaRPr lang="en-GB" sz="2000">
                        <a:solidFill>
                          <a:srgbClr val="00B05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.074</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.796</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14.588</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.000</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1630020119"/>
                  </a:ext>
                </a:extLst>
              </a:tr>
              <a:tr h="287341">
                <a:tc gridSpan="7">
                  <a:txBody>
                    <a:bodyPr/>
                    <a:lstStyle/>
                    <a:p>
                      <a:pPr marL="38100" marR="38100">
                        <a:lnSpc>
                          <a:spcPts val="1600"/>
                        </a:lnSpc>
                        <a:spcAft>
                          <a:spcPts val="0"/>
                        </a:spcAft>
                      </a:pPr>
                      <a:r>
                        <a:rPr lang="en-GB" sz="1400">
                          <a:effectLst/>
                        </a:rPr>
                        <a:t>a. Dependent Variable: Fat</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453647767"/>
                  </a:ext>
                </a:extLst>
              </a:tr>
            </a:tbl>
          </a:graphicData>
        </a:graphic>
      </p:graphicFrame>
    </p:spTree>
    <p:extLst>
      <p:ext uri="{BB962C8B-B14F-4D97-AF65-F5344CB8AC3E}">
        <p14:creationId xmlns:p14="http://schemas.microsoft.com/office/powerpoint/2010/main" val="866033448"/>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8C3B10-A9B5-4F38-BF66-6D57944A8372}"/>
              </a:ext>
            </a:extLst>
          </p:cNvPr>
          <p:cNvSpPr>
            <a:spLocks noGrp="1"/>
          </p:cNvSpPr>
          <p:nvPr>
            <p:ph type="title"/>
          </p:nvPr>
        </p:nvSpPr>
        <p:spPr/>
        <p:txBody>
          <a:bodyPr/>
          <a:lstStyle/>
          <a:p>
            <a:r>
              <a:rPr lang="en-GB"/>
              <a:t>One Way ANOVA</a:t>
            </a:r>
          </a:p>
        </p:txBody>
      </p:sp>
      <p:sp>
        <p:nvSpPr>
          <p:cNvPr id="3" name="Content Placeholder 2">
            <a:extLst>
              <a:ext uri="{FF2B5EF4-FFF2-40B4-BE49-F238E27FC236}">
                <a16:creationId xmlns:a16="http://schemas.microsoft.com/office/drawing/2014/main" id="{887D2844-4FC5-C182-59B3-56BEB3EDA34D}"/>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779333096"/>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Types of ANOVA</a:t>
            </a:r>
          </a:p>
        </p:txBody>
      </p:sp>
      <p:sp>
        <p:nvSpPr>
          <p:cNvPr id="3" name="Content Placeholder 2"/>
          <p:cNvSpPr>
            <a:spLocks noGrp="1"/>
          </p:cNvSpPr>
          <p:nvPr>
            <p:ph idx="1"/>
          </p:nvPr>
        </p:nvSpPr>
        <p:spPr/>
        <p:txBody>
          <a:bodyPr/>
          <a:lstStyle/>
          <a:p>
            <a:endParaRPr lang="en-GB"/>
          </a:p>
          <a:p>
            <a:r>
              <a:rPr lang="en-GB"/>
              <a:t>Independent ANOVA – 3 or more separate groups</a:t>
            </a:r>
          </a:p>
          <a:p>
            <a:endParaRPr lang="en-GB"/>
          </a:p>
          <a:p>
            <a:r>
              <a:rPr lang="en-GB"/>
              <a:t>Repeated measures ANOVA – One groups tested on several (more than 2) occasions.</a:t>
            </a:r>
          </a:p>
        </p:txBody>
      </p:sp>
    </p:spTree>
    <p:extLst>
      <p:ext uri="{BB962C8B-B14F-4D97-AF65-F5344CB8AC3E}">
        <p14:creationId xmlns:p14="http://schemas.microsoft.com/office/powerpoint/2010/main" val="2532183632"/>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Examples of both?</a:t>
            </a:r>
          </a:p>
        </p:txBody>
      </p:sp>
      <p:sp>
        <p:nvSpPr>
          <p:cNvPr id="3" name="Content Placeholder 2"/>
          <p:cNvSpPr>
            <a:spLocks noGrp="1"/>
          </p:cNvSpPr>
          <p:nvPr>
            <p:ph idx="1"/>
          </p:nvPr>
        </p:nvSpPr>
        <p:spPr/>
        <p:txBody>
          <a:bodyPr/>
          <a:lstStyle/>
          <a:p>
            <a:r>
              <a:rPr lang="en-GB"/>
              <a:t>Independent ANOVA – 3 or more separate groups</a:t>
            </a:r>
          </a:p>
          <a:p>
            <a:endParaRPr lang="en-GB"/>
          </a:p>
          <a:p>
            <a:r>
              <a:rPr lang="en-GB"/>
              <a:t>Repeated measures ANOVA – One groups tested on several (more than 2) occasions.</a:t>
            </a:r>
          </a:p>
          <a:p>
            <a:endParaRPr lang="en-GB"/>
          </a:p>
        </p:txBody>
      </p:sp>
    </p:spTree>
    <p:extLst>
      <p:ext uri="{BB962C8B-B14F-4D97-AF65-F5344CB8AC3E}">
        <p14:creationId xmlns:p14="http://schemas.microsoft.com/office/powerpoint/2010/main" val="1544717251"/>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633597"/>
            <a:ext cx="7772400" cy="1470025"/>
          </a:xfrm>
        </p:spPr>
        <p:txBody>
          <a:bodyPr/>
          <a:lstStyle/>
          <a:p>
            <a:r>
              <a:rPr lang="en-US"/>
              <a:t>One Way Analysis of Variance </a:t>
            </a:r>
            <a:br>
              <a:rPr lang="en-US"/>
            </a:br>
            <a:r>
              <a:rPr lang="en-US"/>
              <a:t>ANOVA</a:t>
            </a:r>
          </a:p>
        </p:txBody>
      </p:sp>
      <p:sp>
        <p:nvSpPr>
          <p:cNvPr id="3" name="Subtitle 2"/>
          <p:cNvSpPr>
            <a:spLocks noGrp="1"/>
          </p:cNvSpPr>
          <p:nvPr>
            <p:ph type="subTitle" idx="1"/>
          </p:nvPr>
        </p:nvSpPr>
        <p:spPr>
          <a:xfrm>
            <a:off x="1722908" y="2103620"/>
            <a:ext cx="8751923" cy="4754380"/>
          </a:xfrm>
        </p:spPr>
        <p:txBody>
          <a:bodyPr/>
          <a:lstStyle/>
          <a:p>
            <a:r>
              <a:rPr lang="en-US">
                <a:solidFill>
                  <a:schemeClr val="tx1"/>
                </a:solidFill>
              </a:rPr>
              <a:t>Compares 3 of more sets of data – time for Illinois agility test of different sports players</a:t>
            </a:r>
          </a:p>
          <a:p>
            <a:r>
              <a:rPr lang="en-US">
                <a:solidFill>
                  <a:srgbClr val="FF0000"/>
                </a:solidFill>
              </a:rPr>
              <a:t>A test of differences</a:t>
            </a:r>
          </a:p>
          <a:p>
            <a:endParaRPr lang="en-US" sz="1050">
              <a:solidFill>
                <a:schemeClr val="tx1"/>
              </a:solidFill>
            </a:endParaRPr>
          </a:p>
          <a:p>
            <a:r>
              <a:rPr lang="en-US" sz="4000" b="1">
                <a:solidFill>
                  <a:srgbClr val="0070C0"/>
                </a:solidFill>
              </a:rPr>
              <a:t>Team  23 23 31 24 24 21 22 22 24</a:t>
            </a:r>
          </a:p>
          <a:p>
            <a:r>
              <a:rPr lang="en-US" sz="4000" b="1" err="1">
                <a:solidFill>
                  <a:srgbClr val="00B050"/>
                </a:solidFill>
              </a:rPr>
              <a:t>Indiv</a:t>
            </a:r>
            <a:r>
              <a:rPr lang="en-US" sz="4000" b="1">
                <a:solidFill>
                  <a:srgbClr val="00B050"/>
                </a:solidFill>
              </a:rPr>
              <a:t>   29 34 21 25 36 25 21 35 27</a:t>
            </a:r>
          </a:p>
          <a:p>
            <a:r>
              <a:rPr lang="en-US" sz="4000" b="1">
                <a:solidFill>
                  <a:schemeClr val="accent6">
                    <a:lumMod val="75000"/>
                  </a:schemeClr>
                </a:solidFill>
              </a:rPr>
              <a:t>None   33 28 25 34 31 26 32 33 30 </a:t>
            </a:r>
          </a:p>
          <a:p>
            <a:endParaRPr lang="en-US">
              <a:solidFill>
                <a:schemeClr val="tx1"/>
              </a:solidFill>
            </a:endParaRPr>
          </a:p>
        </p:txBody>
      </p:sp>
    </p:spTree>
    <p:extLst>
      <p:ext uri="{BB962C8B-B14F-4D97-AF65-F5344CB8AC3E}">
        <p14:creationId xmlns:p14="http://schemas.microsoft.com/office/powerpoint/2010/main" val="2558100273"/>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Can I use multiple t-tests?</a:t>
            </a:r>
          </a:p>
        </p:txBody>
      </p:sp>
      <p:sp>
        <p:nvSpPr>
          <p:cNvPr id="3" name="Content Placeholder 2"/>
          <p:cNvSpPr>
            <a:spLocks noGrp="1"/>
          </p:cNvSpPr>
          <p:nvPr>
            <p:ph idx="1"/>
          </p:nvPr>
        </p:nvSpPr>
        <p:spPr>
          <a:xfrm>
            <a:off x="442452" y="1417638"/>
            <a:ext cx="11080954" cy="5099948"/>
          </a:xfrm>
          <a:solidFill>
            <a:schemeClr val="bg1"/>
          </a:solidFill>
        </p:spPr>
        <p:txBody>
          <a:bodyPr>
            <a:noAutofit/>
          </a:bodyPr>
          <a:lstStyle/>
          <a:p>
            <a:r>
              <a:rPr lang="en-US" sz="2400">
                <a:solidFill>
                  <a:srgbClr val="FF0000"/>
                </a:solidFill>
              </a:rPr>
              <a:t>No - because statistics generally determine probabilities they are always subject to errors.</a:t>
            </a:r>
            <a:endParaRPr lang="en-US" sz="2400"/>
          </a:p>
          <a:p>
            <a:r>
              <a:rPr lang="en-US" sz="2400">
                <a:solidFill>
                  <a:srgbClr val="00B0F0"/>
                </a:solidFill>
              </a:rPr>
              <a:t>Every time you conduct a t-test there is a chance that you will make a Type 1 error. This error is usually 5%. </a:t>
            </a:r>
          </a:p>
          <a:p>
            <a:pPr lvl="1"/>
            <a:r>
              <a:rPr lang="en-GB" sz="2000"/>
              <a:t>Type 1 error – rejection of true null hypothesis – false positive (a drug </a:t>
            </a:r>
            <a:r>
              <a:rPr lang="en-GB" sz="2000" b="1"/>
              <a:t>isn’t</a:t>
            </a:r>
            <a:r>
              <a:rPr lang="en-GB" sz="2000"/>
              <a:t> effective but incorrectly decide that </a:t>
            </a:r>
            <a:r>
              <a:rPr lang="en-GB" sz="2000" b="1"/>
              <a:t>it is</a:t>
            </a:r>
            <a:r>
              <a:rPr lang="en-GB" sz="2000"/>
              <a:t>)</a:t>
            </a:r>
          </a:p>
          <a:p>
            <a:pPr lvl="1"/>
            <a:r>
              <a:rPr lang="en-GB" sz="2000"/>
              <a:t>Type 2 error – fail to reject false null hypothesis – e.g. a drug </a:t>
            </a:r>
            <a:r>
              <a:rPr lang="en-GB" sz="2000" b="1"/>
              <a:t>is</a:t>
            </a:r>
            <a:r>
              <a:rPr lang="en-GB" sz="2000"/>
              <a:t> effective but incorrectly decide that </a:t>
            </a:r>
            <a:r>
              <a:rPr lang="en-GB" sz="2000" b="1"/>
              <a:t>it isn't</a:t>
            </a:r>
            <a:r>
              <a:rPr lang="en-GB" sz="2000"/>
              <a:t>. </a:t>
            </a:r>
            <a:endParaRPr lang="en-US" sz="2000"/>
          </a:p>
          <a:p>
            <a:r>
              <a:rPr lang="en-US" sz="2400">
                <a:solidFill>
                  <a:srgbClr val="FF0000"/>
                </a:solidFill>
              </a:rPr>
              <a:t>Therefore, by running two t-tests on the same data you will have increased your chance of "making a mistake" to 10%. Three t-tests would be 15% and so on. These are unacceptable errors. </a:t>
            </a:r>
            <a:endParaRPr lang="en-US" sz="2400"/>
          </a:p>
          <a:p>
            <a:r>
              <a:rPr lang="en-US" sz="2400">
                <a:solidFill>
                  <a:srgbClr val="00B050"/>
                </a:solidFill>
              </a:rPr>
              <a:t>An ANOVA controls for these errors so that the Type 1 error remains at 5% and you can be more confident that any significant result you find is not just down to chance. See our guide on</a:t>
            </a:r>
            <a:r>
              <a:rPr lang="en-US" sz="2400">
                <a:solidFill>
                  <a:srgbClr val="00B050"/>
                </a:solidFill>
                <a:hlinkClick r:id="rId2"/>
              </a:rPr>
              <a:t>.</a:t>
            </a:r>
            <a:endParaRPr lang="en-US" sz="2400">
              <a:solidFill>
                <a:srgbClr val="00B050"/>
              </a:solidFill>
            </a:endParaRPr>
          </a:p>
        </p:txBody>
      </p:sp>
    </p:spTree>
    <p:extLst>
      <p:ext uri="{BB962C8B-B14F-4D97-AF65-F5344CB8AC3E}">
        <p14:creationId xmlns:p14="http://schemas.microsoft.com/office/powerpoint/2010/main" val="2412740710"/>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36851"/>
            <a:ext cx="8229600" cy="602184"/>
          </a:xfrm>
        </p:spPr>
        <p:txBody>
          <a:bodyPr>
            <a:normAutofit fontScale="90000"/>
          </a:bodyPr>
          <a:lstStyle/>
          <a:p>
            <a:r>
              <a:rPr lang="en-US"/>
              <a:t>Errors</a:t>
            </a:r>
          </a:p>
        </p:txBody>
      </p:sp>
      <p:sp>
        <p:nvSpPr>
          <p:cNvPr id="3" name="Content Placeholder 2"/>
          <p:cNvSpPr>
            <a:spLocks noGrp="1"/>
          </p:cNvSpPr>
          <p:nvPr>
            <p:ph idx="1"/>
          </p:nvPr>
        </p:nvSpPr>
        <p:spPr>
          <a:xfrm>
            <a:off x="363793" y="1427969"/>
            <a:ext cx="11700387" cy="3999438"/>
          </a:xfrm>
        </p:spPr>
        <p:txBody>
          <a:bodyPr>
            <a:normAutofit fontScale="92500" lnSpcReduction="20000"/>
          </a:bodyPr>
          <a:lstStyle/>
          <a:p>
            <a:r>
              <a:rPr lang="en-US">
                <a:solidFill>
                  <a:srgbClr val="FF0000"/>
                </a:solidFill>
              </a:rPr>
              <a:t>A </a:t>
            </a:r>
            <a:r>
              <a:rPr lang="en-US" b="1" u="sng">
                <a:solidFill>
                  <a:srgbClr val="FF0000"/>
                </a:solidFill>
              </a:rPr>
              <a:t>type I error</a:t>
            </a:r>
            <a:r>
              <a:rPr lang="en-US" u="sng">
                <a:solidFill>
                  <a:srgbClr val="FF0000"/>
                </a:solidFill>
              </a:rPr>
              <a:t> </a:t>
            </a:r>
            <a:r>
              <a:rPr lang="en-US">
                <a:solidFill>
                  <a:srgbClr val="FF0000"/>
                </a:solidFill>
              </a:rPr>
              <a:t>is when you reject the </a:t>
            </a:r>
            <a:r>
              <a:rPr lang="en-US" i="1">
                <a:solidFill>
                  <a:srgbClr val="FF0000"/>
                </a:solidFill>
              </a:rPr>
              <a:t>null</a:t>
            </a:r>
            <a:r>
              <a:rPr lang="en-US">
                <a:solidFill>
                  <a:srgbClr val="FF0000"/>
                </a:solidFill>
              </a:rPr>
              <a:t> hypothesis when it is in fact true</a:t>
            </a:r>
          </a:p>
          <a:p>
            <a:endParaRPr lang="en-US"/>
          </a:p>
          <a:p>
            <a:pPr marL="0" indent="0">
              <a:buNone/>
            </a:pPr>
            <a:r>
              <a:rPr lang="en-US"/>
              <a:t>e.g. would be when the statistical test identifies an improvement in VO2 max when none had occurred. Therefore you would conclude, wrongly that the training </a:t>
            </a:r>
            <a:r>
              <a:rPr lang="en-US" err="1"/>
              <a:t>programme</a:t>
            </a:r>
            <a:r>
              <a:rPr lang="en-US"/>
              <a:t> has an impact aerobic capacity, when in fact it doesn’t</a:t>
            </a:r>
          </a:p>
          <a:p>
            <a:pPr marL="0" indent="0">
              <a:buNone/>
            </a:pPr>
            <a:endParaRPr lang="en-US"/>
          </a:p>
          <a:p>
            <a:r>
              <a:rPr lang="en-US">
                <a:solidFill>
                  <a:srgbClr val="FF0000"/>
                </a:solidFill>
              </a:rPr>
              <a:t>A </a:t>
            </a:r>
            <a:r>
              <a:rPr lang="en-US" b="1" u="sng">
                <a:solidFill>
                  <a:srgbClr val="FF0000"/>
                </a:solidFill>
              </a:rPr>
              <a:t>type II error</a:t>
            </a:r>
            <a:r>
              <a:rPr lang="en-US" u="sng">
                <a:solidFill>
                  <a:srgbClr val="FF0000"/>
                </a:solidFill>
              </a:rPr>
              <a:t> </a:t>
            </a:r>
            <a:r>
              <a:rPr lang="en-US">
                <a:solidFill>
                  <a:srgbClr val="FF0000"/>
                </a:solidFill>
              </a:rPr>
              <a:t>is the failure to reject a false null hypothesis.</a:t>
            </a:r>
          </a:p>
          <a:p>
            <a:endParaRPr lang="en-US"/>
          </a:p>
          <a:p>
            <a:pPr marL="0" indent="0">
              <a:buNone/>
            </a:pPr>
            <a:r>
              <a:rPr lang="en-US"/>
              <a:t>e.g. would be when the statistical test fails to detect an improvement in VO2 max when one had occurred. Therefore you would conclude, wrongly that the training </a:t>
            </a:r>
            <a:r>
              <a:rPr lang="en-US" err="1"/>
              <a:t>programme</a:t>
            </a:r>
            <a:r>
              <a:rPr lang="en-US"/>
              <a:t> has no impact, when in fact it does.</a:t>
            </a:r>
          </a:p>
        </p:txBody>
      </p:sp>
      <p:sp>
        <p:nvSpPr>
          <p:cNvPr id="4" name="TextBox 3"/>
          <p:cNvSpPr txBox="1"/>
          <p:nvPr/>
        </p:nvSpPr>
        <p:spPr>
          <a:xfrm>
            <a:off x="2250510" y="815991"/>
            <a:ext cx="7590772" cy="461665"/>
          </a:xfrm>
          <a:prstGeom prst="rect">
            <a:avLst/>
          </a:prstGeom>
          <a:noFill/>
        </p:spPr>
        <p:txBody>
          <a:bodyPr wrap="square" rtlCol="0">
            <a:spAutoFit/>
          </a:bodyPr>
          <a:lstStyle/>
          <a:p>
            <a:pPr algn="ctr"/>
            <a:r>
              <a:rPr lang="en-GB" sz="2400" b="1">
                <a:solidFill>
                  <a:srgbClr val="0070C0"/>
                </a:solidFill>
              </a:rPr>
              <a:t>Remember statistics are concerned with probabilities</a:t>
            </a:r>
          </a:p>
        </p:txBody>
      </p:sp>
    </p:spTree>
    <p:extLst>
      <p:ext uri="{BB962C8B-B14F-4D97-AF65-F5344CB8AC3E}">
        <p14:creationId xmlns:p14="http://schemas.microsoft.com/office/powerpoint/2010/main" val="1574695484"/>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Limitations of the ANOVA</a:t>
            </a:r>
          </a:p>
        </p:txBody>
      </p:sp>
      <p:sp>
        <p:nvSpPr>
          <p:cNvPr id="3" name="Content Placeholder 2"/>
          <p:cNvSpPr>
            <a:spLocks noGrp="1"/>
          </p:cNvSpPr>
          <p:nvPr>
            <p:ph idx="1"/>
          </p:nvPr>
        </p:nvSpPr>
        <p:spPr/>
        <p:txBody>
          <a:bodyPr>
            <a:normAutofit/>
          </a:bodyPr>
          <a:lstStyle/>
          <a:p>
            <a:pPr>
              <a:lnSpc>
                <a:spcPct val="80000"/>
              </a:lnSpc>
            </a:pPr>
            <a:r>
              <a:rPr lang="en-GB">
                <a:solidFill>
                  <a:srgbClr val="0070C0"/>
                </a:solidFill>
                <a:latin typeface="Arial" charset="0"/>
                <a:cs typeface="Arial" charset="0"/>
              </a:rPr>
              <a:t>ANOVA will tell you whether there is but not where the differences </a:t>
            </a:r>
            <a:r>
              <a:rPr lang="en-GB">
                <a:latin typeface="Arial" charset="0"/>
                <a:cs typeface="Arial" charset="0"/>
              </a:rPr>
              <a:t>are.</a:t>
            </a:r>
          </a:p>
          <a:p>
            <a:pPr>
              <a:lnSpc>
                <a:spcPct val="80000"/>
              </a:lnSpc>
            </a:pPr>
            <a:endParaRPr lang="en-GB">
              <a:latin typeface="Arial" charset="0"/>
              <a:cs typeface="Arial" charset="0"/>
            </a:endParaRPr>
          </a:p>
          <a:p>
            <a:pPr>
              <a:lnSpc>
                <a:spcPct val="80000"/>
              </a:lnSpc>
            </a:pPr>
            <a:r>
              <a:rPr lang="en-GB">
                <a:latin typeface="Arial" charset="0"/>
                <a:cs typeface="Arial" charset="0"/>
              </a:rPr>
              <a:t>To locate which groups vary you need to use a </a:t>
            </a:r>
            <a:r>
              <a:rPr lang="en-GB" b="1" i="1">
                <a:latin typeface="Arial" charset="0"/>
                <a:cs typeface="Arial" charset="0"/>
              </a:rPr>
              <a:t>Post Hoc test</a:t>
            </a:r>
            <a:r>
              <a:rPr lang="en-GB">
                <a:latin typeface="Arial" charset="0"/>
                <a:cs typeface="Arial" charset="0"/>
              </a:rPr>
              <a:t>.</a:t>
            </a:r>
          </a:p>
          <a:p>
            <a:pPr>
              <a:lnSpc>
                <a:spcPct val="80000"/>
              </a:lnSpc>
            </a:pPr>
            <a:endParaRPr lang="en-GB">
              <a:latin typeface="Arial" charset="0"/>
              <a:cs typeface="Arial" charset="0"/>
            </a:endParaRPr>
          </a:p>
          <a:p>
            <a:pPr>
              <a:lnSpc>
                <a:spcPct val="80000"/>
              </a:lnSpc>
            </a:pPr>
            <a:r>
              <a:rPr lang="en-GB">
                <a:solidFill>
                  <a:srgbClr val="0070C0"/>
                </a:solidFill>
                <a:latin typeface="Arial" charset="0"/>
                <a:cs typeface="Arial" charset="0"/>
              </a:rPr>
              <a:t>Normally </a:t>
            </a:r>
            <a:r>
              <a:rPr lang="en-GB" err="1">
                <a:solidFill>
                  <a:srgbClr val="0070C0"/>
                </a:solidFill>
                <a:latin typeface="Arial" charset="0"/>
                <a:cs typeface="Arial" charset="0"/>
              </a:rPr>
              <a:t>Tukey</a:t>
            </a:r>
            <a:r>
              <a:rPr lang="en-GB">
                <a:solidFill>
                  <a:srgbClr val="0070C0"/>
                </a:solidFill>
                <a:latin typeface="Arial" charset="0"/>
                <a:cs typeface="Arial" charset="0"/>
              </a:rPr>
              <a:t> or </a:t>
            </a:r>
            <a:r>
              <a:rPr lang="en-GB" err="1">
                <a:solidFill>
                  <a:srgbClr val="0070C0"/>
                </a:solidFill>
                <a:latin typeface="Arial" charset="0"/>
                <a:cs typeface="Arial" charset="0"/>
              </a:rPr>
              <a:t>Scheffe’s</a:t>
            </a:r>
            <a:r>
              <a:rPr lang="en-GB">
                <a:solidFill>
                  <a:srgbClr val="0070C0"/>
                </a:solidFill>
                <a:latin typeface="Arial" charset="0"/>
                <a:cs typeface="Arial" charset="0"/>
              </a:rPr>
              <a:t> (more conservative)</a:t>
            </a:r>
            <a:endParaRPr lang="en-US"/>
          </a:p>
        </p:txBody>
      </p:sp>
    </p:spTree>
    <p:extLst>
      <p:ext uri="{BB962C8B-B14F-4D97-AF65-F5344CB8AC3E}">
        <p14:creationId xmlns:p14="http://schemas.microsoft.com/office/powerpoint/2010/main" val="2500737215"/>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Inputting the Data</a:t>
            </a:r>
          </a:p>
        </p:txBody>
      </p:sp>
      <p:sp>
        <p:nvSpPr>
          <p:cNvPr id="3" name="Content Placeholder 2"/>
          <p:cNvSpPr>
            <a:spLocks noGrp="1"/>
          </p:cNvSpPr>
          <p:nvPr>
            <p:ph idx="1"/>
          </p:nvPr>
        </p:nvSpPr>
        <p:spPr/>
        <p:txBody>
          <a:bodyPr>
            <a:normAutofit fontScale="70000" lnSpcReduction="20000"/>
          </a:bodyPr>
          <a:lstStyle/>
          <a:p>
            <a:pPr marL="0" indent="0">
              <a:buNone/>
            </a:pPr>
            <a:r>
              <a:rPr lang="en-US"/>
              <a:t>Set up the variable view columns</a:t>
            </a:r>
          </a:p>
          <a:p>
            <a:pPr marL="0" indent="0">
              <a:buNone/>
            </a:pPr>
            <a:r>
              <a:rPr lang="en-US"/>
              <a:t>Column 1 – group</a:t>
            </a:r>
          </a:p>
          <a:p>
            <a:pPr marL="0" indent="0">
              <a:buNone/>
            </a:pPr>
            <a:r>
              <a:rPr lang="en-US"/>
              <a:t>Column 2 – time</a:t>
            </a:r>
          </a:p>
          <a:p>
            <a:pPr marL="0" indent="0">
              <a:buNone/>
            </a:pPr>
            <a:endParaRPr lang="en-US"/>
          </a:p>
          <a:p>
            <a:pPr marL="0" indent="0">
              <a:buNone/>
            </a:pPr>
            <a:r>
              <a:rPr lang="en-US"/>
              <a:t>You must convert your group titles to numbers </a:t>
            </a:r>
          </a:p>
          <a:p>
            <a:pPr marL="0" indent="0">
              <a:buNone/>
            </a:pPr>
            <a:r>
              <a:rPr lang="en-US"/>
              <a:t>so;</a:t>
            </a:r>
          </a:p>
          <a:p>
            <a:pPr marL="0" indent="0">
              <a:buNone/>
            </a:pPr>
            <a:r>
              <a:rPr lang="en-US"/>
              <a:t> </a:t>
            </a:r>
          </a:p>
          <a:p>
            <a:pPr marL="0" indent="0">
              <a:buNone/>
            </a:pPr>
            <a:r>
              <a:rPr lang="en-US"/>
              <a:t>Firstly groups an then in the values box 1=team; 2=</a:t>
            </a:r>
            <a:r>
              <a:rPr lang="en-US" err="1"/>
              <a:t>indiv</a:t>
            </a:r>
            <a:r>
              <a:rPr lang="en-US"/>
              <a:t>; 3 =none</a:t>
            </a:r>
          </a:p>
          <a:p>
            <a:pPr marL="0" indent="0">
              <a:buNone/>
            </a:pPr>
            <a:endParaRPr lang="en-US"/>
          </a:p>
          <a:p>
            <a:pPr marL="0" indent="0">
              <a:buNone/>
            </a:pPr>
            <a:r>
              <a:rPr lang="en-US"/>
              <a:t>Return to data view.</a:t>
            </a:r>
          </a:p>
        </p:txBody>
      </p:sp>
    </p:spTree>
    <p:extLst>
      <p:ext uri="{BB962C8B-B14F-4D97-AF65-F5344CB8AC3E}">
        <p14:creationId xmlns:p14="http://schemas.microsoft.com/office/powerpoint/2010/main" val="338164211"/>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Data view</a:t>
            </a:r>
          </a:p>
        </p:txBody>
      </p:sp>
      <p:sp>
        <p:nvSpPr>
          <p:cNvPr id="3" name="Content Placeholder 2"/>
          <p:cNvSpPr>
            <a:spLocks noGrp="1"/>
          </p:cNvSpPr>
          <p:nvPr>
            <p:ph idx="1"/>
          </p:nvPr>
        </p:nvSpPr>
        <p:spPr>
          <a:xfrm>
            <a:off x="1981200" y="1600201"/>
            <a:ext cx="8229600" cy="5009183"/>
          </a:xfrm>
        </p:spPr>
        <p:txBody>
          <a:bodyPr>
            <a:normAutofit/>
          </a:bodyPr>
          <a:lstStyle/>
          <a:p>
            <a:r>
              <a:rPr lang="en-US"/>
              <a:t>Under the group column insert 1 for group 1 and then the time for that person in the time column. The second person in the column is 1 then their time, the third is 1 then their time etc.</a:t>
            </a:r>
          </a:p>
          <a:p>
            <a:endParaRPr lang="en-US"/>
          </a:p>
          <a:p>
            <a:r>
              <a:rPr lang="en-US"/>
              <a:t>When you reach the second group of data then it is 2 under the group and their time in the time column etc.  </a:t>
            </a:r>
          </a:p>
          <a:p>
            <a:r>
              <a:rPr lang="en-US"/>
              <a:t>You data is ready to </a:t>
            </a:r>
            <a:r>
              <a:rPr lang="en-US" err="1"/>
              <a:t>analyse</a:t>
            </a:r>
            <a:endParaRPr lang="en-US"/>
          </a:p>
        </p:txBody>
      </p:sp>
    </p:spTree>
    <p:extLst>
      <p:ext uri="{BB962C8B-B14F-4D97-AF65-F5344CB8AC3E}">
        <p14:creationId xmlns:p14="http://schemas.microsoft.com/office/powerpoint/2010/main" val="213995408"/>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4461919" y="252413"/>
            <a:ext cx="2771775" cy="6353175"/>
          </a:xfrm>
          <a:prstGeom prst="rect">
            <a:avLst/>
          </a:prstGeom>
        </p:spPr>
      </p:pic>
    </p:spTree>
    <p:extLst>
      <p:ext uri="{BB962C8B-B14F-4D97-AF65-F5344CB8AC3E}">
        <p14:creationId xmlns:p14="http://schemas.microsoft.com/office/powerpoint/2010/main" val="3718459503"/>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Conducting the Test</a:t>
            </a:r>
          </a:p>
        </p:txBody>
      </p:sp>
      <p:sp>
        <p:nvSpPr>
          <p:cNvPr id="3" name="Content Placeholder 2"/>
          <p:cNvSpPr>
            <a:spLocks noGrp="1"/>
          </p:cNvSpPr>
          <p:nvPr>
            <p:ph idx="1"/>
          </p:nvPr>
        </p:nvSpPr>
        <p:spPr>
          <a:xfrm>
            <a:off x="1981200" y="1600201"/>
            <a:ext cx="8229600" cy="4718493"/>
          </a:xfrm>
        </p:spPr>
        <p:txBody>
          <a:bodyPr>
            <a:normAutofit/>
          </a:bodyPr>
          <a:lstStyle/>
          <a:p>
            <a:r>
              <a:rPr lang="en-US" err="1"/>
              <a:t>Analyse</a:t>
            </a:r>
            <a:endParaRPr lang="en-US"/>
          </a:p>
          <a:p>
            <a:r>
              <a:rPr lang="en-US"/>
              <a:t>Compare means</a:t>
            </a:r>
          </a:p>
          <a:p>
            <a:r>
              <a:rPr lang="en-US"/>
              <a:t>One way ANOVA</a:t>
            </a:r>
          </a:p>
          <a:p>
            <a:endParaRPr lang="en-US"/>
          </a:p>
          <a:p>
            <a:pPr marL="0" indent="0">
              <a:buNone/>
            </a:pPr>
            <a:r>
              <a:rPr lang="en-US"/>
              <a:t>Factor is the group</a:t>
            </a:r>
          </a:p>
          <a:p>
            <a:pPr marL="0" indent="0">
              <a:buNone/>
            </a:pPr>
            <a:r>
              <a:rPr lang="en-US"/>
              <a:t>Dependent is the time</a:t>
            </a:r>
          </a:p>
          <a:p>
            <a:pPr marL="0" indent="0">
              <a:buNone/>
            </a:pPr>
            <a:endParaRPr lang="en-US" sz="1000"/>
          </a:p>
          <a:p>
            <a:pPr marL="0" indent="0">
              <a:buNone/>
            </a:pPr>
            <a:r>
              <a:rPr lang="en-US"/>
              <a:t>As time is dependent on the person and the person is in a group.</a:t>
            </a:r>
          </a:p>
        </p:txBody>
      </p:sp>
    </p:spTree>
    <p:extLst>
      <p:ext uri="{BB962C8B-B14F-4D97-AF65-F5344CB8AC3E}">
        <p14:creationId xmlns:p14="http://schemas.microsoft.com/office/powerpoint/2010/main" val="883488144"/>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2702107" y="176213"/>
            <a:ext cx="7258050" cy="6505575"/>
          </a:xfrm>
          <a:prstGeom prst="rect">
            <a:avLst/>
          </a:prstGeom>
        </p:spPr>
      </p:pic>
    </p:spTree>
    <p:extLst>
      <p:ext uri="{BB962C8B-B14F-4D97-AF65-F5344CB8AC3E}">
        <p14:creationId xmlns:p14="http://schemas.microsoft.com/office/powerpoint/2010/main" val="82168533"/>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Post Hoc</a:t>
            </a:r>
          </a:p>
        </p:txBody>
      </p:sp>
      <p:sp>
        <p:nvSpPr>
          <p:cNvPr id="3" name="Content Placeholder 2"/>
          <p:cNvSpPr>
            <a:spLocks noGrp="1"/>
          </p:cNvSpPr>
          <p:nvPr>
            <p:ph idx="1"/>
          </p:nvPr>
        </p:nvSpPr>
        <p:spPr/>
        <p:txBody>
          <a:bodyPr/>
          <a:lstStyle/>
          <a:p>
            <a:r>
              <a:rPr lang="en-US"/>
              <a:t>Under options click </a:t>
            </a:r>
            <a:r>
              <a:rPr lang="en-US" err="1"/>
              <a:t>descriptives</a:t>
            </a:r>
            <a:endParaRPr lang="en-US"/>
          </a:p>
          <a:p>
            <a:endParaRPr lang="en-US"/>
          </a:p>
          <a:p>
            <a:r>
              <a:rPr lang="en-US"/>
              <a:t>Under post hoc click </a:t>
            </a:r>
            <a:r>
              <a:rPr lang="en-US" err="1"/>
              <a:t>Tukey</a:t>
            </a:r>
            <a:endParaRPr lang="en-US"/>
          </a:p>
        </p:txBody>
      </p:sp>
    </p:spTree>
    <p:extLst>
      <p:ext uri="{BB962C8B-B14F-4D97-AF65-F5344CB8AC3E}">
        <p14:creationId xmlns:p14="http://schemas.microsoft.com/office/powerpoint/2010/main" val="2924323818"/>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2709863" y="614363"/>
            <a:ext cx="6772275" cy="5629275"/>
          </a:xfrm>
          <a:prstGeom prst="rect">
            <a:avLst/>
          </a:prstGeom>
        </p:spPr>
      </p:pic>
    </p:spTree>
    <p:extLst>
      <p:ext uri="{BB962C8B-B14F-4D97-AF65-F5344CB8AC3E}">
        <p14:creationId xmlns:p14="http://schemas.microsoft.com/office/powerpoint/2010/main" val="2170109935"/>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2399212" y="274638"/>
            <a:ext cx="7302138" cy="6060848"/>
          </a:xfrm>
          <a:prstGeom prst="rect">
            <a:avLst/>
          </a:prstGeom>
        </p:spPr>
      </p:pic>
    </p:spTree>
    <p:extLst>
      <p:ext uri="{BB962C8B-B14F-4D97-AF65-F5344CB8AC3E}">
        <p14:creationId xmlns:p14="http://schemas.microsoft.com/office/powerpoint/2010/main" val="4027486376"/>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SPSS Output</a:t>
            </a:r>
          </a:p>
        </p:txBody>
      </p:sp>
      <p:pic>
        <p:nvPicPr>
          <p:cNvPr id="3" name="Picture 2"/>
          <p:cNvPicPr>
            <a:picLocks noChangeAspect="1"/>
          </p:cNvPicPr>
          <p:nvPr/>
        </p:nvPicPr>
        <p:blipFill>
          <a:blip r:embed="rId2"/>
          <a:stretch>
            <a:fillRect/>
          </a:stretch>
        </p:blipFill>
        <p:spPr>
          <a:xfrm>
            <a:off x="2373087" y="1452563"/>
            <a:ext cx="7837713" cy="4909049"/>
          </a:xfrm>
          <a:prstGeom prst="rect">
            <a:avLst/>
          </a:prstGeom>
        </p:spPr>
      </p:pic>
    </p:spTree>
    <p:extLst>
      <p:ext uri="{BB962C8B-B14F-4D97-AF65-F5344CB8AC3E}">
        <p14:creationId xmlns:p14="http://schemas.microsoft.com/office/powerpoint/2010/main" val="1499339147"/>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Post Hoc Analysis - </a:t>
            </a:r>
            <a:r>
              <a:rPr lang="en-GB" err="1"/>
              <a:t>Tukey</a:t>
            </a:r>
            <a:endParaRPr lang="en-GB"/>
          </a:p>
        </p:txBody>
      </p:sp>
      <p:pic>
        <p:nvPicPr>
          <p:cNvPr id="3" name="Picture 2"/>
          <p:cNvPicPr>
            <a:picLocks noChangeAspect="1"/>
          </p:cNvPicPr>
          <p:nvPr/>
        </p:nvPicPr>
        <p:blipFill>
          <a:blip r:embed="rId2"/>
          <a:stretch>
            <a:fillRect/>
          </a:stretch>
        </p:blipFill>
        <p:spPr>
          <a:xfrm>
            <a:off x="2307772" y="1814513"/>
            <a:ext cx="7903028" cy="4390345"/>
          </a:xfrm>
          <a:prstGeom prst="rect">
            <a:avLst/>
          </a:prstGeom>
        </p:spPr>
      </p:pic>
    </p:spTree>
    <p:extLst>
      <p:ext uri="{BB962C8B-B14F-4D97-AF65-F5344CB8AC3E}">
        <p14:creationId xmlns:p14="http://schemas.microsoft.com/office/powerpoint/2010/main" val="3529650865"/>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Writing the data</a:t>
            </a:r>
          </a:p>
        </p:txBody>
      </p:sp>
      <p:sp>
        <p:nvSpPr>
          <p:cNvPr id="3" name="Content Placeholder 2"/>
          <p:cNvSpPr>
            <a:spLocks noGrp="1"/>
          </p:cNvSpPr>
          <p:nvPr>
            <p:ph idx="1"/>
          </p:nvPr>
        </p:nvSpPr>
        <p:spPr/>
        <p:txBody>
          <a:bodyPr>
            <a:normAutofit fontScale="92500" lnSpcReduction="10000"/>
          </a:bodyPr>
          <a:lstStyle/>
          <a:p>
            <a:r>
              <a:rPr lang="en-US"/>
              <a:t>A one-way ANOVA was used to test for differences in  agility score using the </a:t>
            </a:r>
            <a:r>
              <a:rPr lang="en-US" err="1"/>
              <a:t>illinois</a:t>
            </a:r>
            <a:r>
              <a:rPr lang="en-US"/>
              <a:t> test. There were significant differences between the groups significantly across the three group (</a:t>
            </a:r>
            <a:r>
              <a:rPr lang="en-US" i="1">
                <a:solidFill>
                  <a:srgbClr val="FF0000"/>
                </a:solidFill>
              </a:rPr>
              <a:t>F</a:t>
            </a:r>
            <a:r>
              <a:rPr lang="en-US">
                <a:solidFill>
                  <a:srgbClr val="FF0000"/>
                </a:solidFill>
              </a:rPr>
              <a:t> (2, 24) = 5.45, </a:t>
            </a:r>
            <a:r>
              <a:rPr lang="en-US" i="1">
                <a:solidFill>
                  <a:srgbClr val="FF0000"/>
                </a:solidFill>
              </a:rPr>
              <a:t>p</a:t>
            </a:r>
            <a:r>
              <a:rPr lang="en-US">
                <a:solidFill>
                  <a:srgbClr val="FF0000"/>
                </a:solidFill>
              </a:rPr>
              <a:t> &lt;0.05) </a:t>
            </a:r>
          </a:p>
          <a:p>
            <a:endParaRPr lang="en-US"/>
          </a:p>
          <a:p>
            <a:r>
              <a:rPr lang="en-US"/>
              <a:t>Tukey post-hoc of the data indicated that there was a significant difference between team and those in the ‘none’ groups. </a:t>
            </a:r>
          </a:p>
          <a:p>
            <a:pPr marL="0" indent="0">
              <a:buNone/>
            </a:pPr>
            <a:endParaRPr lang="en-US"/>
          </a:p>
          <a:p>
            <a:r>
              <a:rPr lang="en-US"/>
              <a:t>Tukey post-hoc of the data indicated that there was no statistical difference between team and individual sports.</a:t>
            </a:r>
          </a:p>
          <a:p>
            <a:endParaRPr lang="en-US"/>
          </a:p>
        </p:txBody>
      </p:sp>
    </p:spTree>
    <p:extLst>
      <p:ext uri="{BB962C8B-B14F-4D97-AF65-F5344CB8AC3E}">
        <p14:creationId xmlns:p14="http://schemas.microsoft.com/office/powerpoint/2010/main" val="4214401544"/>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ANOVA with repeated Measures</a:t>
            </a:r>
          </a:p>
        </p:txBody>
      </p:sp>
      <p:sp>
        <p:nvSpPr>
          <p:cNvPr id="3" name="Content Placeholder 2"/>
          <p:cNvSpPr>
            <a:spLocks noGrp="1"/>
          </p:cNvSpPr>
          <p:nvPr>
            <p:ph idx="1"/>
          </p:nvPr>
        </p:nvSpPr>
        <p:spPr>
          <a:xfrm>
            <a:off x="1981200" y="1324629"/>
            <a:ext cx="8229600" cy="4525963"/>
          </a:xfrm>
        </p:spPr>
        <p:txBody>
          <a:bodyPr/>
          <a:lstStyle/>
          <a:p>
            <a:pPr marL="0" indent="0">
              <a:buNone/>
            </a:pPr>
            <a:r>
              <a:rPr lang="en-US"/>
              <a:t>Used when the same groups are tested on 3 or more occasions</a:t>
            </a:r>
          </a:p>
        </p:txBody>
      </p:sp>
      <p:graphicFrame>
        <p:nvGraphicFramePr>
          <p:cNvPr id="4" name="Table 3"/>
          <p:cNvGraphicFramePr>
            <a:graphicFrameLocks noGrp="1"/>
          </p:cNvGraphicFramePr>
          <p:nvPr/>
        </p:nvGraphicFramePr>
        <p:xfrm>
          <a:off x="3289278" y="2315499"/>
          <a:ext cx="6105243" cy="4557289"/>
        </p:xfrm>
        <a:graphic>
          <a:graphicData uri="http://schemas.openxmlformats.org/drawingml/2006/table">
            <a:tbl>
              <a:tblPr firstRow="1" bandRow="1">
                <a:tableStyleId>{5C22544A-7EE6-4342-B048-85BDC9FD1C3A}</a:tableStyleId>
              </a:tblPr>
              <a:tblGrid>
                <a:gridCol w="2035081">
                  <a:extLst>
                    <a:ext uri="{9D8B030D-6E8A-4147-A177-3AD203B41FA5}">
                      <a16:colId xmlns:a16="http://schemas.microsoft.com/office/drawing/2014/main" val="20000"/>
                    </a:ext>
                  </a:extLst>
                </a:gridCol>
                <a:gridCol w="2035081">
                  <a:extLst>
                    <a:ext uri="{9D8B030D-6E8A-4147-A177-3AD203B41FA5}">
                      <a16:colId xmlns:a16="http://schemas.microsoft.com/office/drawing/2014/main" val="20001"/>
                    </a:ext>
                  </a:extLst>
                </a:gridCol>
                <a:gridCol w="2035081">
                  <a:extLst>
                    <a:ext uri="{9D8B030D-6E8A-4147-A177-3AD203B41FA5}">
                      <a16:colId xmlns:a16="http://schemas.microsoft.com/office/drawing/2014/main" val="20002"/>
                    </a:ext>
                  </a:extLst>
                </a:gridCol>
              </a:tblGrid>
              <a:tr h="503449">
                <a:tc>
                  <a:txBody>
                    <a:bodyPr/>
                    <a:lstStyle/>
                    <a:p>
                      <a:r>
                        <a:rPr lang="en-US" err="1"/>
                        <a:t>Astrand</a:t>
                      </a:r>
                      <a:endParaRPr lang="en-US"/>
                    </a:p>
                  </a:txBody>
                  <a:tcPr/>
                </a:tc>
                <a:tc>
                  <a:txBody>
                    <a:bodyPr/>
                    <a:lstStyle/>
                    <a:p>
                      <a:r>
                        <a:rPr lang="en-US"/>
                        <a:t>Cooper</a:t>
                      </a:r>
                    </a:p>
                  </a:txBody>
                  <a:tcPr/>
                </a:tc>
                <a:tc>
                  <a:txBody>
                    <a:bodyPr/>
                    <a:lstStyle/>
                    <a:p>
                      <a:r>
                        <a:rPr lang="en-US" err="1"/>
                        <a:t>Metamax</a:t>
                      </a:r>
                      <a:endParaRPr lang="en-US"/>
                    </a:p>
                  </a:txBody>
                  <a:tcPr/>
                </a:tc>
                <a:extLst>
                  <a:ext uri="{0D108BD9-81ED-4DB2-BD59-A6C34878D82A}">
                    <a16:rowId xmlns:a16="http://schemas.microsoft.com/office/drawing/2014/main" val="10000"/>
                  </a:ext>
                </a:extLst>
              </a:tr>
              <a:tr h="503449">
                <a:tc>
                  <a:txBody>
                    <a:bodyPr/>
                    <a:lstStyle/>
                    <a:p>
                      <a:r>
                        <a:rPr lang="en-US" sz="3200"/>
                        <a:t>34.5</a:t>
                      </a:r>
                    </a:p>
                  </a:txBody>
                  <a:tcPr/>
                </a:tc>
                <a:tc>
                  <a:txBody>
                    <a:bodyPr/>
                    <a:lstStyle/>
                    <a:p>
                      <a:r>
                        <a:rPr lang="en-US" sz="3200"/>
                        <a:t>35.6</a:t>
                      </a:r>
                    </a:p>
                  </a:txBody>
                  <a:tcPr/>
                </a:tc>
                <a:tc>
                  <a:txBody>
                    <a:bodyPr/>
                    <a:lstStyle/>
                    <a:p>
                      <a:r>
                        <a:rPr lang="en-US" sz="3200"/>
                        <a:t>32.7</a:t>
                      </a:r>
                    </a:p>
                  </a:txBody>
                  <a:tcPr/>
                </a:tc>
                <a:extLst>
                  <a:ext uri="{0D108BD9-81ED-4DB2-BD59-A6C34878D82A}">
                    <a16:rowId xmlns:a16="http://schemas.microsoft.com/office/drawing/2014/main" val="10001"/>
                  </a:ext>
                </a:extLst>
              </a:tr>
              <a:tr h="503449">
                <a:tc>
                  <a:txBody>
                    <a:bodyPr/>
                    <a:lstStyle/>
                    <a:p>
                      <a:r>
                        <a:rPr lang="en-US" sz="3200"/>
                        <a:t>35.7</a:t>
                      </a:r>
                    </a:p>
                  </a:txBody>
                  <a:tcPr/>
                </a:tc>
                <a:tc>
                  <a:txBody>
                    <a:bodyPr/>
                    <a:lstStyle/>
                    <a:p>
                      <a:r>
                        <a:rPr lang="en-US" sz="3200"/>
                        <a:t>35.8</a:t>
                      </a:r>
                    </a:p>
                  </a:txBody>
                  <a:tcPr/>
                </a:tc>
                <a:tc>
                  <a:txBody>
                    <a:bodyPr/>
                    <a:lstStyle/>
                    <a:p>
                      <a:r>
                        <a:rPr lang="en-US" sz="3200"/>
                        <a:t>33.4</a:t>
                      </a:r>
                    </a:p>
                  </a:txBody>
                  <a:tcPr/>
                </a:tc>
                <a:extLst>
                  <a:ext uri="{0D108BD9-81ED-4DB2-BD59-A6C34878D82A}">
                    <a16:rowId xmlns:a16="http://schemas.microsoft.com/office/drawing/2014/main" val="10002"/>
                  </a:ext>
                </a:extLst>
              </a:tr>
              <a:tr h="503449">
                <a:tc>
                  <a:txBody>
                    <a:bodyPr/>
                    <a:lstStyle/>
                    <a:p>
                      <a:r>
                        <a:rPr lang="en-US" sz="3200"/>
                        <a:t>54.9</a:t>
                      </a:r>
                    </a:p>
                  </a:txBody>
                  <a:tcPr/>
                </a:tc>
                <a:tc>
                  <a:txBody>
                    <a:bodyPr/>
                    <a:lstStyle/>
                    <a:p>
                      <a:r>
                        <a:rPr lang="en-US" sz="3200"/>
                        <a:t>55.1</a:t>
                      </a:r>
                    </a:p>
                  </a:txBody>
                  <a:tcPr/>
                </a:tc>
                <a:tc>
                  <a:txBody>
                    <a:bodyPr/>
                    <a:lstStyle/>
                    <a:p>
                      <a:r>
                        <a:rPr lang="en-US" sz="3200"/>
                        <a:t>53.1</a:t>
                      </a:r>
                    </a:p>
                  </a:txBody>
                  <a:tcPr/>
                </a:tc>
                <a:extLst>
                  <a:ext uri="{0D108BD9-81ED-4DB2-BD59-A6C34878D82A}">
                    <a16:rowId xmlns:a16="http://schemas.microsoft.com/office/drawing/2014/main" val="10003"/>
                  </a:ext>
                </a:extLst>
              </a:tr>
              <a:tr h="503449">
                <a:tc>
                  <a:txBody>
                    <a:bodyPr/>
                    <a:lstStyle/>
                    <a:p>
                      <a:r>
                        <a:rPr lang="en-US" sz="3200"/>
                        <a:t>67.1</a:t>
                      </a:r>
                    </a:p>
                  </a:txBody>
                  <a:tcPr/>
                </a:tc>
                <a:tc>
                  <a:txBody>
                    <a:bodyPr/>
                    <a:lstStyle/>
                    <a:p>
                      <a:r>
                        <a:rPr lang="en-US" sz="3200"/>
                        <a:t>66.8</a:t>
                      </a:r>
                    </a:p>
                  </a:txBody>
                  <a:tcPr/>
                </a:tc>
                <a:tc>
                  <a:txBody>
                    <a:bodyPr/>
                    <a:lstStyle/>
                    <a:p>
                      <a:r>
                        <a:rPr lang="en-US" sz="3200"/>
                        <a:t>64.2</a:t>
                      </a:r>
                    </a:p>
                  </a:txBody>
                  <a:tcPr/>
                </a:tc>
                <a:extLst>
                  <a:ext uri="{0D108BD9-81ED-4DB2-BD59-A6C34878D82A}">
                    <a16:rowId xmlns:a16="http://schemas.microsoft.com/office/drawing/2014/main" val="10004"/>
                  </a:ext>
                </a:extLst>
              </a:tr>
              <a:tr h="503449">
                <a:tc>
                  <a:txBody>
                    <a:bodyPr/>
                    <a:lstStyle/>
                    <a:p>
                      <a:r>
                        <a:rPr lang="en-US" sz="3200"/>
                        <a:t>28.5</a:t>
                      </a:r>
                    </a:p>
                  </a:txBody>
                  <a:tcPr/>
                </a:tc>
                <a:tc>
                  <a:txBody>
                    <a:bodyPr/>
                    <a:lstStyle/>
                    <a:p>
                      <a:r>
                        <a:rPr lang="en-US" sz="3200"/>
                        <a:t>28.5</a:t>
                      </a:r>
                    </a:p>
                  </a:txBody>
                  <a:tcPr/>
                </a:tc>
                <a:tc>
                  <a:txBody>
                    <a:bodyPr/>
                    <a:lstStyle/>
                    <a:p>
                      <a:r>
                        <a:rPr lang="en-US" sz="3200"/>
                        <a:t>28.5</a:t>
                      </a:r>
                    </a:p>
                  </a:txBody>
                  <a:tcPr/>
                </a:tc>
                <a:extLst>
                  <a:ext uri="{0D108BD9-81ED-4DB2-BD59-A6C34878D82A}">
                    <a16:rowId xmlns:a16="http://schemas.microsoft.com/office/drawing/2014/main" val="10005"/>
                  </a:ext>
                </a:extLst>
              </a:tr>
              <a:tr h="503449">
                <a:tc>
                  <a:txBody>
                    <a:bodyPr/>
                    <a:lstStyle/>
                    <a:p>
                      <a:r>
                        <a:rPr lang="en-US" sz="3200"/>
                        <a:t>34.5</a:t>
                      </a:r>
                    </a:p>
                  </a:txBody>
                  <a:tcPr/>
                </a:tc>
                <a:tc>
                  <a:txBody>
                    <a:bodyPr/>
                    <a:lstStyle/>
                    <a:p>
                      <a:r>
                        <a:rPr lang="en-US" sz="3200"/>
                        <a:t>35.7</a:t>
                      </a:r>
                    </a:p>
                  </a:txBody>
                  <a:tcPr/>
                </a:tc>
                <a:tc>
                  <a:txBody>
                    <a:bodyPr/>
                    <a:lstStyle/>
                    <a:p>
                      <a:r>
                        <a:rPr lang="en-US" sz="3200"/>
                        <a:t>33.2</a:t>
                      </a:r>
                    </a:p>
                  </a:txBody>
                  <a:tcPr/>
                </a:tc>
                <a:extLst>
                  <a:ext uri="{0D108BD9-81ED-4DB2-BD59-A6C34878D82A}">
                    <a16:rowId xmlns:a16="http://schemas.microsoft.com/office/drawing/2014/main" val="10006"/>
                  </a:ext>
                </a:extLst>
              </a:tr>
              <a:tr h="503449">
                <a:tc>
                  <a:txBody>
                    <a:bodyPr/>
                    <a:lstStyle/>
                    <a:p>
                      <a:r>
                        <a:rPr lang="en-US" sz="3200"/>
                        <a:t>62.1</a:t>
                      </a:r>
                    </a:p>
                  </a:txBody>
                  <a:tcPr/>
                </a:tc>
                <a:tc>
                  <a:txBody>
                    <a:bodyPr/>
                    <a:lstStyle/>
                    <a:p>
                      <a:r>
                        <a:rPr lang="en-US" sz="3200"/>
                        <a:t>63.2</a:t>
                      </a:r>
                    </a:p>
                  </a:txBody>
                  <a:tcPr/>
                </a:tc>
                <a:tc>
                  <a:txBody>
                    <a:bodyPr/>
                    <a:lstStyle/>
                    <a:p>
                      <a:r>
                        <a:rPr lang="en-US" sz="3200"/>
                        <a:t>58.7</a:t>
                      </a:r>
                    </a:p>
                  </a:txBody>
                  <a:tcPr/>
                </a:tc>
                <a:extLst>
                  <a:ext uri="{0D108BD9-81ED-4DB2-BD59-A6C34878D82A}">
                    <a16:rowId xmlns:a16="http://schemas.microsoft.com/office/drawing/2014/main" val="10007"/>
                  </a:ext>
                </a:extLst>
              </a:tr>
            </a:tbl>
          </a:graphicData>
        </a:graphic>
      </p:graphicFrame>
    </p:spTree>
    <p:extLst>
      <p:ext uri="{BB962C8B-B14F-4D97-AF65-F5344CB8AC3E}">
        <p14:creationId xmlns:p14="http://schemas.microsoft.com/office/powerpoint/2010/main" val="595891204"/>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Set Up Variable View</a:t>
            </a:r>
          </a:p>
        </p:txBody>
      </p:sp>
      <p:sp>
        <p:nvSpPr>
          <p:cNvPr id="3" name="Content Placeholder 2"/>
          <p:cNvSpPr>
            <a:spLocks noGrp="1"/>
          </p:cNvSpPr>
          <p:nvPr>
            <p:ph idx="1"/>
          </p:nvPr>
        </p:nvSpPr>
        <p:spPr/>
        <p:txBody>
          <a:bodyPr>
            <a:normAutofit/>
          </a:bodyPr>
          <a:lstStyle/>
          <a:p>
            <a:r>
              <a:rPr lang="en-US"/>
              <a:t>Row 1 – VO2_1		name=</a:t>
            </a:r>
            <a:r>
              <a:rPr lang="en-US" err="1"/>
              <a:t>Astrand</a:t>
            </a:r>
            <a:endParaRPr lang="en-US"/>
          </a:p>
          <a:p>
            <a:r>
              <a:rPr lang="en-US"/>
              <a:t>Row 2 – VO2_2		name=Cooper</a:t>
            </a:r>
          </a:p>
          <a:p>
            <a:r>
              <a:rPr lang="en-US"/>
              <a:t>Row 3 – VO2_3		name=</a:t>
            </a:r>
            <a:r>
              <a:rPr lang="en-US" err="1"/>
              <a:t>Metamax</a:t>
            </a:r>
            <a:endParaRPr lang="en-US"/>
          </a:p>
          <a:p>
            <a:endParaRPr lang="en-US"/>
          </a:p>
          <a:p>
            <a:pPr marL="0" indent="0">
              <a:buNone/>
            </a:pPr>
            <a:r>
              <a:rPr lang="en-US"/>
              <a:t>Data view</a:t>
            </a:r>
          </a:p>
          <a:p>
            <a:pPr marL="0" indent="0">
              <a:buNone/>
            </a:pPr>
            <a:endParaRPr lang="en-US"/>
          </a:p>
          <a:p>
            <a:r>
              <a:rPr lang="en-US"/>
              <a:t>Copy data across</a:t>
            </a:r>
          </a:p>
        </p:txBody>
      </p:sp>
    </p:spTree>
    <p:extLst>
      <p:ext uri="{BB962C8B-B14F-4D97-AF65-F5344CB8AC3E}">
        <p14:creationId xmlns:p14="http://schemas.microsoft.com/office/powerpoint/2010/main" val="4275877345"/>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Conducting the Test</a:t>
            </a:r>
          </a:p>
        </p:txBody>
      </p:sp>
      <p:sp>
        <p:nvSpPr>
          <p:cNvPr id="3" name="Content Placeholder 2"/>
          <p:cNvSpPr>
            <a:spLocks noGrp="1"/>
          </p:cNvSpPr>
          <p:nvPr>
            <p:ph idx="1"/>
          </p:nvPr>
        </p:nvSpPr>
        <p:spPr/>
        <p:txBody>
          <a:bodyPr/>
          <a:lstStyle/>
          <a:p>
            <a:r>
              <a:rPr lang="en-US" err="1"/>
              <a:t>Analyse</a:t>
            </a:r>
            <a:endParaRPr lang="en-US"/>
          </a:p>
          <a:p>
            <a:r>
              <a:rPr lang="en-US"/>
              <a:t>General Linear model</a:t>
            </a:r>
          </a:p>
          <a:p>
            <a:r>
              <a:rPr lang="en-US"/>
              <a:t>Repeated measures</a:t>
            </a:r>
          </a:p>
        </p:txBody>
      </p:sp>
    </p:spTree>
    <p:extLst>
      <p:ext uri="{BB962C8B-B14F-4D97-AF65-F5344CB8AC3E}">
        <p14:creationId xmlns:p14="http://schemas.microsoft.com/office/powerpoint/2010/main" val="3471776447"/>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Repeated Measure Define factors</a:t>
            </a:r>
          </a:p>
        </p:txBody>
      </p:sp>
      <p:sp>
        <p:nvSpPr>
          <p:cNvPr id="3" name="Content Placeholder 2"/>
          <p:cNvSpPr>
            <a:spLocks noGrp="1"/>
          </p:cNvSpPr>
          <p:nvPr>
            <p:ph idx="1"/>
          </p:nvPr>
        </p:nvSpPr>
        <p:spPr/>
        <p:txBody>
          <a:bodyPr/>
          <a:lstStyle/>
          <a:p>
            <a:r>
              <a:rPr lang="en-US"/>
              <a:t>Within subject name = VO2</a:t>
            </a:r>
          </a:p>
          <a:p>
            <a:endParaRPr lang="en-US"/>
          </a:p>
          <a:p>
            <a:r>
              <a:rPr lang="en-US"/>
              <a:t>Number of levels = 3</a:t>
            </a:r>
          </a:p>
          <a:p>
            <a:endParaRPr lang="en-US"/>
          </a:p>
          <a:p>
            <a:r>
              <a:rPr lang="en-US"/>
              <a:t>Click add</a:t>
            </a:r>
          </a:p>
          <a:p>
            <a:r>
              <a:rPr lang="en-US"/>
              <a:t>Click define</a:t>
            </a:r>
          </a:p>
        </p:txBody>
      </p:sp>
    </p:spTree>
    <p:extLst>
      <p:ext uri="{BB962C8B-B14F-4D97-AF65-F5344CB8AC3E}">
        <p14:creationId xmlns:p14="http://schemas.microsoft.com/office/powerpoint/2010/main" val="2630927136"/>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2352675" y="647700"/>
            <a:ext cx="7486650" cy="5562600"/>
          </a:xfrm>
          <a:prstGeom prst="rect">
            <a:avLst/>
          </a:prstGeom>
        </p:spPr>
      </p:pic>
    </p:spTree>
    <p:extLst>
      <p:ext uri="{BB962C8B-B14F-4D97-AF65-F5344CB8AC3E}">
        <p14:creationId xmlns:p14="http://schemas.microsoft.com/office/powerpoint/2010/main" val="492876485"/>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3705497" y="705395"/>
            <a:ext cx="4114528" cy="5019131"/>
          </a:xfrm>
          <a:prstGeom prst="rect">
            <a:avLst/>
          </a:prstGeom>
        </p:spPr>
      </p:pic>
    </p:spTree>
    <p:extLst>
      <p:ext uri="{BB962C8B-B14F-4D97-AF65-F5344CB8AC3E}">
        <p14:creationId xmlns:p14="http://schemas.microsoft.com/office/powerpoint/2010/main" val="2813363131"/>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Within Subjects Variable Box</a:t>
            </a:r>
          </a:p>
        </p:txBody>
      </p:sp>
      <p:sp>
        <p:nvSpPr>
          <p:cNvPr id="3" name="Content Placeholder 2"/>
          <p:cNvSpPr>
            <a:spLocks noGrp="1"/>
          </p:cNvSpPr>
          <p:nvPr>
            <p:ph idx="1"/>
          </p:nvPr>
        </p:nvSpPr>
        <p:spPr/>
        <p:txBody>
          <a:bodyPr/>
          <a:lstStyle/>
          <a:p>
            <a:r>
              <a:rPr lang="en-US"/>
              <a:t>Click across</a:t>
            </a:r>
          </a:p>
          <a:p>
            <a:endParaRPr lang="en-US"/>
          </a:p>
          <a:p>
            <a:r>
              <a:rPr lang="en-US" err="1"/>
              <a:t>Astrand</a:t>
            </a:r>
            <a:r>
              <a:rPr lang="en-US"/>
              <a:t> to 1</a:t>
            </a:r>
          </a:p>
          <a:p>
            <a:r>
              <a:rPr lang="en-US"/>
              <a:t>Cooper to 2</a:t>
            </a:r>
          </a:p>
          <a:p>
            <a:r>
              <a:rPr lang="en-US" err="1"/>
              <a:t>Metamax</a:t>
            </a:r>
            <a:r>
              <a:rPr lang="en-US"/>
              <a:t> to 3</a:t>
            </a:r>
          </a:p>
        </p:txBody>
      </p:sp>
    </p:spTree>
    <p:extLst>
      <p:ext uri="{BB962C8B-B14F-4D97-AF65-F5344CB8AC3E}">
        <p14:creationId xmlns:p14="http://schemas.microsoft.com/office/powerpoint/2010/main" val="2044778748"/>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2817224" y="548640"/>
            <a:ext cx="6492239" cy="5318760"/>
          </a:xfrm>
          <a:prstGeom prst="rect">
            <a:avLst/>
          </a:prstGeom>
        </p:spPr>
      </p:pic>
    </p:spTree>
    <p:extLst>
      <p:ext uri="{BB962C8B-B14F-4D97-AF65-F5344CB8AC3E}">
        <p14:creationId xmlns:p14="http://schemas.microsoft.com/office/powerpoint/2010/main" val="1930798169"/>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Options</a:t>
            </a:r>
          </a:p>
        </p:txBody>
      </p:sp>
      <p:sp>
        <p:nvSpPr>
          <p:cNvPr id="3" name="Content Placeholder 2"/>
          <p:cNvSpPr>
            <a:spLocks noGrp="1"/>
          </p:cNvSpPr>
          <p:nvPr>
            <p:ph idx="1"/>
          </p:nvPr>
        </p:nvSpPr>
        <p:spPr/>
        <p:txBody>
          <a:bodyPr/>
          <a:lstStyle/>
          <a:p>
            <a:r>
              <a:rPr lang="en-GB">
                <a:solidFill>
                  <a:srgbClr val="0070C0"/>
                </a:solidFill>
              </a:rPr>
              <a:t>Move VO2 and overall </a:t>
            </a:r>
            <a:r>
              <a:rPr lang="en-GB"/>
              <a:t>– Display means for</a:t>
            </a:r>
          </a:p>
          <a:p>
            <a:r>
              <a:rPr lang="en-GB">
                <a:solidFill>
                  <a:srgbClr val="00B050"/>
                </a:solidFill>
              </a:rPr>
              <a:t>Click</a:t>
            </a:r>
          </a:p>
          <a:p>
            <a:pPr lvl="1"/>
            <a:r>
              <a:rPr lang="en-GB"/>
              <a:t>Compare main effect</a:t>
            </a:r>
          </a:p>
          <a:p>
            <a:pPr lvl="1"/>
            <a:r>
              <a:rPr lang="en-GB"/>
              <a:t>Descriptive statistics</a:t>
            </a:r>
          </a:p>
          <a:p>
            <a:pPr lvl="1"/>
            <a:r>
              <a:rPr lang="en-GB"/>
              <a:t>Estimates of effect size</a:t>
            </a:r>
          </a:p>
          <a:p>
            <a:pPr lvl="1"/>
            <a:r>
              <a:rPr lang="en-GB"/>
              <a:t>Homogeneity tests</a:t>
            </a:r>
          </a:p>
          <a:p>
            <a:pPr marL="457200" lvl="1" indent="0">
              <a:buNone/>
            </a:pPr>
            <a:r>
              <a:rPr lang="en-GB"/>
              <a:t>(this will provide post hoc analysis)</a:t>
            </a:r>
          </a:p>
          <a:p>
            <a:pPr marL="457200" lvl="1" indent="0">
              <a:buNone/>
            </a:pPr>
            <a:r>
              <a:rPr lang="en-GB">
                <a:solidFill>
                  <a:srgbClr val="FF0000"/>
                </a:solidFill>
              </a:rPr>
              <a:t>continue</a:t>
            </a:r>
          </a:p>
        </p:txBody>
      </p:sp>
    </p:spTree>
    <p:extLst>
      <p:ext uri="{BB962C8B-B14F-4D97-AF65-F5344CB8AC3E}">
        <p14:creationId xmlns:p14="http://schemas.microsoft.com/office/powerpoint/2010/main" val="207099639"/>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2791098" y="523875"/>
            <a:ext cx="6492239" cy="5810250"/>
          </a:xfrm>
          <a:prstGeom prst="rect">
            <a:avLst/>
          </a:prstGeom>
        </p:spPr>
      </p:pic>
    </p:spTree>
    <p:extLst>
      <p:ext uri="{BB962C8B-B14F-4D97-AF65-F5344CB8AC3E}">
        <p14:creationId xmlns:p14="http://schemas.microsoft.com/office/powerpoint/2010/main" val="191815603"/>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Content Placeholder 4"/>
          <p:cNvPicPr>
            <a:picLocks noGrp="1" noChangeAspect="1"/>
          </p:cNvPicPr>
          <p:nvPr>
            <p:ph idx="1"/>
          </p:nvPr>
        </p:nvPicPr>
        <p:blipFill>
          <a:blip r:embed="rId2"/>
          <a:stretch>
            <a:fillRect/>
          </a:stretch>
        </p:blipFill>
        <p:spPr>
          <a:xfrm>
            <a:off x="1981201" y="1580925"/>
            <a:ext cx="7038975" cy="1743075"/>
          </a:xfrm>
          <a:prstGeom prst="rect">
            <a:avLst/>
          </a:prstGeom>
        </p:spPr>
      </p:pic>
      <p:pic>
        <p:nvPicPr>
          <p:cNvPr id="4" name="Picture 3"/>
          <p:cNvPicPr>
            <a:picLocks noChangeAspect="1"/>
          </p:cNvPicPr>
          <p:nvPr/>
        </p:nvPicPr>
        <p:blipFill>
          <a:blip r:embed="rId3"/>
          <a:stretch>
            <a:fillRect/>
          </a:stretch>
        </p:blipFill>
        <p:spPr>
          <a:xfrm>
            <a:off x="1981201" y="274638"/>
            <a:ext cx="3400425" cy="1485900"/>
          </a:xfrm>
          <a:prstGeom prst="rect">
            <a:avLst/>
          </a:prstGeom>
        </p:spPr>
      </p:pic>
      <p:pic>
        <p:nvPicPr>
          <p:cNvPr id="6" name="Picture 5"/>
          <p:cNvPicPr>
            <a:picLocks noChangeAspect="1"/>
          </p:cNvPicPr>
          <p:nvPr/>
        </p:nvPicPr>
        <p:blipFill>
          <a:blip r:embed="rId4"/>
          <a:stretch>
            <a:fillRect/>
          </a:stretch>
        </p:blipFill>
        <p:spPr>
          <a:xfrm>
            <a:off x="1981201" y="3504702"/>
            <a:ext cx="6905625" cy="2895600"/>
          </a:xfrm>
          <a:prstGeom prst="rect">
            <a:avLst/>
          </a:prstGeom>
        </p:spPr>
      </p:pic>
    </p:spTree>
    <p:extLst>
      <p:ext uri="{BB962C8B-B14F-4D97-AF65-F5344CB8AC3E}">
        <p14:creationId xmlns:p14="http://schemas.microsoft.com/office/powerpoint/2010/main" val="1399991558"/>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90966"/>
            <a:ext cx="8229600" cy="1143000"/>
          </a:xfrm>
        </p:spPr>
        <p:txBody>
          <a:bodyPr/>
          <a:lstStyle/>
          <a:p>
            <a:r>
              <a:rPr lang="en-GB"/>
              <a:t>Post Hoc Analysis</a:t>
            </a:r>
          </a:p>
        </p:txBody>
      </p:sp>
      <p:sp>
        <p:nvSpPr>
          <p:cNvPr id="3" name="Content Placeholder 2"/>
          <p:cNvSpPr>
            <a:spLocks noGrp="1"/>
          </p:cNvSpPr>
          <p:nvPr>
            <p:ph idx="1"/>
          </p:nvPr>
        </p:nvSpPr>
        <p:spPr>
          <a:xfrm>
            <a:off x="1981200" y="1600200"/>
            <a:ext cx="8229600" cy="4983480"/>
          </a:xfrm>
        </p:spPr>
        <p:txBody>
          <a:bodyPr>
            <a:normAutofit/>
          </a:bodyPr>
          <a:lstStyle/>
          <a:p>
            <a:endParaRPr lang="en-GB"/>
          </a:p>
          <a:p>
            <a:endParaRPr lang="en-GB"/>
          </a:p>
          <a:p>
            <a:endParaRPr lang="en-GB"/>
          </a:p>
          <a:p>
            <a:endParaRPr lang="en-GB"/>
          </a:p>
          <a:p>
            <a:endParaRPr lang="en-GB"/>
          </a:p>
          <a:p>
            <a:endParaRPr lang="en-GB"/>
          </a:p>
          <a:p>
            <a:r>
              <a:rPr lang="en-GB" sz="1600"/>
              <a:t>1 - </a:t>
            </a:r>
            <a:r>
              <a:rPr lang="en-GB" sz="1600" err="1"/>
              <a:t>Astrand</a:t>
            </a:r>
            <a:endParaRPr lang="en-GB" sz="1600"/>
          </a:p>
          <a:p>
            <a:r>
              <a:rPr lang="en-GB" sz="1600"/>
              <a:t>2 - Cooper</a:t>
            </a:r>
          </a:p>
          <a:p>
            <a:r>
              <a:rPr lang="en-GB" sz="1600"/>
              <a:t>3 - </a:t>
            </a:r>
            <a:r>
              <a:rPr lang="en-GB" sz="1600" err="1"/>
              <a:t>Metamax</a:t>
            </a:r>
            <a:endParaRPr lang="en-GB" sz="1600"/>
          </a:p>
        </p:txBody>
      </p:sp>
      <p:pic>
        <p:nvPicPr>
          <p:cNvPr id="4" name="Picture 3"/>
          <p:cNvPicPr>
            <a:picLocks noChangeAspect="1"/>
          </p:cNvPicPr>
          <p:nvPr/>
        </p:nvPicPr>
        <p:blipFill>
          <a:blip r:embed="rId2"/>
          <a:stretch>
            <a:fillRect/>
          </a:stretch>
        </p:blipFill>
        <p:spPr>
          <a:xfrm>
            <a:off x="2464526" y="1067732"/>
            <a:ext cx="6675120" cy="3830840"/>
          </a:xfrm>
          <a:prstGeom prst="rect">
            <a:avLst/>
          </a:prstGeom>
        </p:spPr>
      </p:pic>
    </p:spTree>
    <p:extLst>
      <p:ext uri="{BB962C8B-B14F-4D97-AF65-F5344CB8AC3E}">
        <p14:creationId xmlns:p14="http://schemas.microsoft.com/office/powerpoint/2010/main" val="1319119501"/>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Output Information </a:t>
            </a:r>
          </a:p>
        </p:txBody>
      </p:sp>
      <p:sp>
        <p:nvSpPr>
          <p:cNvPr id="3" name="Content Placeholder 2"/>
          <p:cNvSpPr>
            <a:spLocks noGrp="1"/>
          </p:cNvSpPr>
          <p:nvPr>
            <p:ph idx="1"/>
          </p:nvPr>
        </p:nvSpPr>
        <p:spPr>
          <a:xfrm>
            <a:off x="1209368" y="1226574"/>
            <a:ext cx="9345561" cy="5026068"/>
          </a:xfrm>
        </p:spPr>
        <p:txBody>
          <a:bodyPr>
            <a:normAutofit/>
          </a:bodyPr>
          <a:lstStyle/>
          <a:p>
            <a:pPr marL="0" indent="0">
              <a:buNone/>
            </a:pPr>
            <a:endParaRPr lang="en-US"/>
          </a:p>
          <a:p>
            <a:r>
              <a:rPr lang="en-US" sz="3000">
                <a:solidFill>
                  <a:srgbClr val="00B0F0"/>
                </a:solidFill>
              </a:rPr>
              <a:t>Descriptive statistics</a:t>
            </a:r>
          </a:p>
          <a:p>
            <a:r>
              <a:rPr lang="en-US" sz="3000" err="1">
                <a:solidFill>
                  <a:srgbClr val="7030A0"/>
                </a:solidFill>
              </a:rPr>
              <a:t>Mauchly’s</a:t>
            </a:r>
            <a:r>
              <a:rPr lang="en-US" sz="3000">
                <a:solidFill>
                  <a:srgbClr val="7030A0"/>
                </a:solidFill>
              </a:rPr>
              <a:t> test of </a:t>
            </a:r>
            <a:r>
              <a:rPr lang="en-US" sz="3000" err="1">
                <a:solidFill>
                  <a:srgbClr val="7030A0"/>
                </a:solidFill>
              </a:rPr>
              <a:t>sphericity</a:t>
            </a:r>
            <a:endParaRPr lang="en-US" sz="3000">
              <a:solidFill>
                <a:srgbClr val="7030A0"/>
              </a:solidFill>
            </a:endParaRPr>
          </a:p>
          <a:p>
            <a:r>
              <a:rPr lang="en-US" sz="3000">
                <a:solidFill>
                  <a:srgbClr val="FF0000"/>
                </a:solidFill>
              </a:rPr>
              <a:t>Measure : Measure 1 (test of within subjects effects)</a:t>
            </a:r>
          </a:p>
          <a:p>
            <a:endParaRPr lang="en-US"/>
          </a:p>
          <a:p>
            <a:pPr marL="0" indent="0">
              <a:buNone/>
            </a:pPr>
            <a:r>
              <a:rPr lang="en-US"/>
              <a:t>Information required in on Measure 1 and you read the first line (</a:t>
            </a:r>
            <a:r>
              <a:rPr lang="en-US" err="1"/>
              <a:t>Sphericity</a:t>
            </a:r>
            <a:r>
              <a:rPr lang="en-US"/>
              <a:t> assumed if the </a:t>
            </a:r>
            <a:r>
              <a:rPr lang="en-US" err="1"/>
              <a:t>Mauchly</a:t>
            </a:r>
            <a:r>
              <a:rPr lang="en-US"/>
              <a:t> test is greater than 0.05 – if not use one of the other Epsilon values) – consider the significance.</a:t>
            </a:r>
          </a:p>
        </p:txBody>
      </p:sp>
    </p:spTree>
    <p:extLst>
      <p:ext uri="{BB962C8B-B14F-4D97-AF65-F5344CB8AC3E}">
        <p14:creationId xmlns:p14="http://schemas.microsoft.com/office/powerpoint/2010/main" val="921636074"/>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2526"/>
            <a:ext cx="8229600" cy="852704"/>
          </a:xfrm>
        </p:spPr>
        <p:txBody>
          <a:bodyPr/>
          <a:lstStyle/>
          <a:p>
            <a:r>
              <a:rPr lang="en-GB"/>
              <a:t>SPSS output data</a:t>
            </a:r>
          </a:p>
        </p:txBody>
      </p:sp>
      <p:graphicFrame>
        <p:nvGraphicFramePr>
          <p:cNvPr id="4" name="Table 3"/>
          <p:cNvGraphicFramePr>
            <a:graphicFrameLocks noGrp="1"/>
          </p:cNvGraphicFramePr>
          <p:nvPr/>
        </p:nvGraphicFramePr>
        <p:xfrm>
          <a:off x="1524001" y="865230"/>
          <a:ext cx="3313135" cy="1368850"/>
        </p:xfrm>
        <a:graphic>
          <a:graphicData uri="http://schemas.openxmlformats.org/drawingml/2006/table">
            <a:tbl>
              <a:tblPr>
                <a:tableStyleId>{5C22544A-7EE6-4342-B048-85BDC9FD1C3A}</a:tableStyleId>
              </a:tblPr>
              <a:tblGrid>
                <a:gridCol w="761901">
                  <a:extLst>
                    <a:ext uri="{9D8B030D-6E8A-4147-A177-3AD203B41FA5}">
                      <a16:colId xmlns:a16="http://schemas.microsoft.com/office/drawing/2014/main" val="20000"/>
                    </a:ext>
                  </a:extLst>
                </a:gridCol>
                <a:gridCol w="747739">
                  <a:extLst>
                    <a:ext uri="{9D8B030D-6E8A-4147-A177-3AD203B41FA5}">
                      <a16:colId xmlns:a16="http://schemas.microsoft.com/office/drawing/2014/main" val="20001"/>
                    </a:ext>
                  </a:extLst>
                </a:gridCol>
                <a:gridCol w="1055756">
                  <a:extLst>
                    <a:ext uri="{9D8B030D-6E8A-4147-A177-3AD203B41FA5}">
                      <a16:colId xmlns:a16="http://schemas.microsoft.com/office/drawing/2014/main" val="20002"/>
                    </a:ext>
                  </a:extLst>
                </a:gridCol>
                <a:gridCol w="747739">
                  <a:extLst>
                    <a:ext uri="{9D8B030D-6E8A-4147-A177-3AD203B41FA5}">
                      <a16:colId xmlns:a16="http://schemas.microsoft.com/office/drawing/2014/main" val="20003"/>
                    </a:ext>
                  </a:extLst>
                </a:gridCol>
              </a:tblGrid>
              <a:tr h="259726">
                <a:tc gridSpan="4">
                  <a:txBody>
                    <a:bodyPr/>
                    <a:lstStyle/>
                    <a:p>
                      <a:pPr marL="38100" marR="38100" algn="ctr">
                        <a:lnSpc>
                          <a:spcPts val="1600"/>
                        </a:lnSpc>
                        <a:spcAft>
                          <a:spcPts val="0"/>
                        </a:spcAft>
                      </a:pPr>
                      <a:r>
                        <a:rPr lang="en-GB" sz="1200">
                          <a:effectLst/>
                        </a:rPr>
                        <a:t>Descriptive Statistics</a:t>
                      </a:r>
                      <a:endParaRPr lang="en-GB" sz="1800">
                        <a:effectLst/>
                        <a:latin typeface="Calibri"/>
                        <a:ea typeface="Calibri"/>
                        <a:cs typeface="Times New Roman"/>
                      </a:endParaRPr>
                    </a:p>
                  </a:txBody>
                  <a:tcPr marL="0" marR="0" marT="0" marB="0" anchor="ct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281678">
                <a:tc>
                  <a:txBody>
                    <a:bodyPr/>
                    <a:lstStyle/>
                    <a:p>
                      <a:pPr algn="ctr">
                        <a:lnSpc>
                          <a:spcPct val="115000"/>
                        </a:lnSpc>
                        <a:spcAft>
                          <a:spcPts val="0"/>
                        </a:spcAft>
                      </a:pPr>
                      <a:r>
                        <a:rPr lang="en-GB" sz="2000">
                          <a:effectLst/>
                        </a:rPr>
                        <a:t> </a:t>
                      </a:r>
                      <a:endParaRPr lang="en-GB" sz="1800">
                        <a:effectLst/>
                        <a:latin typeface="Calibri"/>
                        <a:ea typeface="Calibri"/>
                        <a:cs typeface="Times New Roman"/>
                      </a:endParaRPr>
                    </a:p>
                  </a:txBody>
                  <a:tcPr marL="0" marR="0" marT="0" marB="0" anchor="ctr"/>
                </a:tc>
                <a:tc>
                  <a:txBody>
                    <a:bodyPr/>
                    <a:lstStyle/>
                    <a:p>
                      <a:pPr marL="38100" marR="38100" algn="ctr">
                        <a:lnSpc>
                          <a:spcPts val="1600"/>
                        </a:lnSpc>
                        <a:spcAft>
                          <a:spcPts val="0"/>
                        </a:spcAft>
                      </a:pPr>
                      <a:r>
                        <a:rPr lang="en-GB" sz="1200">
                          <a:effectLst/>
                        </a:rPr>
                        <a:t>Mean</a:t>
                      </a:r>
                      <a:endParaRPr lang="en-GB" sz="1800">
                        <a:effectLst/>
                        <a:latin typeface="Calibri"/>
                        <a:ea typeface="Calibri"/>
                        <a:cs typeface="Times New Roman"/>
                      </a:endParaRPr>
                    </a:p>
                  </a:txBody>
                  <a:tcPr marL="0" marR="0" marT="0" marB="0" anchor="b"/>
                </a:tc>
                <a:tc>
                  <a:txBody>
                    <a:bodyPr/>
                    <a:lstStyle/>
                    <a:p>
                      <a:pPr marL="38100" marR="38100" algn="ctr">
                        <a:lnSpc>
                          <a:spcPts val="1600"/>
                        </a:lnSpc>
                        <a:spcAft>
                          <a:spcPts val="0"/>
                        </a:spcAft>
                      </a:pPr>
                      <a:r>
                        <a:rPr lang="en-GB" sz="1200">
                          <a:effectLst/>
                        </a:rPr>
                        <a:t>Std. Deviation</a:t>
                      </a:r>
                      <a:endParaRPr lang="en-GB" sz="1800">
                        <a:effectLst/>
                        <a:latin typeface="Calibri"/>
                        <a:ea typeface="Calibri"/>
                        <a:cs typeface="Times New Roman"/>
                      </a:endParaRPr>
                    </a:p>
                  </a:txBody>
                  <a:tcPr marL="0" marR="0" marT="0" marB="0" anchor="b"/>
                </a:tc>
                <a:tc>
                  <a:txBody>
                    <a:bodyPr/>
                    <a:lstStyle/>
                    <a:p>
                      <a:pPr marL="38100" marR="38100" algn="ctr">
                        <a:lnSpc>
                          <a:spcPts val="1600"/>
                        </a:lnSpc>
                        <a:spcAft>
                          <a:spcPts val="0"/>
                        </a:spcAft>
                      </a:pPr>
                      <a:r>
                        <a:rPr lang="en-GB" sz="1200">
                          <a:effectLst/>
                        </a:rPr>
                        <a:t>N</a:t>
                      </a:r>
                      <a:endParaRPr lang="en-GB" sz="1800">
                        <a:effectLst/>
                        <a:latin typeface="Calibri"/>
                        <a:ea typeface="Calibri"/>
                        <a:cs typeface="Times New Roman"/>
                      </a:endParaRPr>
                    </a:p>
                  </a:txBody>
                  <a:tcPr marL="0" marR="0" marT="0" marB="0" anchor="b"/>
                </a:tc>
                <a:extLst>
                  <a:ext uri="{0D108BD9-81ED-4DB2-BD59-A6C34878D82A}">
                    <a16:rowId xmlns:a16="http://schemas.microsoft.com/office/drawing/2014/main" val="10001"/>
                  </a:ext>
                </a:extLst>
              </a:tr>
              <a:tr h="259726">
                <a:tc>
                  <a:txBody>
                    <a:bodyPr/>
                    <a:lstStyle/>
                    <a:p>
                      <a:pPr marL="38100" marR="38100">
                        <a:lnSpc>
                          <a:spcPts val="1600"/>
                        </a:lnSpc>
                        <a:spcAft>
                          <a:spcPts val="0"/>
                        </a:spcAft>
                      </a:pPr>
                      <a:r>
                        <a:rPr lang="en-GB" sz="1200">
                          <a:effectLst/>
                        </a:rPr>
                        <a:t>Astrand</a:t>
                      </a:r>
                      <a:endParaRPr lang="en-GB" sz="18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1200">
                          <a:effectLst/>
                        </a:rPr>
                        <a:t>45.3286</a:t>
                      </a:r>
                      <a:endParaRPr lang="en-GB" sz="18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1200">
                          <a:effectLst/>
                        </a:rPr>
                        <a:t>15.58479</a:t>
                      </a:r>
                      <a:endParaRPr lang="en-GB" sz="18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1200">
                          <a:effectLst/>
                        </a:rPr>
                        <a:t>7</a:t>
                      </a:r>
                      <a:endParaRPr lang="en-GB" sz="1800">
                        <a:effectLst/>
                        <a:latin typeface="Calibri"/>
                        <a:ea typeface="Calibri"/>
                        <a:cs typeface="Times New Roman"/>
                      </a:endParaRPr>
                    </a:p>
                  </a:txBody>
                  <a:tcPr marL="0" marR="0" marT="0" marB="0"/>
                </a:tc>
                <a:extLst>
                  <a:ext uri="{0D108BD9-81ED-4DB2-BD59-A6C34878D82A}">
                    <a16:rowId xmlns:a16="http://schemas.microsoft.com/office/drawing/2014/main" val="10002"/>
                  </a:ext>
                </a:extLst>
              </a:tr>
              <a:tr h="259726">
                <a:tc>
                  <a:txBody>
                    <a:bodyPr/>
                    <a:lstStyle/>
                    <a:p>
                      <a:pPr marL="38100" marR="38100">
                        <a:lnSpc>
                          <a:spcPts val="1600"/>
                        </a:lnSpc>
                        <a:spcAft>
                          <a:spcPts val="0"/>
                        </a:spcAft>
                      </a:pPr>
                      <a:r>
                        <a:rPr lang="en-GB" sz="1200">
                          <a:effectLst/>
                        </a:rPr>
                        <a:t>Cooper</a:t>
                      </a:r>
                      <a:endParaRPr lang="en-GB" sz="18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1200">
                          <a:effectLst/>
                        </a:rPr>
                        <a:t>45.8143</a:t>
                      </a:r>
                      <a:endParaRPr lang="en-GB" sz="18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1200">
                          <a:effectLst/>
                        </a:rPr>
                        <a:t>15.46819</a:t>
                      </a:r>
                      <a:endParaRPr lang="en-GB" sz="18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1200">
                          <a:effectLst/>
                        </a:rPr>
                        <a:t>7</a:t>
                      </a:r>
                      <a:endParaRPr lang="en-GB" sz="1800">
                        <a:effectLst/>
                        <a:latin typeface="Calibri"/>
                        <a:ea typeface="Calibri"/>
                        <a:cs typeface="Times New Roman"/>
                      </a:endParaRPr>
                    </a:p>
                  </a:txBody>
                  <a:tcPr marL="0" marR="0" marT="0" marB="0"/>
                </a:tc>
                <a:extLst>
                  <a:ext uri="{0D108BD9-81ED-4DB2-BD59-A6C34878D82A}">
                    <a16:rowId xmlns:a16="http://schemas.microsoft.com/office/drawing/2014/main" val="10003"/>
                  </a:ext>
                </a:extLst>
              </a:tr>
              <a:tr h="259726">
                <a:tc>
                  <a:txBody>
                    <a:bodyPr/>
                    <a:lstStyle/>
                    <a:p>
                      <a:pPr marL="38100" marR="38100">
                        <a:lnSpc>
                          <a:spcPts val="1600"/>
                        </a:lnSpc>
                        <a:spcAft>
                          <a:spcPts val="0"/>
                        </a:spcAft>
                      </a:pPr>
                      <a:r>
                        <a:rPr lang="en-GB" sz="1200">
                          <a:effectLst/>
                        </a:rPr>
                        <a:t>Metamax</a:t>
                      </a:r>
                      <a:endParaRPr lang="en-GB" sz="18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1200">
                          <a:effectLst/>
                        </a:rPr>
                        <a:t>43.4000</a:t>
                      </a:r>
                      <a:endParaRPr lang="en-GB" sz="18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1200">
                          <a:effectLst/>
                        </a:rPr>
                        <a:t>14.72730</a:t>
                      </a:r>
                      <a:endParaRPr lang="en-GB" sz="18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1200">
                          <a:effectLst/>
                        </a:rPr>
                        <a:t>7</a:t>
                      </a:r>
                      <a:endParaRPr lang="en-GB" sz="1800">
                        <a:effectLst/>
                        <a:latin typeface="Calibri"/>
                        <a:ea typeface="Calibri"/>
                        <a:cs typeface="Times New Roman"/>
                      </a:endParaRPr>
                    </a:p>
                  </a:txBody>
                  <a:tcPr marL="0" marR="0" marT="0" marB="0"/>
                </a:tc>
                <a:extLst>
                  <a:ext uri="{0D108BD9-81ED-4DB2-BD59-A6C34878D82A}">
                    <a16:rowId xmlns:a16="http://schemas.microsoft.com/office/drawing/2014/main" val="10004"/>
                  </a:ext>
                </a:extLst>
              </a:tr>
            </a:tbl>
          </a:graphicData>
        </a:graphic>
      </p:graphicFrame>
      <p:graphicFrame>
        <p:nvGraphicFramePr>
          <p:cNvPr id="5" name="Table 4"/>
          <p:cNvGraphicFramePr>
            <a:graphicFrameLocks noGrp="1"/>
          </p:cNvGraphicFramePr>
          <p:nvPr/>
        </p:nvGraphicFramePr>
        <p:xfrm>
          <a:off x="4968659" y="832254"/>
          <a:ext cx="5699340" cy="1436370"/>
        </p:xfrm>
        <a:graphic>
          <a:graphicData uri="http://schemas.openxmlformats.org/drawingml/2006/table">
            <a:tbl>
              <a:tblPr>
                <a:tableStyleId>{5C22544A-7EE6-4342-B048-85BDC9FD1C3A}</a:tableStyleId>
              </a:tblPr>
              <a:tblGrid>
                <a:gridCol w="1066864">
                  <a:extLst>
                    <a:ext uri="{9D8B030D-6E8A-4147-A177-3AD203B41FA5}">
                      <a16:colId xmlns:a16="http://schemas.microsoft.com/office/drawing/2014/main" val="20000"/>
                    </a:ext>
                  </a:extLst>
                </a:gridCol>
                <a:gridCol w="669546">
                  <a:extLst>
                    <a:ext uri="{9D8B030D-6E8A-4147-A177-3AD203B41FA5}">
                      <a16:colId xmlns:a16="http://schemas.microsoft.com/office/drawing/2014/main" val="20001"/>
                    </a:ext>
                  </a:extLst>
                </a:gridCol>
                <a:gridCol w="745933">
                  <a:extLst>
                    <a:ext uri="{9D8B030D-6E8A-4147-A177-3AD203B41FA5}">
                      <a16:colId xmlns:a16="http://schemas.microsoft.com/office/drawing/2014/main" val="20002"/>
                    </a:ext>
                  </a:extLst>
                </a:gridCol>
                <a:gridCol w="518308">
                  <a:extLst>
                    <a:ext uri="{9D8B030D-6E8A-4147-A177-3AD203B41FA5}">
                      <a16:colId xmlns:a16="http://schemas.microsoft.com/office/drawing/2014/main" val="20003"/>
                    </a:ext>
                  </a:extLst>
                </a:gridCol>
                <a:gridCol w="518308">
                  <a:extLst>
                    <a:ext uri="{9D8B030D-6E8A-4147-A177-3AD203B41FA5}">
                      <a16:colId xmlns:a16="http://schemas.microsoft.com/office/drawing/2014/main" val="20004"/>
                    </a:ext>
                  </a:extLst>
                </a:gridCol>
                <a:gridCol w="746959">
                  <a:extLst>
                    <a:ext uri="{9D8B030D-6E8A-4147-A177-3AD203B41FA5}">
                      <a16:colId xmlns:a16="http://schemas.microsoft.com/office/drawing/2014/main" val="20005"/>
                    </a:ext>
                  </a:extLst>
                </a:gridCol>
                <a:gridCol w="716711">
                  <a:extLst>
                    <a:ext uri="{9D8B030D-6E8A-4147-A177-3AD203B41FA5}">
                      <a16:colId xmlns:a16="http://schemas.microsoft.com/office/drawing/2014/main" val="20006"/>
                    </a:ext>
                  </a:extLst>
                </a:gridCol>
                <a:gridCol w="716711">
                  <a:extLst>
                    <a:ext uri="{9D8B030D-6E8A-4147-A177-3AD203B41FA5}">
                      <a16:colId xmlns:a16="http://schemas.microsoft.com/office/drawing/2014/main" val="20007"/>
                    </a:ext>
                  </a:extLst>
                </a:gridCol>
              </a:tblGrid>
              <a:tr h="155429">
                <a:tc gridSpan="8">
                  <a:txBody>
                    <a:bodyPr/>
                    <a:lstStyle/>
                    <a:p>
                      <a:pPr marL="38100" marR="38100" algn="ctr">
                        <a:lnSpc>
                          <a:spcPts val="1600"/>
                        </a:lnSpc>
                        <a:spcAft>
                          <a:spcPts val="0"/>
                        </a:spcAft>
                      </a:pPr>
                      <a:r>
                        <a:rPr lang="en-GB" sz="1600" err="1">
                          <a:effectLst/>
                        </a:rPr>
                        <a:t>Mauchly's</a:t>
                      </a:r>
                      <a:r>
                        <a:rPr lang="en-GB" sz="1600">
                          <a:effectLst/>
                        </a:rPr>
                        <a:t> Test of </a:t>
                      </a:r>
                      <a:r>
                        <a:rPr lang="en-GB" sz="1600" err="1">
                          <a:effectLst/>
                        </a:rPr>
                        <a:t>Sphericity</a:t>
                      </a:r>
                      <a:r>
                        <a:rPr lang="en-GB" sz="1600" baseline="30000" err="1">
                          <a:effectLst/>
                        </a:rPr>
                        <a:t>b</a:t>
                      </a:r>
                      <a:endParaRPr lang="en-GB" sz="2400">
                        <a:effectLst/>
                        <a:latin typeface="Calibri"/>
                        <a:ea typeface="Calibri"/>
                        <a:cs typeface="Times New Roman"/>
                      </a:endParaRPr>
                    </a:p>
                  </a:txBody>
                  <a:tcPr marL="0" marR="0" marT="0" marB="0" anchor="ct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155429">
                <a:tc gridSpan="8">
                  <a:txBody>
                    <a:bodyPr/>
                    <a:lstStyle/>
                    <a:p>
                      <a:pPr marL="38100" marR="38100">
                        <a:lnSpc>
                          <a:spcPts val="1600"/>
                        </a:lnSpc>
                        <a:spcAft>
                          <a:spcPts val="0"/>
                        </a:spcAft>
                      </a:pPr>
                      <a:r>
                        <a:rPr lang="en-GB" sz="1600">
                          <a:effectLst/>
                        </a:rPr>
                        <a:t>Measure:MEASURE_1</a:t>
                      </a:r>
                      <a:endParaRPr lang="en-GB" sz="2400">
                        <a:effectLst/>
                        <a:latin typeface="Calibri"/>
                        <a:ea typeface="Calibri"/>
                        <a:cs typeface="Times New Roman"/>
                      </a:endParaRPr>
                    </a:p>
                  </a:txBody>
                  <a:tcPr marL="0" marR="0" marT="0" marB="0" anchor="b"/>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1"/>
                  </a:ext>
                </a:extLst>
              </a:tr>
              <a:tr h="155429">
                <a:tc rowSpan="2">
                  <a:txBody>
                    <a:bodyPr/>
                    <a:lstStyle/>
                    <a:p>
                      <a:pPr marL="38100" marR="38100">
                        <a:lnSpc>
                          <a:spcPts val="1600"/>
                        </a:lnSpc>
                        <a:spcAft>
                          <a:spcPts val="0"/>
                        </a:spcAft>
                      </a:pPr>
                      <a:r>
                        <a:rPr lang="en-GB" sz="1600">
                          <a:effectLst/>
                        </a:rPr>
                        <a:t>Within Subjects Effect</a:t>
                      </a:r>
                      <a:endParaRPr lang="en-GB" sz="2400">
                        <a:effectLst/>
                        <a:latin typeface="Calibri"/>
                        <a:ea typeface="Calibri"/>
                        <a:cs typeface="Times New Roman"/>
                      </a:endParaRPr>
                    </a:p>
                  </a:txBody>
                  <a:tcPr marL="0" marR="0" marT="0" marB="0" anchor="b"/>
                </a:tc>
                <a:tc rowSpan="2">
                  <a:txBody>
                    <a:bodyPr/>
                    <a:lstStyle/>
                    <a:p>
                      <a:pPr marL="38100" marR="38100" algn="ctr">
                        <a:lnSpc>
                          <a:spcPts val="1600"/>
                        </a:lnSpc>
                        <a:spcAft>
                          <a:spcPts val="0"/>
                        </a:spcAft>
                      </a:pPr>
                      <a:r>
                        <a:rPr lang="en-GB" sz="1600">
                          <a:effectLst/>
                        </a:rPr>
                        <a:t>Mauchly's W</a:t>
                      </a:r>
                      <a:endParaRPr lang="en-GB" sz="2400">
                        <a:effectLst/>
                        <a:latin typeface="Calibri"/>
                        <a:ea typeface="Calibri"/>
                        <a:cs typeface="Times New Roman"/>
                      </a:endParaRPr>
                    </a:p>
                  </a:txBody>
                  <a:tcPr marL="0" marR="0" marT="0" marB="0" anchor="b"/>
                </a:tc>
                <a:tc rowSpan="2">
                  <a:txBody>
                    <a:bodyPr/>
                    <a:lstStyle/>
                    <a:p>
                      <a:pPr marL="38100" marR="38100" algn="ctr">
                        <a:lnSpc>
                          <a:spcPts val="1600"/>
                        </a:lnSpc>
                        <a:spcAft>
                          <a:spcPts val="0"/>
                        </a:spcAft>
                      </a:pPr>
                      <a:r>
                        <a:rPr lang="en-GB" sz="1600">
                          <a:effectLst/>
                        </a:rPr>
                        <a:t>Approx. Chi-Square</a:t>
                      </a:r>
                      <a:endParaRPr lang="en-GB" sz="2400">
                        <a:effectLst/>
                        <a:latin typeface="Calibri"/>
                        <a:ea typeface="Calibri"/>
                        <a:cs typeface="Times New Roman"/>
                      </a:endParaRPr>
                    </a:p>
                  </a:txBody>
                  <a:tcPr marL="0" marR="0" marT="0" marB="0" anchor="b"/>
                </a:tc>
                <a:tc rowSpan="2">
                  <a:txBody>
                    <a:bodyPr/>
                    <a:lstStyle/>
                    <a:p>
                      <a:pPr marL="38100" marR="38100" algn="ctr">
                        <a:lnSpc>
                          <a:spcPts val="1600"/>
                        </a:lnSpc>
                        <a:spcAft>
                          <a:spcPts val="0"/>
                        </a:spcAft>
                      </a:pPr>
                      <a:r>
                        <a:rPr lang="en-GB" sz="1600" err="1">
                          <a:effectLst/>
                        </a:rPr>
                        <a:t>df</a:t>
                      </a:r>
                      <a:endParaRPr lang="en-GB" sz="2400">
                        <a:effectLst/>
                        <a:latin typeface="Calibri"/>
                        <a:ea typeface="Calibri"/>
                        <a:cs typeface="Times New Roman"/>
                      </a:endParaRPr>
                    </a:p>
                  </a:txBody>
                  <a:tcPr marL="0" marR="0" marT="0" marB="0" anchor="b"/>
                </a:tc>
                <a:tc rowSpan="2">
                  <a:txBody>
                    <a:bodyPr/>
                    <a:lstStyle/>
                    <a:p>
                      <a:pPr marL="38100" marR="38100" algn="ctr">
                        <a:lnSpc>
                          <a:spcPts val="1600"/>
                        </a:lnSpc>
                        <a:spcAft>
                          <a:spcPts val="0"/>
                        </a:spcAft>
                      </a:pPr>
                      <a:r>
                        <a:rPr lang="en-GB" sz="1600">
                          <a:effectLst/>
                        </a:rPr>
                        <a:t>Sig.</a:t>
                      </a:r>
                      <a:endParaRPr lang="en-GB" sz="2400">
                        <a:effectLst/>
                        <a:latin typeface="Calibri"/>
                        <a:ea typeface="Calibri"/>
                        <a:cs typeface="Times New Roman"/>
                      </a:endParaRPr>
                    </a:p>
                  </a:txBody>
                  <a:tcPr marL="0" marR="0" marT="0" marB="0" anchor="b"/>
                </a:tc>
                <a:tc gridSpan="3">
                  <a:txBody>
                    <a:bodyPr/>
                    <a:lstStyle/>
                    <a:p>
                      <a:pPr marL="38100" marR="38100" algn="ctr">
                        <a:lnSpc>
                          <a:spcPts val="1600"/>
                        </a:lnSpc>
                        <a:spcAft>
                          <a:spcPts val="0"/>
                        </a:spcAft>
                      </a:pPr>
                      <a:r>
                        <a:rPr lang="en-GB" sz="1600">
                          <a:effectLst/>
                        </a:rPr>
                        <a:t>Epsilon</a:t>
                      </a:r>
                      <a:r>
                        <a:rPr lang="en-GB" sz="1600" baseline="30000">
                          <a:effectLst/>
                        </a:rPr>
                        <a:t>a</a:t>
                      </a:r>
                      <a:endParaRPr lang="en-GB" sz="2400">
                        <a:effectLst/>
                        <a:latin typeface="Calibri"/>
                        <a:ea typeface="Calibri"/>
                        <a:cs typeface="Times New Roman"/>
                      </a:endParaRPr>
                    </a:p>
                  </a:txBody>
                  <a:tcPr marL="0" marR="0" marT="0" marB="0" anchor="b"/>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2"/>
                  </a:ext>
                </a:extLst>
              </a:tr>
              <a:tr h="328427">
                <a:tc vMerge="1">
                  <a:txBody>
                    <a:bodyPr/>
                    <a:lstStyle/>
                    <a:p>
                      <a:endParaRPr lang="en-GB"/>
                    </a:p>
                  </a:txBody>
                  <a:tcPr/>
                </a:tc>
                <a:tc vMerge="1">
                  <a:txBody>
                    <a:bodyPr/>
                    <a:lstStyle/>
                    <a:p>
                      <a:endParaRPr lang="en-GB"/>
                    </a:p>
                  </a:txBody>
                  <a:tcPr/>
                </a:tc>
                <a:tc vMerge="1">
                  <a:txBody>
                    <a:bodyPr/>
                    <a:lstStyle/>
                    <a:p>
                      <a:endParaRPr lang="en-GB"/>
                    </a:p>
                  </a:txBody>
                  <a:tcPr/>
                </a:tc>
                <a:tc vMerge="1">
                  <a:txBody>
                    <a:bodyPr/>
                    <a:lstStyle/>
                    <a:p>
                      <a:endParaRPr lang="en-GB"/>
                    </a:p>
                  </a:txBody>
                  <a:tcPr/>
                </a:tc>
                <a:tc vMerge="1">
                  <a:txBody>
                    <a:bodyPr/>
                    <a:lstStyle/>
                    <a:p>
                      <a:endParaRPr lang="en-GB"/>
                    </a:p>
                  </a:txBody>
                  <a:tcPr/>
                </a:tc>
                <a:tc>
                  <a:txBody>
                    <a:bodyPr/>
                    <a:lstStyle/>
                    <a:p>
                      <a:pPr marL="38100" marR="38100" algn="ctr">
                        <a:lnSpc>
                          <a:spcPts val="1600"/>
                        </a:lnSpc>
                        <a:spcAft>
                          <a:spcPts val="0"/>
                        </a:spcAft>
                      </a:pPr>
                      <a:r>
                        <a:rPr lang="en-GB" sz="1600">
                          <a:effectLst/>
                        </a:rPr>
                        <a:t>Greenhouse-</a:t>
                      </a:r>
                      <a:r>
                        <a:rPr lang="en-GB" sz="1600" err="1">
                          <a:effectLst/>
                        </a:rPr>
                        <a:t>Geisser</a:t>
                      </a:r>
                      <a:endParaRPr lang="en-GB" sz="2400">
                        <a:effectLst/>
                        <a:latin typeface="Calibri"/>
                        <a:ea typeface="Calibri"/>
                        <a:cs typeface="Times New Roman"/>
                      </a:endParaRPr>
                    </a:p>
                  </a:txBody>
                  <a:tcPr marL="0" marR="0" marT="0" marB="0" anchor="b"/>
                </a:tc>
                <a:tc>
                  <a:txBody>
                    <a:bodyPr/>
                    <a:lstStyle/>
                    <a:p>
                      <a:pPr marL="38100" marR="38100" algn="ctr">
                        <a:lnSpc>
                          <a:spcPts val="1600"/>
                        </a:lnSpc>
                        <a:spcAft>
                          <a:spcPts val="0"/>
                        </a:spcAft>
                      </a:pPr>
                      <a:r>
                        <a:rPr lang="en-GB" sz="1600">
                          <a:effectLst/>
                        </a:rPr>
                        <a:t>Huynh-Feldt</a:t>
                      </a:r>
                      <a:endParaRPr lang="en-GB" sz="2400">
                        <a:effectLst/>
                        <a:latin typeface="Calibri"/>
                        <a:ea typeface="Calibri"/>
                        <a:cs typeface="Times New Roman"/>
                      </a:endParaRPr>
                    </a:p>
                  </a:txBody>
                  <a:tcPr marL="0" marR="0" marT="0" marB="0" anchor="b"/>
                </a:tc>
                <a:tc>
                  <a:txBody>
                    <a:bodyPr/>
                    <a:lstStyle/>
                    <a:p>
                      <a:pPr marL="38100" marR="38100" algn="ctr">
                        <a:lnSpc>
                          <a:spcPts val="1600"/>
                        </a:lnSpc>
                        <a:spcAft>
                          <a:spcPts val="0"/>
                        </a:spcAft>
                      </a:pPr>
                      <a:r>
                        <a:rPr lang="en-GB" sz="1600">
                          <a:effectLst/>
                        </a:rPr>
                        <a:t>Lower-bound</a:t>
                      </a:r>
                      <a:endParaRPr lang="en-GB" sz="2400">
                        <a:effectLst/>
                        <a:latin typeface="Calibri"/>
                        <a:ea typeface="Calibri"/>
                        <a:cs typeface="Times New Roman"/>
                      </a:endParaRPr>
                    </a:p>
                  </a:txBody>
                  <a:tcPr marL="0" marR="0" marT="0" marB="0" anchor="b"/>
                </a:tc>
                <a:extLst>
                  <a:ext uri="{0D108BD9-81ED-4DB2-BD59-A6C34878D82A}">
                    <a16:rowId xmlns:a16="http://schemas.microsoft.com/office/drawing/2014/main" val="10003"/>
                  </a:ext>
                </a:extLst>
              </a:tr>
              <a:tr h="155429">
                <a:tc>
                  <a:txBody>
                    <a:bodyPr/>
                    <a:lstStyle/>
                    <a:p>
                      <a:pPr marL="38100" marR="38100">
                        <a:lnSpc>
                          <a:spcPts val="1600"/>
                        </a:lnSpc>
                        <a:spcAft>
                          <a:spcPts val="0"/>
                        </a:spcAft>
                      </a:pPr>
                      <a:r>
                        <a:rPr lang="en-GB" sz="1600">
                          <a:effectLst/>
                        </a:rPr>
                        <a:t>vo2</a:t>
                      </a:r>
                      <a:endParaRPr lang="en-GB" sz="24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1600">
                          <a:effectLst/>
                        </a:rPr>
                        <a:t>.496</a:t>
                      </a:r>
                      <a:endParaRPr lang="en-GB" sz="24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1600">
                          <a:effectLst/>
                        </a:rPr>
                        <a:t>3.501</a:t>
                      </a:r>
                      <a:endParaRPr lang="en-GB" sz="24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1600">
                          <a:effectLst/>
                        </a:rPr>
                        <a:t>2</a:t>
                      </a:r>
                      <a:endParaRPr lang="en-GB" sz="24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1600">
                          <a:effectLst/>
                        </a:rPr>
                        <a:t>.174</a:t>
                      </a:r>
                      <a:endParaRPr lang="en-GB" sz="24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1600">
                          <a:effectLst/>
                        </a:rPr>
                        <a:t>.665</a:t>
                      </a:r>
                      <a:endParaRPr lang="en-GB" sz="24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1600">
                          <a:effectLst/>
                        </a:rPr>
                        <a:t>.783</a:t>
                      </a:r>
                      <a:endParaRPr lang="en-GB" sz="24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1600">
                          <a:effectLst/>
                        </a:rPr>
                        <a:t>.500</a:t>
                      </a:r>
                      <a:endParaRPr lang="en-GB" sz="2400">
                        <a:effectLst/>
                        <a:latin typeface="Calibri"/>
                        <a:ea typeface="Calibri"/>
                        <a:cs typeface="Times New Roman"/>
                      </a:endParaRPr>
                    </a:p>
                  </a:txBody>
                  <a:tcPr marL="0" marR="0" marT="0" marB="0"/>
                </a:tc>
                <a:extLst>
                  <a:ext uri="{0D108BD9-81ED-4DB2-BD59-A6C34878D82A}">
                    <a16:rowId xmlns:a16="http://schemas.microsoft.com/office/drawing/2014/main" val="10004"/>
                  </a:ext>
                </a:extLst>
              </a:tr>
            </a:tbl>
          </a:graphicData>
        </a:graphic>
      </p:graphicFrame>
      <p:graphicFrame>
        <p:nvGraphicFramePr>
          <p:cNvPr id="6" name="Table 5"/>
          <p:cNvGraphicFramePr>
            <a:graphicFrameLocks noGrp="1"/>
          </p:cNvGraphicFramePr>
          <p:nvPr/>
        </p:nvGraphicFramePr>
        <p:xfrm>
          <a:off x="1524000" y="2743200"/>
          <a:ext cx="8968638" cy="3837526"/>
        </p:xfrm>
        <a:graphic>
          <a:graphicData uri="http://schemas.openxmlformats.org/drawingml/2006/table">
            <a:tbl>
              <a:tblPr>
                <a:tableStyleId>{5C22544A-7EE6-4342-B048-85BDC9FD1C3A}</a:tableStyleId>
              </a:tblPr>
              <a:tblGrid>
                <a:gridCol w="776614">
                  <a:extLst>
                    <a:ext uri="{9D8B030D-6E8A-4147-A177-3AD203B41FA5}">
                      <a16:colId xmlns:a16="http://schemas.microsoft.com/office/drawing/2014/main" val="20000"/>
                    </a:ext>
                  </a:extLst>
                </a:gridCol>
                <a:gridCol w="1778696">
                  <a:extLst>
                    <a:ext uri="{9D8B030D-6E8A-4147-A177-3AD203B41FA5}">
                      <a16:colId xmlns:a16="http://schemas.microsoft.com/office/drawing/2014/main" val="20001"/>
                    </a:ext>
                  </a:extLst>
                </a:gridCol>
                <a:gridCol w="914400">
                  <a:extLst>
                    <a:ext uri="{9D8B030D-6E8A-4147-A177-3AD203B41FA5}">
                      <a16:colId xmlns:a16="http://schemas.microsoft.com/office/drawing/2014/main" val="20002"/>
                    </a:ext>
                  </a:extLst>
                </a:gridCol>
                <a:gridCol w="939452">
                  <a:extLst>
                    <a:ext uri="{9D8B030D-6E8A-4147-A177-3AD203B41FA5}">
                      <a16:colId xmlns:a16="http://schemas.microsoft.com/office/drawing/2014/main" val="20003"/>
                    </a:ext>
                  </a:extLst>
                </a:gridCol>
                <a:gridCol w="1114816">
                  <a:extLst>
                    <a:ext uri="{9D8B030D-6E8A-4147-A177-3AD203B41FA5}">
                      <a16:colId xmlns:a16="http://schemas.microsoft.com/office/drawing/2014/main" val="20004"/>
                    </a:ext>
                  </a:extLst>
                </a:gridCol>
                <a:gridCol w="1321160">
                  <a:extLst>
                    <a:ext uri="{9D8B030D-6E8A-4147-A177-3AD203B41FA5}">
                      <a16:colId xmlns:a16="http://schemas.microsoft.com/office/drawing/2014/main" val="20005"/>
                    </a:ext>
                  </a:extLst>
                </a:gridCol>
                <a:gridCol w="1061750">
                  <a:extLst>
                    <a:ext uri="{9D8B030D-6E8A-4147-A177-3AD203B41FA5}">
                      <a16:colId xmlns:a16="http://schemas.microsoft.com/office/drawing/2014/main" val="20006"/>
                    </a:ext>
                  </a:extLst>
                </a:gridCol>
                <a:gridCol w="1061750">
                  <a:extLst>
                    <a:ext uri="{9D8B030D-6E8A-4147-A177-3AD203B41FA5}">
                      <a16:colId xmlns:a16="http://schemas.microsoft.com/office/drawing/2014/main" val="20007"/>
                    </a:ext>
                  </a:extLst>
                </a:gridCol>
              </a:tblGrid>
              <a:tr h="269526">
                <a:tc gridSpan="8">
                  <a:txBody>
                    <a:bodyPr/>
                    <a:lstStyle/>
                    <a:p>
                      <a:pPr marL="38100" marR="38100" algn="ctr">
                        <a:lnSpc>
                          <a:spcPts val="1600"/>
                        </a:lnSpc>
                        <a:spcAft>
                          <a:spcPts val="0"/>
                        </a:spcAft>
                      </a:pPr>
                      <a:r>
                        <a:rPr lang="en-GB" sz="1200">
                          <a:effectLst/>
                        </a:rPr>
                        <a:t>Tests of Within-Subjects Effects</a:t>
                      </a:r>
                      <a:endParaRPr lang="en-GB" sz="1800">
                        <a:effectLst/>
                        <a:latin typeface="Calibri"/>
                        <a:ea typeface="Calibri"/>
                        <a:cs typeface="Times New Roman"/>
                      </a:endParaRPr>
                    </a:p>
                  </a:txBody>
                  <a:tcPr marL="0" marR="0" marT="0" marB="0" anchor="ct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269526">
                <a:tc gridSpan="8">
                  <a:txBody>
                    <a:bodyPr/>
                    <a:lstStyle/>
                    <a:p>
                      <a:pPr marL="38100" marR="38100">
                        <a:lnSpc>
                          <a:spcPts val="1600"/>
                        </a:lnSpc>
                        <a:spcAft>
                          <a:spcPts val="0"/>
                        </a:spcAft>
                      </a:pPr>
                      <a:r>
                        <a:rPr lang="en-GB" sz="1200">
                          <a:effectLst/>
                        </a:rPr>
                        <a:t>Measure:MEASURE_1</a:t>
                      </a:r>
                      <a:endParaRPr lang="en-GB" sz="1800">
                        <a:effectLst/>
                        <a:latin typeface="Calibri"/>
                        <a:ea typeface="Calibri"/>
                        <a:cs typeface="Times New Roman"/>
                      </a:endParaRPr>
                    </a:p>
                  </a:txBody>
                  <a:tcPr marL="0" marR="0" marT="0" marB="0" anchor="b"/>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1"/>
                  </a:ext>
                </a:extLst>
              </a:tr>
              <a:tr h="539055">
                <a:tc gridSpan="2">
                  <a:txBody>
                    <a:bodyPr/>
                    <a:lstStyle/>
                    <a:p>
                      <a:pPr marL="38100" marR="38100">
                        <a:lnSpc>
                          <a:spcPts val="1600"/>
                        </a:lnSpc>
                        <a:spcAft>
                          <a:spcPts val="0"/>
                        </a:spcAft>
                      </a:pPr>
                      <a:r>
                        <a:rPr lang="en-GB" sz="1200">
                          <a:effectLst/>
                        </a:rPr>
                        <a:t>Source</a:t>
                      </a:r>
                      <a:endParaRPr lang="en-GB" sz="1800">
                        <a:effectLst/>
                        <a:latin typeface="Calibri"/>
                        <a:ea typeface="Calibri"/>
                        <a:cs typeface="Times New Roman"/>
                      </a:endParaRPr>
                    </a:p>
                  </a:txBody>
                  <a:tcPr marL="0" marR="0" marT="0" marB="0" anchor="b"/>
                </a:tc>
                <a:tc hMerge="1">
                  <a:txBody>
                    <a:bodyPr/>
                    <a:lstStyle/>
                    <a:p>
                      <a:endParaRPr lang="en-GB"/>
                    </a:p>
                  </a:txBody>
                  <a:tcPr/>
                </a:tc>
                <a:tc>
                  <a:txBody>
                    <a:bodyPr/>
                    <a:lstStyle/>
                    <a:p>
                      <a:pPr marL="38100" marR="38100" algn="ctr">
                        <a:lnSpc>
                          <a:spcPts val="1600"/>
                        </a:lnSpc>
                        <a:spcAft>
                          <a:spcPts val="0"/>
                        </a:spcAft>
                      </a:pPr>
                      <a:r>
                        <a:rPr lang="en-GB" sz="1200">
                          <a:effectLst/>
                        </a:rPr>
                        <a:t>Type III Sum of Squares</a:t>
                      </a:r>
                      <a:endParaRPr lang="en-GB" sz="1800">
                        <a:effectLst/>
                        <a:latin typeface="Calibri"/>
                        <a:ea typeface="Calibri"/>
                        <a:cs typeface="Times New Roman"/>
                      </a:endParaRPr>
                    </a:p>
                  </a:txBody>
                  <a:tcPr marL="0" marR="0" marT="0" marB="0" anchor="b"/>
                </a:tc>
                <a:tc>
                  <a:txBody>
                    <a:bodyPr/>
                    <a:lstStyle/>
                    <a:p>
                      <a:pPr marL="38100" marR="38100" algn="ctr">
                        <a:lnSpc>
                          <a:spcPts val="1600"/>
                        </a:lnSpc>
                        <a:spcAft>
                          <a:spcPts val="0"/>
                        </a:spcAft>
                      </a:pPr>
                      <a:r>
                        <a:rPr lang="en-GB" sz="1200">
                          <a:effectLst/>
                        </a:rPr>
                        <a:t>df</a:t>
                      </a:r>
                      <a:endParaRPr lang="en-GB" sz="1800">
                        <a:effectLst/>
                        <a:latin typeface="Calibri"/>
                        <a:ea typeface="Calibri"/>
                        <a:cs typeface="Times New Roman"/>
                      </a:endParaRPr>
                    </a:p>
                  </a:txBody>
                  <a:tcPr marL="0" marR="0" marT="0" marB="0" anchor="b"/>
                </a:tc>
                <a:tc>
                  <a:txBody>
                    <a:bodyPr/>
                    <a:lstStyle/>
                    <a:p>
                      <a:pPr marL="38100" marR="38100" algn="ctr">
                        <a:lnSpc>
                          <a:spcPts val="1600"/>
                        </a:lnSpc>
                        <a:spcAft>
                          <a:spcPts val="0"/>
                        </a:spcAft>
                      </a:pPr>
                      <a:r>
                        <a:rPr lang="en-GB" sz="1200">
                          <a:effectLst/>
                        </a:rPr>
                        <a:t>Mean Square</a:t>
                      </a:r>
                      <a:endParaRPr lang="en-GB" sz="1800">
                        <a:effectLst/>
                        <a:latin typeface="Calibri"/>
                        <a:ea typeface="Calibri"/>
                        <a:cs typeface="Times New Roman"/>
                      </a:endParaRPr>
                    </a:p>
                  </a:txBody>
                  <a:tcPr marL="0" marR="0" marT="0" marB="0" anchor="b"/>
                </a:tc>
                <a:tc>
                  <a:txBody>
                    <a:bodyPr/>
                    <a:lstStyle/>
                    <a:p>
                      <a:pPr marL="38100" marR="38100" algn="ctr">
                        <a:lnSpc>
                          <a:spcPts val="1600"/>
                        </a:lnSpc>
                        <a:spcAft>
                          <a:spcPts val="0"/>
                        </a:spcAft>
                      </a:pPr>
                      <a:r>
                        <a:rPr lang="en-GB" sz="1200">
                          <a:effectLst/>
                        </a:rPr>
                        <a:t>F</a:t>
                      </a:r>
                      <a:endParaRPr lang="en-GB" sz="1800">
                        <a:effectLst/>
                        <a:latin typeface="Calibri"/>
                        <a:ea typeface="Calibri"/>
                        <a:cs typeface="Times New Roman"/>
                      </a:endParaRPr>
                    </a:p>
                  </a:txBody>
                  <a:tcPr marL="0" marR="0" marT="0" marB="0" anchor="b"/>
                </a:tc>
                <a:tc>
                  <a:txBody>
                    <a:bodyPr/>
                    <a:lstStyle/>
                    <a:p>
                      <a:pPr marL="38100" marR="38100" algn="ctr">
                        <a:lnSpc>
                          <a:spcPts val="1600"/>
                        </a:lnSpc>
                        <a:spcAft>
                          <a:spcPts val="0"/>
                        </a:spcAft>
                      </a:pPr>
                      <a:r>
                        <a:rPr lang="en-GB" sz="1200">
                          <a:effectLst/>
                        </a:rPr>
                        <a:t>Sig.</a:t>
                      </a:r>
                      <a:endParaRPr lang="en-GB" sz="1800">
                        <a:effectLst/>
                        <a:latin typeface="Calibri"/>
                        <a:ea typeface="Calibri"/>
                        <a:cs typeface="Times New Roman"/>
                      </a:endParaRPr>
                    </a:p>
                  </a:txBody>
                  <a:tcPr marL="0" marR="0" marT="0" marB="0" anchor="b"/>
                </a:tc>
                <a:tc>
                  <a:txBody>
                    <a:bodyPr/>
                    <a:lstStyle/>
                    <a:p>
                      <a:pPr marL="38100" marR="38100" algn="ctr">
                        <a:lnSpc>
                          <a:spcPts val="1600"/>
                        </a:lnSpc>
                        <a:spcAft>
                          <a:spcPts val="0"/>
                        </a:spcAft>
                      </a:pPr>
                      <a:r>
                        <a:rPr lang="en-GB" sz="1600">
                          <a:solidFill>
                            <a:srgbClr val="0070C0"/>
                          </a:solidFill>
                          <a:effectLst/>
                        </a:rPr>
                        <a:t>Partial Eta Squared</a:t>
                      </a:r>
                      <a:endParaRPr lang="en-GB" sz="2400">
                        <a:solidFill>
                          <a:srgbClr val="0070C0"/>
                        </a:solidFill>
                        <a:effectLst/>
                        <a:latin typeface="Calibri"/>
                        <a:ea typeface="Calibri"/>
                        <a:cs typeface="Times New Roman"/>
                      </a:endParaRPr>
                    </a:p>
                  </a:txBody>
                  <a:tcPr marL="0" marR="0" marT="0" marB="0" anchor="b"/>
                </a:tc>
                <a:extLst>
                  <a:ext uri="{0D108BD9-81ED-4DB2-BD59-A6C34878D82A}">
                    <a16:rowId xmlns:a16="http://schemas.microsoft.com/office/drawing/2014/main" val="10002"/>
                  </a:ext>
                </a:extLst>
              </a:tr>
              <a:tr h="269526">
                <a:tc rowSpan="4">
                  <a:txBody>
                    <a:bodyPr/>
                    <a:lstStyle/>
                    <a:p>
                      <a:pPr marL="38100" marR="38100">
                        <a:lnSpc>
                          <a:spcPts val="1600"/>
                        </a:lnSpc>
                        <a:spcAft>
                          <a:spcPts val="0"/>
                        </a:spcAft>
                      </a:pPr>
                      <a:r>
                        <a:rPr lang="en-GB" sz="1200">
                          <a:effectLst/>
                        </a:rPr>
                        <a:t>vo2</a:t>
                      </a:r>
                      <a:endParaRPr lang="en-GB" sz="1800">
                        <a:effectLst/>
                        <a:latin typeface="Calibri"/>
                        <a:ea typeface="Calibri"/>
                        <a:cs typeface="Times New Roman"/>
                      </a:endParaRPr>
                    </a:p>
                  </a:txBody>
                  <a:tcPr marL="0" marR="0" marT="0" marB="0"/>
                </a:tc>
                <a:tc>
                  <a:txBody>
                    <a:bodyPr/>
                    <a:lstStyle/>
                    <a:p>
                      <a:pPr marL="38100" marR="38100">
                        <a:lnSpc>
                          <a:spcPts val="1600"/>
                        </a:lnSpc>
                        <a:spcAft>
                          <a:spcPts val="0"/>
                        </a:spcAft>
                      </a:pPr>
                      <a:r>
                        <a:rPr lang="en-GB" sz="2800" err="1">
                          <a:effectLst/>
                        </a:rPr>
                        <a:t>Sphericity</a:t>
                      </a:r>
                      <a:r>
                        <a:rPr lang="en-GB" sz="2800">
                          <a:effectLst/>
                        </a:rPr>
                        <a:t> assumed</a:t>
                      </a:r>
                      <a:endParaRPr lang="en-GB" sz="4000">
                        <a:effectLst/>
                        <a:latin typeface="Calibri"/>
                        <a:ea typeface="Calibri"/>
                        <a:cs typeface="Times New Roman"/>
                      </a:endParaRPr>
                    </a:p>
                  </a:txBody>
                  <a:tcPr marL="0" marR="0" marT="0" marB="0" anchor="ctr">
                    <a:solidFill>
                      <a:srgbClr val="FFFF00"/>
                    </a:solidFill>
                  </a:tcPr>
                </a:tc>
                <a:tc>
                  <a:txBody>
                    <a:bodyPr/>
                    <a:lstStyle/>
                    <a:p>
                      <a:pPr marL="38100" marR="38100" algn="ctr">
                        <a:lnSpc>
                          <a:spcPts val="1600"/>
                        </a:lnSpc>
                        <a:spcAft>
                          <a:spcPts val="0"/>
                        </a:spcAft>
                      </a:pPr>
                      <a:r>
                        <a:rPr lang="en-GB" sz="1200">
                          <a:effectLst/>
                        </a:rPr>
                        <a:t>22.830</a:t>
                      </a:r>
                      <a:endParaRPr lang="en-GB" sz="1800">
                        <a:effectLst/>
                        <a:latin typeface="Calibri"/>
                        <a:ea typeface="Calibri"/>
                        <a:cs typeface="Times New Roman"/>
                      </a:endParaRPr>
                    </a:p>
                  </a:txBody>
                  <a:tcPr marL="0" marR="0" marT="0" marB="0" anchor="ctr">
                    <a:solidFill>
                      <a:srgbClr val="FFFF00"/>
                    </a:solidFill>
                  </a:tcPr>
                </a:tc>
                <a:tc>
                  <a:txBody>
                    <a:bodyPr/>
                    <a:lstStyle/>
                    <a:p>
                      <a:pPr marL="38100" marR="38100" algn="ctr">
                        <a:lnSpc>
                          <a:spcPts val="1600"/>
                        </a:lnSpc>
                        <a:spcAft>
                          <a:spcPts val="0"/>
                        </a:spcAft>
                      </a:pPr>
                      <a:r>
                        <a:rPr lang="en-GB" sz="2800" b="1">
                          <a:solidFill>
                            <a:srgbClr val="FF0000"/>
                          </a:solidFill>
                          <a:effectLst/>
                        </a:rPr>
                        <a:t>2</a:t>
                      </a:r>
                      <a:endParaRPr lang="en-GB" sz="4000" b="1">
                        <a:solidFill>
                          <a:srgbClr val="FF0000"/>
                        </a:solidFill>
                        <a:effectLst/>
                        <a:latin typeface="Calibri"/>
                        <a:ea typeface="Calibri"/>
                        <a:cs typeface="Times New Roman"/>
                      </a:endParaRPr>
                    </a:p>
                  </a:txBody>
                  <a:tcPr marL="0" marR="0" marT="0" marB="0" anchor="ctr">
                    <a:solidFill>
                      <a:srgbClr val="FFFF00"/>
                    </a:solidFill>
                  </a:tcPr>
                </a:tc>
                <a:tc>
                  <a:txBody>
                    <a:bodyPr/>
                    <a:lstStyle/>
                    <a:p>
                      <a:pPr marL="38100" marR="38100" algn="ctr">
                        <a:lnSpc>
                          <a:spcPts val="1600"/>
                        </a:lnSpc>
                        <a:spcAft>
                          <a:spcPts val="0"/>
                        </a:spcAft>
                      </a:pPr>
                      <a:r>
                        <a:rPr lang="en-GB" sz="1200">
                          <a:effectLst/>
                        </a:rPr>
                        <a:t>11.415</a:t>
                      </a:r>
                      <a:endParaRPr lang="en-GB" sz="1800">
                        <a:effectLst/>
                        <a:latin typeface="Calibri"/>
                        <a:ea typeface="Calibri"/>
                        <a:cs typeface="Times New Roman"/>
                      </a:endParaRPr>
                    </a:p>
                  </a:txBody>
                  <a:tcPr marL="0" marR="0" marT="0" marB="0" anchor="ctr">
                    <a:solidFill>
                      <a:srgbClr val="FFFF00"/>
                    </a:solidFill>
                  </a:tcPr>
                </a:tc>
                <a:tc>
                  <a:txBody>
                    <a:bodyPr/>
                    <a:lstStyle/>
                    <a:p>
                      <a:pPr marL="38100" marR="38100" algn="ctr">
                        <a:lnSpc>
                          <a:spcPts val="1600"/>
                        </a:lnSpc>
                        <a:spcAft>
                          <a:spcPts val="0"/>
                        </a:spcAft>
                      </a:pPr>
                      <a:r>
                        <a:rPr lang="en-GB" sz="2800">
                          <a:solidFill>
                            <a:srgbClr val="FF0000"/>
                          </a:solidFill>
                          <a:effectLst/>
                        </a:rPr>
                        <a:t>20.172</a:t>
                      </a:r>
                      <a:endParaRPr lang="en-GB" sz="4000">
                        <a:solidFill>
                          <a:srgbClr val="FF0000"/>
                        </a:solidFill>
                        <a:effectLst/>
                        <a:latin typeface="Calibri"/>
                        <a:ea typeface="Calibri"/>
                        <a:cs typeface="Times New Roman"/>
                      </a:endParaRPr>
                    </a:p>
                  </a:txBody>
                  <a:tcPr marL="0" marR="0" marT="0" marB="0" anchor="ctr">
                    <a:solidFill>
                      <a:srgbClr val="FFFF00"/>
                    </a:solidFill>
                  </a:tcPr>
                </a:tc>
                <a:tc>
                  <a:txBody>
                    <a:bodyPr/>
                    <a:lstStyle/>
                    <a:p>
                      <a:pPr marL="38100" marR="38100" algn="ctr">
                        <a:lnSpc>
                          <a:spcPts val="1600"/>
                        </a:lnSpc>
                        <a:spcAft>
                          <a:spcPts val="0"/>
                        </a:spcAft>
                      </a:pPr>
                      <a:r>
                        <a:rPr lang="en-GB" sz="2800">
                          <a:solidFill>
                            <a:srgbClr val="FF0000"/>
                          </a:solidFill>
                          <a:effectLst/>
                        </a:rPr>
                        <a:t>.000</a:t>
                      </a:r>
                      <a:endParaRPr lang="en-GB" sz="4000">
                        <a:solidFill>
                          <a:srgbClr val="FF0000"/>
                        </a:solidFill>
                        <a:effectLst/>
                        <a:latin typeface="Calibri"/>
                        <a:ea typeface="Calibri"/>
                        <a:cs typeface="Times New Roman"/>
                      </a:endParaRPr>
                    </a:p>
                  </a:txBody>
                  <a:tcPr marL="0" marR="0" marT="0" marB="0" anchor="ctr">
                    <a:solidFill>
                      <a:srgbClr val="FFFF00"/>
                    </a:solidFill>
                  </a:tcPr>
                </a:tc>
                <a:tc>
                  <a:txBody>
                    <a:bodyPr/>
                    <a:lstStyle/>
                    <a:p>
                      <a:pPr marL="38100" marR="38100" algn="ctr">
                        <a:lnSpc>
                          <a:spcPts val="1600"/>
                        </a:lnSpc>
                        <a:spcAft>
                          <a:spcPts val="0"/>
                        </a:spcAft>
                      </a:pPr>
                      <a:r>
                        <a:rPr lang="en-GB" sz="2400">
                          <a:solidFill>
                            <a:srgbClr val="0070C0"/>
                          </a:solidFill>
                          <a:effectLst/>
                        </a:rPr>
                        <a:t>.771</a:t>
                      </a:r>
                      <a:endParaRPr lang="en-GB" sz="3600">
                        <a:solidFill>
                          <a:srgbClr val="0070C0"/>
                        </a:solidFill>
                        <a:effectLst/>
                        <a:latin typeface="Calibri"/>
                        <a:ea typeface="Calibri"/>
                        <a:cs typeface="Times New Roman"/>
                      </a:endParaRPr>
                    </a:p>
                  </a:txBody>
                  <a:tcPr marL="0" marR="0" marT="0" marB="0" anchor="ctr">
                    <a:solidFill>
                      <a:srgbClr val="FFFF00"/>
                    </a:solidFill>
                  </a:tcPr>
                </a:tc>
                <a:extLst>
                  <a:ext uri="{0D108BD9-81ED-4DB2-BD59-A6C34878D82A}">
                    <a16:rowId xmlns:a16="http://schemas.microsoft.com/office/drawing/2014/main" val="10003"/>
                  </a:ext>
                </a:extLst>
              </a:tr>
              <a:tr h="269526">
                <a:tc vMerge="1">
                  <a:txBody>
                    <a:bodyPr/>
                    <a:lstStyle/>
                    <a:p>
                      <a:endParaRPr lang="en-GB"/>
                    </a:p>
                  </a:txBody>
                  <a:tcPr/>
                </a:tc>
                <a:tc>
                  <a:txBody>
                    <a:bodyPr/>
                    <a:lstStyle/>
                    <a:p>
                      <a:pPr marL="38100" marR="38100">
                        <a:lnSpc>
                          <a:spcPts val="1600"/>
                        </a:lnSpc>
                        <a:spcAft>
                          <a:spcPts val="0"/>
                        </a:spcAft>
                      </a:pPr>
                      <a:r>
                        <a:rPr lang="en-GB" sz="1200">
                          <a:effectLst/>
                        </a:rPr>
                        <a:t>Greenhouse-</a:t>
                      </a:r>
                      <a:r>
                        <a:rPr lang="en-GB" sz="1200" err="1">
                          <a:effectLst/>
                        </a:rPr>
                        <a:t>Geisser</a:t>
                      </a:r>
                      <a:endParaRPr lang="en-GB" sz="1200">
                        <a:effectLst/>
                        <a:latin typeface="Calibri"/>
                        <a:ea typeface="Calibri"/>
                        <a:cs typeface="Times New Roman"/>
                      </a:endParaRPr>
                    </a:p>
                  </a:txBody>
                  <a:tcPr marL="0" marR="0" marT="0" marB="0"/>
                </a:tc>
                <a:tc>
                  <a:txBody>
                    <a:bodyPr/>
                    <a:lstStyle/>
                    <a:p>
                      <a:pPr marL="38100" marR="38100" algn="ctr">
                        <a:lnSpc>
                          <a:spcPts val="1600"/>
                        </a:lnSpc>
                        <a:spcAft>
                          <a:spcPts val="0"/>
                        </a:spcAft>
                      </a:pPr>
                      <a:r>
                        <a:rPr lang="en-GB" sz="1200">
                          <a:effectLst/>
                        </a:rPr>
                        <a:t>22.830</a:t>
                      </a:r>
                      <a:endParaRPr lang="en-GB" sz="1200">
                        <a:effectLst/>
                        <a:latin typeface="Calibri"/>
                        <a:ea typeface="Calibri"/>
                        <a:cs typeface="Times New Roman"/>
                      </a:endParaRPr>
                    </a:p>
                  </a:txBody>
                  <a:tcPr marL="0" marR="0" marT="0" marB="0" anchor="ctr"/>
                </a:tc>
                <a:tc>
                  <a:txBody>
                    <a:bodyPr/>
                    <a:lstStyle/>
                    <a:p>
                      <a:pPr marL="38100" marR="38100" algn="ctr">
                        <a:lnSpc>
                          <a:spcPts val="1600"/>
                        </a:lnSpc>
                        <a:spcAft>
                          <a:spcPts val="0"/>
                        </a:spcAft>
                      </a:pPr>
                      <a:r>
                        <a:rPr lang="en-GB" sz="1200">
                          <a:solidFill>
                            <a:schemeClr val="tx1"/>
                          </a:solidFill>
                          <a:effectLst/>
                        </a:rPr>
                        <a:t>1.330</a:t>
                      </a:r>
                      <a:endParaRPr lang="en-GB" sz="1200">
                        <a:solidFill>
                          <a:schemeClr val="tx1"/>
                        </a:solidFill>
                        <a:effectLst/>
                        <a:latin typeface="Calibri"/>
                        <a:ea typeface="Calibri"/>
                        <a:cs typeface="Times New Roman"/>
                      </a:endParaRPr>
                    </a:p>
                  </a:txBody>
                  <a:tcPr marL="0" marR="0" marT="0" marB="0" anchor="ctr"/>
                </a:tc>
                <a:tc>
                  <a:txBody>
                    <a:bodyPr/>
                    <a:lstStyle/>
                    <a:p>
                      <a:pPr marL="38100" marR="38100" algn="ctr">
                        <a:lnSpc>
                          <a:spcPts val="1600"/>
                        </a:lnSpc>
                        <a:spcAft>
                          <a:spcPts val="0"/>
                        </a:spcAft>
                      </a:pPr>
                      <a:r>
                        <a:rPr lang="en-GB" sz="1200">
                          <a:solidFill>
                            <a:schemeClr val="tx1"/>
                          </a:solidFill>
                          <a:effectLst/>
                        </a:rPr>
                        <a:t>17.162</a:t>
                      </a:r>
                      <a:endParaRPr lang="en-GB" sz="1200">
                        <a:solidFill>
                          <a:schemeClr val="tx1"/>
                        </a:solidFill>
                        <a:effectLst/>
                        <a:latin typeface="Calibri"/>
                        <a:ea typeface="Calibri"/>
                        <a:cs typeface="Times New Roman"/>
                      </a:endParaRPr>
                    </a:p>
                  </a:txBody>
                  <a:tcPr marL="0" marR="0" marT="0" marB="0" anchor="ctr"/>
                </a:tc>
                <a:tc>
                  <a:txBody>
                    <a:bodyPr/>
                    <a:lstStyle/>
                    <a:p>
                      <a:pPr marL="38100" marR="38100" algn="ctr">
                        <a:lnSpc>
                          <a:spcPts val="1600"/>
                        </a:lnSpc>
                        <a:spcAft>
                          <a:spcPts val="0"/>
                        </a:spcAft>
                      </a:pPr>
                      <a:r>
                        <a:rPr lang="en-GB" sz="1200">
                          <a:solidFill>
                            <a:schemeClr val="tx1"/>
                          </a:solidFill>
                          <a:effectLst/>
                        </a:rPr>
                        <a:t>20.172</a:t>
                      </a:r>
                      <a:endParaRPr lang="en-GB" sz="1200">
                        <a:solidFill>
                          <a:schemeClr val="tx1"/>
                        </a:solidFill>
                        <a:effectLst/>
                        <a:latin typeface="Calibri"/>
                        <a:ea typeface="Calibri"/>
                        <a:cs typeface="Times New Roman"/>
                      </a:endParaRPr>
                    </a:p>
                  </a:txBody>
                  <a:tcPr marL="0" marR="0" marT="0" marB="0" anchor="ctr"/>
                </a:tc>
                <a:tc>
                  <a:txBody>
                    <a:bodyPr/>
                    <a:lstStyle/>
                    <a:p>
                      <a:pPr marL="38100" marR="38100" algn="ctr">
                        <a:lnSpc>
                          <a:spcPts val="1600"/>
                        </a:lnSpc>
                        <a:spcAft>
                          <a:spcPts val="0"/>
                        </a:spcAft>
                      </a:pPr>
                      <a:r>
                        <a:rPr lang="en-GB" sz="1200">
                          <a:solidFill>
                            <a:schemeClr val="tx1"/>
                          </a:solidFill>
                          <a:effectLst/>
                        </a:rPr>
                        <a:t>.001</a:t>
                      </a:r>
                      <a:endParaRPr lang="en-GB" sz="1200">
                        <a:solidFill>
                          <a:schemeClr val="tx1"/>
                        </a:solidFill>
                        <a:effectLst/>
                        <a:latin typeface="Calibri"/>
                        <a:ea typeface="Calibri"/>
                        <a:cs typeface="Times New Roman"/>
                      </a:endParaRPr>
                    </a:p>
                  </a:txBody>
                  <a:tcPr marL="0" marR="0" marT="0" marB="0" anchor="ctr"/>
                </a:tc>
                <a:tc>
                  <a:txBody>
                    <a:bodyPr/>
                    <a:lstStyle/>
                    <a:p>
                      <a:pPr marL="38100" marR="38100" algn="ctr">
                        <a:lnSpc>
                          <a:spcPts val="1600"/>
                        </a:lnSpc>
                        <a:spcAft>
                          <a:spcPts val="0"/>
                        </a:spcAft>
                      </a:pPr>
                      <a:r>
                        <a:rPr lang="en-GB" sz="1200">
                          <a:solidFill>
                            <a:schemeClr val="tx1"/>
                          </a:solidFill>
                          <a:effectLst/>
                        </a:rPr>
                        <a:t>.771</a:t>
                      </a:r>
                      <a:endParaRPr lang="en-GB" sz="1200">
                        <a:solidFill>
                          <a:schemeClr val="tx1"/>
                        </a:solidFill>
                        <a:effectLst/>
                        <a:latin typeface="Calibri"/>
                        <a:ea typeface="Calibri"/>
                        <a:cs typeface="Times New Roman"/>
                      </a:endParaRPr>
                    </a:p>
                  </a:txBody>
                  <a:tcPr marL="0" marR="0" marT="0" marB="0" anchor="ctr"/>
                </a:tc>
                <a:extLst>
                  <a:ext uri="{0D108BD9-81ED-4DB2-BD59-A6C34878D82A}">
                    <a16:rowId xmlns:a16="http://schemas.microsoft.com/office/drawing/2014/main" val="10004"/>
                  </a:ext>
                </a:extLst>
              </a:tr>
              <a:tr h="269526">
                <a:tc vMerge="1">
                  <a:txBody>
                    <a:bodyPr/>
                    <a:lstStyle/>
                    <a:p>
                      <a:endParaRPr lang="en-GB"/>
                    </a:p>
                  </a:txBody>
                  <a:tcPr/>
                </a:tc>
                <a:tc>
                  <a:txBody>
                    <a:bodyPr/>
                    <a:lstStyle/>
                    <a:p>
                      <a:pPr marL="38100" marR="38100">
                        <a:lnSpc>
                          <a:spcPts val="1600"/>
                        </a:lnSpc>
                        <a:spcAft>
                          <a:spcPts val="0"/>
                        </a:spcAft>
                      </a:pPr>
                      <a:r>
                        <a:rPr lang="en-GB" sz="1200">
                          <a:effectLst/>
                        </a:rPr>
                        <a:t>Huynh-</a:t>
                      </a:r>
                      <a:r>
                        <a:rPr lang="en-GB" sz="1200" err="1">
                          <a:effectLst/>
                        </a:rPr>
                        <a:t>Feldt</a:t>
                      </a:r>
                      <a:endParaRPr lang="en-GB" sz="1200">
                        <a:effectLst/>
                        <a:latin typeface="Calibri"/>
                        <a:ea typeface="Calibri"/>
                        <a:cs typeface="Times New Roman"/>
                      </a:endParaRPr>
                    </a:p>
                  </a:txBody>
                  <a:tcPr marL="0" marR="0" marT="0" marB="0"/>
                </a:tc>
                <a:tc>
                  <a:txBody>
                    <a:bodyPr/>
                    <a:lstStyle/>
                    <a:p>
                      <a:pPr marL="38100" marR="38100" algn="ctr">
                        <a:lnSpc>
                          <a:spcPts val="1600"/>
                        </a:lnSpc>
                        <a:spcAft>
                          <a:spcPts val="0"/>
                        </a:spcAft>
                      </a:pPr>
                      <a:r>
                        <a:rPr lang="en-GB" sz="1200">
                          <a:effectLst/>
                        </a:rPr>
                        <a:t>22.830</a:t>
                      </a:r>
                      <a:endParaRPr lang="en-GB" sz="1200">
                        <a:effectLst/>
                        <a:latin typeface="Calibri"/>
                        <a:ea typeface="Calibri"/>
                        <a:cs typeface="Times New Roman"/>
                      </a:endParaRPr>
                    </a:p>
                  </a:txBody>
                  <a:tcPr marL="0" marR="0" marT="0" marB="0" anchor="ctr"/>
                </a:tc>
                <a:tc>
                  <a:txBody>
                    <a:bodyPr/>
                    <a:lstStyle/>
                    <a:p>
                      <a:pPr marL="38100" marR="38100" algn="ctr">
                        <a:lnSpc>
                          <a:spcPts val="1600"/>
                        </a:lnSpc>
                        <a:spcAft>
                          <a:spcPts val="0"/>
                        </a:spcAft>
                      </a:pPr>
                      <a:r>
                        <a:rPr lang="en-GB" sz="1200">
                          <a:solidFill>
                            <a:schemeClr val="tx1"/>
                          </a:solidFill>
                          <a:effectLst/>
                        </a:rPr>
                        <a:t>1.566</a:t>
                      </a:r>
                      <a:endParaRPr lang="en-GB" sz="1200">
                        <a:solidFill>
                          <a:schemeClr val="tx1"/>
                        </a:solidFill>
                        <a:effectLst/>
                        <a:latin typeface="Calibri"/>
                        <a:ea typeface="Calibri"/>
                        <a:cs typeface="Times New Roman"/>
                      </a:endParaRPr>
                    </a:p>
                  </a:txBody>
                  <a:tcPr marL="0" marR="0" marT="0" marB="0" anchor="ctr"/>
                </a:tc>
                <a:tc>
                  <a:txBody>
                    <a:bodyPr/>
                    <a:lstStyle/>
                    <a:p>
                      <a:pPr marL="38100" marR="38100" algn="ctr">
                        <a:lnSpc>
                          <a:spcPts val="1600"/>
                        </a:lnSpc>
                        <a:spcAft>
                          <a:spcPts val="0"/>
                        </a:spcAft>
                      </a:pPr>
                      <a:r>
                        <a:rPr lang="en-GB" sz="1200">
                          <a:solidFill>
                            <a:schemeClr val="tx1"/>
                          </a:solidFill>
                          <a:effectLst/>
                        </a:rPr>
                        <a:t>14.581</a:t>
                      </a:r>
                      <a:endParaRPr lang="en-GB" sz="1200">
                        <a:solidFill>
                          <a:schemeClr val="tx1"/>
                        </a:solidFill>
                        <a:effectLst/>
                        <a:latin typeface="Calibri"/>
                        <a:ea typeface="Calibri"/>
                        <a:cs typeface="Times New Roman"/>
                      </a:endParaRPr>
                    </a:p>
                  </a:txBody>
                  <a:tcPr marL="0" marR="0" marT="0" marB="0" anchor="ctr"/>
                </a:tc>
                <a:tc>
                  <a:txBody>
                    <a:bodyPr/>
                    <a:lstStyle/>
                    <a:p>
                      <a:pPr marL="38100" marR="38100" algn="ctr">
                        <a:lnSpc>
                          <a:spcPts val="1600"/>
                        </a:lnSpc>
                        <a:spcAft>
                          <a:spcPts val="0"/>
                        </a:spcAft>
                      </a:pPr>
                      <a:r>
                        <a:rPr lang="en-GB" sz="1200">
                          <a:solidFill>
                            <a:schemeClr val="tx1"/>
                          </a:solidFill>
                          <a:effectLst/>
                        </a:rPr>
                        <a:t>20.172</a:t>
                      </a:r>
                      <a:endParaRPr lang="en-GB" sz="1200">
                        <a:solidFill>
                          <a:schemeClr val="tx1"/>
                        </a:solidFill>
                        <a:effectLst/>
                        <a:latin typeface="Calibri"/>
                        <a:ea typeface="Calibri"/>
                        <a:cs typeface="Times New Roman"/>
                      </a:endParaRPr>
                    </a:p>
                  </a:txBody>
                  <a:tcPr marL="0" marR="0" marT="0" marB="0" anchor="ctr"/>
                </a:tc>
                <a:tc>
                  <a:txBody>
                    <a:bodyPr/>
                    <a:lstStyle/>
                    <a:p>
                      <a:pPr marL="38100" marR="38100" algn="ctr">
                        <a:lnSpc>
                          <a:spcPts val="1600"/>
                        </a:lnSpc>
                        <a:spcAft>
                          <a:spcPts val="0"/>
                        </a:spcAft>
                      </a:pPr>
                      <a:r>
                        <a:rPr lang="en-GB" sz="1200">
                          <a:solidFill>
                            <a:schemeClr val="tx1"/>
                          </a:solidFill>
                          <a:effectLst/>
                        </a:rPr>
                        <a:t>.001</a:t>
                      </a:r>
                      <a:endParaRPr lang="en-GB" sz="1200">
                        <a:solidFill>
                          <a:schemeClr val="tx1"/>
                        </a:solidFill>
                        <a:effectLst/>
                        <a:latin typeface="Calibri"/>
                        <a:ea typeface="Calibri"/>
                        <a:cs typeface="Times New Roman"/>
                      </a:endParaRPr>
                    </a:p>
                  </a:txBody>
                  <a:tcPr marL="0" marR="0" marT="0" marB="0" anchor="ctr"/>
                </a:tc>
                <a:tc>
                  <a:txBody>
                    <a:bodyPr/>
                    <a:lstStyle/>
                    <a:p>
                      <a:pPr marL="38100" marR="38100" algn="ctr">
                        <a:lnSpc>
                          <a:spcPts val="1600"/>
                        </a:lnSpc>
                        <a:spcAft>
                          <a:spcPts val="0"/>
                        </a:spcAft>
                      </a:pPr>
                      <a:r>
                        <a:rPr lang="en-GB" sz="1200">
                          <a:solidFill>
                            <a:schemeClr val="tx1"/>
                          </a:solidFill>
                          <a:effectLst/>
                        </a:rPr>
                        <a:t>.771</a:t>
                      </a:r>
                      <a:endParaRPr lang="en-GB" sz="1200">
                        <a:solidFill>
                          <a:schemeClr val="tx1"/>
                        </a:solidFill>
                        <a:effectLst/>
                        <a:latin typeface="Calibri"/>
                        <a:ea typeface="Calibri"/>
                        <a:cs typeface="Times New Roman"/>
                      </a:endParaRPr>
                    </a:p>
                  </a:txBody>
                  <a:tcPr marL="0" marR="0" marT="0" marB="0" anchor="ctr"/>
                </a:tc>
                <a:extLst>
                  <a:ext uri="{0D108BD9-81ED-4DB2-BD59-A6C34878D82A}">
                    <a16:rowId xmlns:a16="http://schemas.microsoft.com/office/drawing/2014/main" val="10005"/>
                  </a:ext>
                </a:extLst>
              </a:tr>
              <a:tr h="269526">
                <a:tc vMerge="1">
                  <a:txBody>
                    <a:bodyPr/>
                    <a:lstStyle/>
                    <a:p>
                      <a:endParaRPr lang="en-GB"/>
                    </a:p>
                  </a:txBody>
                  <a:tcPr/>
                </a:tc>
                <a:tc>
                  <a:txBody>
                    <a:bodyPr/>
                    <a:lstStyle/>
                    <a:p>
                      <a:pPr marL="38100" marR="38100">
                        <a:lnSpc>
                          <a:spcPts val="1600"/>
                        </a:lnSpc>
                        <a:spcAft>
                          <a:spcPts val="0"/>
                        </a:spcAft>
                      </a:pPr>
                      <a:r>
                        <a:rPr lang="en-GB" sz="1200">
                          <a:effectLst/>
                        </a:rPr>
                        <a:t>Lower-bound</a:t>
                      </a:r>
                      <a:endParaRPr lang="en-GB" sz="1200">
                        <a:effectLst/>
                        <a:latin typeface="Calibri"/>
                        <a:ea typeface="Calibri"/>
                        <a:cs typeface="Times New Roman"/>
                      </a:endParaRPr>
                    </a:p>
                  </a:txBody>
                  <a:tcPr marL="0" marR="0" marT="0" marB="0"/>
                </a:tc>
                <a:tc>
                  <a:txBody>
                    <a:bodyPr/>
                    <a:lstStyle/>
                    <a:p>
                      <a:pPr marL="38100" marR="38100" algn="ctr">
                        <a:lnSpc>
                          <a:spcPts val="1600"/>
                        </a:lnSpc>
                        <a:spcAft>
                          <a:spcPts val="0"/>
                        </a:spcAft>
                      </a:pPr>
                      <a:r>
                        <a:rPr lang="en-GB" sz="1200">
                          <a:effectLst/>
                        </a:rPr>
                        <a:t>22.830</a:t>
                      </a:r>
                      <a:endParaRPr lang="en-GB" sz="1200">
                        <a:effectLst/>
                        <a:latin typeface="Calibri"/>
                        <a:ea typeface="Calibri"/>
                        <a:cs typeface="Times New Roman"/>
                      </a:endParaRPr>
                    </a:p>
                  </a:txBody>
                  <a:tcPr marL="0" marR="0" marT="0" marB="0" anchor="ctr"/>
                </a:tc>
                <a:tc>
                  <a:txBody>
                    <a:bodyPr/>
                    <a:lstStyle/>
                    <a:p>
                      <a:pPr marL="38100" marR="38100" algn="ctr">
                        <a:lnSpc>
                          <a:spcPts val="1600"/>
                        </a:lnSpc>
                        <a:spcAft>
                          <a:spcPts val="0"/>
                        </a:spcAft>
                      </a:pPr>
                      <a:r>
                        <a:rPr lang="en-GB" sz="1200">
                          <a:solidFill>
                            <a:schemeClr val="tx1"/>
                          </a:solidFill>
                          <a:effectLst/>
                        </a:rPr>
                        <a:t>1.000</a:t>
                      </a:r>
                      <a:endParaRPr lang="en-GB" sz="1200">
                        <a:solidFill>
                          <a:schemeClr val="tx1"/>
                        </a:solidFill>
                        <a:effectLst/>
                        <a:latin typeface="Calibri"/>
                        <a:ea typeface="Calibri"/>
                        <a:cs typeface="Times New Roman"/>
                      </a:endParaRPr>
                    </a:p>
                  </a:txBody>
                  <a:tcPr marL="0" marR="0" marT="0" marB="0" anchor="ctr"/>
                </a:tc>
                <a:tc>
                  <a:txBody>
                    <a:bodyPr/>
                    <a:lstStyle/>
                    <a:p>
                      <a:pPr marL="38100" marR="38100" algn="ctr">
                        <a:lnSpc>
                          <a:spcPts val="1600"/>
                        </a:lnSpc>
                        <a:spcAft>
                          <a:spcPts val="0"/>
                        </a:spcAft>
                      </a:pPr>
                      <a:r>
                        <a:rPr lang="en-GB" sz="1200">
                          <a:solidFill>
                            <a:schemeClr val="tx1"/>
                          </a:solidFill>
                          <a:effectLst/>
                        </a:rPr>
                        <a:t>22.830</a:t>
                      </a:r>
                      <a:endParaRPr lang="en-GB" sz="1200">
                        <a:solidFill>
                          <a:schemeClr val="tx1"/>
                        </a:solidFill>
                        <a:effectLst/>
                        <a:latin typeface="Calibri"/>
                        <a:ea typeface="Calibri"/>
                        <a:cs typeface="Times New Roman"/>
                      </a:endParaRPr>
                    </a:p>
                  </a:txBody>
                  <a:tcPr marL="0" marR="0" marT="0" marB="0" anchor="ctr"/>
                </a:tc>
                <a:tc>
                  <a:txBody>
                    <a:bodyPr/>
                    <a:lstStyle/>
                    <a:p>
                      <a:pPr marL="38100" marR="38100" algn="ctr">
                        <a:lnSpc>
                          <a:spcPts val="1600"/>
                        </a:lnSpc>
                        <a:spcAft>
                          <a:spcPts val="0"/>
                        </a:spcAft>
                      </a:pPr>
                      <a:r>
                        <a:rPr lang="en-GB" sz="1200">
                          <a:solidFill>
                            <a:schemeClr val="tx1"/>
                          </a:solidFill>
                          <a:effectLst/>
                        </a:rPr>
                        <a:t>20.172</a:t>
                      </a:r>
                      <a:endParaRPr lang="en-GB" sz="1200">
                        <a:solidFill>
                          <a:schemeClr val="tx1"/>
                        </a:solidFill>
                        <a:effectLst/>
                        <a:latin typeface="Calibri"/>
                        <a:ea typeface="Calibri"/>
                        <a:cs typeface="Times New Roman"/>
                      </a:endParaRPr>
                    </a:p>
                  </a:txBody>
                  <a:tcPr marL="0" marR="0" marT="0" marB="0" anchor="ctr"/>
                </a:tc>
                <a:tc>
                  <a:txBody>
                    <a:bodyPr/>
                    <a:lstStyle/>
                    <a:p>
                      <a:pPr marL="38100" marR="38100" algn="ctr">
                        <a:lnSpc>
                          <a:spcPts val="1600"/>
                        </a:lnSpc>
                        <a:spcAft>
                          <a:spcPts val="0"/>
                        </a:spcAft>
                      </a:pPr>
                      <a:r>
                        <a:rPr lang="en-GB" sz="1200">
                          <a:solidFill>
                            <a:schemeClr val="tx1"/>
                          </a:solidFill>
                          <a:effectLst/>
                        </a:rPr>
                        <a:t>.004</a:t>
                      </a:r>
                      <a:endParaRPr lang="en-GB" sz="1200">
                        <a:solidFill>
                          <a:schemeClr val="tx1"/>
                        </a:solidFill>
                        <a:effectLst/>
                        <a:latin typeface="Calibri"/>
                        <a:ea typeface="Calibri"/>
                        <a:cs typeface="Times New Roman"/>
                      </a:endParaRPr>
                    </a:p>
                  </a:txBody>
                  <a:tcPr marL="0" marR="0" marT="0" marB="0" anchor="ctr"/>
                </a:tc>
                <a:tc>
                  <a:txBody>
                    <a:bodyPr/>
                    <a:lstStyle/>
                    <a:p>
                      <a:pPr marL="38100" marR="38100" algn="ctr">
                        <a:lnSpc>
                          <a:spcPts val="1600"/>
                        </a:lnSpc>
                        <a:spcAft>
                          <a:spcPts val="0"/>
                        </a:spcAft>
                      </a:pPr>
                      <a:r>
                        <a:rPr lang="en-GB" sz="1200">
                          <a:solidFill>
                            <a:schemeClr val="tx1"/>
                          </a:solidFill>
                          <a:effectLst/>
                        </a:rPr>
                        <a:t>.771</a:t>
                      </a:r>
                      <a:endParaRPr lang="en-GB" sz="1200">
                        <a:solidFill>
                          <a:schemeClr val="tx1"/>
                        </a:solidFill>
                        <a:effectLst/>
                        <a:latin typeface="Calibri"/>
                        <a:ea typeface="Calibri"/>
                        <a:cs typeface="Times New Roman"/>
                      </a:endParaRPr>
                    </a:p>
                  </a:txBody>
                  <a:tcPr marL="0" marR="0" marT="0" marB="0" anchor="ctr"/>
                </a:tc>
                <a:extLst>
                  <a:ext uri="{0D108BD9-81ED-4DB2-BD59-A6C34878D82A}">
                    <a16:rowId xmlns:a16="http://schemas.microsoft.com/office/drawing/2014/main" val="10006"/>
                  </a:ext>
                </a:extLst>
              </a:tr>
              <a:tr h="375347">
                <a:tc rowSpan="4">
                  <a:txBody>
                    <a:bodyPr/>
                    <a:lstStyle/>
                    <a:p>
                      <a:pPr marL="38100" marR="38100">
                        <a:lnSpc>
                          <a:spcPts val="1600"/>
                        </a:lnSpc>
                        <a:spcAft>
                          <a:spcPts val="0"/>
                        </a:spcAft>
                      </a:pPr>
                      <a:r>
                        <a:rPr lang="en-GB" sz="1200">
                          <a:effectLst/>
                        </a:rPr>
                        <a:t>Error(vo2)</a:t>
                      </a:r>
                      <a:endParaRPr lang="en-GB" sz="1800">
                        <a:effectLst/>
                        <a:latin typeface="Calibri"/>
                        <a:ea typeface="Calibri"/>
                        <a:cs typeface="Times New Roman"/>
                      </a:endParaRPr>
                    </a:p>
                  </a:txBody>
                  <a:tcPr marL="0" marR="0" marT="0" marB="0"/>
                </a:tc>
                <a:tc>
                  <a:txBody>
                    <a:bodyPr/>
                    <a:lstStyle/>
                    <a:p>
                      <a:pPr marL="38100" marR="38100">
                        <a:lnSpc>
                          <a:spcPts val="1600"/>
                        </a:lnSpc>
                        <a:spcAft>
                          <a:spcPts val="0"/>
                        </a:spcAft>
                      </a:pPr>
                      <a:r>
                        <a:rPr lang="en-GB" sz="1200">
                          <a:effectLst/>
                        </a:rPr>
                        <a:t>Sphericity Assumed</a:t>
                      </a:r>
                      <a:endParaRPr lang="en-GB" sz="1200">
                        <a:effectLst/>
                        <a:latin typeface="Calibri"/>
                        <a:ea typeface="Calibri"/>
                        <a:cs typeface="Times New Roman"/>
                      </a:endParaRPr>
                    </a:p>
                  </a:txBody>
                  <a:tcPr marL="0" marR="0" marT="0" marB="0"/>
                </a:tc>
                <a:tc>
                  <a:txBody>
                    <a:bodyPr/>
                    <a:lstStyle/>
                    <a:p>
                      <a:pPr marL="38100" marR="38100" algn="ctr">
                        <a:lnSpc>
                          <a:spcPts val="1600"/>
                        </a:lnSpc>
                        <a:spcAft>
                          <a:spcPts val="0"/>
                        </a:spcAft>
                      </a:pPr>
                      <a:r>
                        <a:rPr lang="en-GB" sz="1200">
                          <a:effectLst/>
                        </a:rPr>
                        <a:t>6.790</a:t>
                      </a:r>
                      <a:endParaRPr lang="en-GB" sz="1200">
                        <a:effectLst/>
                        <a:latin typeface="Calibri"/>
                        <a:ea typeface="Calibri"/>
                        <a:cs typeface="Times New Roman"/>
                      </a:endParaRPr>
                    </a:p>
                  </a:txBody>
                  <a:tcPr marL="0" marR="0" marT="0" marB="0" anchor="ctr"/>
                </a:tc>
                <a:tc>
                  <a:txBody>
                    <a:bodyPr/>
                    <a:lstStyle/>
                    <a:p>
                      <a:pPr marL="38100" marR="38100" algn="ctr">
                        <a:lnSpc>
                          <a:spcPts val="1600"/>
                        </a:lnSpc>
                        <a:spcAft>
                          <a:spcPts val="0"/>
                        </a:spcAft>
                      </a:pPr>
                      <a:r>
                        <a:rPr lang="en-GB" sz="1200">
                          <a:effectLst/>
                        </a:rPr>
                        <a:t>12</a:t>
                      </a:r>
                      <a:endParaRPr lang="en-GB" sz="1200">
                        <a:effectLst/>
                        <a:latin typeface="Calibri"/>
                        <a:ea typeface="Calibri"/>
                        <a:cs typeface="Times New Roman"/>
                      </a:endParaRPr>
                    </a:p>
                  </a:txBody>
                  <a:tcPr marL="0" marR="0" marT="0" marB="0" anchor="ctr"/>
                </a:tc>
                <a:tc>
                  <a:txBody>
                    <a:bodyPr/>
                    <a:lstStyle/>
                    <a:p>
                      <a:pPr marL="38100" marR="38100" algn="ctr">
                        <a:lnSpc>
                          <a:spcPts val="1600"/>
                        </a:lnSpc>
                        <a:spcAft>
                          <a:spcPts val="0"/>
                        </a:spcAft>
                      </a:pPr>
                      <a:r>
                        <a:rPr lang="en-GB" sz="1200">
                          <a:effectLst/>
                        </a:rPr>
                        <a:t>.566</a:t>
                      </a:r>
                      <a:endParaRPr lang="en-GB" sz="1200">
                        <a:effectLst/>
                        <a:latin typeface="Calibri"/>
                        <a:ea typeface="Calibri"/>
                        <a:cs typeface="Times New Roman"/>
                      </a:endParaRPr>
                    </a:p>
                  </a:txBody>
                  <a:tcPr marL="0" marR="0" marT="0" marB="0" anchor="ctr"/>
                </a:tc>
                <a:tc>
                  <a:txBody>
                    <a:bodyPr/>
                    <a:lstStyle/>
                    <a:p>
                      <a:pPr algn="ctr">
                        <a:lnSpc>
                          <a:spcPct val="115000"/>
                        </a:lnSpc>
                        <a:spcAft>
                          <a:spcPts val="0"/>
                        </a:spcAft>
                      </a:pPr>
                      <a:r>
                        <a:rPr lang="en-GB" sz="1200">
                          <a:effectLst/>
                        </a:rPr>
                        <a:t> </a:t>
                      </a:r>
                      <a:endParaRPr lang="en-GB" sz="1200">
                        <a:effectLst/>
                        <a:latin typeface="Calibri"/>
                        <a:ea typeface="Calibri"/>
                        <a:cs typeface="Times New Roman"/>
                      </a:endParaRPr>
                    </a:p>
                  </a:txBody>
                  <a:tcPr marL="0" marR="0" marT="0" marB="0" anchor="ctr"/>
                </a:tc>
                <a:tc>
                  <a:txBody>
                    <a:bodyPr/>
                    <a:lstStyle/>
                    <a:p>
                      <a:pPr algn="ctr">
                        <a:lnSpc>
                          <a:spcPct val="115000"/>
                        </a:lnSpc>
                        <a:spcAft>
                          <a:spcPts val="0"/>
                        </a:spcAft>
                      </a:pPr>
                      <a:r>
                        <a:rPr lang="en-GB" sz="1200">
                          <a:effectLst/>
                        </a:rPr>
                        <a:t> </a:t>
                      </a:r>
                      <a:endParaRPr lang="en-GB" sz="1200">
                        <a:effectLst/>
                        <a:latin typeface="Calibri"/>
                        <a:ea typeface="Calibri"/>
                        <a:cs typeface="Times New Roman"/>
                      </a:endParaRPr>
                    </a:p>
                  </a:txBody>
                  <a:tcPr marL="0" marR="0" marT="0" marB="0" anchor="ctr"/>
                </a:tc>
                <a:tc>
                  <a:txBody>
                    <a:bodyPr/>
                    <a:lstStyle/>
                    <a:p>
                      <a:pPr algn="ctr">
                        <a:lnSpc>
                          <a:spcPct val="115000"/>
                        </a:lnSpc>
                        <a:spcAft>
                          <a:spcPts val="0"/>
                        </a:spcAft>
                      </a:pPr>
                      <a:r>
                        <a:rPr lang="en-GB" sz="1200">
                          <a:effectLst/>
                        </a:rPr>
                        <a:t> </a:t>
                      </a:r>
                      <a:endParaRPr lang="en-GB" sz="1200">
                        <a:effectLst/>
                        <a:latin typeface="Calibri"/>
                        <a:ea typeface="Calibri"/>
                        <a:cs typeface="Times New Roman"/>
                      </a:endParaRPr>
                    </a:p>
                  </a:txBody>
                  <a:tcPr marL="0" marR="0" marT="0" marB="0" anchor="ctr"/>
                </a:tc>
                <a:extLst>
                  <a:ext uri="{0D108BD9-81ED-4DB2-BD59-A6C34878D82A}">
                    <a16:rowId xmlns:a16="http://schemas.microsoft.com/office/drawing/2014/main" val="10007"/>
                  </a:ext>
                </a:extLst>
              </a:tr>
              <a:tr h="375347">
                <a:tc vMerge="1">
                  <a:txBody>
                    <a:bodyPr/>
                    <a:lstStyle/>
                    <a:p>
                      <a:endParaRPr lang="en-GB"/>
                    </a:p>
                  </a:txBody>
                  <a:tcPr/>
                </a:tc>
                <a:tc>
                  <a:txBody>
                    <a:bodyPr/>
                    <a:lstStyle/>
                    <a:p>
                      <a:pPr marL="38100" marR="38100">
                        <a:lnSpc>
                          <a:spcPts val="1600"/>
                        </a:lnSpc>
                        <a:spcAft>
                          <a:spcPts val="0"/>
                        </a:spcAft>
                      </a:pPr>
                      <a:r>
                        <a:rPr lang="en-GB" sz="1200">
                          <a:effectLst/>
                        </a:rPr>
                        <a:t>Greenhouse-Geisser</a:t>
                      </a:r>
                      <a:endParaRPr lang="en-GB" sz="1200">
                        <a:effectLst/>
                        <a:latin typeface="Calibri"/>
                        <a:ea typeface="Calibri"/>
                        <a:cs typeface="Times New Roman"/>
                      </a:endParaRPr>
                    </a:p>
                  </a:txBody>
                  <a:tcPr marL="0" marR="0" marT="0" marB="0"/>
                </a:tc>
                <a:tc>
                  <a:txBody>
                    <a:bodyPr/>
                    <a:lstStyle/>
                    <a:p>
                      <a:pPr marL="38100" marR="38100" algn="ctr">
                        <a:lnSpc>
                          <a:spcPts val="1600"/>
                        </a:lnSpc>
                        <a:spcAft>
                          <a:spcPts val="0"/>
                        </a:spcAft>
                      </a:pPr>
                      <a:r>
                        <a:rPr lang="en-GB" sz="1200">
                          <a:effectLst/>
                        </a:rPr>
                        <a:t>6.790</a:t>
                      </a:r>
                      <a:endParaRPr lang="en-GB" sz="1200">
                        <a:effectLst/>
                        <a:latin typeface="Calibri"/>
                        <a:ea typeface="Calibri"/>
                        <a:cs typeface="Times New Roman"/>
                      </a:endParaRPr>
                    </a:p>
                  </a:txBody>
                  <a:tcPr marL="0" marR="0" marT="0" marB="0" anchor="ctr"/>
                </a:tc>
                <a:tc>
                  <a:txBody>
                    <a:bodyPr/>
                    <a:lstStyle/>
                    <a:p>
                      <a:pPr marL="38100" marR="38100" algn="ctr">
                        <a:lnSpc>
                          <a:spcPts val="1600"/>
                        </a:lnSpc>
                        <a:spcAft>
                          <a:spcPts val="0"/>
                        </a:spcAft>
                      </a:pPr>
                      <a:r>
                        <a:rPr lang="en-GB" sz="1200">
                          <a:effectLst/>
                        </a:rPr>
                        <a:t>7.981</a:t>
                      </a:r>
                      <a:endParaRPr lang="en-GB" sz="1200">
                        <a:effectLst/>
                        <a:latin typeface="Calibri"/>
                        <a:ea typeface="Calibri"/>
                        <a:cs typeface="Times New Roman"/>
                      </a:endParaRPr>
                    </a:p>
                  </a:txBody>
                  <a:tcPr marL="0" marR="0" marT="0" marB="0" anchor="ctr"/>
                </a:tc>
                <a:tc>
                  <a:txBody>
                    <a:bodyPr/>
                    <a:lstStyle/>
                    <a:p>
                      <a:pPr marL="38100" marR="38100" algn="ctr">
                        <a:lnSpc>
                          <a:spcPts val="1600"/>
                        </a:lnSpc>
                        <a:spcAft>
                          <a:spcPts val="0"/>
                        </a:spcAft>
                      </a:pPr>
                      <a:r>
                        <a:rPr lang="en-GB" sz="1200">
                          <a:effectLst/>
                        </a:rPr>
                        <a:t>.851</a:t>
                      </a:r>
                      <a:endParaRPr lang="en-GB" sz="1200">
                        <a:effectLst/>
                        <a:latin typeface="Calibri"/>
                        <a:ea typeface="Calibri"/>
                        <a:cs typeface="Times New Roman"/>
                      </a:endParaRPr>
                    </a:p>
                  </a:txBody>
                  <a:tcPr marL="0" marR="0" marT="0" marB="0" anchor="ctr"/>
                </a:tc>
                <a:tc>
                  <a:txBody>
                    <a:bodyPr/>
                    <a:lstStyle/>
                    <a:p>
                      <a:pPr algn="ctr">
                        <a:lnSpc>
                          <a:spcPct val="115000"/>
                        </a:lnSpc>
                        <a:spcAft>
                          <a:spcPts val="0"/>
                        </a:spcAft>
                      </a:pPr>
                      <a:r>
                        <a:rPr lang="en-GB" sz="1200">
                          <a:effectLst/>
                        </a:rPr>
                        <a:t> </a:t>
                      </a:r>
                      <a:endParaRPr lang="en-GB" sz="1200">
                        <a:effectLst/>
                        <a:latin typeface="Calibri"/>
                        <a:ea typeface="Calibri"/>
                        <a:cs typeface="Times New Roman"/>
                      </a:endParaRPr>
                    </a:p>
                  </a:txBody>
                  <a:tcPr marL="0" marR="0" marT="0" marB="0" anchor="ctr"/>
                </a:tc>
                <a:tc>
                  <a:txBody>
                    <a:bodyPr/>
                    <a:lstStyle/>
                    <a:p>
                      <a:pPr algn="ctr">
                        <a:lnSpc>
                          <a:spcPct val="115000"/>
                        </a:lnSpc>
                        <a:spcAft>
                          <a:spcPts val="0"/>
                        </a:spcAft>
                      </a:pPr>
                      <a:r>
                        <a:rPr lang="en-GB" sz="1200">
                          <a:effectLst/>
                        </a:rPr>
                        <a:t> </a:t>
                      </a:r>
                      <a:endParaRPr lang="en-GB" sz="1200">
                        <a:effectLst/>
                        <a:latin typeface="Calibri"/>
                        <a:ea typeface="Calibri"/>
                        <a:cs typeface="Times New Roman"/>
                      </a:endParaRPr>
                    </a:p>
                  </a:txBody>
                  <a:tcPr marL="0" marR="0" marT="0" marB="0" anchor="ctr"/>
                </a:tc>
                <a:tc>
                  <a:txBody>
                    <a:bodyPr/>
                    <a:lstStyle/>
                    <a:p>
                      <a:pPr algn="ctr">
                        <a:lnSpc>
                          <a:spcPct val="115000"/>
                        </a:lnSpc>
                        <a:spcAft>
                          <a:spcPts val="0"/>
                        </a:spcAft>
                      </a:pPr>
                      <a:r>
                        <a:rPr lang="en-GB" sz="1200">
                          <a:effectLst/>
                        </a:rPr>
                        <a:t> </a:t>
                      </a:r>
                      <a:endParaRPr lang="en-GB" sz="1200">
                        <a:effectLst/>
                        <a:latin typeface="Calibri"/>
                        <a:ea typeface="Calibri"/>
                        <a:cs typeface="Times New Roman"/>
                      </a:endParaRPr>
                    </a:p>
                  </a:txBody>
                  <a:tcPr marL="0" marR="0" marT="0" marB="0" anchor="ctr"/>
                </a:tc>
                <a:extLst>
                  <a:ext uri="{0D108BD9-81ED-4DB2-BD59-A6C34878D82A}">
                    <a16:rowId xmlns:a16="http://schemas.microsoft.com/office/drawing/2014/main" val="10008"/>
                  </a:ext>
                </a:extLst>
              </a:tr>
              <a:tr h="375347">
                <a:tc vMerge="1">
                  <a:txBody>
                    <a:bodyPr/>
                    <a:lstStyle/>
                    <a:p>
                      <a:endParaRPr lang="en-GB"/>
                    </a:p>
                  </a:txBody>
                  <a:tcPr/>
                </a:tc>
                <a:tc>
                  <a:txBody>
                    <a:bodyPr/>
                    <a:lstStyle/>
                    <a:p>
                      <a:pPr marL="38100" marR="38100">
                        <a:lnSpc>
                          <a:spcPts val="1600"/>
                        </a:lnSpc>
                        <a:spcAft>
                          <a:spcPts val="0"/>
                        </a:spcAft>
                      </a:pPr>
                      <a:r>
                        <a:rPr lang="en-GB" sz="1200">
                          <a:effectLst/>
                        </a:rPr>
                        <a:t>Huynh-Feldt</a:t>
                      </a:r>
                      <a:endParaRPr lang="en-GB" sz="1200">
                        <a:effectLst/>
                        <a:latin typeface="Calibri"/>
                        <a:ea typeface="Calibri"/>
                        <a:cs typeface="Times New Roman"/>
                      </a:endParaRPr>
                    </a:p>
                  </a:txBody>
                  <a:tcPr marL="0" marR="0" marT="0" marB="0"/>
                </a:tc>
                <a:tc>
                  <a:txBody>
                    <a:bodyPr/>
                    <a:lstStyle/>
                    <a:p>
                      <a:pPr marL="38100" marR="38100" algn="ctr">
                        <a:lnSpc>
                          <a:spcPts val="1600"/>
                        </a:lnSpc>
                        <a:spcAft>
                          <a:spcPts val="0"/>
                        </a:spcAft>
                      </a:pPr>
                      <a:r>
                        <a:rPr lang="en-GB" sz="1200">
                          <a:effectLst/>
                        </a:rPr>
                        <a:t>6.790</a:t>
                      </a:r>
                      <a:endParaRPr lang="en-GB" sz="1200">
                        <a:effectLst/>
                        <a:latin typeface="Calibri"/>
                        <a:ea typeface="Calibri"/>
                        <a:cs typeface="Times New Roman"/>
                      </a:endParaRPr>
                    </a:p>
                  </a:txBody>
                  <a:tcPr marL="0" marR="0" marT="0" marB="0" anchor="ctr"/>
                </a:tc>
                <a:tc>
                  <a:txBody>
                    <a:bodyPr/>
                    <a:lstStyle/>
                    <a:p>
                      <a:pPr marL="38100" marR="38100" algn="ctr">
                        <a:lnSpc>
                          <a:spcPts val="1600"/>
                        </a:lnSpc>
                        <a:spcAft>
                          <a:spcPts val="0"/>
                        </a:spcAft>
                      </a:pPr>
                      <a:r>
                        <a:rPr lang="en-GB" sz="1200">
                          <a:effectLst/>
                        </a:rPr>
                        <a:t>9.394</a:t>
                      </a:r>
                      <a:endParaRPr lang="en-GB" sz="1200">
                        <a:effectLst/>
                        <a:latin typeface="Calibri"/>
                        <a:ea typeface="Calibri"/>
                        <a:cs typeface="Times New Roman"/>
                      </a:endParaRPr>
                    </a:p>
                  </a:txBody>
                  <a:tcPr marL="0" marR="0" marT="0" marB="0" anchor="ctr"/>
                </a:tc>
                <a:tc>
                  <a:txBody>
                    <a:bodyPr/>
                    <a:lstStyle/>
                    <a:p>
                      <a:pPr marL="38100" marR="38100" algn="ctr">
                        <a:lnSpc>
                          <a:spcPts val="1600"/>
                        </a:lnSpc>
                        <a:spcAft>
                          <a:spcPts val="0"/>
                        </a:spcAft>
                      </a:pPr>
                      <a:r>
                        <a:rPr lang="en-GB" sz="1200">
                          <a:effectLst/>
                        </a:rPr>
                        <a:t>.723</a:t>
                      </a:r>
                      <a:endParaRPr lang="en-GB" sz="1200">
                        <a:effectLst/>
                        <a:latin typeface="Calibri"/>
                        <a:ea typeface="Calibri"/>
                        <a:cs typeface="Times New Roman"/>
                      </a:endParaRPr>
                    </a:p>
                  </a:txBody>
                  <a:tcPr marL="0" marR="0" marT="0" marB="0" anchor="ctr"/>
                </a:tc>
                <a:tc>
                  <a:txBody>
                    <a:bodyPr/>
                    <a:lstStyle/>
                    <a:p>
                      <a:pPr algn="ctr">
                        <a:lnSpc>
                          <a:spcPct val="115000"/>
                        </a:lnSpc>
                        <a:spcAft>
                          <a:spcPts val="0"/>
                        </a:spcAft>
                      </a:pPr>
                      <a:r>
                        <a:rPr lang="en-GB" sz="1200">
                          <a:effectLst/>
                        </a:rPr>
                        <a:t> </a:t>
                      </a:r>
                      <a:endParaRPr lang="en-GB" sz="1200">
                        <a:effectLst/>
                        <a:latin typeface="Calibri"/>
                        <a:ea typeface="Calibri"/>
                        <a:cs typeface="Times New Roman"/>
                      </a:endParaRPr>
                    </a:p>
                  </a:txBody>
                  <a:tcPr marL="0" marR="0" marT="0" marB="0" anchor="ctr"/>
                </a:tc>
                <a:tc>
                  <a:txBody>
                    <a:bodyPr/>
                    <a:lstStyle/>
                    <a:p>
                      <a:pPr algn="ctr">
                        <a:lnSpc>
                          <a:spcPct val="115000"/>
                        </a:lnSpc>
                        <a:spcAft>
                          <a:spcPts val="0"/>
                        </a:spcAft>
                      </a:pPr>
                      <a:r>
                        <a:rPr lang="en-GB" sz="1200">
                          <a:effectLst/>
                        </a:rPr>
                        <a:t> </a:t>
                      </a:r>
                      <a:endParaRPr lang="en-GB" sz="1200">
                        <a:effectLst/>
                        <a:latin typeface="Calibri"/>
                        <a:ea typeface="Calibri"/>
                        <a:cs typeface="Times New Roman"/>
                      </a:endParaRPr>
                    </a:p>
                  </a:txBody>
                  <a:tcPr marL="0" marR="0" marT="0" marB="0" anchor="ctr"/>
                </a:tc>
                <a:tc>
                  <a:txBody>
                    <a:bodyPr/>
                    <a:lstStyle/>
                    <a:p>
                      <a:pPr algn="ctr">
                        <a:lnSpc>
                          <a:spcPct val="115000"/>
                        </a:lnSpc>
                        <a:spcAft>
                          <a:spcPts val="0"/>
                        </a:spcAft>
                      </a:pPr>
                      <a:r>
                        <a:rPr lang="en-GB" sz="1200">
                          <a:effectLst/>
                        </a:rPr>
                        <a:t> </a:t>
                      </a:r>
                      <a:endParaRPr lang="en-GB" sz="1200">
                        <a:effectLst/>
                        <a:latin typeface="Calibri"/>
                        <a:ea typeface="Calibri"/>
                        <a:cs typeface="Times New Roman"/>
                      </a:endParaRPr>
                    </a:p>
                  </a:txBody>
                  <a:tcPr marL="0" marR="0" marT="0" marB="0" anchor="ctr"/>
                </a:tc>
                <a:extLst>
                  <a:ext uri="{0D108BD9-81ED-4DB2-BD59-A6C34878D82A}">
                    <a16:rowId xmlns:a16="http://schemas.microsoft.com/office/drawing/2014/main" val="10009"/>
                  </a:ext>
                </a:extLst>
              </a:tr>
              <a:tr h="375347">
                <a:tc vMerge="1">
                  <a:txBody>
                    <a:bodyPr/>
                    <a:lstStyle/>
                    <a:p>
                      <a:endParaRPr lang="en-GB"/>
                    </a:p>
                  </a:txBody>
                  <a:tcPr/>
                </a:tc>
                <a:tc>
                  <a:txBody>
                    <a:bodyPr/>
                    <a:lstStyle/>
                    <a:p>
                      <a:pPr marL="38100" marR="38100">
                        <a:lnSpc>
                          <a:spcPts val="1600"/>
                        </a:lnSpc>
                        <a:spcAft>
                          <a:spcPts val="0"/>
                        </a:spcAft>
                      </a:pPr>
                      <a:r>
                        <a:rPr lang="en-GB" sz="1200">
                          <a:effectLst/>
                        </a:rPr>
                        <a:t>Lower-bound</a:t>
                      </a:r>
                      <a:endParaRPr lang="en-GB" sz="1200">
                        <a:effectLst/>
                        <a:latin typeface="Calibri"/>
                        <a:ea typeface="Calibri"/>
                        <a:cs typeface="Times New Roman"/>
                      </a:endParaRPr>
                    </a:p>
                  </a:txBody>
                  <a:tcPr marL="0" marR="0" marT="0" marB="0"/>
                </a:tc>
                <a:tc>
                  <a:txBody>
                    <a:bodyPr/>
                    <a:lstStyle/>
                    <a:p>
                      <a:pPr marL="38100" marR="38100" algn="ctr">
                        <a:lnSpc>
                          <a:spcPts val="1600"/>
                        </a:lnSpc>
                        <a:spcAft>
                          <a:spcPts val="0"/>
                        </a:spcAft>
                      </a:pPr>
                      <a:r>
                        <a:rPr lang="en-GB" sz="1200">
                          <a:effectLst/>
                        </a:rPr>
                        <a:t>6.790</a:t>
                      </a:r>
                      <a:endParaRPr lang="en-GB" sz="1200">
                        <a:effectLst/>
                        <a:latin typeface="Calibri"/>
                        <a:ea typeface="Calibri"/>
                        <a:cs typeface="Times New Roman"/>
                      </a:endParaRPr>
                    </a:p>
                  </a:txBody>
                  <a:tcPr marL="0" marR="0" marT="0" marB="0" anchor="ctr"/>
                </a:tc>
                <a:tc>
                  <a:txBody>
                    <a:bodyPr/>
                    <a:lstStyle/>
                    <a:p>
                      <a:pPr marL="38100" marR="38100" algn="ctr">
                        <a:lnSpc>
                          <a:spcPts val="1600"/>
                        </a:lnSpc>
                        <a:spcAft>
                          <a:spcPts val="0"/>
                        </a:spcAft>
                      </a:pPr>
                      <a:r>
                        <a:rPr lang="en-GB" sz="1200">
                          <a:effectLst/>
                        </a:rPr>
                        <a:t>6.000</a:t>
                      </a:r>
                      <a:endParaRPr lang="en-GB" sz="1200">
                        <a:effectLst/>
                        <a:latin typeface="Calibri"/>
                        <a:ea typeface="Calibri"/>
                        <a:cs typeface="Times New Roman"/>
                      </a:endParaRPr>
                    </a:p>
                  </a:txBody>
                  <a:tcPr marL="0" marR="0" marT="0" marB="0" anchor="ctr"/>
                </a:tc>
                <a:tc>
                  <a:txBody>
                    <a:bodyPr/>
                    <a:lstStyle/>
                    <a:p>
                      <a:pPr marL="38100" marR="38100" algn="ctr">
                        <a:lnSpc>
                          <a:spcPts val="1600"/>
                        </a:lnSpc>
                        <a:spcAft>
                          <a:spcPts val="0"/>
                        </a:spcAft>
                      </a:pPr>
                      <a:r>
                        <a:rPr lang="en-GB" sz="1200">
                          <a:effectLst/>
                        </a:rPr>
                        <a:t>1.132</a:t>
                      </a:r>
                      <a:endParaRPr lang="en-GB" sz="1200">
                        <a:effectLst/>
                        <a:latin typeface="Calibri"/>
                        <a:ea typeface="Calibri"/>
                        <a:cs typeface="Times New Roman"/>
                      </a:endParaRPr>
                    </a:p>
                  </a:txBody>
                  <a:tcPr marL="0" marR="0" marT="0" marB="0" anchor="ctr"/>
                </a:tc>
                <a:tc>
                  <a:txBody>
                    <a:bodyPr/>
                    <a:lstStyle/>
                    <a:p>
                      <a:pPr algn="ctr">
                        <a:lnSpc>
                          <a:spcPct val="115000"/>
                        </a:lnSpc>
                        <a:spcAft>
                          <a:spcPts val="0"/>
                        </a:spcAft>
                      </a:pPr>
                      <a:r>
                        <a:rPr lang="en-GB" sz="1200">
                          <a:effectLst/>
                        </a:rPr>
                        <a:t> </a:t>
                      </a:r>
                      <a:endParaRPr lang="en-GB" sz="1200">
                        <a:effectLst/>
                        <a:latin typeface="Calibri"/>
                        <a:ea typeface="Calibri"/>
                        <a:cs typeface="Times New Roman"/>
                      </a:endParaRPr>
                    </a:p>
                  </a:txBody>
                  <a:tcPr marL="0" marR="0" marT="0" marB="0" anchor="ctr"/>
                </a:tc>
                <a:tc>
                  <a:txBody>
                    <a:bodyPr/>
                    <a:lstStyle/>
                    <a:p>
                      <a:pPr algn="ctr">
                        <a:lnSpc>
                          <a:spcPct val="115000"/>
                        </a:lnSpc>
                        <a:spcAft>
                          <a:spcPts val="0"/>
                        </a:spcAft>
                      </a:pPr>
                      <a:r>
                        <a:rPr lang="en-GB" sz="1200">
                          <a:effectLst/>
                        </a:rPr>
                        <a:t> </a:t>
                      </a:r>
                      <a:endParaRPr lang="en-GB" sz="1200">
                        <a:effectLst/>
                        <a:latin typeface="Calibri"/>
                        <a:ea typeface="Calibri"/>
                        <a:cs typeface="Times New Roman"/>
                      </a:endParaRPr>
                    </a:p>
                  </a:txBody>
                  <a:tcPr marL="0" marR="0" marT="0" marB="0" anchor="ctr"/>
                </a:tc>
                <a:tc>
                  <a:txBody>
                    <a:bodyPr/>
                    <a:lstStyle/>
                    <a:p>
                      <a:pPr algn="ctr">
                        <a:lnSpc>
                          <a:spcPct val="115000"/>
                        </a:lnSpc>
                        <a:spcAft>
                          <a:spcPts val="0"/>
                        </a:spcAft>
                      </a:pPr>
                      <a:r>
                        <a:rPr lang="en-GB" sz="1200">
                          <a:effectLst/>
                        </a:rPr>
                        <a:t> </a:t>
                      </a:r>
                      <a:endParaRPr lang="en-GB" sz="1200">
                        <a:effectLst/>
                        <a:latin typeface="Calibri"/>
                        <a:ea typeface="Calibri"/>
                        <a:cs typeface="Times New Roman"/>
                      </a:endParaRPr>
                    </a:p>
                  </a:txBody>
                  <a:tcPr marL="0" marR="0" marT="0" marB="0" anchor="ctr"/>
                </a:tc>
                <a:extLst>
                  <a:ext uri="{0D108BD9-81ED-4DB2-BD59-A6C34878D82A}">
                    <a16:rowId xmlns:a16="http://schemas.microsoft.com/office/drawing/2014/main" val="10010"/>
                  </a:ext>
                </a:extLst>
              </a:tr>
            </a:tbl>
          </a:graphicData>
        </a:graphic>
      </p:graphicFrame>
    </p:spTree>
    <p:extLst>
      <p:ext uri="{BB962C8B-B14F-4D97-AF65-F5344CB8AC3E}">
        <p14:creationId xmlns:p14="http://schemas.microsoft.com/office/powerpoint/2010/main" val="1994285086"/>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Post Hoc Analysis</a:t>
            </a:r>
          </a:p>
        </p:txBody>
      </p:sp>
      <p:sp>
        <p:nvSpPr>
          <p:cNvPr id="3" name="Content Placeholder 2"/>
          <p:cNvSpPr>
            <a:spLocks noGrp="1"/>
          </p:cNvSpPr>
          <p:nvPr>
            <p:ph idx="1"/>
          </p:nvPr>
        </p:nvSpPr>
        <p:spPr>
          <a:xfrm>
            <a:off x="1981200" y="1240078"/>
            <a:ext cx="8229600" cy="563670"/>
          </a:xfrm>
        </p:spPr>
        <p:txBody>
          <a:bodyPr>
            <a:normAutofit/>
          </a:bodyPr>
          <a:lstStyle/>
          <a:p>
            <a:pPr marL="0" indent="0" algn="ctr">
              <a:buNone/>
            </a:pPr>
            <a:r>
              <a:rPr lang="en-GB">
                <a:solidFill>
                  <a:srgbClr val="FF0000"/>
                </a:solidFill>
              </a:rPr>
              <a:t>You require the table titles Pairwise Comparisons</a:t>
            </a:r>
          </a:p>
        </p:txBody>
      </p:sp>
      <p:graphicFrame>
        <p:nvGraphicFramePr>
          <p:cNvPr id="4" name="Table 3"/>
          <p:cNvGraphicFramePr>
            <a:graphicFrameLocks noGrp="1"/>
          </p:cNvGraphicFramePr>
          <p:nvPr/>
        </p:nvGraphicFramePr>
        <p:xfrm>
          <a:off x="2450924" y="1828801"/>
          <a:ext cx="7265098" cy="4797467"/>
        </p:xfrm>
        <a:graphic>
          <a:graphicData uri="http://schemas.openxmlformats.org/drawingml/2006/table">
            <a:tbl>
              <a:tblPr>
                <a:tableStyleId>{5C22544A-7EE6-4342-B048-85BDC9FD1C3A}</a:tableStyleId>
              </a:tblPr>
              <a:tblGrid>
                <a:gridCol w="1079526">
                  <a:extLst>
                    <a:ext uri="{9D8B030D-6E8A-4147-A177-3AD203B41FA5}">
                      <a16:colId xmlns:a16="http://schemas.microsoft.com/office/drawing/2014/main" val="20000"/>
                    </a:ext>
                  </a:extLst>
                </a:gridCol>
                <a:gridCol w="1079526">
                  <a:extLst>
                    <a:ext uri="{9D8B030D-6E8A-4147-A177-3AD203B41FA5}">
                      <a16:colId xmlns:a16="http://schemas.microsoft.com/office/drawing/2014/main" val="20001"/>
                    </a:ext>
                  </a:extLst>
                </a:gridCol>
                <a:gridCol w="1079526">
                  <a:extLst>
                    <a:ext uri="{9D8B030D-6E8A-4147-A177-3AD203B41FA5}">
                      <a16:colId xmlns:a16="http://schemas.microsoft.com/office/drawing/2014/main" val="20002"/>
                    </a:ext>
                  </a:extLst>
                </a:gridCol>
                <a:gridCol w="787942">
                  <a:extLst>
                    <a:ext uri="{9D8B030D-6E8A-4147-A177-3AD203B41FA5}">
                      <a16:colId xmlns:a16="http://schemas.microsoft.com/office/drawing/2014/main" val="20003"/>
                    </a:ext>
                  </a:extLst>
                </a:gridCol>
                <a:gridCol w="1079526">
                  <a:extLst>
                    <a:ext uri="{9D8B030D-6E8A-4147-A177-3AD203B41FA5}">
                      <a16:colId xmlns:a16="http://schemas.microsoft.com/office/drawing/2014/main" val="20004"/>
                    </a:ext>
                  </a:extLst>
                </a:gridCol>
                <a:gridCol w="1079526">
                  <a:extLst>
                    <a:ext uri="{9D8B030D-6E8A-4147-A177-3AD203B41FA5}">
                      <a16:colId xmlns:a16="http://schemas.microsoft.com/office/drawing/2014/main" val="20005"/>
                    </a:ext>
                  </a:extLst>
                </a:gridCol>
                <a:gridCol w="1079526">
                  <a:extLst>
                    <a:ext uri="{9D8B030D-6E8A-4147-A177-3AD203B41FA5}">
                      <a16:colId xmlns:a16="http://schemas.microsoft.com/office/drawing/2014/main" val="20006"/>
                    </a:ext>
                  </a:extLst>
                </a:gridCol>
              </a:tblGrid>
              <a:tr h="312760">
                <a:tc gridSpan="7">
                  <a:txBody>
                    <a:bodyPr/>
                    <a:lstStyle/>
                    <a:p>
                      <a:pPr marL="38100" marR="38100" algn="ctr">
                        <a:lnSpc>
                          <a:spcPts val="1600"/>
                        </a:lnSpc>
                        <a:spcAft>
                          <a:spcPts val="0"/>
                        </a:spcAft>
                      </a:pPr>
                      <a:r>
                        <a:rPr lang="en-GB" sz="900">
                          <a:effectLst/>
                        </a:rPr>
                        <a:t>Pairwise Comparisons</a:t>
                      </a:r>
                      <a:endParaRPr lang="en-GB" sz="1100">
                        <a:effectLst/>
                        <a:latin typeface="Calibri"/>
                        <a:ea typeface="Calibri"/>
                        <a:cs typeface="Times New Roman"/>
                      </a:endParaRPr>
                    </a:p>
                  </a:txBody>
                  <a:tcPr marL="0" marR="0" marT="0" marB="0" anchor="ct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312760">
                <a:tc gridSpan="7">
                  <a:txBody>
                    <a:bodyPr/>
                    <a:lstStyle/>
                    <a:p>
                      <a:pPr marL="38100" marR="38100">
                        <a:lnSpc>
                          <a:spcPts val="1600"/>
                        </a:lnSpc>
                        <a:spcAft>
                          <a:spcPts val="0"/>
                        </a:spcAft>
                      </a:pPr>
                      <a:r>
                        <a:rPr lang="en-GB" sz="900">
                          <a:effectLst/>
                        </a:rPr>
                        <a:t>Measure:MEASURE_1</a:t>
                      </a:r>
                      <a:endParaRPr lang="en-GB" sz="1100">
                        <a:effectLst/>
                        <a:latin typeface="Calibri"/>
                        <a:ea typeface="Calibri"/>
                        <a:cs typeface="Times New Roman"/>
                      </a:endParaRPr>
                    </a:p>
                  </a:txBody>
                  <a:tcPr marL="0" marR="0" marT="0" marB="0" anchor="b"/>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1"/>
                  </a:ext>
                </a:extLst>
              </a:tr>
              <a:tr h="660876">
                <a:tc rowSpan="2">
                  <a:txBody>
                    <a:bodyPr/>
                    <a:lstStyle/>
                    <a:p>
                      <a:pPr marL="38100" marR="38100">
                        <a:lnSpc>
                          <a:spcPts val="1600"/>
                        </a:lnSpc>
                        <a:spcAft>
                          <a:spcPts val="0"/>
                        </a:spcAft>
                      </a:pPr>
                      <a:r>
                        <a:rPr lang="en-GB" sz="1100">
                          <a:effectLst/>
                        </a:rPr>
                        <a:t>(I) vo2</a:t>
                      </a:r>
                      <a:endParaRPr lang="en-GB" sz="1600">
                        <a:effectLst/>
                        <a:latin typeface="Calibri"/>
                        <a:ea typeface="Calibri"/>
                        <a:cs typeface="Times New Roman"/>
                      </a:endParaRPr>
                    </a:p>
                  </a:txBody>
                  <a:tcPr marL="0" marR="0" marT="0" marB="0" anchor="b"/>
                </a:tc>
                <a:tc rowSpan="2">
                  <a:txBody>
                    <a:bodyPr/>
                    <a:lstStyle/>
                    <a:p>
                      <a:pPr marL="38100" marR="38100">
                        <a:lnSpc>
                          <a:spcPts val="1600"/>
                        </a:lnSpc>
                        <a:spcAft>
                          <a:spcPts val="0"/>
                        </a:spcAft>
                      </a:pPr>
                      <a:r>
                        <a:rPr lang="en-GB" sz="1100">
                          <a:effectLst/>
                        </a:rPr>
                        <a:t>(J) vo2</a:t>
                      </a:r>
                      <a:endParaRPr lang="en-GB" sz="1600">
                        <a:effectLst/>
                        <a:latin typeface="Calibri"/>
                        <a:ea typeface="Calibri"/>
                        <a:cs typeface="Times New Roman"/>
                      </a:endParaRPr>
                    </a:p>
                  </a:txBody>
                  <a:tcPr marL="0" marR="0" marT="0" marB="0" anchor="b"/>
                </a:tc>
                <a:tc rowSpan="2">
                  <a:txBody>
                    <a:bodyPr/>
                    <a:lstStyle/>
                    <a:p>
                      <a:pPr marL="38100" marR="38100" algn="ctr">
                        <a:lnSpc>
                          <a:spcPts val="1600"/>
                        </a:lnSpc>
                        <a:spcAft>
                          <a:spcPts val="0"/>
                        </a:spcAft>
                      </a:pPr>
                      <a:r>
                        <a:rPr lang="en-GB" sz="1100">
                          <a:effectLst/>
                        </a:rPr>
                        <a:t>Mean Difference (I-J)</a:t>
                      </a:r>
                      <a:endParaRPr lang="en-GB" sz="1600">
                        <a:effectLst/>
                        <a:latin typeface="Calibri"/>
                        <a:ea typeface="Calibri"/>
                        <a:cs typeface="Times New Roman"/>
                      </a:endParaRPr>
                    </a:p>
                  </a:txBody>
                  <a:tcPr marL="0" marR="0" marT="0" marB="0" anchor="b"/>
                </a:tc>
                <a:tc rowSpan="2">
                  <a:txBody>
                    <a:bodyPr/>
                    <a:lstStyle/>
                    <a:p>
                      <a:pPr marL="38100" marR="38100" algn="ctr">
                        <a:lnSpc>
                          <a:spcPts val="1600"/>
                        </a:lnSpc>
                        <a:spcAft>
                          <a:spcPts val="0"/>
                        </a:spcAft>
                      </a:pPr>
                      <a:r>
                        <a:rPr lang="en-GB" sz="1100">
                          <a:effectLst/>
                        </a:rPr>
                        <a:t>Std. Error</a:t>
                      </a:r>
                      <a:endParaRPr lang="en-GB" sz="1600">
                        <a:effectLst/>
                        <a:latin typeface="Calibri"/>
                        <a:ea typeface="Calibri"/>
                        <a:cs typeface="Times New Roman"/>
                      </a:endParaRPr>
                    </a:p>
                  </a:txBody>
                  <a:tcPr marL="0" marR="0" marT="0" marB="0" anchor="b"/>
                </a:tc>
                <a:tc rowSpan="2">
                  <a:txBody>
                    <a:bodyPr/>
                    <a:lstStyle/>
                    <a:p>
                      <a:pPr marL="38100" marR="38100" algn="ctr">
                        <a:lnSpc>
                          <a:spcPts val="1600"/>
                        </a:lnSpc>
                        <a:spcAft>
                          <a:spcPts val="0"/>
                        </a:spcAft>
                      </a:pPr>
                      <a:r>
                        <a:rPr lang="en-GB" sz="1100">
                          <a:effectLst/>
                        </a:rPr>
                        <a:t>Sig.</a:t>
                      </a:r>
                      <a:r>
                        <a:rPr lang="en-GB" sz="1100" baseline="30000">
                          <a:effectLst/>
                        </a:rPr>
                        <a:t>a</a:t>
                      </a:r>
                      <a:endParaRPr lang="en-GB" sz="1600">
                        <a:effectLst/>
                        <a:latin typeface="Calibri"/>
                        <a:ea typeface="Calibri"/>
                        <a:cs typeface="Times New Roman"/>
                      </a:endParaRPr>
                    </a:p>
                  </a:txBody>
                  <a:tcPr marL="0" marR="0" marT="0" marB="0" anchor="b"/>
                </a:tc>
                <a:tc gridSpan="2">
                  <a:txBody>
                    <a:bodyPr/>
                    <a:lstStyle/>
                    <a:p>
                      <a:pPr marL="38100" marR="38100" algn="ctr">
                        <a:lnSpc>
                          <a:spcPts val="1600"/>
                        </a:lnSpc>
                        <a:spcAft>
                          <a:spcPts val="0"/>
                        </a:spcAft>
                      </a:pPr>
                      <a:r>
                        <a:rPr lang="en-GB" sz="1100">
                          <a:effectLst/>
                        </a:rPr>
                        <a:t>95% Confidence Interval for Difference</a:t>
                      </a:r>
                      <a:r>
                        <a:rPr lang="en-GB" sz="1100" baseline="30000">
                          <a:effectLst/>
                        </a:rPr>
                        <a:t>a</a:t>
                      </a:r>
                      <a:endParaRPr lang="en-GB" sz="1600">
                        <a:effectLst/>
                        <a:latin typeface="Calibri"/>
                        <a:ea typeface="Calibri"/>
                        <a:cs typeface="Times New Roman"/>
                      </a:endParaRPr>
                    </a:p>
                  </a:txBody>
                  <a:tcPr marL="0" marR="0" marT="0" marB="0" anchor="b"/>
                </a:tc>
                <a:tc hMerge="1">
                  <a:txBody>
                    <a:bodyPr/>
                    <a:lstStyle/>
                    <a:p>
                      <a:endParaRPr lang="en-GB"/>
                    </a:p>
                  </a:txBody>
                  <a:tcPr/>
                </a:tc>
                <a:extLst>
                  <a:ext uri="{0D108BD9-81ED-4DB2-BD59-A6C34878D82A}">
                    <a16:rowId xmlns:a16="http://schemas.microsoft.com/office/drawing/2014/main" val="10002"/>
                  </a:ext>
                </a:extLst>
              </a:tr>
              <a:tr h="312760">
                <a:tc vMerge="1">
                  <a:txBody>
                    <a:bodyPr/>
                    <a:lstStyle/>
                    <a:p>
                      <a:endParaRPr lang="en-GB"/>
                    </a:p>
                  </a:txBody>
                  <a:tcPr/>
                </a:tc>
                <a:tc vMerge="1">
                  <a:txBody>
                    <a:bodyPr/>
                    <a:lstStyle/>
                    <a:p>
                      <a:endParaRPr lang="en-GB"/>
                    </a:p>
                  </a:txBody>
                  <a:tcPr/>
                </a:tc>
                <a:tc vMerge="1">
                  <a:txBody>
                    <a:bodyPr/>
                    <a:lstStyle/>
                    <a:p>
                      <a:endParaRPr lang="en-GB"/>
                    </a:p>
                  </a:txBody>
                  <a:tcPr/>
                </a:tc>
                <a:tc vMerge="1">
                  <a:txBody>
                    <a:bodyPr/>
                    <a:lstStyle/>
                    <a:p>
                      <a:endParaRPr lang="en-GB"/>
                    </a:p>
                  </a:txBody>
                  <a:tcPr/>
                </a:tc>
                <a:tc vMerge="1">
                  <a:txBody>
                    <a:bodyPr/>
                    <a:lstStyle/>
                    <a:p>
                      <a:endParaRPr lang="en-GB"/>
                    </a:p>
                  </a:txBody>
                  <a:tcPr/>
                </a:tc>
                <a:tc>
                  <a:txBody>
                    <a:bodyPr/>
                    <a:lstStyle/>
                    <a:p>
                      <a:pPr marL="38100" marR="38100" algn="ctr">
                        <a:lnSpc>
                          <a:spcPts val="1600"/>
                        </a:lnSpc>
                        <a:spcAft>
                          <a:spcPts val="0"/>
                        </a:spcAft>
                      </a:pPr>
                      <a:r>
                        <a:rPr lang="en-GB" sz="1100">
                          <a:effectLst/>
                        </a:rPr>
                        <a:t>Lower Bound</a:t>
                      </a:r>
                      <a:endParaRPr lang="en-GB" sz="1600">
                        <a:effectLst/>
                        <a:latin typeface="Calibri"/>
                        <a:ea typeface="Calibri"/>
                        <a:cs typeface="Times New Roman"/>
                      </a:endParaRPr>
                    </a:p>
                  </a:txBody>
                  <a:tcPr marL="0" marR="0" marT="0" marB="0" anchor="b"/>
                </a:tc>
                <a:tc>
                  <a:txBody>
                    <a:bodyPr/>
                    <a:lstStyle/>
                    <a:p>
                      <a:pPr marL="38100" marR="38100" algn="ctr">
                        <a:lnSpc>
                          <a:spcPts val="1600"/>
                        </a:lnSpc>
                        <a:spcAft>
                          <a:spcPts val="0"/>
                        </a:spcAft>
                      </a:pPr>
                      <a:r>
                        <a:rPr lang="en-GB" sz="1100">
                          <a:effectLst/>
                        </a:rPr>
                        <a:t>Upper Bound</a:t>
                      </a:r>
                      <a:endParaRPr lang="en-GB" sz="1600">
                        <a:effectLst/>
                        <a:latin typeface="Calibri"/>
                        <a:ea typeface="Calibri"/>
                        <a:cs typeface="Times New Roman"/>
                      </a:endParaRPr>
                    </a:p>
                  </a:txBody>
                  <a:tcPr marL="0" marR="0" marT="0" marB="0" anchor="b"/>
                </a:tc>
                <a:extLst>
                  <a:ext uri="{0D108BD9-81ED-4DB2-BD59-A6C34878D82A}">
                    <a16:rowId xmlns:a16="http://schemas.microsoft.com/office/drawing/2014/main" val="10003"/>
                  </a:ext>
                </a:extLst>
              </a:tr>
              <a:tr h="312760">
                <a:tc rowSpan="2">
                  <a:txBody>
                    <a:bodyPr/>
                    <a:lstStyle/>
                    <a:p>
                      <a:pPr marL="38100" marR="38100">
                        <a:lnSpc>
                          <a:spcPts val="1600"/>
                        </a:lnSpc>
                        <a:spcAft>
                          <a:spcPts val="0"/>
                        </a:spcAft>
                      </a:pPr>
                      <a:r>
                        <a:rPr lang="en-GB" sz="2000">
                          <a:effectLst/>
                        </a:rPr>
                        <a:t>1</a:t>
                      </a:r>
                      <a:endParaRPr lang="en-GB" sz="3200">
                        <a:effectLst/>
                        <a:latin typeface="Calibri"/>
                        <a:ea typeface="Calibri"/>
                        <a:cs typeface="Times New Roman"/>
                      </a:endParaRPr>
                    </a:p>
                  </a:txBody>
                  <a:tcPr marL="0" marR="0" marT="0" marB="0"/>
                </a:tc>
                <a:tc>
                  <a:txBody>
                    <a:bodyPr/>
                    <a:lstStyle/>
                    <a:p>
                      <a:pPr marL="38100" marR="38100">
                        <a:lnSpc>
                          <a:spcPts val="1600"/>
                        </a:lnSpc>
                        <a:spcAft>
                          <a:spcPts val="0"/>
                        </a:spcAft>
                      </a:pPr>
                      <a:r>
                        <a:rPr lang="en-GB" sz="2000">
                          <a:effectLst/>
                        </a:rPr>
                        <a:t>2</a:t>
                      </a:r>
                      <a:endParaRPr lang="en-GB" sz="32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2000">
                          <a:effectLst/>
                        </a:rPr>
                        <a:t>-.486</a:t>
                      </a:r>
                      <a:endParaRPr lang="en-GB" sz="32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2000">
                          <a:effectLst/>
                        </a:rPr>
                        <a:t>.236</a:t>
                      </a:r>
                      <a:endParaRPr lang="en-GB" sz="32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2000">
                          <a:solidFill>
                            <a:srgbClr val="FF0000"/>
                          </a:solidFill>
                          <a:effectLst/>
                        </a:rPr>
                        <a:t>.086</a:t>
                      </a:r>
                      <a:endParaRPr lang="en-GB" sz="3200">
                        <a:solidFill>
                          <a:srgbClr val="FF0000"/>
                        </a:solidFill>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2000">
                          <a:effectLst/>
                        </a:rPr>
                        <a:t>-1.064</a:t>
                      </a:r>
                      <a:endParaRPr lang="en-GB" sz="32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2000">
                          <a:effectLst/>
                        </a:rPr>
                        <a:t>.093</a:t>
                      </a:r>
                      <a:endParaRPr lang="en-GB" sz="3200">
                        <a:effectLst/>
                        <a:latin typeface="Calibri"/>
                        <a:ea typeface="Calibri"/>
                        <a:cs typeface="Times New Roman"/>
                      </a:endParaRPr>
                    </a:p>
                  </a:txBody>
                  <a:tcPr marL="0" marR="0" marT="0" marB="0"/>
                </a:tc>
                <a:extLst>
                  <a:ext uri="{0D108BD9-81ED-4DB2-BD59-A6C34878D82A}">
                    <a16:rowId xmlns:a16="http://schemas.microsoft.com/office/drawing/2014/main" val="10004"/>
                  </a:ext>
                </a:extLst>
              </a:tr>
              <a:tr h="312760">
                <a:tc vMerge="1">
                  <a:txBody>
                    <a:bodyPr/>
                    <a:lstStyle/>
                    <a:p>
                      <a:endParaRPr lang="en-GB"/>
                    </a:p>
                  </a:txBody>
                  <a:tcPr/>
                </a:tc>
                <a:tc>
                  <a:txBody>
                    <a:bodyPr/>
                    <a:lstStyle/>
                    <a:p>
                      <a:pPr marL="38100" marR="38100">
                        <a:lnSpc>
                          <a:spcPts val="1600"/>
                        </a:lnSpc>
                        <a:spcAft>
                          <a:spcPts val="0"/>
                        </a:spcAft>
                      </a:pPr>
                      <a:r>
                        <a:rPr lang="en-GB" sz="2000">
                          <a:effectLst/>
                        </a:rPr>
                        <a:t>3</a:t>
                      </a:r>
                      <a:endParaRPr lang="en-GB" sz="32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2000">
                          <a:effectLst/>
                        </a:rPr>
                        <a:t>1.929</a:t>
                      </a:r>
                      <a:r>
                        <a:rPr lang="en-GB" sz="2000" baseline="30000">
                          <a:effectLst/>
                        </a:rPr>
                        <a:t>*</a:t>
                      </a:r>
                      <a:endParaRPr lang="en-GB" sz="32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2000">
                          <a:effectLst/>
                        </a:rPr>
                        <a:t>.420</a:t>
                      </a:r>
                      <a:endParaRPr lang="en-GB" sz="32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2000">
                          <a:solidFill>
                            <a:srgbClr val="FF0000"/>
                          </a:solidFill>
                          <a:effectLst/>
                        </a:rPr>
                        <a:t>.004</a:t>
                      </a:r>
                      <a:endParaRPr lang="en-GB" sz="3200">
                        <a:solidFill>
                          <a:srgbClr val="FF0000"/>
                        </a:solidFill>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2000">
                          <a:effectLst/>
                        </a:rPr>
                        <a:t>.902</a:t>
                      </a:r>
                      <a:endParaRPr lang="en-GB" sz="32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2000">
                          <a:effectLst/>
                        </a:rPr>
                        <a:t>2.955</a:t>
                      </a:r>
                      <a:endParaRPr lang="en-GB" sz="3200">
                        <a:effectLst/>
                        <a:latin typeface="Calibri"/>
                        <a:ea typeface="Calibri"/>
                        <a:cs typeface="Times New Roman"/>
                      </a:endParaRPr>
                    </a:p>
                  </a:txBody>
                  <a:tcPr marL="0" marR="0" marT="0" marB="0"/>
                </a:tc>
                <a:extLst>
                  <a:ext uri="{0D108BD9-81ED-4DB2-BD59-A6C34878D82A}">
                    <a16:rowId xmlns:a16="http://schemas.microsoft.com/office/drawing/2014/main" val="10005"/>
                  </a:ext>
                </a:extLst>
              </a:tr>
              <a:tr h="312760">
                <a:tc rowSpan="2">
                  <a:txBody>
                    <a:bodyPr/>
                    <a:lstStyle/>
                    <a:p>
                      <a:pPr marL="38100" marR="38100">
                        <a:lnSpc>
                          <a:spcPts val="1600"/>
                        </a:lnSpc>
                        <a:spcAft>
                          <a:spcPts val="0"/>
                        </a:spcAft>
                      </a:pPr>
                      <a:r>
                        <a:rPr lang="en-GB" sz="2000">
                          <a:effectLst/>
                        </a:rPr>
                        <a:t>2</a:t>
                      </a:r>
                      <a:endParaRPr lang="en-GB" sz="3200">
                        <a:effectLst/>
                        <a:latin typeface="Calibri"/>
                        <a:ea typeface="Calibri"/>
                        <a:cs typeface="Times New Roman"/>
                      </a:endParaRPr>
                    </a:p>
                  </a:txBody>
                  <a:tcPr marL="0" marR="0" marT="0" marB="0"/>
                </a:tc>
                <a:tc>
                  <a:txBody>
                    <a:bodyPr/>
                    <a:lstStyle/>
                    <a:p>
                      <a:pPr marL="38100" marR="38100">
                        <a:lnSpc>
                          <a:spcPts val="1600"/>
                        </a:lnSpc>
                        <a:spcAft>
                          <a:spcPts val="0"/>
                        </a:spcAft>
                      </a:pPr>
                      <a:r>
                        <a:rPr lang="en-GB" sz="2000">
                          <a:effectLst/>
                        </a:rPr>
                        <a:t>1</a:t>
                      </a:r>
                      <a:endParaRPr lang="en-GB" sz="32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2000">
                          <a:effectLst/>
                        </a:rPr>
                        <a:t>.486</a:t>
                      </a:r>
                      <a:endParaRPr lang="en-GB" sz="32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2000">
                          <a:effectLst/>
                        </a:rPr>
                        <a:t>.236</a:t>
                      </a:r>
                      <a:endParaRPr lang="en-GB" sz="32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2000">
                          <a:solidFill>
                            <a:srgbClr val="FF0000"/>
                          </a:solidFill>
                          <a:effectLst/>
                        </a:rPr>
                        <a:t>.086</a:t>
                      </a:r>
                      <a:endParaRPr lang="en-GB" sz="3200">
                        <a:solidFill>
                          <a:srgbClr val="FF0000"/>
                        </a:solidFill>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2000">
                          <a:effectLst/>
                        </a:rPr>
                        <a:t>-.093</a:t>
                      </a:r>
                      <a:endParaRPr lang="en-GB" sz="32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2000">
                          <a:effectLst/>
                        </a:rPr>
                        <a:t>1.064</a:t>
                      </a:r>
                      <a:endParaRPr lang="en-GB" sz="3200">
                        <a:effectLst/>
                        <a:latin typeface="Calibri"/>
                        <a:ea typeface="Calibri"/>
                        <a:cs typeface="Times New Roman"/>
                      </a:endParaRPr>
                    </a:p>
                  </a:txBody>
                  <a:tcPr marL="0" marR="0" marT="0" marB="0"/>
                </a:tc>
                <a:extLst>
                  <a:ext uri="{0D108BD9-81ED-4DB2-BD59-A6C34878D82A}">
                    <a16:rowId xmlns:a16="http://schemas.microsoft.com/office/drawing/2014/main" val="10006"/>
                  </a:ext>
                </a:extLst>
              </a:tr>
              <a:tr h="312760">
                <a:tc vMerge="1">
                  <a:txBody>
                    <a:bodyPr/>
                    <a:lstStyle/>
                    <a:p>
                      <a:endParaRPr lang="en-GB"/>
                    </a:p>
                  </a:txBody>
                  <a:tcPr/>
                </a:tc>
                <a:tc>
                  <a:txBody>
                    <a:bodyPr/>
                    <a:lstStyle/>
                    <a:p>
                      <a:pPr marL="38100" marR="38100">
                        <a:lnSpc>
                          <a:spcPts val="1600"/>
                        </a:lnSpc>
                        <a:spcAft>
                          <a:spcPts val="0"/>
                        </a:spcAft>
                      </a:pPr>
                      <a:r>
                        <a:rPr lang="en-GB" sz="2000">
                          <a:effectLst/>
                        </a:rPr>
                        <a:t>3</a:t>
                      </a:r>
                      <a:endParaRPr lang="en-GB" sz="32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2000">
                          <a:effectLst/>
                        </a:rPr>
                        <a:t>2.414</a:t>
                      </a:r>
                      <a:r>
                        <a:rPr lang="en-GB" sz="2000" baseline="30000">
                          <a:effectLst/>
                        </a:rPr>
                        <a:t>*</a:t>
                      </a:r>
                      <a:endParaRPr lang="en-GB" sz="32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2000">
                          <a:effectLst/>
                        </a:rPr>
                        <a:t>.503</a:t>
                      </a:r>
                      <a:endParaRPr lang="en-GB" sz="32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2000">
                          <a:solidFill>
                            <a:srgbClr val="FF0000"/>
                          </a:solidFill>
                          <a:effectLst/>
                        </a:rPr>
                        <a:t>.003</a:t>
                      </a:r>
                      <a:endParaRPr lang="en-GB" sz="3200">
                        <a:solidFill>
                          <a:srgbClr val="FF0000"/>
                        </a:solidFill>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2000">
                          <a:effectLst/>
                        </a:rPr>
                        <a:t>1.183</a:t>
                      </a:r>
                      <a:endParaRPr lang="en-GB" sz="32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2000">
                          <a:effectLst/>
                        </a:rPr>
                        <a:t>3.645</a:t>
                      </a:r>
                      <a:endParaRPr lang="en-GB" sz="3200">
                        <a:effectLst/>
                        <a:latin typeface="Calibri"/>
                        <a:ea typeface="Calibri"/>
                        <a:cs typeface="Times New Roman"/>
                      </a:endParaRPr>
                    </a:p>
                  </a:txBody>
                  <a:tcPr marL="0" marR="0" marT="0" marB="0"/>
                </a:tc>
                <a:extLst>
                  <a:ext uri="{0D108BD9-81ED-4DB2-BD59-A6C34878D82A}">
                    <a16:rowId xmlns:a16="http://schemas.microsoft.com/office/drawing/2014/main" val="10007"/>
                  </a:ext>
                </a:extLst>
              </a:tr>
              <a:tr h="312760">
                <a:tc rowSpan="2">
                  <a:txBody>
                    <a:bodyPr/>
                    <a:lstStyle/>
                    <a:p>
                      <a:pPr marL="38100" marR="38100">
                        <a:lnSpc>
                          <a:spcPts val="1600"/>
                        </a:lnSpc>
                        <a:spcAft>
                          <a:spcPts val="0"/>
                        </a:spcAft>
                      </a:pPr>
                      <a:r>
                        <a:rPr lang="en-GB" sz="2000">
                          <a:effectLst/>
                        </a:rPr>
                        <a:t>3</a:t>
                      </a:r>
                      <a:endParaRPr lang="en-GB" sz="3200">
                        <a:effectLst/>
                        <a:latin typeface="Calibri"/>
                        <a:ea typeface="Calibri"/>
                        <a:cs typeface="Times New Roman"/>
                      </a:endParaRPr>
                    </a:p>
                  </a:txBody>
                  <a:tcPr marL="0" marR="0" marT="0" marB="0"/>
                </a:tc>
                <a:tc>
                  <a:txBody>
                    <a:bodyPr/>
                    <a:lstStyle/>
                    <a:p>
                      <a:pPr marL="38100" marR="38100">
                        <a:lnSpc>
                          <a:spcPts val="1600"/>
                        </a:lnSpc>
                        <a:spcAft>
                          <a:spcPts val="0"/>
                        </a:spcAft>
                      </a:pPr>
                      <a:r>
                        <a:rPr lang="en-GB" sz="2000">
                          <a:effectLst/>
                        </a:rPr>
                        <a:t>1</a:t>
                      </a:r>
                      <a:endParaRPr lang="en-GB" sz="32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2000">
                          <a:effectLst/>
                        </a:rPr>
                        <a:t>-1.929</a:t>
                      </a:r>
                      <a:r>
                        <a:rPr lang="en-GB" sz="2000" baseline="30000">
                          <a:effectLst/>
                        </a:rPr>
                        <a:t>*</a:t>
                      </a:r>
                      <a:endParaRPr lang="en-GB" sz="32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2000">
                          <a:effectLst/>
                        </a:rPr>
                        <a:t>.420</a:t>
                      </a:r>
                      <a:endParaRPr lang="en-GB" sz="32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2000">
                          <a:solidFill>
                            <a:srgbClr val="FF0000"/>
                          </a:solidFill>
                          <a:effectLst/>
                        </a:rPr>
                        <a:t>.004</a:t>
                      </a:r>
                      <a:endParaRPr lang="en-GB" sz="3200">
                        <a:solidFill>
                          <a:srgbClr val="FF0000"/>
                        </a:solidFill>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2000">
                          <a:effectLst/>
                        </a:rPr>
                        <a:t>-2.955</a:t>
                      </a:r>
                      <a:endParaRPr lang="en-GB" sz="32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2000">
                          <a:effectLst/>
                        </a:rPr>
                        <a:t>-.902</a:t>
                      </a:r>
                      <a:endParaRPr lang="en-GB" sz="3200">
                        <a:effectLst/>
                        <a:latin typeface="Calibri"/>
                        <a:ea typeface="Calibri"/>
                        <a:cs typeface="Times New Roman"/>
                      </a:endParaRPr>
                    </a:p>
                  </a:txBody>
                  <a:tcPr marL="0" marR="0" marT="0" marB="0"/>
                </a:tc>
                <a:extLst>
                  <a:ext uri="{0D108BD9-81ED-4DB2-BD59-A6C34878D82A}">
                    <a16:rowId xmlns:a16="http://schemas.microsoft.com/office/drawing/2014/main" val="10008"/>
                  </a:ext>
                </a:extLst>
              </a:tr>
              <a:tr h="312760">
                <a:tc vMerge="1">
                  <a:txBody>
                    <a:bodyPr/>
                    <a:lstStyle/>
                    <a:p>
                      <a:endParaRPr lang="en-GB"/>
                    </a:p>
                  </a:txBody>
                  <a:tcPr/>
                </a:tc>
                <a:tc>
                  <a:txBody>
                    <a:bodyPr/>
                    <a:lstStyle/>
                    <a:p>
                      <a:pPr marL="38100" marR="38100">
                        <a:lnSpc>
                          <a:spcPts val="1600"/>
                        </a:lnSpc>
                        <a:spcAft>
                          <a:spcPts val="0"/>
                        </a:spcAft>
                      </a:pPr>
                      <a:r>
                        <a:rPr lang="en-GB" sz="2000">
                          <a:effectLst/>
                        </a:rPr>
                        <a:t>2</a:t>
                      </a:r>
                      <a:endParaRPr lang="en-GB" sz="32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2000">
                          <a:effectLst/>
                        </a:rPr>
                        <a:t>-2.414</a:t>
                      </a:r>
                      <a:r>
                        <a:rPr lang="en-GB" sz="2000" baseline="30000">
                          <a:effectLst/>
                        </a:rPr>
                        <a:t>*</a:t>
                      </a:r>
                      <a:endParaRPr lang="en-GB" sz="32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2000">
                          <a:effectLst/>
                        </a:rPr>
                        <a:t>.503</a:t>
                      </a:r>
                      <a:endParaRPr lang="en-GB" sz="32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2000">
                          <a:solidFill>
                            <a:srgbClr val="FF0000"/>
                          </a:solidFill>
                          <a:effectLst/>
                        </a:rPr>
                        <a:t>.003</a:t>
                      </a:r>
                      <a:endParaRPr lang="en-GB" sz="3200">
                        <a:solidFill>
                          <a:srgbClr val="FF0000"/>
                        </a:solidFill>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2000">
                          <a:effectLst/>
                        </a:rPr>
                        <a:t>-3.645</a:t>
                      </a:r>
                      <a:endParaRPr lang="en-GB" sz="3200">
                        <a:effectLst/>
                        <a:latin typeface="Calibri"/>
                        <a:ea typeface="Calibri"/>
                        <a:cs typeface="Times New Roman"/>
                      </a:endParaRPr>
                    </a:p>
                  </a:txBody>
                  <a:tcPr marL="0" marR="0" marT="0" marB="0"/>
                </a:tc>
                <a:tc>
                  <a:txBody>
                    <a:bodyPr/>
                    <a:lstStyle/>
                    <a:p>
                      <a:pPr marL="38100" marR="38100" algn="r">
                        <a:lnSpc>
                          <a:spcPts val="1600"/>
                        </a:lnSpc>
                        <a:spcAft>
                          <a:spcPts val="0"/>
                        </a:spcAft>
                      </a:pPr>
                      <a:r>
                        <a:rPr lang="en-GB" sz="2000">
                          <a:effectLst/>
                        </a:rPr>
                        <a:t>-1.183</a:t>
                      </a:r>
                      <a:endParaRPr lang="en-GB" sz="3200">
                        <a:effectLst/>
                        <a:latin typeface="Calibri"/>
                        <a:ea typeface="Calibri"/>
                        <a:cs typeface="Times New Roman"/>
                      </a:endParaRPr>
                    </a:p>
                  </a:txBody>
                  <a:tcPr marL="0" marR="0" marT="0" marB="0"/>
                </a:tc>
                <a:extLst>
                  <a:ext uri="{0D108BD9-81ED-4DB2-BD59-A6C34878D82A}">
                    <a16:rowId xmlns:a16="http://schemas.microsoft.com/office/drawing/2014/main" val="10009"/>
                  </a:ext>
                </a:extLst>
              </a:tr>
              <a:tr h="312760">
                <a:tc gridSpan="7">
                  <a:txBody>
                    <a:bodyPr/>
                    <a:lstStyle/>
                    <a:p>
                      <a:pPr marL="38100" marR="38100">
                        <a:lnSpc>
                          <a:spcPts val="1600"/>
                        </a:lnSpc>
                        <a:spcAft>
                          <a:spcPts val="0"/>
                        </a:spcAft>
                      </a:pPr>
                      <a:r>
                        <a:rPr lang="en-GB" sz="900">
                          <a:effectLst/>
                        </a:rPr>
                        <a:t>Based on estimated marginal means</a:t>
                      </a:r>
                      <a:endParaRPr lang="en-GB" sz="1100">
                        <a:effectLst/>
                        <a:latin typeface="Calibri"/>
                        <a:ea typeface="Calibri"/>
                        <a:cs typeface="Times New Roman"/>
                      </a:endParaRPr>
                    </a:p>
                  </a:txBody>
                  <a:tcPr marL="0" marR="0" marT="0" marB="0"/>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0"/>
                  </a:ext>
                </a:extLst>
              </a:tr>
              <a:tr h="1008991">
                <a:tc gridSpan="7">
                  <a:txBody>
                    <a:bodyPr/>
                    <a:lstStyle/>
                    <a:p>
                      <a:pPr marL="38100" marR="38100">
                        <a:lnSpc>
                          <a:spcPts val="1600"/>
                        </a:lnSpc>
                        <a:spcAft>
                          <a:spcPts val="0"/>
                        </a:spcAft>
                      </a:pPr>
                      <a:r>
                        <a:rPr lang="en-GB" sz="900">
                          <a:effectLst/>
                        </a:rPr>
                        <a:t>a. </a:t>
                      </a:r>
                      <a:r>
                        <a:rPr lang="en-GB" sz="1400">
                          <a:effectLst/>
                        </a:rPr>
                        <a:t>Adjustment for multiple comparisons: Least Significant Difference (equivalent to no adjustments).</a:t>
                      </a:r>
                      <a:endParaRPr lang="en-GB" sz="2000">
                        <a:effectLst/>
                      </a:endParaRPr>
                    </a:p>
                    <a:p>
                      <a:pPr marL="38100" marR="38100">
                        <a:lnSpc>
                          <a:spcPts val="1600"/>
                        </a:lnSpc>
                        <a:spcAft>
                          <a:spcPts val="0"/>
                        </a:spcAft>
                      </a:pPr>
                      <a:r>
                        <a:rPr lang="en-GB" sz="1400">
                          <a:effectLst/>
                        </a:rPr>
                        <a:t>*. The mean difference is significant at the .05 level</a:t>
                      </a:r>
                      <a:r>
                        <a:rPr lang="en-GB" sz="900">
                          <a:effectLst/>
                        </a:rPr>
                        <a:t>.</a:t>
                      </a:r>
                      <a:endParaRPr lang="en-GB" sz="1100">
                        <a:effectLst/>
                      </a:endParaRPr>
                    </a:p>
                    <a:p>
                      <a:pPr marL="38100" marR="38100">
                        <a:lnSpc>
                          <a:spcPts val="1600"/>
                        </a:lnSpc>
                        <a:spcAft>
                          <a:spcPts val="0"/>
                        </a:spcAft>
                      </a:pPr>
                      <a:r>
                        <a:rPr lang="en-GB" sz="900">
                          <a:effectLst/>
                        </a:rPr>
                        <a:t> </a:t>
                      </a:r>
                      <a:endParaRPr lang="en-GB" sz="1100">
                        <a:effectLst/>
                        <a:latin typeface="Calibri"/>
                        <a:ea typeface="Calibri"/>
                        <a:cs typeface="Times New Roman"/>
                      </a:endParaRPr>
                    </a:p>
                  </a:txBody>
                  <a:tcPr marL="0" marR="0" marT="0" marB="0"/>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1"/>
                  </a:ext>
                </a:extLst>
              </a:tr>
            </a:tbl>
          </a:graphicData>
        </a:graphic>
      </p:graphicFrame>
    </p:spTree>
    <p:extLst>
      <p:ext uri="{BB962C8B-B14F-4D97-AF65-F5344CB8AC3E}">
        <p14:creationId xmlns:p14="http://schemas.microsoft.com/office/powerpoint/2010/main" val="2213980529"/>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Reporting this data</a:t>
            </a:r>
          </a:p>
        </p:txBody>
      </p:sp>
      <p:sp>
        <p:nvSpPr>
          <p:cNvPr id="3" name="Content Placeholder 2"/>
          <p:cNvSpPr>
            <a:spLocks noGrp="1"/>
          </p:cNvSpPr>
          <p:nvPr>
            <p:ph idx="1"/>
          </p:nvPr>
        </p:nvSpPr>
        <p:spPr>
          <a:xfrm>
            <a:off x="1981200" y="1302708"/>
            <a:ext cx="8229600" cy="5123144"/>
          </a:xfrm>
        </p:spPr>
        <p:txBody>
          <a:bodyPr>
            <a:normAutofit lnSpcReduction="10000"/>
          </a:bodyPr>
          <a:lstStyle/>
          <a:p>
            <a:r>
              <a:rPr lang="en-US"/>
              <a:t>F(</a:t>
            </a:r>
            <a:r>
              <a:rPr lang="en-US" err="1"/>
              <a:t>d.f</a:t>
            </a:r>
            <a:r>
              <a:rPr lang="en-US"/>
              <a:t>, </a:t>
            </a:r>
            <a:r>
              <a:rPr lang="en-US" err="1"/>
              <a:t>d.f.error</a:t>
            </a:r>
            <a:r>
              <a:rPr lang="en-US"/>
              <a:t>)=value, p&lt;0.05 or 0.01</a:t>
            </a:r>
          </a:p>
          <a:p>
            <a:endParaRPr lang="en-US"/>
          </a:p>
          <a:p>
            <a:pPr marL="0" indent="0">
              <a:buNone/>
            </a:pPr>
            <a:r>
              <a:rPr lang="en-US">
                <a:solidFill>
                  <a:srgbClr val="FF0000"/>
                </a:solidFill>
              </a:rPr>
              <a:t>This tells if a difference exists.</a:t>
            </a:r>
          </a:p>
          <a:p>
            <a:pPr marL="0" indent="0">
              <a:buNone/>
            </a:pPr>
            <a:endParaRPr lang="en-US"/>
          </a:p>
          <a:p>
            <a:pPr marL="0" indent="0">
              <a:buNone/>
            </a:pPr>
            <a:r>
              <a:rPr lang="en-US"/>
              <a:t>Report the data for pairwise comparisons to determine where the differences occur.</a:t>
            </a:r>
          </a:p>
          <a:p>
            <a:pPr marL="0" indent="0">
              <a:buNone/>
            </a:pPr>
            <a:r>
              <a:rPr lang="en-US" err="1"/>
              <a:t>i.e</a:t>
            </a:r>
            <a:r>
              <a:rPr lang="en-US"/>
              <a:t> </a:t>
            </a:r>
          </a:p>
          <a:p>
            <a:pPr marL="0" indent="0">
              <a:buNone/>
            </a:pPr>
            <a:r>
              <a:rPr lang="en-US" b="1">
                <a:solidFill>
                  <a:srgbClr val="00B0F0"/>
                </a:solidFill>
              </a:rPr>
              <a:t>There is a difference (F(2,12)=20.17, P&lt;0.01) in VO2 score using different methods of assessment. These difference occur between </a:t>
            </a:r>
            <a:r>
              <a:rPr lang="en-US" b="1" err="1">
                <a:solidFill>
                  <a:srgbClr val="00B0F0"/>
                </a:solidFill>
              </a:rPr>
              <a:t>Astrand</a:t>
            </a:r>
            <a:r>
              <a:rPr lang="en-US" b="1">
                <a:solidFill>
                  <a:srgbClr val="00B0F0"/>
                </a:solidFill>
              </a:rPr>
              <a:t> and meta max(P&lt;0.01) as well as between Cooper and </a:t>
            </a:r>
            <a:r>
              <a:rPr lang="en-US" b="1" err="1">
                <a:solidFill>
                  <a:srgbClr val="00B0F0"/>
                </a:solidFill>
              </a:rPr>
              <a:t>Metamax</a:t>
            </a:r>
            <a:r>
              <a:rPr lang="en-US" b="1">
                <a:solidFill>
                  <a:srgbClr val="00B0F0"/>
                </a:solidFill>
              </a:rPr>
              <a:t> (p&lt;0.01).</a:t>
            </a:r>
          </a:p>
        </p:txBody>
      </p:sp>
    </p:spTree>
    <p:extLst>
      <p:ext uri="{BB962C8B-B14F-4D97-AF65-F5344CB8AC3E}">
        <p14:creationId xmlns:p14="http://schemas.microsoft.com/office/powerpoint/2010/main" val="3702480747"/>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A7514A-C9A0-3A44-0EDA-A48EAE1040E8}"/>
              </a:ext>
            </a:extLst>
          </p:cNvPr>
          <p:cNvSpPr>
            <a:spLocks noGrp="1"/>
          </p:cNvSpPr>
          <p:nvPr>
            <p:ph type="title"/>
          </p:nvPr>
        </p:nvSpPr>
        <p:spPr>
          <a:xfrm>
            <a:off x="1911715" y="2215612"/>
            <a:ext cx="11481847" cy="1325563"/>
          </a:xfrm>
        </p:spPr>
        <p:txBody>
          <a:bodyPr/>
          <a:lstStyle/>
          <a:p>
            <a:r>
              <a:rPr lang="en-GB"/>
              <a:t>Non-parametric tests</a:t>
            </a:r>
          </a:p>
        </p:txBody>
      </p:sp>
      <p:sp>
        <p:nvSpPr>
          <p:cNvPr id="3" name="Content Placeholder 2">
            <a:extLst>
              <a:ext uri="{FF2B5EF4-FFF2-40B4-BE49-F238E27FC236}">
                <a16:creationId xmlns:a16="http://schemas.microsoft.com/office/drawing/2014/main" id="{21AA2167-14FF-2527-221D-7BE7AC709E86}"/>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591801509"/>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711200" y="365125"/>
            <a:ext cx="11480800" cy="1325563"/>
          </a:xfrm>
          <a:prstGeom prst="rect">
            <a:avLst/>
          </a:prstGeom>
        </p:spPr>
        <p:txBody>
          <a:bodyPr/>
          <a:lstStyle/>
          <a:p>
            <a:r>
              <a:rPr lang="en-GB"/>
              <a:t>Spearman Rank Order</a:t>
            </a:r>
          </a:p>
        </p:txBody>
      </p:sp>
      <p:sp>
        <p:nvSpPr>
          <p:cNvPr id="3" name="Content Placeholder 2"/>
          <p:cNvSpPr>
            <a:spLocks noGrp="1"/>
          </p:cNvSpPr>
          <p:nvPr>
            <p:ph idx="4294967295"/>
          </p:nvPr>
        </p:nvSpPr>
        <p:spPr>
          <a:xfrm>
            <a:off x="711200" y="1825625"/>
            <a:ext cx="11480800" cy="3576638"/>
          </a:xfrm>
          <a:prstGeom prst="rect">
            <a:avLst/>
          </a:prstGeom>
        </p:spPr>
        <p:txBody>
          <a:bodyPr/>
          <a:lstStyle/>
          <a:p>
            <a:r>
              <a:rPr lang="en-GB"/>
              <a:t>To determine whether the </a:t>
            </a:r>
            <a:r>
              <a:rPr lang="en-GB" u="sng"/>
              <a:t>ranking</a:t>
            </a:r>
            <a:r>
              <a:rPr lang="en-GB"/>
              <a:t> position of one variable correlates to the position of a second variable.</a:t>
            </a:r>
          </a:p>
          <a:p>
            <a:endParaRPr lang="en-GB"/>
          </a:p>
          <a:p>
            <a:r>
              <a:rPr lang="en-GB"/>
              <a:t>Data is ordinal</a:t>
            </a:r>
          </a:p>
          <a:p>
            <a:endParaRPr lang="en-GB"/>
          </a:p>
          <a:p>
            <a:r>
              <a:rPr lang="en-GB"/>
              <a:t>Useful for categorical correlations</a:t>
            </a:r>
          </a:p>
        </p:txBody>
      </p:sp>
    </p:spTree>
    <p:extLst>
      <p:ext uri="{BB962C8B-B14F-4D97-AF65-F5344CB8AC3E}">
        <p14:creationId xmlns:p14="http://schemas.microsoft.com/office/powerpoint/2010/main" val="533739731"/>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711200" y="365125"/>
            <a:ext cx="11480800" cy="1325563"/>
          </a:xfrm>
          <a:prstGeom prst="rect">
            <a:avLst/>
          </a:prstGeom>
        </p:spPr>
        <p:txBody>
          <a:bodyPr/>
          <a:lstStyle/>
          <a:p>
            <a:r>
              <a:rPr lang="en-GB"/>
              <a:t>Research question</a:t>
            </a:r>
          </a:p>
        </p:txBody>
      </p:sp>
      <p:sp>
        <p:nvSpPr>
          <p:cNvPr id="3" name="Content Placeholder 2"/>
          <p:cNvSpPr>
            <a:spLocks noGrp="1"/>
          </p:cNvSpPr>
          <p:nvPr>
            <p:ph idx="4294967295"/>
          </p:nvPr>
        </p:nvSpPr>
        <p:spPr>
          <a:xfrm>
            <a:off x="711200" y="1825625"/>
            <a:ext cx="11480800" cy="3576638"/>
          </a:xfrm>
          <a:prstGeom prst="rect">
            <a:avLst/>
          </a:prstGeom>
        </p:spPr>
        <p:txBody>
          <a:bodyPr>
            <a:normAutofit/>
          </a:bodyPr>
          <a:lstStyle/>
          <a:p>
            <a:r>
              <a:rPr lang="en-GB"/>
              <a:t>Is there a relationship between those that eat fruit and body mass index?</a:t>
            </a:r>
          </a:p>
          <a:p>
            <a:r>
              <a:rPr lang="en-GB"/>
              <a:t>Experimental evidence</a:t>
            </a:r>
          </a:p>
          <a:p>
            <a:endParaRPr lang="en-GB"/>
          </a:p>
          <a:p>
            <a:pPr lvl="1"/>
            <a:r>
              <a:rPr lang="en-GB"/>
              <a:t>How much fruit do you eat per day</a:t>
            </a:r>
          </a:p>
          <a:p>
            <a:pPr marL="914400" lvl="2" indent="0" algn="ctr">
              <a:buNone/>
            </a:pPr>
            <a:r>
              <a:rPr lang="en-GB">
                <a:solidFill>
                  <a:srgbClr val="FF0000"/>
                </a:solidFill>
              </a:rPr>
              <a:t>0-1		2-3		4-5		5+</a:t>
            </a:r>
          </a:p>
          <a:p>
            <a:pPr lvl="2" algn="ctr"/>
            <a:endParaRPr lang="en-GB">
              <a:solidFill>
                <a:srgbClr val="FF0000"/>
              </a:solidFill>
            </a:endParaRPr>
          </a:p>
          <a:p>
            <a:pPr lvl="1"/>
            <a:r>
              <a:rPr lang="en-GB"/>
              <a:t>What is you BMI Category</a:t>
            </a:r>
          </a:p>
          <a:p>
            <a:pPr marL="914400" lvl="2" indent="0" algn="ctr">
              <a:buNone/>
            </a:pPr>
            <a:r>
              <a:rPr lang="en-GB">
                <a:solidFill>
                  <a:srgbClr val="FF0000"/>
                </a:solidFill>
              </a:rPr>
              <a:t>Underweight		ideal weight 	overweight	obese</a:t>
            </a:r>
          </a:p>
        </p:txBody>
      </p:sp>
    </p:spTree>
    <p:extLst>
      <p:ext uri="{BB962C8B-B14F-4D97-AF65-F5344CB8AC3E}">
        <p14:creationId xmlns:p14="http://schemas.microsoft.com/office/powerpoint/2010/main" val="4100291361"/>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0" y="309563"/>
            <a:ext cx="8229600" cy="6345237"/>
          </a:xfrm>
          <a:prstGeom prst="rect">
            <a:avLst/>
          </a:prstGeom>
        </p:spPr>
        <p:txBody>
          <a:bodyPr>
            <a:normAutofit/>
          </a:bodyPr>
          <a:lstStyle/>
          <a:p>
            <a:r>
              <a:rPr lang="en-GB"/>
              <a:t>Variable view </a:t>
            </a:r>
          </a:p>
          <a:p>
            <a:pPr lvl="1"/>
            <a:r>
              <a:rPr lang="en-GB"/>
              <a:t>Input two variable titles</a:t>
            </a:r>
          </a:p>
          <a:p>
            <a:pPr lvl="1"/>
            <a:r>
              <a:rPr lang="en-GB"/>
              <a:t>Label (numeric) categories in labels</a:t>
            </a:r>
          </a:p>
          <a:p>
            <a:r>
              <a:rPr lang="en-GB"/>
              <a:t>Data view</a:t>
            </a:r>
          </a:p>
          <a:p>
            <a:pPr lvl="1"/>
            <a:r>
              <a:rPr lang="en-GB"/>
              <a:t>Analyse</a:t>
            </a:r>
          </a:p>
          <a:p>
            <a:pPr lvl="1"/>
            <a:r>
              <a:rPr lang="en-GB"/>
              <a:t>Correlate</a:t>
            </a:r>
          </a:p>
          <a:p>
            <a:pPr lvl="1"/>
            <a:r>
              <a:rPr lang="en-GB"/>
              <a:t>Bivariate</a:t>
            </a:r>
          </a:p>
          <a:p>
            <a:pPr lvl="1"/>
            <a:r>
              <a:rPr lang="en-GB"/>
              <a:t>Move the two variables to correlate to variable</a:t>
            </a:r>
          </a:p>
          <a:p>
            <a:pPr lvl="1"/>
            <a:r>
              <a:rPr lang="en-GB"/>
              <a:t>Tick Spearman</a:t>
            </a:r>
          </a:p>
          <a:p>
            <a:pPr lvl="1"/>
            <a:r>
              <a:rPr lang="en-GB"/>
              <a:t>Click OK</a:t>
            </a:r>
          </a:p>
          <a:p>
            <a:pPr lvl="1"/>
            <a:r>
              <a:rPr lang="en-GB"/>
              <a:t>See SPSS output box and look for Spearman rho correlation value, significance and (N)</a:t>
            </a:r>
          </a:p>
        </p:txBody>
      </p:sp>
    </p:spTree>
    <p:extLst>
      <p:ext uri="{BB962C8B-B14F-4D97-AF65-F5344CB8AC3E}">
        <p14:creationId xmlns:p14="http://schemas.microsoft.com/office/powerpoint/2010/main" val="2067817768"/>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711200" y="365125"/>
            <a:ext cx="11480800" cy="1325563"/>
          </a:xfrm>
          <a:prstGeom prst="rect">
            <a:avLst/>
          </a:prstGeom>
        </p:spPr>
        <p:txBody>
          <a:bodyPr>
            <a:normAutofit/>
          </a:bodyPr>
          <a:lstStyle/>
          <a:p>
            <a:r>
              <a:rPr lang="en-US"/>
              <a:t>Mann-Whitney U-test</a:t>
            </a:r>
          </a:p>
        </p:txBody>
      </p:sp>
      <p:sp>
        <p:nvSpPr>
          <p:cNvPr id="3" name="Content Placeholder 2"/>
          <p:cNvSpPr>
            <a:spLocks noGrp="1"/>
          </p:cNvSpPr>
          <p:nvPr>
            <p:ph idx="4294967295"/>
          </p:nvPr>
        </p:nvSpPr>
        <p:spPr>
          <a:xfrm>
            <a:off x="711200" y="1825625"/>
            <a:ext cx="11480800" cy="3576638"/>
          </a:xfrm>
          <a:prstGeom prst="rect">
            <a:avLst/>
          </a:prstGeom>
        </p:spPr>
        <p:txBody>
          <a:bodyPr>
            <a:normAutofit/>
          </a:bodyPr>
          <a:lstStyle/>
          <a:p>
            <a:r>
              <a:rPr lang="en-US"/>
              <a:t>To compare two independent groups on an ordered response.</a:t>
            </a:r>
          </a:p>
          <a:p>
            <a:pPr marL="0" indent="0" algn="ctr">
              <a:buNone/>
            </a:pPr>
            <a:r>
              <a:rPr lang="en-US" sz="2200">
                <a:solidFill>
                  <a:srgbClr val="FF0000"/>
                </a:solidFill>
              </a:rPr>
              <a:t>Equivalent for an independent t-test for non-parametric data i.e. non-normal distribution, ordinal or lower data etc.</a:t>
            </a:r>
          </a:p>
          <a:p>
            <a:endParaRPr lang="en-US"/>
          </a:p>
          <a:p>
            <a:pPr marL="0" indent="0">
              <a:buNone/>
            </a:pPr>
            <a:r>
              <a:rPr lang="en-US"/>
              <a:t>i.e. Gender v physical Activity</a:t>
            </a:r>
          </a:p>
          <a:p>
            <a:pPr marL="0" indent="0">
              <a:buNone/>
            </a:pPr>
            <a:endParaRPr lang="en-US"/>
          </a:p>
          <a:p>
            <a:pPr marL="0" indent="0">
              <a:buNone/>
            </a:pPr>
            <a:r>
              <a:rPr lang="en-US"/>
              <a:t>(see example data)</a:t>
            </a:r>
          </a:p>
        </p:txBody>
      </p:sp>
    </p:spTree>
    <p:extLst>
      <p:ext uri="{BB962C8B-B14F-4D97-AF65-F5344CB8AC3E}">
        <p14:creationId xmlns:p14="http://schemas.microsoft.com/office/powerpoint/2010/main" val="3836847500"/>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711200" y="365125"/>
            <a:ext cx="11480800" cy="1325563"/>
          </a:xfrm>
          <a:prstGeom prst="rect">
            <a:avLst/>
          </a:prstGeom>
        </p:spPr>
        <p:txBody>
          <a:bodyPr/>
          <a:lstStyle/>
          <a:p>
            <a:r>
              <a:rPr lang="en-US"/>
              <a:t>Variable view</a:t>
            </a:r>
          </a:p>
        </p:txBody>
      </p:sp>
      <p:sp>
        <p:nvSpPr>
          <p:cNvPr id="3" name="Content Placeholder 2"/>
          <p:cNvSpPr>
            <a:spLocks noGrp="1"/>
          </p:cNvSpPr>
          <p:nvPr>
            <p:ph idx="4294967295"/>
          </p:nvPr>
        </p:nvSpPr>
        <p:spPr>
          <a:xfrm>
            <a:off x="711200" y="1825625"/>
            <a:ext cx="11480800" cy="3576638"/>
          </a:xfrm>
          <a:prstGeom prst="rect">
            <a:avLst/>
          </a:prstGeom>
        </p:spPr>
        <p:txBody>
          <a:bodyPr/>
          <a:lstStyle/>
          <a:p>
            <a:r>
              <a:rPr lang="en-US"/>
              <a:t>Set up the rows;</a:t>
            </a:r>
          </a:p>
          <a:p>
            <a:endParaRPr lang="en-US"/>
          </a:p>
          <a:p>
            <a:r>
              <a:rPr lang="en-US" sz="2400"/>
              <a:t>Gender					normal scale (in the measure column)</a:t>
            </a:r>
          </a:p>
          <a:p>
            <a:pPr marL="457200" lvl="1" indent="0">
              <a:buNone/>
            </a:pPr>
            <a:r>
              <a:rPr lang="en-US" sz="2000"/>
              <a:t>						Set up labels (1=male, 2=female)</a:t>
            </a:r>
          </a:p>
          <a:p>
            <a:endParaRPr lang="en-US" sz="2400"/>
          </a:p>
          <a:p>
            <a:r>
              <a:rPr lang="en-US" sz="2400"/>
              <a:t>Physical activity		ordinal scale (in the measure column)</a:t>
            </a:r>
          </a:p>
          <a:p>
            <a:pPr marL="0" indent="0">
              <a:buNone/>
            </a:pPr>
            <a:r>
              <a:rPr lang="en-US" sz="2400"/>
              <a:t>							</a:t>
            </a:r>
            <a:r>
              <a:rPr lang="en-US" sz="2000"/>
              <a:t>set up labels (1= none, 2= light, 3=moderate, 							4=heavy)</a:t>
            </a:r>
          </a:p>
        </p:txBody>
      </p:sp>
    </p:spTree>
    <p:extLst>
      <p:ext uri="{BB962C8B-B14F-4D97-AF65-F5344CB8AC3E}">
        <p14:creationId xmlns:p14="http://schemas.microsoft.com/office/powerpoint/2010/main" val="542837303"/>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711200" y="365125"/>
            <a:ext cx="11480800" cy="1325563"/>
          </a:xfrm>
          <a:prstGeom prst="rect">
            <a:avLst/>
          </a:prstGeom>
        </p:spPr>
        <p:txBody>
          <a:bodyPr/>
          <a:lstStyle/>
          <a:p>
            <a:r>
              <a:rPr lang="en-US"/>
              <a:t>Data view</a:t>
            </a:r>
          </a:p>
        </p:txBody>
      </p:sp>
      <p:sp>
        <p:nvSpPr>
          <p:cNvPr id="3" name="Content Placeholder 2"/>
          <p:cNvSpPr>
            <a:spLocks noGrp="1"/>
          </p:cNvSpPr>
          <p:nvPr>
            <p:ph idx="4294967295"/>
          </p:nvPr>
        </p:nvSpPr>
        <p:spPr>
          <a:xfrm>
            <a:off x="711200" y="1825625"/>
            <a:ext cx="11480800" cy="3576638"/>
          </a:xfrm>
          <a:prstGeom prst="rect">
            <a:avLst/>
          </a:prstGeom>
        </p:spPr>
        <p:txBody>
          <a:bodyPr/>
          <a:lstStyle/>
          <a:p>
            <a:r>
              <a:rPr lang="en-US"/>
              <a:t>Copy data from excel</a:t>
            </a:r>
          </a:p>
          <a:p>
            <a:endParaRPr lang="en-US"/>
          </a:p>
          <a:p>
            <a:endParaRPr lang="en-US"/>
          </a:p>
        </p:txBody>
      </p:sp>
    </p:spTree>
    <p:extLst>
      <p:ext uri="{BB962C8B-B14F-4D97-AF65-F5344CB8AC3E}">
        <p14:creationId xmlns:p14="http://schemas.microsoft.com/office/powerpoint/2010/main" val="4167493419"/>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711200" y="365125"/>
            <a:ext cx="11480800" cy="1325563"/>
          </a:xfrm>
          <a:prstGeom prst="rect">
            <a:avLst/>
          </a:prstGeom>
        </p:spPr>
        <p:txBody>
          <a:bodyPr/>
          <a:lstStyle/>
          <a:p>
            <a:r>
              <a:rPr lang="en-US"/>
              <a:t>Conducting the test</a:t>
            </a:r>
          </a:p>
        </p:txBody>
      </p:sp>
      <p:sp>
        <p:nvSpPr>
          <p:cNvPr id="3" name="Content Placeholder 2"/>
          <p:cNvSpPr>
            <a:spLocks noGrp="1"/>
          </p:cNvSpPr>
          <p:nvPr>
            <p:ph idx="4294967295"/>
          </p:nvPr>
        </p:nvSpPr>
        <p:spPr>
          <a:xfrm>
            <a:off x="711200" y="1825625"/>
            <a:ext cx="11480800" cy="3576638"/>
          </a:xfrm>
          <a:prstGeom prst="rect">
            <a:avLst/>
          </a:prstGeom>
        </p:spPr>
        <p:txBody>
          <a:bodyPr>
            <a:normAutofit fontScale="92500" lnSpcReduction="10000"/>
          </a:bodyPr>
          <a:lstStyle/>
          <a:p>
            <a:r>
              <a:rPr lang="en-US" err="1"/>
              <a:t>Analyse</a:t>
            </a:r>
            <a:endParaRPr lang="en-US"/>
          </a:p>
          <a:p>
            <a:r>
              <a:rPr lang="en-US"/>
              <a:t>Non-parametric</a:t>
            </a:r>
          </a:p>
          <a:p>
            <a:r>
              <a:rPr lang="en-US"/>
              <a:t>Legacy dialogues</a:t>
            </a:r>
          </a:p>
          <a:p>
            <a:r>
              <a:rPr lang="en-US"/>
              <a:t>Two independent samples</a:t>
            </a:r>
          </a:p>
          <a:p>
            <a:r>
              <a:rPr lang="en-US"/>
              <a:t>Group = gender (define groups : 1=1, 2=2)</a:t>
            </a:r>
          </a:p>
          <a:p>
            <a:r>
              <a:rPr lang="en-US"/>
              <a:t>Test variable = activity</a:t>
            </a:r>
          </a:p>
          <a:p>
            <a:r>
              <a:rPr lang="en-US"/>
              <a:t>Options – descriptive</a:t>
            </a:r>
          </a:p>
          <a:p>
            <a:r>
              <a:rPr lang="en-US"/>
              <a:t>run</a:t>
            </a:r>
          </a:p>
        </p:txBody>
      </p:sp>
    </p:spTree>
    <p:extLst>
      <p:ext uri="{BB962C8B-B14F-4D97-AF65-F5344CB8AC3E}">
        <p14:creationId xmlns:p14="http://schemas.microsoft.com/office/powerpoint/2010/main" val="512002473"/>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711200" y="365125"/>
            <a:ext cx="11480800" cy="1325563"/>
          </a:xfrm>
          <a:prstGeom prst="rect">
            <a:avLst/>
          </a:prstGeom>
        </p:spPr>
        <p:txBody>
          <a:bodyPr/>
          <a:lstStyle/>
          <a:p>
            <a:r>
              <a:rPr lang="en-US"/>
              <a:t>Presenting the data</a:t>
            </a:r>
          </a:p>
        </p:txBody>
      </p:sp>
      <p:sp>
        <p:nvSpPr>
          <p:cNvPr id="3" name="Content Placeholder 2"/>
          <p:cNvSpPr>
            <a:spLocks noGrp="1"/>
          </p:cNvSpPr>
          <p:nvPr>
            <p:ph idx="4294967295"/>
          </p:nvPr>
        </p:nvSpPr>
        <p:spPr>
          <a:xfrm>
            <a:off x="3962400" y="1373188"/>
            <a:ext cx="8229600" cy="2314575"/>
          </a:xfrm>
          <a:prstGeom prst="rect">
            <a:avLst/>
          </a:prstGeom>
        </p:spPr>
        <p:txBody>
          <a:bodyPr>
            <a:normAutofit/>
          </a:bodyPr>
          <a:lstStyle/>
          <a:p>
            <a:r>
              <a:rPr lang="en-US"/>
              <a:t>Check for significance</a:t>
            </a:r>
          </a:p>
          <a:p>
            <a:endParaRPr lang="en-US"/>
          </a:p>
          <a:p>
            <a:r>
              <a:rPr lang="en-US" b="1"/>
              <a:t>Mann-Whitney:</a:t>
            </a:r>
            <a:r>
              <a:rPr lang="en-US"/>
              <a:t> "U(</a:t>
            </a:r>
            <a:r>
              <a:rPr lang="en-US" err="1"/>
              <a:t>df</a:t>
            </a:r>
            <a:r>
              <a:rPr lang="en-US"/>
              <a:t>) = u value, Z = z value, p value" </a:t>
            </a:r>
            <a:r>
              <a:rPr lang="en-US" err="1"/>
              <a:t>e.g</a:t>
            </a:r>
            <a:endParaRPr lang="en-US"/>
          </a:p>
          <a:p>
            <a:endParaRPr lang="en-US"/>
          </a:p>
          <a:p>
            <a:endParaRPr lang="en-US"/>
          </a:p>
        </p:txBody>
      </p:sp>
      <p:graphicFrame>
        <p:nvGraphicFramePr>
          <p:cNvPr id="4" name="Object 3"/>
          <p:cNvGraphicFramePr>
            <a:graphicFrameLocks noChangeAspect="1"/>
          </p:cNvGraphicFramePr>
          <p:nvPr/>
        </p:nvGraphicFramePr>
        <p:xfrm>
          <a:off x="4318001" y="3334872"/>
          <a:ext cx="5707528" cy="1879600"/>
        </p:xfrm>
        <a:graphic>
          <a:graphicData uri="http://schemas.openxmlformats.org/presentationml/2006/ole">
            <mc:AlternateContent xmlns:mc="http://schemas.openxmlformats.org/markup-compatibility/2006">
              <mc:Choice xmlns:v="urn:schemas-microsoft-com:vml" Requires="v">
                <p:oleObj name="Document" r:id="rId2" imgW="5537200" imgH="1879600" progId="Word.Document.12">
                  <p:link updateAutomatic="1"/>
                </p:oleObj>
              </mc:Choice>
              <mc:Fallback>
                <p:oleObj name="Document" r:id="rId2" imgW="5537200" imgH="1879600" progId="Word.Document.12">
                  <p:link updateAutomatic="1"/>
                  <p:pic>
                    <p:nvPicPr>
                      <p:cNvPr id="4" name="Object 3"/>
                      <p:cNvPicPr/>
                      <p:nvPr/>
                    </p:nvPicPr>
                    <p:blipFill>
                      <a:blip r:embed="rId3"/>
                      <a:stretch>
                        <a:fillRect/>
                      </a:stretch>
                    </p:blipFill>
                    <p:spPr>
                      <a:xfrm>
                        <a:off x="4318001" y="3334872"/>
                        <a:ext cx="5707528" cy="1879600"/>
                      </a:xfrm>
                      <a:prstGeom prst="rect">
                        <a:avLst/>
                      </a:prstGeom>
                    </p:spPr>
                  </p:pic>
                </p:oleObj>
              </mc:Fallback>
            </mc:AlternateContent>
          </a:graphicData>
        </a:graphic>
      </p:graphicFrame>
      <p:sp>
        <p:nvSpPr>
          <p:cNvPr id="5" name="TextBox 4"/>
          <p:cNvSpPr txBox="1"/>
          <p:nvPr/>
        </p:nvSpPr>
        <p:spPr>
          <a:xfrm>
            <a:off x="2375648" y="5214473"/>
            <a:ext cx="7485529" cy="1384995"/>
          </a:xfrm>
          <a:prstGeom prst="rect">
            <a:avLst/>
          </a:prstGeom>
          <a:noFill/>
        </p:spPr>
        <p:txBody>
          <a:bodyPr wrap="square" rtlCol="0">
            <a:spAutoFit/>
          </a:bodyPr>
          <a:lstStyle/>
          <a:p>
            <a:r>
              <a:rPr lang="en-US" sz="2800"/>
              <a:t>Therefore in the example above the data is significantly different (U(87)=724.5, Z=-2.189, p=0.029)</a:t>
            </a:r>
          </a:p>
        </p:txBody>
      </p:sp>
    </p:spTree>
    <p:extLst>
      <p:ext uri="{BB962C8B-B14F-4D97-AF65-F5344CB8AC3E}">
        <p14:creationId xmlns:p14="http://schemas.microsoft.com/office/powerpoint/2010/main" val="3334376078"/>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711200" y="365125"/>
            <a:ext cx="11480800" cy="1325563"/>
          </a:xfrm>
          <a:prstGeom prst="rect">
            <a:avLst/>
          </a:prstGeom>
        </p:spPr>
        <p:txBody>
          <a:bodyPr/>
          <a:lstStyle/>
          <a:p>
            <a:r>
              <a:rPr lang="en-GB"/>
              <a:t>Other MW U data sets…</a:t>
            </a:r>
          </a:p>
        </p:txBody>
      </p:sp>
      <p:sp>
        <p:nvSpPr>
          <p:cNvPr id="3" name="Content Placeholder 2"/>
          <p:cNvSpPr>
            <a:spLocks noGrp="1"/>
          </p:cNvSpPr>
          <p:nvPr>
            <p:ph idx="4294967295"/>
          </p:nvPr>
        </p:nvSpPr>
        <p:spPr>
          <a:xfrm>
            <a:off x="711200" y="1825625"/>
            <a:ext cx="11480800" cy="3576638"/>
          </a:xfrm>
          <a:prstGeom prst="rect">
            <a:avLst/>
          </a:prstGeom>
        </p:spPr>
        <p:txBody>
          <a:bodyPr/>
          <a:lstStyle/>
          <a:p>
            <a:r>
              <a:rPr lang="en-GB"/>
              <a:t>Work through the other data sets (Moodle)</a:t>
            </a:r>
          </a:p>
        </p:txBody>
      </p:sp>
    </p:spTree>
    <p:extLst>
      <p:ext uri="{BB962C8B-B14F-4D97-AF65-F5344CB8AC3E}">
        <p14:creationId xmlns:p14="http://schemas.microsoft.com/office/powerpoint/2010/main" val="2014864722"/>
      </p:ext>
    </p:ext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idx="4294967295"/>
          </p:nvPr>
        </p:nvSpPr>
        <p:spPr>
          <a:xfrm>
            <a:off x="0" y="396875"/>
            <a:ext cx="7772400" cy="1470025"/>
          </a:xfrm>
          <a:prstGeom prst="rect">
            <a:avLst/>
          </a:prstGeom>
        </p:spPr>
        <p:txBody>
          <a:bodyPr/>
          <a:lstStyle/>
          <a:p>
            <a:r>
              <a:rPr lang="en-US" err="1"/>
              <a:t>Wilcoxen</a:t>
            </a:r>
            <a:r>
              <a:rPr lang="en-US"/>
              <a:t> Matched pairs</a:t>
            </a:r>
          </a:p>
        </p:txBody>
      </p:sp>
      <p:sp>
        <p:nvSpPr>
          <p:cNvPr id="6" name="Subtitle 5"/>
          <p:cNvSpPr>
            <a:spLocks noGrp="1"/>
          </p:cNvSpPr>
          <p:nvPr>
            <p:ph type="subTitle" idx="4294967295"/>
          </p:nvPr>
        </p:nvSpPr>
        <p:spPr>
          <a:xfrm>
            <a:off x="4035425" y="1658938"/>
            <a:ext cx="8156575" cy="3979862"/>
          </a:xfrm>
          <a:prstGeom prst="rect">
            <a:avLst/>
          </a:prstGeom>
        </p:spPr>
        <p:txBody>
          <a:bodyPr/>
          <a:lstStyle/>
          <a:p>
            <a:pPr algn="l"/>
            <a:r>
              <a:rPr lang="en-US">
                <a:solidFill>
                  <a:schemeClr val="tx1"/>
                </a:solidFill>
              </a:rPr>
              <a:t>e.g. Compared ranks before and after an intervention.</a:t>
            </a:r>
          </a:p>
          <a:p>
            <a:pPr algn="l"/>
            <a:endParaRPr lang="en-US">
              <a:solidFill>
                <a:schemeClr val="tx1"/>
              </a:solidFill>
            </a:endParaRPr>
          </a:p>
          <a:p>
            <a:r>
              <a:rPr lang="en-US">
                <a:solidFill>
                  <a:srgbClr val="FF0000"/>
                </a:solidFill>
              </a:rPr>
              <a:t>Equivalent to a matched pairs t-test for non-parametric data</a:t>
            </a:r>
          </a:p>
          <a:p>
            <a:pPr algn="l"/>
            <a:endParaRPr lang="en-US">
              <a:solidFill>
                <a:schemeClr val="tx1"/>
              </a:solidFill>
            </a:endParaRPr>
          </a:p>
        </p:txBody>
      </p:sp>
    </p:spTree>
    <p:extLst>
      <p:ext uri="{BB962C8B-B14F-4D97-AF65-F5344CB8AC3E}">
        <p14:creationId xmlns:p14="http://schemas.microsoft.com/office/powerpoint/2010/main" val="1225889471"/>
      </p:ext>
    </p:extLst>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711200" y="365125"/>
            <a:ext cx="11480800" cy="1325563"/>
          </a:xfrm>
          <a:prstGeom prst="rect">
            <a:avLst/>
          </a:prstGeom>
        </p:spPr>
        <p:txBody>
          <a:bodyPr/>
          <a:lstStyle/>
          <a:p>
            <a:r>
              <a:rPr lang="en-GB"/>
              <a:t>Research Question</a:t>
            </a:r>
          </a:p>
        </p:txBody>
      </p:sp>
      <p:sp>
        <p:nvSpPr>
          <p:cNvPr id="3" name="Content Placeholder 2"/>
          <p:cNvSpPr>
            <a:spLocks noGrp="1"/>
          </p:cNvSpPr>
          <p:nvPr>
            <p:ph idx="4294967295"/>
          </p:nvPr>
        </p:nvSpPr>
        <p:spPr>
          <a:xfrm>
            <a:off x="0" y="1417638"/>
            <a:ext cx="8229600" cy="4829175"/>
          </a:xfrm>
          <a:prstGeom prst="rect">
            <a:avLst/>
          </a:prstGeom>
        </p:spPr>
        <p:txBody>
          <a:bodyPr>
            <a:normAutofit/>
          </a:bodyPr>
          <a:lstStyle/>
          <a:p>
            <a:r>
              <a:rPr lang="en-GB"/>
              <a:t>Compare the impact of music on rate of perceived exertion</a:t>
            </a:r>
          </a:p>
          <a:p>
            <a:endParaRPr lang="en-GB"/>
          </a:p>
          <a:p>
            <a:pPr marL="0" indent="0">
              <a:buNone/>
            </a:pPr>
            <a:r>
              <a:rPr lang="en-GB" err="1"/>
              <a:t>Exp</a:t>
            </a:r>
            <a:endParaRPr lang="en-GB"/>
          </a:p>
          <a:p>
            <a:pPr marL="0" indent="0">
              <a:buNone/>
            </a:pPr>
            <a:endParaRPr lang="en-GB"/>
          </a:p>
          <a:p>
            <a:pPr marL="0" indent="0">
              <a:buNone/>
            </a:pPr>
            <a:r>
              <a:rPr lang="en-GB"/>
              <a:t>Cycle at 85% max heart rate for 1 hour with music and then without. </a:t>
            </a:r>
          </a:p>
          <a:p>
            <a:pPr marL="0" indent="0">
              <a:buNone/>
            </a:pPr>
            <a:r>
              <a:rPr lang="en-GB"/>
              <a:t>Measure RPE every 6 minutes and average score</a:t>
            </a:r>
          </a:p>
          <a:p>
            <a:endParaRPr lang="en-GB"/>
          </a:p>
        </p:txBody>
      </p:sp>
    </p:spTree>
    <p:extLst>
      <p:ext uri="{BB962C8B-B14F-4D97-AF65-F5344CB8AC3E}">
        <p14:creationId xmlns:p14="http://schemas.microsoft.com/office/powerpoint/2010/main" val="3750226514"/>
      </p:ext>
    </p:extLst>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711200" y="365125"/>
            <a:ext cx="11480800" cy="1325563"/>
          </a:xfrm>
          <a:prstGeom prst="rect">
            <a:avLst/>
          </a:prstGeom>
        </p:spPr>
        <p:txBody>
          <a:bodyPr/>
          <a:lstStyle/>
          <a:p>
            <a:r>
              <a:rPr lang="en-US"/>
              <a:t>Variable view</a:t>
            </a:r>
          </a:p>
        </p:txBody>
      </p:sp>
      <p:sp>
        <p:nvSpPr>
          <p:cNvPr id="3" name="Content Placeholder 2"/>
          <p:cNvSpPr>
            <a:spLocks noGrp="1"/>
          </p:cNvSpPr>
          <p:nvPr>
            <p:ph idx="4294967295"/>
          </p:nvPr>
        </p:nvSpPr>
        <p:spPr>
          <a:xfrm>
            <a:off x="711200" y="1825625"/>
            <a:ext cx="11480800" cy="3576638"/>
          </a:xfrm>
          <a:prstGeom prst="rect">
            <a:avLst/>
          </a:prstGeom>
        </p:spPr>
        <p:txBody>
          <a:bodyPr/>
          <a:lstStyle/>
          <a:p>
            <a:r>
              <a:rPr lang="en-US"/>
              <a:t>Row 1 – data tile e.g. music, ordinal data</a:t>
            </a:r>
          </a:p>
          <a:p>
            <a:r>
              <a:rPr lang="en-US"/>
              <a:t>Row 2 – data tile e.g. </a:t>
            </a:r>
            <a:r>
              <a:rPr lang="en-US" err="1"/>
              <a:t>nomusic</a:t>
            </a:r>
            <a:r>
              <a:rPr lang="en-US"/>
              <a:t>, ordinal data</a:t>
            </a:r>
          </a:p>
          <a:p>
            <a:endParaRPr lang="en-US"/>
          </a:p>
          <a:p>
            <a:pPr marL="0" indent="0" algn="ctr">
              <a:buNone/>
            </a:pPr>
            <a:r>
              <a:rPr lang="en-US">
                <a:solidFill>
                  <a:srgbClr val="FF0000"/>
                </a:solidFill>
              </a:rPr>
              <a:t>Don’t forget to label if needed.</a:t>
            </a:r>
          </a:p>
        </p:txBody>
      </p:sp>
    </p:spTree>
    <p:extLst>
      <p:ext uri="{BB962C8B-B14F-4D97-AF65-F5344CB8AC3E}">
        <p14:creationId xmlns:p14="http://schemas.microsoft.com/office/powerpoint/2010/main" val="531439511"/>
      </p:ext>
    </p:extLst>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711200" y="365125"/>
            <a:ext cx="11480800" cy="1325563"/>
          </a:xfrm>
          <a:prstGeom prst="rect">
            <a:avLst/>
          </a:prstGeom>
        </p:spPr>
        <p:txBody>
          <a:bodyPr/>
          <a:lstStyle/>
          <a:p>
            <a:r>
              <a:rPr lang="en-US"/>
              <a:t>Data view</a:t>
            </a:r>
          </a:p>
        </p:txBody>
      </p:sp>
      <p:sp>
        <p:nvSpPr>
          <p:cNvPr id="3" name="Content Placeholder 2"/>
          <p:cNvSpPr>
            <a:spLocks noGrp="1"/>
          </p:cNvSpPr>
          <p:nvPr>
            <p:ph idx="4294967295"/>
          </p:nvPr>
        </p:nvSpPr>
        <p:spPr>
          <a:xfrm>
            <a:off x="0" y="1600200"/>
            <a:ext cx="8229600" cy="1336675"/>
          </a:xfrm>
          <a:prstGeom prst="rect">
            <a:avLst/>
          </a:prstGeom>
        </p:spPr>
        <p:txBody>
          <a:bodyPr>
            <a:normAutofit/>
          </a:bodyPr>
          <a:lstStyle/>
          <a:p>
            <a:r>
              <a:rPr lang="en-US"/>
              <a:t>Insert data</a:t>
            </a:r>
          </a:p>
          <a:p>
            <a:pPr marL="0" indent="0">
              <a:buNone/>
            </a:pPr>
            <a:endParaRPr lang="en-US"/>
          </a:p>
          <a:p>
            <a:pPr marL="0" indent="0">
              <a:buNone/>
            </a:pPr>
            <a:endParaRPr lang="en-US"/>
          </a:p>
          <a:p>
            <a:pPr marL="0" indent="0">
              <a:buNone/>
            </a:pPr>
            <a:endParaRPr lang="en-US"/>
          </a:p>
          <a:p>
            <a:pPr marL="0" indent="0">
              <a:buNone/>
            </a:pPr>
            <a:endParaRPr lang="en-US"/>
          </a:p>
        </p:txBody>
      </p:sp>
    </p:spTree>
    <p:extLst>
      <p:ext uri="{BB962C8B-B14F-4D97-AF65-F5344CB8AC3E}">
        <p14:creationId xmlns:p14="http://schemas.microsoft.com/office/powerpoint/2010/main" val="3109515226"/>
      </p:ext>
    </p:extLst>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711200" y="365125"/>
            <a:ext cx="11480800" cy="1325563"/>
          </a:xfrm>
          <a:prstGeom prst="rect">
            <a:avLst/>
          </a:prstGeom>
        </p:spPr>
        <p:txBody>
          <a:bodyPr/>
          <a:lstStyle/>
          <a:p>
            <a:r>
              <a:rPr lang="en-US"/>
              <a:t>Conducting the test</a:t>
            </a:r>
          </a:p>
        </p:txBody>
      </p:sp>
      <p:sp>
        <p:nvSpPr>
          <p:cNvPr id="3" name="Content Placeholder 2"/>
          <p:cNvSpPr>
            <a:spLocks noGrp="1"/>
          </p:cNvSpPr>
          <p:nvPr>
            <p:ph idx="4294967295"/>
          </p:nvPr>
        </p:nvSpPr>
        <p:spPr>
          <a:xfrm>
            <a:off x="711200" y="1825625"/>
            <a:ext cx="11480800" cy="3576638"/>
          </a:xfrm>
          <a:prstGeom prst="rect">
            <a:avLst/>
          </a:prstGeom>
        </p:spPr>
        <p:txBody>
          <a:bodyPr>
            <a:normAutofit fontScale="92500" lnSpcReduction="10000"/>
          </a:bodyPr>
          <a:lstStyle/>
          <a:p>
            <a:r>
              <a:rPr lang="en-US" err="1"/>
              <a:t>Analyse</a:t>
            </a:r>
            <a:endParaRPr lang="en-US"/>
          </a:p>
          <a:p>
            <a:r>
              <a:rPr lang="en-US"/>
              <a:t>Non-parametric</a:t>
            </a:r>
          </a:p>
          <a:p>
            <a:r>
              <a:rPr lang="en-US"/>
              <a:t>Legacy dialogues</a:t>
            </a:r>
          </a:p>
          <a:p>
            <a:r>
              <a:rPr lang="en-US"/>
              <a:t>Two related samples</a:t>
            </a:r>
          </a:p>
          <a:p>
            <a:r>
              <a:rPr lang="en-US"/>
              <a:t>Variable 1=music, variable 2=no music</a:t>
            </a:r>
          </a:p>
          <a:p>
            <a:r>
              <a:rPr lang="en-US"/>
              <a:t>Options – descriptive</a:t>
            </a:r>
          </a:p>
          <a:p>
            <a:r>
              <a:rPr lang="en-US" err="1"/>
              <a:t>Wicoxen</a:t>
            </a:r>
            <a:r>
              <a:rPr lang="en-US"/>
              <a:t> ticked</a:t>
            </a:r>
          </a:p>
          <a:p>
            <a:r>
              <a:rPr lang="en-US"/>
              <a:t>OK</a:t>
            </a:r>
          </a:p>
          <a:p>
            <a:endParaRPr lang="en-US"/>
          </a:p>
        </p:txBody>
      </p:sp>
    </p:spTree>
    <p:extLst>
      <p:ext uri="{BB962C8B-B14F-4D97-AF65-F5344CB8AC3E}">
        <p14:creationId xmlns:p14="http://schemas.microsoft.com/office/powerpoint/2010/main" val="2594214754"/>
      </p:ext>
    </p:extLst>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711200" y="365125"/>
            <a:ext cx="11480800" cy="1325563"/>
          </a:xfrm>
          <a:prstGeom prst="rect">
            <a:avLst/>
          </a:prstGeom>
        </p:spPr>
        <p:txBody>
          <a:bodyPr/>
          <a:lstStyle/>
          <a:p>
            <a:r>
              <a:rPr lang="en-US"/>
              <a:t>Output data</a:t>
            </a:r>
          </a:p>
        </p:txBody>
      </p:sp>
      <p:graphicFrame>
        <p:nvGraphicFramePr>
          <p:cNvPr id="5" name="Object 4"/>
          <p:cNvGraphicFramePr>
            <a:graphicFrameLocks noChangeAspect="1"/>
          </p:cNvGraphicFramePr>
          <p:nvPr>
            <p:extLst>
              <p:ext uri="{D42A27DB-BD31-4B8C-83A1-F6EECF244321}">
                <p14:modId xmlns:p14="http://schemas.microsoft.com/office/powerpoint/2010/main" val="4278854406"/>
              </p:ext>
            </p:extLst>
          </p:nvPr>
        </p:nvGraphicFramePr>
        <p:xfrm>
          <a:off x="5889134" y="3083032"/>
          <a:ext cx="6382403" cy="2249025"/>
        </p:xfrm>
        <a:graphic>
          <a:graphicData uri="http://schemas.openxmlformats.org/presentationml/2006/ole">
            <mc:AlternateContent xmlns:mc="http://schemas.openxmlformats.org/markup-compatibility/2006">
              <mc:Choice xmlns:v="urn:schemas-microsoft-com:vml" Requires="v">
                <p:oleObj name="Document" r:id="rId2" imgW="5537200" imgH="1879600" progId="Word.Document.12">
                  <p:link updateAutomatic="1"/>
                </p:oleObj>
              </mc:Choice>
              <mc:Fallback>
                <p:oleObj name="Document" r:id="rId2" imgW="5537200" imgH="1879600" progId="Word.Document.12">
                  <p:link updateAutomatic="1"/>
                  <p:pic>
                    <p:nvPicPr>
                      <p:cNvPr id="5" name="Object 4"/>
                      <p:cNvPicPr/>
                      <p:nvPr/>
                    </p:nvPicPr>
                    <p:blipFill>
                      <a:blip r:embed="rId3"/>
                      <a:stretch>
                        <a:fillRect/>
                      </a:stretch>
                    </p:blipFill>
                    <p:spPr>
                      <a:xfrm>
                        <a:off x="5889134" y="3083032"/>
                        <a:ext cx="6382403" cy="2249025"/>
                      </a:xfrm>
                      <a:prstGeom prst="rect">
                        <a:avLst/>
                      </a:prstGeom>
                    </p:spPr>
                  </p:pic>
                </p:oleObj>
              </mc:Fallback>
            </mc:AlternateContent>
          </a:graphicData>
        </a:graphic>
      </p:graphicFrame>
      <p:sp>
        <p:nvSpPr>
          <p:cNvPr id="6" name="TextBox 5"/>
          <p:cNvSpPr txBox="1"/>
          <p:nvPr/>
        </p:nvSpPr>
        <p:spPr>
          <a:xfrm>
            <a:off x="4964673" y="5332057"/>
            <a:ext cx="6824051" cy="369332"/>
          </a:xfrm>
          <a:prstGeom prst="rect">
            <a:avLst/>
          </a:prstGeom>
          <a:noFill/>
        </p:spPr>
        <p:txBody>
          <a:bodyPr wrap="square" rtlCol="0">
            <a:spAutoFit/>
          </a:bodyPr>
          <a:lstStyle/>
          <a:p>
            <a:r>
              <a:rPr lang="fi-FI"/>
              <a:t>"</a:t>
            </a:r>
            <a:r>
              <a:rPr lang="fi-FI" err="1"/>
              <a:t>W(df</a:t>
            </a:r>
            <a:r>
              <a:rPr lang="fi-FI"/>
              <a:t>) =  Z </a:t>
            </a:r>
            <a:r>
              <a:rPr lang="fi-FI" err="1"/>
              <a:t>value</a:t>
            </a:r>
            <a:r>
              <a:rPr lang="fi-FI"/>
              <a:t>, p </a:t>
            </a:r>
            <a:r>
              <a:rPr lang="fi-FI" err="1"/>
              <a:t>value</a:t>
            </a:r>
            <a:r>
              <a:rPr lang="fi-FI"/>
              <a:t>” </a:t>
            </a:r>
            <a:r>
              <a:rPr lang="fi-FI" err="1"/>
              <a:t>e.g</a:t>
            </a:r>
            <a:r>
              <a:rPr lang="fi-FI"/>
              <a:t>. W(10)=Z=-1.933, P=.053)</a:t>
            </a:r>
            <a:endParaRPr lang="en-US"/>
          </a:p>
        </p:txBody>
      </p:sp>
      <p:graphicFrame>
        <p:nvGraphicFramePr>
          <p:cNvPr id="7" name="Object 6"/>
          <p:cNvGraphicFramePr>
            <a:graphicFrameLocks noChangeAspect="1"/>
          </p:cNvGraphicFramePr>
          <p:nvPr>
            <p:extLst>
              <p:ext uri="{D42A27DB-BD31-4B8C-83A1-F6EECF244321}">
                <p14:modId xmlns:p14="http://schemas.microsoft.com/office/powerpoint/2010/main" val="3315799582"/>
              </p:ext>
            </p:extLst>
          </p:nvPr>
        </p:nvGraphicFramePr>
        <p:xfrm>
          <a:off x="351934" y="1011846"/>
          <a:ext cx="5537200" cy="2743200"/>
        </p:xfrm>
        <a:graphic>
          <a:graphicData uri="http://schemas.openxmlformats.org/presentationml/2006/ole">
            <mc:AlternateContent xmlns:mc="http://schemas.openxmlformats.org/markup-compatibility/2006">
              <mc:Choice xmlns:v="urn:schemas-microsoft-com:vml" Requires="v">
                <p:oleObj name="Document" r:id="rId4" imgW="5537200" imgH="2743200" progId="Word.Document.12">
                  <p:link updateAutomatic="1"/>
                </p:oleObj>
              </mc:Choice>
              <mc:Fallback>
                <p:oleObj name="Document" r:id="rId4" imgW="5537200" imgH="2743200" progId="Word.Document.12">
                  <p:link updateAutomatic="1"/>
                  <p:pic>
                    <p:nvPicPr>
                      <p:cNvPr id="7" name="Object 6"/>
                      <p:cNvPicPr/>
                      <p:nvPr/>
                    </p:nvPicPr>
                    <p:blipFill>
                      <a:blip r:embed="rId5"/>
                      <a:stretch>
                        <a:fillRect/>
                      </a:stretch>
                    </p:blipFill>
                    <p:spPr>
                      <a:xfrm>
                        <a:off x="351934" y="1011846"/>
                        <a:ext cx="5537200" cy="2743200"/>
                      </a:xfrm>
                      <a:prstGeom prst="rect">
                        <a:avLst/>
                      </a:prstGeom>
                    </p:spPr>
                  </p:pic>
                </p:oleObj>
              </mc:Fallback>
            </mc:AlternateContent>
          </a:graphicData>
        </a:graphic>
      </p:graphicFrame>
    </p:spTree>
    <p:extLst>
      <p:ext uri="{BB962C8B-B14F-4D97-AF65-F5344CB8AC3E}">
        <p14:creationId xmlns:p14="http://schemas.microsoft.com/office/powerpoint/2010/main" val="1107740244"/>
      </p:ext>
    </p:extLst>
  </p:cSld>
  <p:clrMapOvr>
    <a:masterClrMapping/>
  </p:clrMapOvr>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A049DE20-8172-484A-876A-6D63FEAE09F1}"/>
              </a:ext>
            </a:extLst>
          </p:cNvPr>
          <p:cNvSpPr>
            <a:spLocks noGrp="1" noChangeArrowheads="1"/>
          </p:cNvSpPr>
          <p:nvPr>
            <p:ph type="title" idx="4294967295"/>
          </p:nvPr>
        </p:nvSpPr>
        <p:spPr>
          <a:xfrm>
            <a:off x="711200" y="365125"/>
            <a:ext cx="11480800" cy="1325563"/>
          </a:xfrm>
          <a:prstGeom prst="rect">
            <a:avLst/>
          </a:prstGeom>
        </p:spPr>
        <p:txBody>
          <a:bodyPr/>
          <a:lstStyle/>
          <a:p>
            <a:pPr algn="ctr" eaLnBrk="1" hangingPunct="1">
              <a:defRPr/>
            </a:pPr>
            <a:r>
              <a:rPr lang="en-GB">
                <a:ea typeface="+mj-ea"/>
              </a:rPr>
              <a:t>Pearson’s Chi Squared</a:t>
            </a:r>
          </a:p>
        </p:txBody>
      </p:sp>
      <p:sp>
        <p:nvSpPr>
          <p:cNvPr id="4099" name="Rectangle 3">
            <a:extLst>
              <a:ext uri="{FF2B5EF4-FFF2-40B4-BE49-F238E27FC236}">
                <a16:creationId xmlns:a16="http://schemas.microsoft.com/office/drawing/2014/main" id="{98104893-CC46-4B7B-848B-F3B3290D4ED1}"/>
              </a:ext>
            </a:extLst>
          </p:cNvPr>
          <p:cNvSpPr>
            <a:spLocks noGrp="1" noChangeArrowheads="1"/>
          </p:cNvSpPr>
          <p:nvPr>
            <p:ph type="body" idx="4294967295"/>
          </p:nvPr>
        </p:nvSpPr>
        <p:spPr>
          <a:xfrm>
            <a:off x="0" y="1825625"/>
            <a:ext cx="5945188" cy="4351338"/>
          </a:xfrm>
          <a:prstGeom prst="rect">
            <a:avLst/>
          </a:prstGeom>
        </p:spPr>
        <p:txBody>
          <a:bodyPr>
            <a:normAutofit fontScale="92500" lnSpcReduction="10000"/>
          </a:bodyPr>
          <a:lstStyle/>
          <a:p>
            <a:pPr marL="0" indent="0" algn="ctr">
              <a:lnSpc>
                <a:spcPct val="80000"/>
              </a:lnSpc>
              <a:buNone/>
              <a:defRPr/>
            </a:pPr>
            <a:r>
              <a:rPr lang="en-GB"/>
              <a:t>A measure of Categorical differences</a:t>
            </a:r>
          </a:p>
          <a:p>
            <a:pPr eaLnBrk="1" hangingPunct="1">
              <a:lnSpc>
                <a:spcPct val="80000"/>
              </a:lnSpc>
              <a:buFontTx/>
              <a:buNone/>
              <a:defRPr/>
            </a:pPr>
            <a:endParaRPr lang="en-GB"/>
          </a:p>
          <a:p>
            <a:pPr eaLnBrk="1" hangingPunct="1">
              <a:lnSpc>
                <a:spcPct val="80000"/>
              </a:lnSpc>
              <a:buFontTx/>
              <a:buNone/>
              <a:defRPr/>
            </a:pPr>
            <a:r>
              <a:rPr lang="en-GB">
                <a:solidFill>
                  <a:srgbClr val="FF0000"/>
                </a:solidFill>
              </a:rPr>
              <a:t>or</a:t>
            </a:r>
          </a:p>
          <a:p>
            <a:pPr eaLnBrk="1" hangingPunct="1">
              <a:lnSpc>
                <a:spcPct val="80000"/>
              </a:lnSpc>
              <a:buFontTx/>
              <a:buNone/>
              <a:defRPr/>
            </a:pPr>
            <a:r>
              <a:rPr lang="en-GB"/>
              <a:t>	whether a difference between categorical variables in a sample is likely to reflect a real difference between these variables in the population. </a:t>
            </a:r>
          </a:p>
          <a:p>
            <a:pPr eaLnBrk="1" hangingPunct="1">
              <a:lnSpc>
                <a:spcPct val="80000"/>
              </a:lnSpc>
              <a:buFontTx/>
              <a:buNone/>
              <a:defRPr/>
            </a:pPr>
            <a:endParaRPr lang="en-GB"/>
          </a:p>
          <a:p>
            <a:pPr eaLnBrk="1" hangingPunct="1">
              <a:lnSpc>
                <a:spcPct val="80000"/>
              </a:lnSpc>
              <a:buFontTx/>
              <a:buNone/>
              <a:defRPr/>
            </a:pPr>
            <a:r>
              <a:rPr lang="en-GB">
                <a:solidFill>
                  <a:srgbClr val="FF0000"/>
                </a:solidFill>
              </a:rPr>
              <a:t>or</a:t>
            </a:r>
          </a:p>
          <a:p>
            <a:pPr eaLnBrk="1" hangingPunct="1">
              <a:lnSpc>
                <a:spcPct val="80000"/>
              </a:lnSpc>
              <a:buFontTx/>
              <a:buNone/>
              <a:defRPr/>
            </a:pPr>
            <a:endParaRPr lang="en-GB"/>
          </a:p>
          <a:p>
            <a:pPr eaLnBrk="1" hangingPunct="1">
              <a:lnSpc>
                <a:spcPct val="80000"/>
              </a:lnSpc>
              <a:buFontTx/>
              <a:buNone/>
              <a:defRPr/>
            </a:pPr>
            <a:r>
              <a:rPr lang="en-GB"/>
              <a:t>	Whether a result is different from the expected</a:t>
            </a:r>
          </a:p>
        </p:txBody>
      </p:sp>
      <p:pic>
        <p:nvPicPr>
          <p:cNvPr id="4" name="Picture 2">
            <a:extLst>
              <a:ext uri="{FF2B5EF4-FFF2-40B4-BE49-F238E27FC236}">
                <a16:creationId xmlns:a16="http://schemas.microsoft.com/office/drawing/2014/main" id="{7C8789E2-DFAC-4979-B7C8-76B4745D8784}"/>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401610" y="2134169"/>
            <a:ext cx="5735637" cy="3135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172A3E-609F-46A8-B472-270A2FB977B9}"/>
              </a:ext>
            </a:extLst>
          </p:cNvPr>
          <p:cNvSpPr>
            <a:spLocks noGrp="1"/>
          </p:cNvSpPr>
          <p:nvPr>
            <p:ph type="title" idx="4294967295"/>
          </p:nvPr>
        </p:nvSpPr>
        <p:spPr>
          <a:xfrm>
            <a:off x="711200" y="365125"/>
            <a:ext cx="11480800" cy="1325563"/>
          </a:xfrm>
          <a:prstGeom prst="rect">
            <a:avLst/>
          </a:prstGeom>
        </p:spPr>
        <p:txBody>
          <a:bodyPr/>
          <a:lstStyle/>
          <a:p>
            <a:pPr algn="ctr">
              <a:defRPr/>
            </a:pPr>
            <a:r>
              <a:rPr lang="en-GB"/>
              <a:t>Use of Chi Squared</a:t>
            </a:r>
          </a:p>
        </p:txBody>
      </p:sp>
      <p:sp>
        <p:nvSpPr>
          <p:cNvPr id="3" name="Content Placeholder 2">
            <a:extLst>
              <a:ext uri="{FF2B5EF4-FFF2-40B4-BE49-F238E27FC236}">
                <a16:creationId xmlns:a16="http://schemas.microsoft.com/office/drawing/2014/main" id="{30F0804A-E6D3-4A43-8E88-2DEFDB60CD95}"/>
              </a:ext>
            </a:extLst>
          </p:cNvPr>
          <p:cNvSpPr>
            <a:spLocks noGrp="1"/>
          </p:cNvSpPr>
          <p:nvPr>
            <p:ph idx="4294967295"/>
          </p:nvPr>
        </p:nvSpPr>
        <p:spPr>
          <a:xfrm>
            <a:off x="0" y="1600200"/>
            <a:ext cx="10742613" cy="4960938"/>
          </a:xfrm>
          <a:prstGeom prst="rect">
            <a:avLst/>
          </a:prstGeom>
        </p:spPr>
        <p:txBody>
          <a:bodyPr>
            <a:normAutofit/>
          </a:bodyPr>
          <a:lstStyle/>
          <a:p>
            <a:pPr marL="0" indent="0">
              <a:buNone/>
              <a:defRPr/>
            </a:pPr>
            <a:r>
              <a:rPr lang="en-GB"/>
              <a:t>When you have survey responses in nominal or discrete format.</a:t>
            </a:r>
          </a:p>
          <a:p>
            <a:pPr marL="0" indent="0">
              <a:buNone/>
              <a:defRPr/>
            </a:pPr>
            <a:endParaRPr lang="en-GB"/>
          </a:p>
          <a:p>
            <a:pPr marL="0" indent="0">
              <a:buNone/>
              <a:defRPr/>
            </a:pPr>
            <a:r>
              <a:rPr lang="en-GB" sz="2400"/>
              <a:t>Do you exercise regularly 		yes / no</a:t>
            </a:r>
          </a:p>
          <a:p>
            <a:pPr marL="0" indent="0">
              <a:buNone/>
              <a:defRPr/>
            </a:pPr>
            <a:r>
              <a:rPr lang="en-GB" sz="2400"/>
              <a:t>Do you get your 5 a day		yes / no</a:t>
            </a:r>
          </a:p>
          <a:p>
            <a:pPr marL="0" indent="0">
              <a:buNone/>
              <a:defRPr/>
            </a:pPr>
            <a:r>
              <a:rPr lang="en-GB" sz="2400"/>
              <a:t>Do you go weight training		never / sometimes / often.</a:t>
            </a:r>
          </a:p>
          <a:p>
            <a:pPr marL="0" indent="0">
              <a:buNone/>
              <a:defRPr/>
            </a:pPr>
            <a:r>
              <a:rPr lang="en-GB" sz="2400"/>
              <a:t>Do you thing School PE should be;</a:t>
            </a:r>
          </a:p>
          <a:p>
            <a:pPr lvl="1">
              <a:defRPr/>
            </a:pPr>
            <a:r>
              <a:rPr lang="en-GB" sz="1400"/>
              <a:t>Performance based</a:t>
            </a:r>
          </a:p>
          <a:p>
            <a:pPr lvl="1">
              <a:defRPr/>
            </a:pPr>
            <a:r>
              <a:rPr lang="en-GB" sz="1400"/>
              <a:t>Health focused</a:t>
            </a:r>
          </a:p>
          <a:p>
            <a:pPr lvl="1">
              <a:defRPr/>
            </a:pPr>
            <a:r>
              <a:rPr lang="en-GB" sz="1400"/>
              <a:t>Pupils should have the choice (above)</a:t>
            </a:r>
          </a:p>
          <a:p>
            <a:pPr lvl="1">
              <a:defRPr/>
            </a:pPr>
            <a:r>
              <a:rPr lang="en-GB" sz="1400"/>
              <a:t>Not in the curriculum</a:t>
            </a:r>
          </a:p>
          <a:p>
            <a:pPr lvl="1">
              <a:defRPr/>
            </a:pPr>
            <a:r>
              <a:rPr lang="en-GB" sz="1400"/>
              <a:t>other?</a:t>
            </a:r>
            <a:r>
              <a:rPr lang="en-GB" sz="1400" u="sng"/>
              <a:t>			</a:t>
            </a:r>
            <a:r>
              <a:rPr lang="en-GB" sz="1400"/>
              <a:t>	</a:t>
            </a:r>
            <a:r>
              <a:rPr lang="en-GB" sz="2000"/>
              <a:t>	</a:t>
            </a:r>
          </a:p>
        </p:txBody>
      </p:sp>
    </p:spTree>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38E71645-3389-45D5-9510-D43853F05516}"/>
              </a:ext>
            </a:extLst>
          </p:cNvPr>
          <p:cNvSpPr>
            <a:spLocks noGrp="1" noChangeArrowheads="1"/>
          </p:cNvSpPr>
          <p:nvPr>
            <p:ph type="title" idx="4294967295"/>
          </p:nvPr>
        </p:nvSpPr>
        <p:spPr>
          <a:xfrm>
            <a:off x="711200" y="365125"/>
            <a:ext cx="11480800" cy="1325563"/>
          </a:xfrm>
          <a:prstGeom prst="rect">
            <a:avLst/>
          </a:prstGeom>
        </p:spPr>
        <p:txBody>
          <a:bodyPr/>
          <a:lstStyle/>
          <a:p>
            <a:pPr algn="ctr" eaLnBrk="1" hangingPunct="1">
              <a:defRPr/>
            </a:pPr>
            <a:r>
              <a:rPr lang="en-GB">
                <a:ea typeface="+mj-ea"/>
              </a:rPr>
              <a:t>Data Set</a:t>
            </a:r>
          </a:p>
        </p:txBody>
      </p:sp>
      <p:sp>
        <p:nvSpPr>
          <p:cNvPr id="9219" name="Rectangle 3">
            <a:extLst>
              <a:ext uri="{FF2B5EF4-FFF2-40B4-BE49-F238E27FC236}">
                <a16:creationId xmlns:a16="http://schemas.microsoft.com/office/drawing/2014/main" id="{049C754F-648F-486D-BB7E-4EB18B650DC4}"/>
              </a:ext>
            </a:extLst>
          </p:cNvPr>
          <p:cNvSpPr>
            <a:spLocks noGrp="1" noChangeArrowheads="1"/>
          </p:cNvSpPr>
          <p:nvPr>
            <p:ph type="body" idx="4294967295"/>
          </p:nvPr>
        </p:nvSpPr>
        <p:spPr>
          <a:xfrm>
            <a:off x="711200" y="1825625"/>
            <a:ext cx="11480800" cy="3576638"/>
          </a:xfrm>
          <a:prstGeom prst="rect">
            <a:avLst/>
          </a:prstGeom>
        </p:spPr>
        <p:txBody>
          <a:bodyPr/>
          <a:lstStyle/>
          <a:p>
            <a:pPr algn="ctr" eaLnBrk="1" hangingPunct="1">
              <a:buFontTx/>
              <a:buNone/>
              <a:defRPr/>
            </a:pPr>
            <a:r>
              <a:rPr lang="en-GB">
                <a:ea typeface="+mn-ea"/>
              </a:rPr>
              <a:t>You must have large numbers for this test</a:t>
            </a:r>
          </a:p>
          <a:p>
            <a:pPr eaLnBrk="1" hangingPunct="1">
              <a:buFontTx/>
              <a:buNone/>
              <a:defRPr/>
            </a:pPr>
            <a:endParaRPr lang="en-GB">
              <a:ea typeface="+mn-ea"/>
            </a:endParaRPr>
          </a:p>
          <a:p>
            <a:pPr algn="ctr" eaLnBrk="1" hangingPunct="1">
              <a:buFontTx/>
              <a:buNone/>
              <a:defRPr/>
            </a:pPr>
            <a:r>
              <a:rPr lang="en-GB">
                <a:ea typeface="+mn-ea"/>
              </a:rPr>
              <a:t>	</a:t>
            </a:r>
            <a:r>
              <a:rPr lang="en-GB">
                <a:solidFill>
                  <a:srgbClr val="0070C0"/>
                </a:solidFill>
                <a:ea typeface="+mn-ea"/>
              </a:rPr>
              <a:t>A minimum of 5 in each category but the more the better.</a:t>
            </a:r>
          </a:p>
          <a:p>
            <a:pPr eaLnBrk="1" hangingPunct="1">
              <a:buFontTx/>
              <a:buNone/>
              <a:defRPr/>
            </a:pPr>
            <a:endParaRPr lang="en-GB">
              <a:ea typeface="+mn-ea"/>
            </a:endParaRPr>
          </a:p>
          <a:p>
            <a:pPr eaLnBrk="1" hangingPunct="1">
              <a:buFontTx/>
              <a:buNone/>
              <a:defRPr/>
            </a:pPr>
            <a:r>
              <a:rPr lang="en-GB">
                <a:ea typeface="+mn-ea"/>
              </a:rPr>
              <a:t>	</a:t>
            </a:r>
            <a:r>
              <a:rPr lang="en-GB" sz="2400">
                <a:solidFill>
                  <a:srgbClr val="FF0000"/>
                </a:solidFill>
              </a:rPr>
              <a:t>If less then the Chi square output will indicate that the assumptions for Chi squared have not been met and you would have to question any output or interpretations made from the data.</a:t>
            </a:r>
          </a:p>
        </p:txBody>
      </p:sp>
    </p:spTree>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E08F2325-00D4-4FD2-9F18-61DAACABB2AC}"/>
              </a:ext>
            </a:extLst>
          </p:cNvPr>
          <p:cNvSpPr>
            <a:spLocks noGrp="1" noChangeArrowheads="1"/>
          </p:cNvSpPr>
          <p:nvPr>
            <p:ph type="title" idx="4294967295"/>
          </p:nvPr>
        </p:nvSpPr>
        <p:spPr>
          <a:xfrm>
            <a:off x="1258888" y="620713"/>
            <a:ext cx="10933112" cy="1143000"/>
          </a:xfrm>
          <a:prstGeom prst="rect">
            <a:avLst/>
          </a:prstGeom>
        </p:spPr>
        <p:txBody>
          <a:bodyPr>
            <a:normAutofit fontScale="90000"/>
          </a:bodyPr>
          <a:lstStyle/>
          <a:p>
            <a:pPr algn="ctr" eaLnBrk="1" hangingPunct="1">
              <a:defRPr/>
            </a:pPr>
            <a:r>
              <a:rPr lang="en-US" sz="4000"/>
              <a:t>How to Compute the Chi Square Test of Independence using SPSS</a:t>
            </a:r>
          </a:p>
        </p:txBody>
      </p:sp>
      <p:sp>
        <p:nvSpPr>
          <p:cNvPr id="5123" name="Rectangle 3">
            <a:extLst>
              <a:ext uri="{FF2B5EF4-FFF2-40B4-BE49-F238E27FC236}">
                <a16:creationId xmlns:a16="http://schemas.microsoft.com/office/drawing/2014/main" id="{A580E564-FF94-468C-8FDC-F6C7CBA30CF0}"/>
              </a:ext>
            </a:extLst>
          </p:cNvPr>
          <p:cNvSpPr>
            <a:spLocks noGrp="1" noChangeArrowheads="1"/>
          </p:cNvSpPr>
          <p:nvPr>
            <p:ph type="body" idx="4294967295"/>
          </p:nvPr>
        </p:nvSpPr>
        <p:spPr>
          <a:xfrm>
            <a:off x="0" y="1981200"/>
            <a:ext cx="9586913" cy="4114800"/>
          </a:xfrm>
          <a:prstGeom prst="rect">
            <a:avLst/>
          </a:prstGeom>
        </p:spPr>
        <p:txBody>
          <a:bodyPr/>
          <a:lstStyle/>
          <a:p>
            <a:pPr marL="0" indent="0" algn="ctr" eaLnBrk="1" hangingPunct="1">
              <a:buNone/>
              <a:defRPr/>
            </a:pPr>
            <a:endParaRPr lang="en-US" altLang="en-US">
              <a:solidFill>
                <a:srgbClr val="FF0000"/>
              </a:solidFill>
            </a:endParaRPr>
          </a:p>
          <a:p>
            <a:pPr marL="0" indent="0" algn="ctr" eaLnBrk="1" hangingPunct="1">
              <a:buNone/>
              <a:defRPr/>
            </a:pPr>
            <a:r>
              <a:rPr lang="en-US" altLang="en-US" err="1">
                <a:solidFill>
                  <a:srgbClr val="FF0000"/>
                </a:solidFill>
              </a:rPr>
              <a:t>Analyse</a:t>
            </a:r>
            <a:r>
              <a:rPr lang="en-US" altLang="en-US">
                <a:solidFill>
                  <a:srgbClr val="FF0000"/>
                </a:solidFill>
              </a:rPr>
              <a:t> – Descriptive Statistics – Crosstabs</a:t>
            </a:r>
          </a:p>
          <a:p>
            <a:pPr eaLnBrk="1" hangingPunct="1">
              <a:defRPr/>
            </a:pPr>
            <a:endParaRPr lang="en-US" altLang="en-US">
              <a:ea typeface="+mn-ea"/>
            </a:endParaRPr>
          </a:p>
          <a:p>
            <a:pPr marL="0" indent="0" eaLnBrk="1" hangingPunct="1">
              <a:buNone/>
              <a:defRPr/>
            </a:pPr>
            <a:endParaRPr lang="en-US" altLang="en-US">
              <a:solidFill>
                <a:srgbClr val="FF0000"/>
              </a:solidFill>
              <a:ea typeface="+mn-ea"/>
            </a:endParaRPr>
          </a:p>
          <a:p>
            <a:pPr marL="0" indent="0" eaLnBrk="1" hangingPunct="1">
              <a:buNone/>
              <a:defRPr/>
            </a:pPr>
            <a:endParaRPr lang="en-US" altLang="en-US">
              <a:solidFill>
                <a:srgbClr val="FF0000"/>
              </a:solidFill>
            </a:endParaRPr>
          </a:p>
          <a:p>
            <a:pPr marL="0" indent="0" eaLnBrk="1" hangingPunct="1">
              <a:buNone/>
              <a:defRPr/>
            </a:pPr>
            <a:r>
              <a:rPr lang="en-US" altLang="en-US">
                <a:solidFill>
                  <a:srgbClr val="FF0000"/>
                </a:solidFill>
                <a:ea typeface="+mn-ea"/>
              </a:rPr>
              <a:t>Do not go to-	</a:t>
            </a:r>
            <a:r>
              <a:rPr lang="en-US" altLang="en-US">
                <a:solidFill>
                  <a:srgbClr val="00B0F0"/>
                </a:solidFill>
                <a:ea typeface="+mn-ea"/>
              </a:rPr>
              <a:t>Analyze – Nonparametric – Chi Square</a:t>
            </a:r>
          </a:p>
          <a:p>
            <a:pPr lvl="1" eaLnBrk="1" hangingPunct="1">
              <a:buFontTx/>
              <a:buNone/>
              <a:defRPr/>
            </a:pPr>
            <a:r>
              <a:rPr lang="en-US" altLang="en-US">
                <a:solidFill>
                  <a:srgbClr val="FF0000"/>
                </a:solidFill>
                <a:ea typeface="+mn-ea"/>
              </a:rPr>
              <a:t>	</a:t>
            </a:r>
          </a:p>
          <a:p>
            <a:pPr lvl="1" eaLnBrk="1" hangingPunct="1">
              <a:buFontTx/>
              <a:buNone/>
              <a:defRPr/>
            </a:pPr>
            <a:r>
              <a:rPr lang="en-US" altLang="en-US">
                <a:solidFill>
                  <a:srgbClr val="00B050"/>
                </a:solidFill>
                <a:ea typeface="+mn-ea"/>
              </a:rPr>
              <a:t>This is a different type of Chi Square Test</a:t>
            </a:r>
          </a:p>
        </p:txBody>
      </p:sp>
    </p:spTree>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578ED7BE-ED2A-4C01-A35A-F9FCAB1E6784}"/>
              </a:ext>
            </a:extLst>
          </p:cNvPr>
          <p:cNvSpPr>
            <a:spLocks noGrp="1" noChangeArrowheads="1"/>
          </p:cNvSpPr>
          <p:nvPr>
            <p:ph type="title" idx="4294967295"/>
          </p:nvPr>
        </p:nvSpPr>
        <p:spPr>
          <a:xfrm>
            <a:off x="711200" y="365125"/>
            <a:ext cx="11480800" cy="1325563"/>
          </a:xfrm>
          <a:prstGeom prst="rect">
            <a:avLst/>
          </a:prstGeom>
        </p:spPr>
        <p:txBody>
          <a:bodyPr/>
          <a:lstStyle/>
          <a:p>
            <a:pPr eaLnBrk="1" hangingPunct="1">
              <a:defRPr/>
            </a:pPr>
            <a:r>
              <a:rPr lang="en-GB">
                <a:ea typeface="+mj-ea"/>
              </a:rPr>
              <a:t>Example</a:t>
            </a:r>
          </a:p>
        </p:txBody>
      </p:sp>
      <p:sp>
        <p:nvSpPr>
          <p:cNvPr id="6147" name="Rectangle 3">
            <a:extLst>
              <a:ext uri="{FF2B5EF4-FFF2-40B4-BE49-F238E27FC236}">
                <a16:creationId xmlns:a16="http://schemas.microsoft.com/office/drawing/2014/main" id="{9AC2D80D-6AD4-48BF-A4CD-2CA7D5EC3A4C}"/>
              </a:ext>
            </a:extLst>
          </p:cNvPr>
          <p:cNvSpPr>
            <a:spLocks noGrp="1" noChangeArrowheads="1"/>
          </p:cNvSpPr>
          <p:nvPr>
            <p:ph type="body" idx="4294967295"/>
          </p:nvPr>
        </p:nvSpPr>
        <p:spPr>
          <a:xfrm>
            <a:off x="711200" y="1825625"/>
            <a:ext cx="11480800" cy="3576638"/>
          </a:xfrm>
          <a:prstGeom prst="rect">
            <a:avLst/>
          </a:prstGeom>
        </p:spPr>
        <p:txBody>
          <a:bodyPr/>
          <a:lstStyle/>
          <a:p>
            <a:pPr eaLnBrk="1" hangingPunct="1">
              <a:buFontTx/>
              <a:buNone/>
              <a:defRPr/>
            </a:pPr>
            <a:r>
              <a:rPr lang="en-GB"/>
              <a:t>Research question - 	</a:t>
            </a:r>
            <a:r>
              <a:rPr lang="en-GB">
                <a:solidFill>
                  <a:srgbClr val="FF0000"/>
                </a:solidFill>
              </a:rPr>
              <a:t>Are females more active than males?</a:t>
            </a:r>
          </a:p>
          <a:p>
            <a:pPr eaLnBrk="1" hangingPunct="1">
              <a:buFontTx/>
              <a:buNone/>
              <a:defRPr/>
            </a:pPr>
            <a:r>
              <a:rPr lang="en-GB"/>
              <a:t>	</a:t>
            </a:r>
            <a:endParaRPr lang="en-GB" sz="2000">
              <a:solidFill>
                <a:srgbClr val="FF0000"/>
              </a:solidFill>
            </a:endParaRPr>
          </a:p>
          <a:p>
            <a:pPr eaLnBrk="1" hangingPunct="1">
              <a:buFontTx/>
              <a:buNone/>
              <a:defRPr/>
            </a:pPr>
            <a:endParaRPr lang="en-GB" sz="2000">
              <a:solidFill>
                <a:srgbClr val="FF0000"/>
              </a:solidFill>
            </a:endParaRPr>
          </a:p>
          <a:p>
            <a:pPr eaLnBrk="1" hangingPunct="1">
              <a:buFontTx/>
              <a:buNone/>
              <a:defRPr/>
            </a:pPr>
            <a:r>
              <a:rPr lang="en-GB"/>
              <a:t>Null Hypothesis (H</a:t>
            </a:r>
            <a:r>
              <a:rPr lang="en-GB" baseline="-25000"/>
              <a:t>0</a:t>
            </a:r>
            <a:r>
              <a:rPr lang="en-GB"/>
              <a:t>) - 	</a:t>
            </a:r>
            <a:r>
              <a:rPr lang="en-GB">
                <a:solidFill>
                  <a:srgbClr val="FF0000"/>
                </a:solidFill>
              </a:rPr>
              <a:t>There are no gender differences in physical</a:t>
            </a:r>
          </a:p>
          <a:p>
            <a:pPr eaLnBrk="1" hangingPunct="1">
              <a:buFontTx/>
              <a:buNone/>
              <a:defRPr/>
            </a:pPr>
            <a:r>
              <a:rPr lang="en-GB">
                <a:solidFill>
                  <a:srgbClr val="FF0000"/>
                </a:solidFill>
              </a:rPr>
              <a:t>					activity between males and females</a:t>
            </a:r>
          </a:p>
          <a:p>
            <a:pPr eaLnBrk="1" hangingPunct="1">
              <a:buFontTx/>
              <a:buNone/>
              <a:defRPr/>
            </a:pPr>
            <a:endParaRPr lang="en-GB"/>
          </a:p>
        </p:txBody>
      </p:sp>
    </p:spTree>
  </p:cSld>
  <p:clrMapOvr>
    <a:masterClrMapping/>
  </p:clrMapOvr>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CFC246-D356-4A35-8166-E0F716EAE485}"/>
              </a:ext>
            </a:extLst>
          </p:cNvPr>
          <p:cNvSpPr>
            <a:spLocks noGrp="1"/>
          </p:cNvSpPr>
          <p:nvPr>
            <p:ph type="title" idx="4294967295"/>
          </p:nvPr>
        </p:nvSpPr>
        <p:spPr>
          <a:xfrm>
            <a:off x="711200" y="365125"/>
            <a:ext cx="11480800" cy="1325563"/>
          </a:xfrm>
          <a:prstGeom prst="rect">
            <a:avLst/>
          </a:prstGeom>
        </p:spPr>
        <p:txBody>
          <a:bodyPr/>
          <a:lstStyle/>
          <a:p>
            <a:pPr>
              <a:defRPr/>
            </a:pPr>
            <a:r>
              <a:rPr lang="en-GB" sz="3200"/>
              <a:t>A comparison of activity levels between males and female (ACSM guidelines) </a:t>
            </a:r>
          </a:p>
        </p:txBody>
      </p:sp>
      <p:sp>
        <p:nvSpPr>
          <p:cNvPr id="5" name="Content Placeholder 4">
            <a:extLst>
              <a:ext uri="{FF2B5EF4-FFF2-40B4-BE49-F238E27FC236}">
                <a16:creationId xmlns:a16="http://schemas.microsoft.com/office/drawing/2014/main" id="{ADE767B6-CAC7-4A70-8982-8E735D997F04}"/>
              </a:ext>
            </a:extLst>
          </p:cNvPr>
          <p:cNvSpPr>
            <a:spLocks noGrp="1"/>
          </p:cNvSpPr>
          <p:nvPr>
            <p:ph idx="4294967295"/>
          </p:nvPr>
        </p:nvSpPr>
        <p:spPr>
          <a:xfrm>
            <a:off x="0" y="1600200"/>
            <a:ext cx="8229600" cy="1181100"/>
          </a:xfrm>
          <a:prstGeom prst="rect">
            <a:avLst/>
          </a:prstGeom>
        </p:spPr>
        <p:txBody>
          <a:bodyPr/>
          <a:lstStyle/>
          <a:p>
            <a:pPr marL="0" indent="0">
              <a:buNone/>
              <a:defRPr/>
            </a:pPr>
            <a:r>
              <a:rPr lang="en-GB"/>
              <a:t>You conduct a survey and get the following responses.</a:t>
            </a:r>
          </a:p>
          <a:p>
            <a:pPr marL="0" indent="0">
              <a:buNone/>
              <a:defRPr/>
            </a:pPr>
            <a:endParaRPr lang="en-GB"/>
          </a:p>
          <a:p>
            <a:pPr marL="0" indent="0">
              <a:buNone/>
              <a:defRPr/>
            </a:pPr>
            <a:endParaRPr lang="en-GB"/>
          </a:p>
        </p:txBody>
      </p:sp>
      <p:graphicFrame>
        <p:nvGraphicFramePr>
          <p:cNvPr id="6" name="Content Placeholder 3">
            <a:extLst>
              <a:ext uri="{FF2B5EF4-FFF2-40B4-BE49-F238E27FC236}">
                <a16:creationId xmlns:a16="http://schemas.microsoft.com/office/drawing/2014/main" id="{D897B20C-AE29-4E8A-A3DE-6B4B4475F563}"/>
              </a:ext>
            </a:extLst>
          </p:cNvPr>
          <p:cNvGraphicFramePr>
            <a:graphicFrameLocks/>
          </p:cNvGraphicFramePr>
          <p:nvPr/>
        </p:nvGraphicFramePr>
        <p:xfrm>
          <a:off x="3628844" y="2580496"/>
          <a:ext cx="6101751" cy="3319974"/>
        </p:xfrm>
        <a:graphic>
          <a:graphicData uri="http://schemas.openxmlformats.org/drawingml/2006/table">
            <a:tbl>
              <a:tblPr>
                <a:tableStyleId>{5C22544A-7EE6-4342-B048-85BDC9FD1C3A}</a:tableStyleId>
              </a:tblPr>
              <a:tblGrid>
                <a:gridCol w="2033917">
                  <a:extLst>
                    <a:ext uri="{9D8B030D-6E8A-4147-A177-3AD203B41FA5}">
                      <a16:colId xmlns:a16="http://schemas.microsoft.com/office/drawing/2014/main" val="2038328539"/>
                    </a:ext>
                  </a:extLst>
                </a:gridCol>
                <a:gridCol w="2033917">
                  <a:extLst>
                    <a:ext uri="{9D8B030D-6E8A-4147-A177-3AD203B41FA5}">
                      <a16:colId xmlns:a16="http://schemas.microsoft.com/office/drawing/2014/main" val="3915654281"/>
                    </a:ext>
                  </a:extLst>
                </a:gridCol>
                <a:gridCol w="2033917">
                  <a:extLst>
                    <a:ext uri="{9D8B030D-6E8A-4147-A177-3AD203B41FA5}">
                      <a16:colId xmlns:a16="http://schemas.microsoft.com/office/drawing/2014/main" val="672398502"/>
                    </a:ext>
                  </a:extLst>
                </a:gridCol>
              </a:tblGrid>
              <a:tr h="553329">
                <a:tc>
                  <a:txBody>
                    <a:bodyPr/>
                    <a:lstStyle/>
                    <a:p>
                      <a:pPr algn="ctr" fontAlgn="b"/>
                      <a:endParaRPr lang="en-GB" sz="2800" b="0" i="0" u="none" strike="noStrike">
                        <a:solidFill>
                          <a:srgbClr val="000000"/>
                        </a:solidFill>
                        <a:effectLst/>
                        <a:latin typeface="Calibri" panose="020F0502020204030204" pitchFamily="34" charset="0"/>
                      </a:endParaRPr>
                    </a:p>
                  </a:txBody>
                  <a:tcPr marL="4762" marR="4762" marT="4760" marB="0" anchor="b"/>
                </a:tc>
                <a:tc>
                  <a:txBody>
                    <a:bodyPr/>
                    <a:lstStyle/>
                    <a:p>
                      <a:pPr algn="ctr" fontAlgn="b"/>
                      <a:endParaRPr lang="en-GB" sz="2800" b="0" i="0" u="none" strike="noStrike">
                        <a:solidFill>
                          <a:srgbClr val="000000"/>
                        </a:solidFill>
                        <a:effectLst/>
                        <a:latin typeface="Calibri" panose="020F0502020204030204" pitchFamily="34" charset="0"/>
                      </a:endParaRPr>
                    </a:p>
                  </a:txBody>
                  <a:tcPr marL="4762" marR="4762" marT="4760" marB="0" anchor="b"/>
                </a:tc>
                <a:tc>
                  <a:txBody>
                    <a:bodyPr/>
                    <a:lstStyle/>
                    <a:p>
                      <a:pPr algn="ctr" fontAlgn="b"/>
                      <a:r>
                        <a:rPr lang="en-GB" sz="2800" u="none" strike="noStrike">
                          <a:effectLst/>
                        </a:rPr>
                        <a:t>frequency</a:t>
                      </a:r>
                      <a:endParaRPr lang="en-GB" sz="2800" b="0" i="0" u="none" strike="noStrike">
                        <a:solidFill>
                          <a:srgbClr val="000000"/>
                        </a:solidFill>
                        <a:effectLst/>
                        <a:latin typeface="Calibri" panose="020F0502020204030204" pitchFamily="34" charset="0"/>
                      </a:endParaRPr>
                    </a:p>
                  </a:txBody>
                  <a:tcPr marL="4762" marR="4762" marT="4760" marB="0" anchor="b"/>
                </a:tc>
                <a:extLst>
                  <a:ext uri="{0D108BD9-81ED-4DB2-BD59-A6C34878D82A}">
                    <a16:rowId xmlns:a16="http://schemas.microsoft.com/office/drawing/2014/main" val="3496171119"/>
                  </a:ext>
                </a:extLst>
              </a:tr>
              <a:tr h="553329">
                <a:tc>
                  <a:txBody>
                    <a:bodyPr/>
                    <a:lstStyle/>
                    <a:p>
                      <a:pPr algn="ctr" fontAlgn="b"/>
                      <a:r>
                        <a:rPr lang="en-GB" sz="2800" u="none" strike="noStrike">
                          <a:effectLst/>
                        </a:rPr>
                        <a:t>male</a:t>
                      </a:r>
                      <a:endParaRPr lang="en-GB" sz="2800" b="0" i="0" u="none" strike="noStrike">
                        <a:solidFill>
                          <a:srgbClr val="000000"/>
                        </a:solidFill>
                        <a:effectLst/>
                        <a:latin typeface="Calibri" panose="020F0502020204030204" pitchFamily="34" charset="0"/>
                      </a:endParaRPr>
                    </a:p>
                  </a:txBody>
                  <a:tcPr marL="4762" marR="4762" marT="4760" marB="0" anchor="b"/>
                </a:tc>
                <a:tc>
                  <a:txBody>
                    <a:bodyPr/>
                    <a:lstStyle/>
                    <a:p>
                      <a:pPr algn="ctr" fontAlgn="b"/>
                      <a:r>
                        <a:rPr lang="en-GB" sz="2800" u="none" strike="noStrike">
                          <a:effectLst/>
                        </a:rPr>
                        <a:t>active</a:t>
                      </a:r>
                      <a:endParaRPr lang="en-GB" sz="2800" b="0" i="0" u="none" strike="noStrike">
                        <a:solidFill>
                          <a:srgbClr val="000000"/>
                        </a:solidFill>
                        <a:effectLst/>
                        <a:latin typeface="Calibri" panose="020F0502020204030204" pitchFamily="34" charset="0"/>
                      </a:endParaRPr>
                    </a:p>
                  </a:txBody>
                  <a:tcPr marL="4762" marR="4762" marT="4760" marB="0" anchor="b"/>
                </a:tc>
                <a:tc>
                  <a:txBody>
                    <a:bodyPr/>
                    <a:lstStyle/>
                    <a:p>
                      <a:pPr algn="ctr" fontAlgn="b"/>
                      <a:r>
                        <a:rPr lang="en-GB" sz="2800" u="none" strike="noStrike">
                          <a:effectLst/>
                        </a:rPr>
                        <a:t>35</a:t>
                      </a:r>
                      <a:endParaRPr lang="en-GB" sz="2800" b="0" i="0" u="none" strike="noStrike">
                        <a:solidFill>
                          <a:srgbClr val="000000"/>
                        </a:solidFill>
                        <a:effectLst/>
                        <a:latin typeface="Calibri" panose="020F0502020204030204" pitchFamily="34" charset="0"/>
                      </a:endParaRPr>
                    </a:p>
                  </a:txBody>
                  <a:tcPr marL="4762" marR="4762" marT="4760" marB="0" anchor="b"/>
                </a:tc>
                <a:extLst>
                  <a:ext uri="{0D108BD9-81ED-4DB2-BD59-A6C34878D82A}">
                    <a16:rowId xmlns:a16="http://schemas.microsoft.com/office/drawing/2014/main" val="3808870693"/>
                  </a:ext>
                </a:extLst>
              </a:tr>
              <a:tr h="553329">
                <a:tc>
                  <a:txBody>
                    <a:bodyPr/>
                    <a:lstStyle/>
                    <a:p>
                      <a:pPr algn="ctr" fontAlgn="b"/>
                      <a:r>
                        <a:rPr lang="en-GB" sz="2800" u="none" strike="noStrike">
                          <a:effectLst/>
                        </a:rPr>
                        <a:t>male</a:t>
                      </a:r>
                      <a:endParaRPr lang="en-GB" sz="2800" b="0" i="0" u="none" strike="noStrike">
                        <a:solidFill>
                          <a:srgbClr val="000000"/>
                        </a:solidFill>
                        <a:effectLst/>
                        <a:latin typeface="Calibri" panose="020F0502020204030204" pitchFamily="34" charset="0"/>
                      </a:endParaRPr>
                    </a:p>
                  </a:txBody>
                  <a:tcPr marL="4762" marR="4762" marT="4760" marB="0" anchor="b"/>
                </a:tc>
                <a:tc>
                  <a:txBody>
                    <a:bodyPr/>
                    <a:lstStyle/>
                    <a:p>
                      <a:pPr algn="ctr" fontAlgn="b"/>
                      <a:r>
                        <a:rPr lang="en-GB" sz="2800" u="none" strike="noStrike">
                          <a:effectLst/>
                        </a:rPr>
                        <a:t>inactive</a:t>
                      </a:r>
                      <a:endParaRPr lang="en-GB" sz="2800" b="0" i="0" u="none" strike="noStrike">
                        <a:solidFill>
                          <a:srgbClr val="000000"/>
                        </a:solidFill>
                        <a:effectLst/>
                        <a:latin typeface="Calibri" panose="020F0502020204030204" pitchFamily="34" charset="0"/>
                      </a:endParaRPr>
                    </a:p>
                  </a:txBody>
                  <a:tcPr marL="4762" marR="4762" marT="4760" marB="0" anchor="b"/>
                </a:tc>
                <a:tc>
                  <a:txBody>
                    <a:bodyPr/>
                    <a:lstStyle/>
                    <a:p>
                      <a:pPr algn="ctr" fontAlgn="b"/>
                      <a:r>
                        <a:rPr lang="en-GB" sz="2800" u="none" strike="noStrike">
                          <a:effectLst/>
                        </a:rPr>
                        <a:t>17</a:t>
                      </a:r>
                      <a:endParaRPr lang="en-GB" sz="2800" b="0" i="0" u="none" strike="noStrike">
                        <a:solidFill>
                          <a:srgbClr val="000000"/>
                        </a:solidFill>
                        <a:effectLst/>
                        <a:latin typeface="Calibri" panose="020F0502020204030204" pitchFamily="34" charset="0"/>
                      </a:endParaRPr>
                    </a:p>
                  </a:txBody>
                  <a:tcPr marL="4762" marR="4762" marT="4760" marB="0" anchor="b"/>
                </a:tc>
                <a:extLst>
                  <a:ext uri="{0D108BD9-81ED-4DB2-BD59-A6C34878D82A}">
                    <a16:rowId xmlns:a16="http://schemas.microsoft.com/office/drawing/2014/main" val="3750984949"/>
                  </a:ext>
                </a:extLst>
              </a:tr>
              <a:tr h="553329">
                <a:tc>
                  <a:txBody>
                    <a:bodyPr/>
                    <a:lstStyle/>
                    <a:p>
                      <a:pPr algn="ctr" fontAlgn="b"/>
                      <a:r>
                        <a:rPr lang="en-GB" sz="2800" u="none" strike="noStrike">
                          <a:effectLst/>
                        </a:rPr>
                        <a:t>female</a:t>
                      </a:r>
                      <a:endParaRPr lang="en-GB" sz="2800" b="0" i="0" u="none" strike="noStrike">
                        <a:solidFill>
                          <a:srgbClr val="000000"/>
                        </a:solidFill>
                        <a:effectLst/>
                        <a:latin typeface="Calibri" panose="020F0502020204030204" pitchFamily="34" charset="0"/>
                      </a:endParaRPr>
                    </a:p>
                  </a:txBody>
                  <a:tcPr marL="4762" marR="4762" marT="4760" marB="0" anchor="b"/>
                </a:tc>
                <a:tc>
                  <a:txBody>
                    <a:bodyPr/>
                    <a:lstStyle/>
                    <a:p>
                      <a:pPr algn="ctr" fontAlgn="b"/>
                      <a:r>
                        <a:rPr lang="en-GB" sz="2800" u="none" strike="noStrike">
                          <a:effectLst/>
                        </a:rPr>
                        <a:t>inactive</a:t>
                      </a:r>
                      <a:endParaRPr lang="en-GB" sz="2800" b="0" i="0" u="none" strike="noStrike">
                        <a:solidFill>
                          <a:srgbClr val="000000"/>
                        </a:solidFill>
                        <a:effectLst/>
                        <a:latin typeface="Calibri" panose="020F0502020204030204" pitchFamily="34" charset="0"/>
                      </a:endParaRPr>
                    </a:p>
                  </a:txBody>
                  <a:tcPr marL="4762" marR="4762" marT="4760" marB="0" anchor="b"/>
                </a:tc>
                <a:tc>
                  <a:txBody>
                    <a:bodyPr/>
                    <a:lstStyle/>
                    <a:p>
                      <a:pPr algn="ctr" fontAlgn="b"/>
                      <a:r>
                        <a:rPr lang="en-GB" sz="2800" u="none" strike="noStrike">
                          <a:effectLst/>
                        </a:rPr>
                        <a:t>29</a:t>
                      </a:r>
                      <a:endParaRPr lang="en-GB" sz="2800" b="0" i="0" u="none" strike="noStrike">
                        <a:solidFill>
                          <a:srgbClr val="000000"/>
                        </a:solidFill>
                        <a:effectLst/>
                        <a:latin typeface="Calibri" panose="020F0502020204030204" pitchFamily="34" charset="0"/>
                      </a:endParaRPr>
                    </a:p>
                  </a:txBody>
                  <a:tcPr marL="4762" marR="4762" marT="4760" marB="0" anchor="b"/>
                </a:tc>
                <a:extLst>
                  <a:ext uri="{0D108BD9-81ED-4DB2-BD59-A6C34878D82A}">
                    <a16:rowId xmlns:a16="http://schemas.microsoft.com/office/drawing/2014/main" val="1854724155"/>
                  </a:ext>
                </a:extLst>
              </a:tr>
              <a:tr h="553329">
                <a:tc>
                  <a:txBody>
                    <a:bodyPr/>
                    <a:lstStyle/>
                    <a:p>
                      <a:pPr algn="ctr" fontAlgn="b"/>
                      <a:r>
                        <a:rPr lang="en-GB" sz="2800" u="none" strike="noStrike">
                          <a:effectLst/>
                        </a:rPr>
                        <a:t>female</a:t>
                      </a:r>
                      <a:endParaRPr lang="en-GB" sz="2800" b="0" i="0" u="none" strike="noStrike">
                        <a:solidFill>
                          <a:srgbClr val="000000"/>
                        </a:solidFill>
                        <a:effectLst/>
                        <a:latin typeface="Calibri" panose="020F0502020204030204" pitchFamily="34" charset="0"/>
                      </a:endParaRPr>
                    </a:p>
                  </a:txBody>
                  <a:tcPr marL="4762" marR="4762" marT="4760" marB="0" anchor="b"/>
                </a:tc>
                <a:tc>
                  <a:txBody>
                    <a:bodyPr/>
                    <a:lstStyle/>
                    <a:p>
                      <a:pPr algn="ctr" fontAlgn="b"/>
                      <a:r>
                        <a:rPr lang="en-GB" sz="2800" u="none" strike="noStrike">
                          <a:effectLst/>
                        </a:rPr>
                        <a:t>active</a:t>
                      </a:r>
                      <a:endParaRPr lang="en-GB" sz="2800" b="0" i="0" u="none" strike="noStrike">
                        <a:solidFill>
                          <a:srgbClr val="000000"/>
                        </a:solidFill>
                        <a:effectLst/>
                        <a:latin typeface="Calibri" panose="020F0502020204030204" pitchFamily="34" charset="0"/>
                      </a:endParaRPr>
                    </a:p>
                  </a:txBody>
                  <a:tcPr marL="4762" marR="4762" marT="4760" marB="0" anchor="b"/>
                </a:tc>
                <a:tc>
                  <a:txBody>
                    <a:bodyPr/>
                    <a:lstStyle/>
                    <a:p>
                      <a:pPr algn="ctr" fontAlgn="b"/>
                      <a:r>
                        <a:rPr lang="en-GB" sz="2800" u="none" strike="noStrike">
                          <a:effectLst/>
                        </a:rPr>
                        <a:t>23</a:t>
                      </a:r>
                      <a:endParaRPr lang="en-GB" sz="2800" b="0" i="0" u="none" strike="noStrike">
                        <a:solidFill>
                          <a:srgbClr val="000000"/>
                        </a:solidFill>
                        <a:effectLst/>
                        <a:latin typeface="Calibri" panose="020F0502020204030204" pitchFamily="34" charset="0"/>
                      </a:endParaRPr>
                    </a:p>
                  </a:txBody>
                  <a:tcPr marL="4762" marR="4762" marT="4760" marB="0" anchor="b"/>
                </a:tc>
                <a:extLst>
                  <a:ext uri="{0D108BD9-81ED-4DB2-BD59-A6C34878D82A}">
                    <a16:rowId xmlns:a16="http://schemas.microsoft.com/office/drawing/2014/main" val="750306666"/>
                  </a:ext>
                </a:extLst>
              </a:tr>
              <a:tr h="553329">
                <a:tc>
                  <a:txBody>
                    <a:bodyPr/>
                    <a:lstStyle/>
                    <a:p>
                      <a:pPr algn="ctr" fontAlgn="b"/>
                      <a:endParaRPr lang="en-GB" sz="2800" b="0" i="0" u="none" strike="noStrike">
                        <a:solidFill>
                          <a:srgbClr val="000000"/>
                        </a:solidFill>
                        <a:effectLst/>
                        <a:latin typeface="Calibri" panose="020F0502020204030204" pitchFamily="34" charset="0"/>
                      </a:endParaRPr>
                    </a:p>
                  </a:txBody>
                  <a:tcPr marL="4762" marR="4762" marT="4760" marB="0" anchor="b"/>
                </a:tc>
                <a:tc gridSpan="2">
                  <a:txBody>
                    <a:bodyPr/>
                    <a:lstStyle/>
                    <a:p>
                      <a:pPr algn="ctr" fontAlgn="b"/>
                      <a:r>
                        <a:rPr lang="en-GB" sz="2800" b="0" i="0" u="none" strike="noStrike">
                          <a:solidFill>
                            <a:srgbClr val="000000"/>
                          </a:solidFill>
                          <a:effectLst/>
                          <a:latin typeface="Calibri" panose="020F0502020204030204" pitchFamily="34" charset="0"/>
                        </a:rPr>
                        <a:t>                      N=</a:t>
                      </a:r>
                      <a:r>
                        <a:rPr lang="en-GB" sz="2800" u="none" strike="noStrike">
                          <a:effectLst/>
                        </a:rPr>
                        <a:t>104</a:t>
                      </a:r>
                      <a:endParaRPr lang="en-GB" sz="2800" b="0" i="0" u="none" strike="noStrike">
                        <a:solidFill>
                          <a:srgbClr val="000000"/>
                        </a:solidFill>
                        <a:effectLst/>
                        <a:latin typeface="Calibri" panose="020F0502020204030204" pitchFamily="34" charset="0"/>
                      </a:endParaRPr>
                    </a:p>
                  </a:txBody>
                  <a:tcPr marL="4762" marR="4762" marT="4760" marB="0" anchor="b"/>
                </a:tc>
                <a:tc hMerge="1">
                  <a:txBody>
                    <a:bodyPr/>
                    <a:lstStyle/>
                    <a:p>
                      <a:pPr algn="ctr" fontAlgn="b"/>
                      <a:r>
                        <a:rPr lang="en-GB" sz="2800" u="none" strike="noStrike">
                          <a:effectLst/>
                        </a:rPr>
                        <a:t>104</a:t>
                      </a:r>
                      <a:endParaRPr lang="en-GB" sz="2800" b="0" i="0" u="none" strike="noStrike">
                        <a:solidFill>
                          <a:srgbClr val="000000"/>
                        </a:solidFill>
                        <a:effectLst/>
                        <a:latin typeface="Calibri" panose="020F0502020204030204" pitchFamily="34" charset="0"/>
                      </a:endParaRPr>
                    </a:p>
                  </a:txBody>
                  <a:tcPr marL="4762" marR="4762" marT="4760" marB="0" anchor="b"/>
                </a:tc>
                <a:extLst>
                  <a:ext uri="{0D108BD9-81ED-4DB2-BD59-A6C34878D82A}">
                    <a16:rowId xmlns:a16="http://schemas.microsoft.com/office/drawing/2014/main" val="3775866989"/>
                  </a:ext>
                </a:extLst>
              </a:tr>
            </a:tbl>
          </a:graphicData>
        </a:graphic>
      </p:graphicFrame>
    </p:spTree>
  </p:cSld>
  <p:clrMapOvr>
    <a:masterClrMapping/>
  </p:clrMapOvr>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557D78DE-BFBE-494E-949D-44FDCCEA99A1}"/>
              </a:ext>
            </a:extLst>
          </p:cNvPr>
          <p:cNvSpPr>
            <a:spLocks noGrp="1" noChangeArrowheads="1"/>
          </p:cNvSpPr>
          <p:nvPr>
            <p:ph type="title" idx="4294967295"/>
          </p:nvPr>
        </p:nvSpPr>
        <p:spPr>
          <a:xfrm>
            <a:off x="0" y="274638"/>
            <a:ext cx="8229600" cy="777875"/>
          </a:xfrm>
          <a:prstGeom prst="rect">
            <a:avLst/>
          </a:prstGeom>
        </p:spPr>
        <p:txBody>
          <a:bodyPr/>
          <a:lstStyle/>
          <a:p>
            <a:pPr eaLnBrk="1" hangingPunct="1">
              <a:defRPr/>
            </a:pPr>
            <a:r>
              <a:rPr lang="en-GB">
                <a:ea typeface="+mj-ea"/>
              </a:rPr>
              <a:t>Data</a:t>
            </a:r>
          </a:p>
        </p:txBody>
      </p:sp>
      <p:sp>
        <p:nvSpPr>
          <p:cNvPr id="7171" name="Rectangle 3">
            <a:extLst>
              <a:ext uri="{FF2B5EF4-FFF2-40B4-BE49-F238E27FC236}">
                <a16:creationId xmlns:a16="http://schemas.microsoft.com/office/drawing/2014/main" id="{38B73CA9-C3C2-489B-9160-4C5CF09936AB}"/>
              </a:ext>
            </a:extLst>
          </p:cNvPr>
          <p:cNvSpPr>
            <a:spLocks noGrp="1" noChangeArrowheads="1"/>
          </p:cNvSpPr>
          <p:nvPr>
            <p:ph type="body" idx="4294967295"/>
          </p:nvPr>
        </p:nvSpPr>
        <p:spPr>
          <a:xfrm>
            <a:off x="0" y="1341438"/>
            <a:ext cx="11393488" cy="5122862"/>
          </a:xfrm>
          <a:prstGeom prst="rect">
            <a:avLst/>
          </a:prstGeom>
        </p:spPr>
        <p:txBody>
          <a:bodyPr/>
          <a:lstStyle/>
          <a:p>
            <a:pPr eaLnBrk="1" hangingPunct="1">
              <a:buFontTx/>
              <a:buNone/>
              <a:defRPr/>
            </a:pPr>
            <a:r>
              <a:rPr lang="en-GB">
                <a:ea typeface="+mn-ea"/>
              </a:rPr>
              <a:t>	</a:t>
            </a:r>
            <a:r>
              <a:rPr lang="en-GB" sz="2400"/>
              <a:t>Questioned asked to a group of university students</a:t>
            </a:r>
          </a:p>
          <a:p>
            <a:pPr eaLnBrk="1" hangingPunct="1">
              <a:buFontTx/>
              <a:buNone/>
              <a:defRPr/>
            </a:pPr>
            <a:endParaRPr lang="en-GB" sz="2400"/>
          </a:p>
          <a:p>
            <a:pPr eaLnBrk="1" hangingPunct="1">
              <a:buFontTx/>
              <a:buNone/>
              <a:defRPr/>
            </a:pPr>
            <a:r>
              <a:rPr lang="en-GB" sz="2400"/>
              <a:t>Qu.</a:t>
            </a:r>
          </a:p>
          <a:p>
            <a:pPr eaLnBrk="1" hangingPunct="1">
              <a:buFontTx/>
              <a:buNone/>
              <a:defRPr/>
            </a:pPr>
            <a:r>
              <a:rPr lang="en-GB" sz="2400">
                <a:solidFill>
                  <a:srgbClr val="FF0000"/>
                </a:solidFill>
              </a:rPr>
              <a:t>Do you regular attain 5X30 minutes exercise?</a:t>
            </a:r>
          </a:p>
          <a:p>
            <a:pPr eaLnBrk="1" hangingPunct="1">
              <a:buFontTx/>
              <a:buNone/>
              <a:defRPr/>
            </a:pPr>
            <a:r>
              <a:rPr lang="en-GB" sz="2400">
                <a:solidFill>
                  <a:srgbClr val="FF0000"/>
                </a:solidFill>
              </a:rPr>
              <a:t>Answer - Y</a:t>
            </a:r>
            <a:r>
              <a:rPr lang="en-US" sz="2400">
                <a:solidFill>
                  <a:srgbClr val="FF0000"/>
                </a:solidFill>
              </a:rPr>
              <a:t>e</a:t>
            </a:r>
            <a:r>
              <a:rPr lang="en-GB" sz="2400">
                <a:solidFill>
                  <a:srgbClr val="FF0000"/>
                </a:solidFill>
              </a:rPr>
              <a:t>s or No.</a:t>
            </a:r>
          </a:p>
          <a:p>
            <a:pPr eaLnBrk="1" hangingPunct="1">
              <a:buFontTx/>
              <a:buNone/>
              <a:defRPr/>
            </a:pPr>
            <a:endParaRPr lang="en-GB" sz="2400">
              <a:solidFill>
                <a:srgbClr val="FF0000"/>
              </a:solidFill>
            </a:endParaRPr>
          </a:p>
          <a:p>
            <a:pPr eaLnBrk="1" hangingPunct="1">
              <a:buFontTx/>
              <a:buNone/>
              <a:defRPr/>
            </a:pPr>
            <a:r>
              <a:rPr lang="en-GB" sz="2400"/>
              <a:t>Qu.</a:t>
            </a:r>
          </a:p>
          <a:p>
            <a:pPr eaLnBrk="1" hangingPunct="1">
              <a:buFontTx/>
              <a:buNone/>
              <a:defRPr/>
            </a:pPr>
            <a:r>
              <a:rPr lang="en-GB" sz="2400">
                <a:solidFill>
                  <a:srgbClr val="FF0000"/>
                </a:solidFill>
              </a:rPr>
              <a:t>Are you male or female?</a:t>
            </a:r>
          </a:p>
          <a:p>
            <a:pPr eaLnBrk="1" hangingPunct="1">
              <a:buFontTx/>
              <a:buNone/>
              <a:defRPr/>
            </a:pPr>
            <a:endParaRPr lang="en-GB" sz="2400"/>
          </a:p>
          <a:p>
            <a:pPr eaLnBrk="1" hangingPunct="1">
              <a:buFontTx/>
              <a:buNone/>
              <a:defRPr/>
            </a:pPr>
            <a:r>
              <a:rPr lang="en-GB" sz="2400"/>
              <a:t>	Therefore, survey and questionnaire data are often analysed using Chi squared. </a:t>
            </a:r>
          </a:p>
        </p:txBody>
      </p:sp>
      <p:graphicFrame>
        <p:nvGraphicFramePr>
          <p:cNvPr id="2" name="Table 1">
            <a:extLst>
              <a:ext uri="{FF2B5EF4-FFF2-40B4-BE49-F238E27FC236}">
                <a16:creationId xmlns:a16="http://schemas.microsoft.com/office/drawing/2014/main" id="{DD6EA248-3287-49C5-8F1E-FA467741A415}"/>
              </a:ext>
            </a:extLst>
          </p:cNvPr>
          <p:cNvGraphicFramePr>
            <a:graphicFrameLocks noGrp="1"/>
          </p:cNvGraphicFramePr>
          <p:nvPr/>
        </p:nvGraphicFramePr>
        <p:xfrm>
          <a:off x="6167439" y="3284538"/>
          <a:ext cx="3624261" cy="1439862"/>
        </p:xfrm>
        <a:graphic>
          <a:graphicData uri="http://schemas.openxmlformats.org/drawingml/2006/table">
            <a:tbl>
              <a:tblPr firstRow="1" bandRow="1">
                <a:tableStyleId>{5C22544A-7EE6-4342-B048-85BDC9FD1C3A}</a:tableStyleId>
              </a:tblPr>
              <a:tblGrid>
                <a:gridCol w="1208087">
                  <a:extLst>
                    <a:ext uri="{9D8B030D-6E8A-4147-A177-3AD203B41FA5}">
                      <a16:colId xmlns:a16="http://schemas.microsoft.com/office/drawing/2014/main" val="20000"/>
                    </a:ext>
                  </a:extLst>
                </a:gridCol>
                <a:gridCol w="1208087">
                  <a:extLst>
                    <a:ext uri="{9D8B030D-6E8A-4147-A177-3AD203B41FA5}">
                      <a16:colId xmlns:a16="http://schemas.microsoft.com/office/drawing/2014/main" val="20001"/>
                    </a:ext>
                  </a:extLst>
                </a:gridCol>
                <a:gridCol w="1208087">
                  <a:extLst>
                    <a:ext uri="{9D8B030D-6E8A-4147-A177-3AD203B41FA5}">
                      <a16:colId xmlns:a16="http://schemas.microsoft.com/office/drawing/2014/main" val="20002"/>
                    </a:ext>
                  </a:extLst>
                </a:gridCol>
              </a:tblGrid>
              <a:tr h="479954">
                <a:tc>
                  <a:txBody>
                    <a:bodyPr/>
                    <a:lstStyle/>
                    <a:p>
                      <a:endParaRPr lang="en-GB" sz="1800">
                        <a:solidFill>
                          <a:schemeClr val="tx1"/>
                        </a:solidFill>
                      </a:endParaRPr>
                    </a:p>
                  </a:txBody>
                  <a:tcPr marL="91445" marR="91445" marT="45711" marB="45711"/>
                </a:tc>
                <a:tc>
                  <a:txBody>
                    <a:bodyPr/>
                    <a:lstStyle/>
                    <a:p>
                      <a:pPr algn="ctr"/>
                      <a:r>
                        <a:rPr lang="en-GB" sz="1800">
                          <a:solidFill>
                            <a:schemeClr val="tx1"/>
                          </a:solidFill>
                        </a:rPr>
                        <a:t>Yes</a:t>
                      </a:r>
                    </a:p>
                  </a:txBody>
                  <a:tcPr marL="91445" marR="91445" marT="45711" marB="45711"/>
                </a:tc>
                <a:tc>
                  <a:txBody>
                    <a:bodyPr/>
                    <a:lstStyle/>
                    <a:p>
                      <a:pPr algn="ctr"/>
                      <a:r>
                        <a:rPr lang="en-GB" sz="1800">
                          <a:solidFill>
                            <a:schemeClr val="tx1"/>
                          </a:solidFill>
                        </a:rPr>
                        <a:t>No</a:t>
                      </a:r>
                    </a:p>
                  </a:txBody>
                  <a:tcPr marL="91445" marR="91445" marT="45711" marB="45711"/>
                </a:tc>
                <a:extLst>
                  <a:ext uri="{0D108BD9-81ED-4DB2-BD59-A6C34878D82A}">
                    <a16:rowId xmlns:a16="http://schemas.microsoft.com/office/drawing/2014/main" val="10000"/>
                  </a:ext>
                </a:extLst>
              </a:tr>
              <a:tr h="479954">
                <a:tc>
                  <a:txBody>
                    <a:bodyPr/>
                    <a:lstStyle/>
                    <a:p>
                      <a:r>
                        <a:rPr lang="en-GB" sz="1800"/>
                        <a:t>Male</a:t>
                      </a:r>
                    </a:p>
                  </a:txBody>
                  <a:tcPr marL="91445" marR="91445" marT="45711" marB="45711"/>
                </a:tc>
                <a:tc>
                  <a:txBody>
                    <a:bodyPr/>
                    <a:lstStyle/>
                    <a:p>
                      <a:pPr algn="ctr"/>
                      <a:r>
                        <a:rPr lang="en-GB" sz="1800"/>
                        <a:t>?</a:t>
                      </a:r>
                    </a:p>
                  </a:txBody>
                  <a:tcPr marL="91445" marR="91445" marT="45711" marB="45711"/>
                </a:tc>
                <a:tc>
                  <a:txBody>
                    <a:bodyPr/>
                    <a:lstStyle/>
                    <a:p>
                      <a:pPr algn="ctr"/>
                      <a:r>
                        <a:rPr lang="en-GB" sz="1800"/>
                        <a:t>?</a:t>
                      </a:r>
                    </a:p>
                  </a:txBody>
                  <a:tcPr marL="91445" marR="91445" marT="45711" marB="45711"/>
                </a:tc>
                <a:extLst>
                  <a:ext uri="{0D108BD9-81ED-4DB2-BD59-A6C34878D82A}">
                    <a16:rowId xmlns:a16="http://schemas.microsoft.com/office/drawing/2014/main" val="10001"/>
                  </a:ext>
                </a:extLst>
              </a:tr>
              <a:tr h="479954">
                <a:tc>
                  <a:txBody>
                    <a:bodyPr/>
                    <a:lstStyle/>
                    <a:p>
                      <a:r>
                        <a:rPr lang="en-GB" sz="1800"/>
                        <a:t>Female</a:t>
                      </a:r>
                    </a:p>
                  </a:txBody>
                  <a:tcPr marL="91445" marR="91445" marT="45711" marB="45711"/>
                </a:tc>
                <a:tc>
                  <a:txBody>
                    <a:bodyPr/>
                    <a:lstStyle/>
                    <a:p>
                      <a:pPr algn="ctr"/>
                      <a:r>
                        <a:rPr lang="en-GB" sz="1800"/>
                        <a:t>?</a:t>
                      </a:r>
                    </a:p>
                  </a:txBody>
                  <a:tcPr marL="91445" marR="91445" marT="45711" marB="45711"/>
                </a:tc>
                <a:tc>
                  <a:txBody>
                    <a:bodyPr/>
                    <a:lstStyle/>
                    <a:p>
                      <a:pPr algn="ctr"/>
                      <a:r>
                        <a:rPr lang="en-GB" sz="1800"/>
                        <a:t>?</a:t>
                      </a:r>
                    </a:p>
                  </a:txBody>
                  <a:tcPr marL="91445" marR="91445" marT="45711" marB="45711"/>
                </a:tc>
                <a:extLst>
                  <a:ext uri="{0D108BD9-81ED-4DB2-BD59-A6C34878D82A}">
                    <a16:rowId xmlns:a16="http://schemas.microsoft.com/office/drawing/2014/main" val="10002"/>
                  </a:ext>
                </a:extLst>
              </a:tr>
            </a:tbl>
          </a:graphicData>
        </a:graphic>
      </p:graphicFrame>
    </p:spTree>
  </p:cSld>
  <p:clrMapOvr>
    <a:masterClrMapping/>
  </p:clrMapOvr>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FA6FA288-9378-480B-BD48-4B5D98A4E74F}"/>
              </a:ext>
            </a:extLst>
          </p:cNvPr>
          <p:cNvSpPr>
            <a:spLocks noGrp="1" noChangeArrowheads="1"/>
          </p:cNvSpPr>
          <p:nvPr>
            <p:ph type="title" idx="4294967295"/>
          </p:nvPr>
        </p:nvSpPr>
        <p:spPr>
          <a:xfrm>
            <a:off x="711200" y="365125"/>
            <a:ext cx="11480800" cy="1325563"/>
          </a:xfrm>
          <a:prstGeom prst="rect">
            <a:avLst/>
          </a:prstGeom>
        </p:spPr>
        <p:txBody>
          <a:bodyPr/>
          <a:lstStyle/>
          <a:p>
            <a:pPr eaLnBrk="1" hangingPunct="1">
              <a:defRPr/>
            </a:pPr>
            <a:r>
              <a:rPr lang="en-GB">
                <a:ea typeface="+mj-ea"/>
              </a:rPr>
              <a:t>Convert your words to Numbers</a:t>
            </a:r>
          </a:p>
        </p:txBody>
      </p:sp>
      <p:sp>
        <p:nvSpPr>
          <p:cNvPr id="8195" name="Rectangle 3">
            <a:extLst>
              <a:ext uri="{FF2B5EF4-FFF2-40B4-BE49-F238E27FC236}">
                <a16:creationId xmlns:a16="http://schemas.microsoft.com/office/drawing/2014/main" id="{2930BD0C-FA26-46E9-AB3A-197D0DB12B76}"/>
              </a:ext>
            </a:extLst>
          </p:cNvPr>
          <p:cNvSpPr>
            <a:spLocks noGrp="1" noChangeArrowheads="1"/>
          </p:cNvSpPr>
          <p:nvPr>
            <p:ph type="body" idx="4294967295"/>
          </p:nvPr>
        </p:nvSpPr>
        <p:spPr>
          <a:xfrm>
            <a:off x="711200" y="1825625"/>
            <a:ext cx="11480800" cy="3576638"/>
          </a:xfrm>
          <a:prstGeom prst="rect">
            <a:avLst/>
          </a:prstGeom>
        </p:spPr>
        <p:txBody>
          <a:bodyPr>
            <a:normAutofit fontScale="85000" lnSpcReduction="20000"/>
          </a:bodyPr>
          <a:lstStyle/>
          <a:p>
            <a:pPr marL="0" indent="0" algn="ctr">
              <a:buNone/>
              <a:defRPr/>
            </a:pPr>
            <a:r>
              <a:rPr lang="en-GB" altLang="en-US">
                <a:solidFill>
                  <a:srgbClr val="FF0000"/>
                </a:solidFill>
              </a:rPr>
              <a:t>For SPSS to work you need to;</a:t>
            </a:r>
          </a:p>
          <a:p>
            <a:pPr marL="0" indent="0">
              <a:buFontTx/>
              <a:buAutoNum type="arabicPeriod"/>
              <a:defRPr/>
            </a:pPr>
            <a:endParaRPr lang="en-GB" altLang="en-US"/>
          </a:p>
          <a:p>
            <a:pPr marL="0" indent="0">
              <a:buNone/>
              <a:defRPr/>
            </a:pPr>
            <a:r>
              <a:rPr lang="en-GB" altLang="en-US"/>
              <a:t>Convert gender to 1 and 2 in the values cell (variable view) </a:t>
            </a:r>
          </a:p>
          <a:p>
            <a:pPr marL="0" indent="0">
              <a:buNone/>
              <a:defRPr/>
            </a:pPr>
            <a:endParaRPr lang="en-GB" altLang="en-US"/>
          </a:p>
          <a:p>
            <a:pPr marL="0" indent="0">
              <a:buNone/>
              <a:defRPr/>
            </a:pPr>
            <a:r>
              <a:rPr lang="en-GB" altLang="en-US"/>
              <a:t>	 males=1 and females=2.</a:t>
            </a:r>
          </a:p>
          <a:p>
            <a:pPr marL="0" indent="0">
              <a:buFontTx/>
              <a:buAutoNum type="arabicPeriod"/>
              <a:defRPr/>
            </a:pPr>
            <a:endParaRPr lang="en-GB" altLang="en-US"/>
          </a:p>
          <a:p>
            <a:pPr marL="0" indent="0">
              <a:buNone/>
              <a:defRPr/>
            </a:pPr>
            <a:r>
              <a:rPr lang="en-GB" altLang="en-US"/>
              <a:t>The covert the answer in the value box (variable view)</a:t>
            </a:r>
          </a:p>
          <a:p>
            <a:pPr marL="0" indent="0">
              <a:buNone/>
              <a:defRPr/>
            </a:pPr>
            <a:endParaRPr lang="en-GB" altLang="en-US"/>
          </a:p>
          <a:p>
            <a:pPr marL="0" indent="0">
              <a:buNone/>
              <a:defRPr/>
            </a:pPr>
            <a:r>
              <a:rPr lang="en-GB" altLang="en-US"/>
              <a:t>	Inactive=3 and active=4</a:t>
            </a:r>
          </a:p>
        </p:txBody>
      </p:sp>
    </p:spTree>
  </p:cSld>
  <p:clrMapOvr>
    <a:masterClrMapping/>
  </p:clrMapOvr>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DEE12B-7E66-46C2-B560-48CD4F4AF5E6}"/>
              </a:ext>
            </a:extLst>
          </p:cNvPr>
          <p:cNvSpPr>
            <a:spLocks noGrp="1"/>
          </p:cNvSpPr>
          <p:nvPr>
            <p:ph type="title" idx="4294967295"/>
          </p:nvPr>
        </p:nvSpPr>
        <p:spPr>
          <a:xfrm>
            <a:off x="711200" y="365125"/>
            <a:ext cx="11480800" cy="1325563"/>
          </a:xfrm>
          <a:prstGeom prst="rect">
            <a:avLst/>
          </a:prstGeom>
        </p:spPr>
        <p:txBody>
          <a:bodyPr/>
          <a:lstStyle/>
          <a:p>
            <a:pPr eaLnBrk="1" hangingPunct="1">
              <a:defRPr/>
            </a:pPr>
            <a:r>
              <a:rPr lang="en-US">
                <a:ea typeface="+mj-ea"/>
              </a:rPr>
              <a:t>Data view</a:t>
            </a:r>
          </a:p>
        </p:txBody>
      </p:sp>
      <p:sp>
        <p:nvSpPr>
          <p:cNvPr id="3" name="Content Placeholder 2">
            <a:extLst>
              <a:ext uri="{FF2B5EF4-FFF2-40B4-BE49-F238E27FC236}">
                <a16:creationId xmlns:a16="http://schemas.microsoft.com/office/drawing/2014/main" id="{6123321D-8EB2-463F-9785-FC7EC149969E}"/>
              </a:ext>
            </a:extLst>
          </p:cNvPr>
          <p:cNvSpPr>
            <a:spLocks noGrp="1"/>
          </p:cNvSpPr>
          <p:nvPr>
            <p:ph idx="4294967295"/>
          </p:nvPr>
        </p:nvSpPr>
        <p:spPr>
          <a:xfrm>
            <a:off x="711200" y="1825625"/>
            <a:ext cx="11480800" cy="3576638"/>
          </a:xfrm>
          <a:prstGeom prst="rect">
            <a:avLst/>
          </a:prstGeom>
        </p:spPr>
        <p:txBody>
          <a:bodyPr/>
          <a:lstStyle/>
          <a:p>
            <a:pPr eaLnBrk="1" hangingPunct="1">
              <a:defRPr/>
            </a:pPr>
            <a:r>
              <a:rPr lang="en-US">
                <a:ea typeface="+mn-ea"/>
              </a:rPr>
              <a:t>Copy and paste from excel spreadsheet</a:t>
            </a:r>
          </a:p>
        </p:txBody>
      </p:sp>
    </p:spTree>
  </p:cSld>
  <p:clrMapOvr>
    <a:masterClrMapping/>
  </p:clrMapOvr>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440376-946B-43D6-A133-1919E2B5DCBC}"/>
              </a:ext>
            </a:extLst>
          </p:cNvPr>
          <p:cNvSpPr>
            <a:spLocks noGrp="1"/>
          </p:cNvSpPr>
          <p:nvPr>
            <p:ph type="title" idx="4294967295"/>
          </p:nvPr>
        </p:nvSpPr>
        <p:spPr>
          <a:xfrm>
            <a:off x="711200" y="365125"/>
            <a:ext cx="11480800" cy="1325563"/>
          </a:xfrm>
          <a:prstGeom prst="rect">
            <a:avLst/>
          </a:prstGeom>
        </p:spPr>
        <p:txBody>
          <a:bodyPr/>
          <a:lstStyle/>
          <a:p>
            <a:pPr eaLnBrk="1" hangingPunct="1">
              <a:defRPr/>
            </a:pPr>
            <a:r>
              <a:rPr lang="en-US">
                <a:ea typeface="+mj-ea"/>
              </a:rPr>
              <a:t>Conducting Chi squares</a:t>
            </a:r>
          </a:p>
        </p:txBody>
      </p:sp>
      <p:sp>
        <p:nvSpPr>
          <p:cNvPr id="3" name="Content Placeholder 2">
            <a:extLst>
              <a:ext uri="{FF2B5EF4-FFF2-40B4-BE49-F238E27FC236}">
                <a16:creationId xmlns:a16="http://schemas.microsoft.com/office/drawing/2014/main" id="{9E16E21F-9732-43C0-A75F-258CC9336869}"/>
              </a:ext>
            </a:extLst>
          </p:cNvPr>
          <p:cNvSpPr>
            <a:spLocks noGrp="1"/>
          </p:cNvSpPr>
          <p:nvPr>
            <p:ph idx="4294967295"/>
          </p:nvPr>
        </p:nvSpPr>
        <p:spPr>
          <a:xfrm>
            <a:off x="711200" y="1825625"/>
            <a:ext cx="11480800" cy="3576638"/>
          </a:xfrm>
          <a:prstGeom prst="rect">
            <a:avLst/>
          </a:prstGeom>
        </p:spPr>
        <p:txBody>
          <a:bodyPr>
            <a:normAutofit lnSpcReduction="10000"/>
          </a:bodyPr>
          <a:lstStyle/>
          <a:p>
            <a:pPr marL="0" indent="0">
              <a:buNone/>
              <a:defRPr/>
            </a:pPr>
            <a:r>
              <a:rPr lang="en-US" altLang="en-US" err="1">
                <a:solidFill>
                  <a:srgbClr val="FF0000"/>
                </a:solidFill>
                <a:ea typeface="+mn-ea"/>
              </a:rPr>
              <a:t>Analyse</a:t>
            </a:r>
            <a:r>
              <a:rPr lang="en-US" altLang="en-US">
                <a:solidFill>
                  <a:srgbClr val="FF0000"/>
                </a:solidFill>
                <a:ea typeface="+mn-ea"/>
              </a:rPr>
              <a:t> – descriptive – crosstabs</a:t>
            </a:r>
          </a:p>
          <a:p>
            <a:pPr marL="0" indent="0">
              <a:buNone/>
              <a:defRPr/>
            </a:pPr>
            <a:r>
              <a:rPr lang="en-US" altLang="en-US">
                <a:ea typeface="+mn-ea"/>
              </a:rPr>
              <a:t>Move gender into the rows box</a:t>
            </a:r>
          </a:p>
          <a:p>
            <a:pPr marL="0" indent="0">
              <a:buNone/>
              <a:defRPr/>
            </a:pPr>
            <a:r>
              <a:rPr lang="en-US" altLang="en-US">
                <a:ea typeface="+mn-ea"/>
              </a:rPr>
              <a:t>Move activity into the columns box</a:t>
            </a:r>
          </a:p>
          <a:p>
            <a:pPr marL="0" indent="0" algn="ctr">
              <a:buNone/>
              <a:defRPr/>
            </a:pPr>
            <a:r>
              <a:rPr lang="en-US" altLang="en-US" sz="2400"/>
              <a:t>(doesn’t matter if you get it the other way round)</a:t>
            </a:r>
          </a:p>
          <a:p>
            <a:pPr marL="0" indent="0">
              <a:buNone/>
              <a:defRPr/>
            </a:pPr>
            <a:r>
              <a:rPr lang="en-US" altLang="en-US">
                <a:ea typeface="+mn-ea"/>
              </a:rPr>
              <a:t>Click on </a:t>
            </a:r>
            <a:r>
              <a:rPr lang="en-US" altLang="en-US">
                <a:solidFill>
                  <a:srgbClr val="0070C0"/>
                </a:solidFill>
                <a:ea typeface="+mn-ea"/>
              </a:rPr>
              <a:t>statistic</a:t>
            </a:r>
            <a:r>
              <a:rPr lang="en-US" altLang="en-US">
                <a:ea typeface="+mn-ea"/>
              </a:rPr>
              <a:t> and tick </a:t>
            </a:r>
            <a:r>
              <a:rPr lang="en-US" altLang="en-US">
                <a:solidFill>
                  <a:srgbClr val="FF0000"/>
                </a:solidFill>
                <a:ea typeface="+mn-ea"/>
              </a:rPr>
              <a:t>chi squared </a:t>
            </a:r>
            <a:r>
              <a:rPr lang="en-US" altLang="en-US">
                <a:ea typeface="+mn-ea"/>
              </a:rPr>
              <a:t>– continue</a:t>
            </a:r>
          </a:p>
          <a:p>
            <a:pPr marL="0" indent="0">
              <a:buNone/>
              <a:defRPr/>
            </a:pPr>
            <a:r>
              <a:rPr lang="en-US" altLang="en-US">
                <a:ea typeface="+mn-ea"/>
              </a:rPr>
              <a:t>Click on </a:t>
            </a:r>
            <a:r>
              <a:rPr lang="en-US" altLang="en-US">
                <a:solidFill>
                  <a:srgbClr val="FF0000"/>
                </a:solidFill>
                <a:ea typeface="+mn-ea"/>
              </a:rPr>
              <a:t>cells</a:t>
            </a:r>
            <a:r>
              <a:rPr lang="en-US" altLang="en-US">
                <a:ea typeface="+mn-ea"/>
              </a:rPr>
              <a:t> and tick </a:t>
            </a:r>
            <a:r>
              <a:rPr lang="en-US" altLang="en-US">
                <a:solidFill>
                  <a:srgbClr val="FF0000"/>
                </a:solidFill>
                <a:ea typeface="+mn-ea"/>
              </a:rPr>
              <a:t>observes, expected </a:t>
            </a:r>
            <a:r>
              <a:rPr lang="en-US" altLang="en-US">
                <a:ea typeface="+mn-ea"/>
              </a:rPr>
              <a:t>and </a:t>
            </a:r>
            <a:r>
              <a:rPr lang="en-US" altLang="en-US">
                <a:solidFill>
                  <a:srgbClr val="FF0000"/>
                </a:solidFill>
                <a:ea typeface="+mn-ea"/>
              </a:rPr>
              <a:t>standardized</a:t>
            </a:r>
            <a:r>
              <a:rPr lang="en-US" altLang="en-US">
                <a:ea typeface="+mn-ea"/>
              </a:rPr>
              <a:t> </a:t>
            </a:r>
            <a:r>
              <a:rPr lang="en-US" altLang="en-US">
                <a:solidFill>
                  <a:srgbClr val="FF0000"/>
                </a:solidFill>
                <a:ea typeface="+mn-ea"/>
              </a:rPr>
              <a:t>adjusted residuals </a:t>
            </a:r>
            <a:r>
              <a:rPr lang="en-US" altLang="en-US">
                <a:ea typeface="+mn-ea"/>
              </a:rPr>
              <a:t>then </a:t>
            </a:r>
            <a:r>
              <a:rPr lang="en-US" altLang="en-US">
                <a:solidFill>
                  <a:srgbClr val="FF0000"/>
                </a:solidFill>
                <a:ea typeface="+mn-ea"/>
              </a:rPr>
              <a:t>continue</a:t>
            </a:r>
          </a:p>
          <a:p>
            <a:pPr marL="0" indent="0">
              <a:buNone/>
              <a:defRPr/>
            </a:pPr>
            <a:r>
              <a:rPr lang="en-US" altLang="en-US">
                <a:solidFill>
                  <a:srgbClr val="000000"/>
                </a:solidFill>
                <a:ea typeface="+mn-ea"/>
              </a:rPr>
              <a:t>Click </a:t>
            </a:r>
            <a:r>
              <a:rPr lang="en-US" altLang="en-US">
                <a:solidFill>
                  <a:srgbClr val="FF0000"/>
                </a:solidFill>
                <a:ea typeface="+mn-ea"/>
              </a:rPr>
              <a:t>OK</a:t>
            </a:r>
          </a:p>
          <a:p>
            <a:pPr marL="0" indent="0">
              <a:buNone/>
              <a:defRPr/>
            </a:pPr>
            <a:endParaRPr lang="en-US" altLang="en-US">
              <a:ea typeface="+mn-ea"/>
            </a:endParaRPr>
          </a:p>
        </p:txBody>
      </p:sp>
    </p:spTree>
  </p:cSld>
  <p:clrMapOvr>
    <a:masterClrMapping/>
  </p:clrMapOvr>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02467C-430C-4676-871A-F5735DBF6C21}"/>
              </a:ext>
            </a:extLst>
          </p:cNvPr>
          <p:cNvSpPr>
            <a:spLocks noGrp="1"/>
          </p:cNvSpPr>
          <p:nvPr>
            <p:ph type="title" idx="4294967295"/>
          </p:nvPr>
        </p:nvSpPr>
        <p:spPr>
          <a:xfrm>
            <a:off x="3962400" y="31750"/>
            <a:ext cx="8229600" cy="704850"/>
          </a:xfrm>
          <a:prstGeom prst="rect">
            <a:avLst/>
          </a:prstGeom>
        </p:spPr>
        <p:txBody>
          <a:bodyPr/>
          <a:lstStyle/>
          <a:p>
            <a:pPr eaLnBrk="1" hangingPunct="1">
              <a:defRPr/>
            </a:pPr>
            <a:r>
              <a:rPr lang="en-US">
                <a:ea typeface="+mj-ea"/>
              </a:rPr>
              <a:t>SPSS output</a:t>
            </a:r>
          </a:p>
        </p:txBody>
      </p:sp>
      <p:graphicFrame>
        <p:nvGraphicFramePr>
          <p:cNvPr id="4" name="Table 3">
            <a:extLst>
              <a:ext uri="{FF2B5EF4-FFF2-40B4-BE49-F238E27FC236}">
                <a16:creationId xmlns:a16="http://schemas.microsoft.com/office/drawing/2014/main" id="{06AA16D1-B57C-4E99-BDBB-102B1AB50045}"/>
              </a:ext>
            </a:extLst>
          </p:cNvPr>
          <p:cNvGraphicFramePr>
            <a:graphicFrameLocks noGrp="1"/>
          </p:cNvGraphicFramePr>
          <p:nvPr/>
        </p:nvGraphicFramePr>
        <p:xfrm>
          <a:off x="2640013" y="1557338"/>
          <a:ext cx="6121400" cy="1219200"/>
        </p:xfrm>
        <a:graphic>
          <a:graphicData uri="http://schemas.openxmlformats.org/drawingml/2006/table">
            <a:tbl>
              <a:tblPr/>
              <a:tblGrid>
                <a:gridCol w="1263650">
                  <a:extLst>
                    <a:ext uri="{9D8B030D-6E8A-4147-A177-3AD203B41FA5}">
                      <a16:colId xmlns:a16="http://schemas.microsoft.com/office/drawing/2014/main" val="20000"/>
                    </a:ext>
                  </a:extLst>
                </a:gridCol>
                <a:gridCol w="809625">
                  <a:extLst>
                    <a:ext uri="{9D8B030D-6E8A-4147-A177-3AD203B41FA5}">
                      <a16:colId xmlns:a16="http://schemas.microsoft.com/office/drawing/2014/main" val="20001"/>
                    </a:ext>
                  </a:extLst>
                </a:gridCol>
                <a:gridCol w="809625">
                  <a:extLst>
                    <a:ext uri="{9D8B030D-6E8A-4147-A177-3AD203B41FA5}">
                      <a16:colId xmlns:a16="http://schemas.microsoft.com/office/drawing/2014/main" val="20002"/>
                    </a:ext>
                  </a:extLst>
                </a:gridCol>
                <a:gridCol w="809625">
                  <a:extLst>
                    <a:ext uri="{9D8B030D-6E8A-4147-A177-3AD203B41FA5}">
                      <a16:colId xmlns:a16="http://schemas.microsoft.com/office/drawing/2014/main" val="20003"/>
                    </a:ext>
                  </a:extLst>
                </a:gridCol>
                <a:gridCol w="809625">
                  <a:extLst>
                    <a:ext uri="{9D8B030D-6E8A-4147-A177-3AD203B41FA5}">
                      <a16:colId xmlns:a16="http://schemas.microsoft.com/office/drawing/2014/main" val="20004"/>
                    </a:ext>
                  </a:extLst>
                </a:gridCol>
                <a:gridCol w="809625">
                  <a:extLst>
                    <a:ext uri="{9D8B030D-6E8A-4147-A177-3AD203B41FA5}">
                      <a16:colId xmlns:a16="http://schemas.microsoft.com/office/drawing/2014/main" val="20005"/>
                    </a:ext>
                  </a:extLst>
                </a:gridCol>
                <a:gridCol w="809625">
                  <a:extLst>
                    <a:ext uri="{9D8B030D-6E8A-4147-A177-3AD203B41FA5}">
                      <a16:colId xmlns:a16="http://schemas.microsoft.com/office/drawing/2014/main" val="20006"/>
                    </a:ext>
                  </a:extLst>
                </a:gridCol>
              </a:tblGrid>
              <a:tr h="0">
                <a:tc gridSpan="7">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Case Processing Summary</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0">
                <a:tc rowSpan="3">
                  <a:txBody>
                    <a:bodyPr/>
                    <a:lstStyle>
                      <a:lvl1pPr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0" marR="0" lvl="0" indent="0" algn="ctr" defTabSz="457200" rtl="0" eaLnBrk="1" fontAlgn="base" latinLnBrk="0" hangingPunct="1">
                        <a:lnSpc>
                          <a:spcPct val="1150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ＭＳ Ｐゴシック" pitchFamily="34" charset="-128"/>
                        </a:rPr>
                        <a:t> </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gridSpan="6">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Cases</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1"/>
                  </a:ext>
                </a:extLst>
              </a:tr>
              <a:tr h="0">
                <a:tc vMerge="1">
                  <a:txBody>
                    <a:bodyPr/>
                    <a:lstStyle/>
                    <a:p>
                      <a:endParaRPr lang="en-GB"/>
                    </a:p>
                  </a:txBody>
                  <a:tcPr/>
                </a:tc>
                <a:tc gridSpan="2">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Valid</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hMerge="1">
                  <a:txBody>
                    <a:bodyPr/>
                    <a:lstStyle/>
                    <a:p>
                      <a:endParaRPr lang="en-GB"/>
                    </a:p>
                  </a:txBody>
                  <a:tcPr/>
                </a:tc>
                <a:tc gridSpan="2">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Missing</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hMerge="1">
                  <a:txBody>
                    <a:bodyPr/>
                    <a:lstStyle/>
                    <a:p>
                      <a:endParaRPr lang="en-GB"/>
                    </a:p>
                  </a:txBody>
                  <a:tcPr/>
                </a:tc>
                <a:tc gridSpan="2">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Total</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hMerge="1">
                  <a:txBody>
                    <a:bodyPr/>
                    <a:lstStyle/>
                    <a:p>
                      <a:endParaRPr lang="en-GB"/>
                    </a:p>
                  </a:txBody>
                  <a:tcPr/>
                </a:tc>
                <a:extLst>
                  <a:ext uri="{0D108BD9-81ED-4DB2-BD59-A6C34878D82A}">
                    <a16:rowId xmlns:a16="http://schemas.microsoft.com/office/drawing/2014/main" val="10002"/>
                  </a:ext>
                </a:extLst>
              </a:tr>
              <a:tr h="0">
                <a:tc vMerge="1">
                  <a:txBody>
                    <a:bodyPr/>
                    <a:lstStyle/>
                    <a:p>
                      <a:endParaRPr lang="en-GB"/>
                    </a:p>
                  </a:txBody>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N</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Percent</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N</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Percent</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N</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Percent</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3"/>
                  </a:ext>
                </a:extLst>
              </a:tr>
              <a:tr h="0">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gender * activity</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104</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100.0%</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0</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.0%</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104</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100.0%</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4"/>
                  </a:ext>
                </a:extLst>
              </a:tr>
            </a:tbl>
          </a:graphicData>
        </a:graphic>
      </p:graphicFrame>
      <p:graphicFrame>
        <p:nvGraphicFramePr>
          <p:cNvPr id="5" name="Table 4">
            <a:extLst>
              <a:ext uri="{FF2B5EF4-FFF2-40B4-BE49-F238E27FC236}">
                <a16:creationId xmlns:a16="http://schemas.microsoft.com/office/drawing/2014/main" id="{FEF45852-F623-4FAB-B46E-D6DE8BE76786}"/>
              </a:ext>
            </a:extLst>
          </p:cNvPr>
          <p:cNvGraphicFramePr>
            <a:graphicFrameLocks noGrp="1"/>
          </p:cNvGraphicFramePr>
          <p:nvPr/>
        </p:nvGraphicFramePr>
        <p:xfrm>
          <a:off x="2640013" y="3357564"/>
          <a:ext cx="6248400" cy="2568503"/>
        </p:xfrm>
        <a:graphic>
          <a:graphicData uri="http://schemas.openxmlformats.org/drawingml/2006/table">
            <a:tbl>
              <a:tblPr/>
              <a:tblGrid>
                <a:gridCol w="1127125">
                  <a:extLst>
                    <a:ext uri="{9D8B030D-6E8A-4147-A177-3AD203B41FA5}">
                      <a16:colId xmlns:a16="http://schemas.microsoft.com/office/drawing/2014/main" val="20000"/>
                    </a:ext>
                  </a:extLst>
                </a:gridCol>
                <a:gridCol w="1127125">
                  <a:extLst>
                    <a:ext uri="{9D8B030D-6E8A-4147-A177-3AD203B41FA5}">
                      <a16:colId xmlns:a16="http://schemas.microsoft.com/office/drawing/2014/main" val="20001"/>
                    </a:ext>
                  </a:extLst>
                </a:gridCol>
                <a:gridCol w="1128713">
                  <a:extLst>
                    <a:ext uri="{9D8B030D-6E8A-4147-A177-3AD203B41FA5}">
                      <a16:colId xmlns:a16="http://schemas.microsoft.com/office/drawing/2014/main" val="20002"/>
                    </a:ext>
                  </a:extLst>
                </a:gridCol>
                <a:gridCol w="715962">
                  <a:extLst>
                    <a:ext uri="{9D8B030D-6E8A-4147-A177-3AD203B41FA5}">
                      <a16:colId xmlns:a16="http://schemas.microsoft.com/office/drawing/2014/main" val="20003"/>
                    </a:ext>
                  </a:extLst>
                </a:gridCol>
                <a:gridCol w="715963">
                  <a:extLst>
                    <a:ext uri="{9D8B030D-6E8A-4147-A177-3AD203B41FA5}">
                      <a16:colId xmlns:a16="http://schemas.microsoft.com/office/drawing/2014/main" val="20004"/>
                    </a:ext>
                  </a:extLst>
                </a:gridCol>
                <a:gridCol w="715962">
                  <a:extLst>
                    <a:ext uri="{9D8B030D-6E8A-4147-A177-3AD203B41FA5}">
                      <a16:colId xmlns:a16="http://schemas.microsoft.com/office/drawing/2014/main" val="20005"/>
                    </a:ext>
                  </a:extLst>
                </a:gridCol>
                <a:gridCol w="717550">
                  <a:extLst>
                    <a:ext uri="{9D8B030D-6E8A-4147-A177-3AD203B41FA5}">
                      <a16:colId xmlns:a16="http://schemas.microsoft.com/office/drawing/2014/main" val="20006"/>
                    </a:ext>
                  </a:extLst>
                </a:gridCol>
              </a:tblGrid>
              <a:tr h="198060">
                <a:tc gridSpan="7">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gender * activity </a:t>
                      </a:r>
                      <a:r>
                        <a:rPr kumimoji="0" lang="en-GB" altLang="en-US" sz="1200" b="0" i="0" u="none" strike="noStrike" cap="none" normalizeH="0" baseline="0" err="1">
                          <a:ln>
                            <a:noFill/>
                          </a:ln>
                          <a:solidFill>
                            <a:srgbClr val="000000"/>
                          </a:solidFill>
                          <a:effectLst/>
                          <a:latin typeface="Arial" charset="0"/>
                          <a:ea typeface="ＭＳ Ｐゴシック" pitchFamily="34" charset="-128"/>
                        </a:rPr>
                        <a:t>Crosstabulation</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198060">
                <a:tc rowSpan="2" gridSpan="3">
                  <a:txBody>
                    <a:bodyPr/>
                    <a:lstStyle>
                      <a:lvl1pPr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0" marR="0" lvl="0" indent="0" algn="ctr" defTabSz="457200" rtl="0" eaLnBrk="1" fontAlgn="base" latinLnBrk="0" hangingPunct="1">
                        <a:lnSpc>
                          <a:spcPct val="115000"/>
                        </a:lnSpc>
                        <a:spcBef>
                          <a:spcPct val="0"/>
                        </a:spcBef>
                        <a:spcAft>
                          <a:spcPct val="0"/>
                        </a:spcAft>
                        <a:buClrTx/>
                        <a:buSzTx/>
                        <a:buFontTx/>
                        <a:buNone/>
                        <a:tabLst/>
                      </a:pPr>
                      <a:r>
                        <a:rPr kumimoji="0" lang="en-GB" altLang="en-US" sz="1900" b="0" i="0" u="none" strike="noStrike" cap="none" normalizeH="0" baseline="0">
                          <a:ln>
                            <a:noFill/>
                          </a:ln>
                          <a:solidFill>
                            <a:srgbClr val="000000"/>
                          </a:solidFill>
                          <a:effectLst/>
                          <a:latin typeface="Arial" charset="0"/>
                          <a:ea typeface="ＭＳ Ｐゴシック" pitchFamily="34" charset="-128"/>
                        </a:rPr>
                        <a:t> </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rowSpan="2" hMerge="1">
                  <a:txBody>
                    <a:bodyPr/>
                    <a:lstStyle/>
                    <a:p>
                      <a:endParaRPr lang="en-GB"/>
                    </a:p>
                  </a:txBody>
                  <a:tcPr/>
                </a:tc>
                <a:tc rowSpan="2" hMerge="1">
                  <a:txBody>
                    <a:bodyPr/>
                    <a:lstStyle/>
                    <a:p>
                      <a:endParaRPr lang="en-GB"/>
                    </a:p>
                  </a:txBody>
                  <a:tcPr/>
                </a:tc>
                <a:tc gridSpan="3">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activity</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b"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hMerge="1">
                  <a:txBody>
                    <a:bodyPr/>
                    <a:lstStyle/>
                    <a:p>
                      <a:endParaRPr lang="en-GB"/>
                    </a:p>
                  </a:txBody>
                  <a:tcPr/>
                </a:tc>
                <a:tc hMerge="1">
                  <a:txBody>
                    <a:bodyPr/>
                    <a:lstStyle/>
                    <a:p>
                      <a:endParaRPr lang="en-GB"/>
                    </a:p>
                  </a:txBody>
                  <a:tcPr/>
                </a:tc>
                <a:tc rowSpan="2">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Total</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b"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1"/>
                  </a:ext>
                </a:extLst>
              </a:tr>
              <a:tr h="207292">
                <a:tc gridSpan="3" vMerge="1">
                  <a:txBody>
                    <a:bodyPr/>
                    <a:lstStyle/>
                    <a:p>
                      <a:endParaRPr lang="en-GB"/>
                    </a:p>
                  </a:txBody>
                  <a:tcPr/>
                </a:tc>
                <a:tc hMerge="1" vMerge="1">
                  <a:txBody>
                    <a:bodyPr/>
                    <a:lstStyle/>
                    <a:p>
                      <a:endParaRPr lang="en-GB"/>
                    </a:p>
                  </a:txBody>
                  <a:tcPr/>
                </a:tc>
                <a:tc hMerge="1" vMerge="1">
                  <a:txBody>
                    <a:bodyPr/>
                    <a:lstStyle/>
                    <a:p>
                      <a:endParaRPr lang="en-GB"/>
                    </a:p>
                  </a:txBody>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endParaRPr kumimoji="0" lang="en-US"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b"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inactive</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b"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active</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b"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vMerge="1">
                  <a:txBody>
                    <a:bodyPr/>
                    <a:lstStyle/>
                    <a:p>
                      <a:endParaRPr lang="en-GB"/>
                    </a:p>
                  </a:txBody>
                  <a:tcPr/>
                </a:tc>
                <a:extLst>
                  <a:ext uri="{0D108BD9-81ED-4DB2-BD59-A6C34878D82A}">
                    <a16:rowId xmlns:a16="http://schemas.microsoft.com/office/drawing/2014/main" val="10002"/>
                  </a:ext>
                </a:extLst>
              </a:tr>
              <a:tr h="207292">
                <a:tc rowSpan="6">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l"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gender</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rowSpan="3">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l"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male</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l"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Count</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endParaRPr kumimoji="0" lang="en-US"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17</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35</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52</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3"/>
                  </a:ext>
                </a:extLst>
              </a:tr>
              <a:tr h="207292">
                <a:tc vMerge="1">
                  <a:txBody>
                    <a:bodyPr/>
                    <a:lstStyle/>
                    <a:p>
                      <a:endParaRPr lang="en-GB"/>
                    </a:p>
                  </a:txBody>
                  <a:tcPr/>
                </a:tc>
                <a:tc vMerge="1">
                  <a:txBody>
                    <a:bodyPr/>
                    <a:lstStyle/>
                    <a:p>
                      <a:endParaRPr lang="en-GB"/>
                    </a:p>
                  </a:txBody>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l"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Expected Count</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endParaRPr kumimoji="0" lang="en-US"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22.0</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29.0</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52.0</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4"/>
                  </a:ext>
                </a:extLst>
              </a:tr>
              <a:tr h="341654">
                <a:tc vMerge="1">
                  <a:txBody>
                    <a:bodyPr/>
                    <a:lstStyle/>
                    <a:p>
                      <a:endParaRPr lang="en-GB"/>
                    </a:p>
                  </a:txBody>
                  <a:tcPr/>
                </a:tc>
                <a:tc vMerge="1">
                  <a:txBody>
                    <a:bodyPr/>
                    <a:lstStyle/>
                    <a:p>
                      <a:endParaRPr lang="en-GB"/>
                    </a:p>
                  </a:txBody>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l"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Std. Residual</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endParaRPr kumimoji="0" lang="en-US"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-1.1</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1.1</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0" marR="0" lvl="0" indent="0" algn="ctr" defTabSz="457200" rtl="0" eaLnBrk="1" fontAlgn="base" latinLnBrk="0" hangingPunct="1">
                        <a:lnSpc>
                          <a:spcPct val="115000"/>
                        </a:lnSpc>
                        <a:spcBef>
                          <a:spcPct val="0"/>
                        </a:spcBef>
                        <a:spcAft>
                          <a:spcPct val="0"/>
                        </a:spcAft>
                        <a:buClrTx/>
                        <a:buSzTx/>
                        <a:buFontTx/>
                        <a:buNone/>
                        <a:tabLst/>
                      </a:pPr>
                      <a:r>
                        <a:rPr kumimoji="0" lang="en-GB" altLang="en-US" sz="1900" b="0" i="0" u="none" strike="noStrike" cap="none" normalizeH="0" baseline="0">
                          <a:ln>
                            <a:noFill/>
                          </a:ln>
                          <a:solidFill>
                            <a:srgbClr val="000000"/>
                          </a:solidFill>
                          <a:effectLst/>
                          <a:latin typeface="Arial" charset="0"/>
                          <a:ea typeface="ＭＳ Ｐゴシック" pitchFamily="34" charset="-128"/>
                        </a:rPr>
                        <a:t> </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5"/>
                  </a:ext>
                </a:extLst>
              </a:tr>
              <a:tr h="207292">
                <a:tc vMerge="1">
                  <a:txBody>
                    <a:bodyPr/>
                    <a:lstStyle/>
                    <a:p>
                      <a:endParaRPr lang="en-GB"/>
                    </a:p>
                  </a:txBody>
                  <a:tcPr/>
                </a:tc>
                <a:tc rowSpan="3">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l"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female</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l"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Count</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endParaRPr kumimoji="0" lang="en-US"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27</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23</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52</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6"/>
                  </a:ext>
                </a:extLst>
              </a:tr>
              <a:tr h="207292">
                <a:tc vMerge="1">
                  <a:txBody>
                    <a:bodyPr/>
                    <a:lstStyle/>
                    <a:p>
                      <a:endParaRPr lang="en-GB"/>
                    </a:p>
                  </a:txBody>
                  <a:tcPr/>
                </a:tc>
                <a:tc vMerge="1">
                  <a:txBody>
                    <a:bodyPr/>
                    <a:lstStyle/>
                    <a:p>
                      <a:endParaRPr lang="en-GB"/>
                    </a:p>
                  </a:txBody>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l"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Expected Count</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endParaRPr kumimoji="0" lang="en-US"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22.0</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29.0</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52.0</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7"/>
                  </a:ext>
                </a:extLst>
              </a:tr>
              <a:tr h="341654">
                <a:tc vMerge="1">
                  <a:txBody>
                    <a:bodyPr/>
                    <a:lstStyle/>
                    <a:p>
                      <a:endParaRPr lang="en-GB"/>
                    </a:p>
                  </a:txBody>
                  <a:tcPr/>
                </a:tc>
                <a:tc vMerge="1">
                  <a:txBody>
                    <a:bodyPr/>
                    <a:lstStyle/>
                    <a:p>
                      <a:endParaRPr lang="en-GB"/>
                    </a:p>
                  </a:txBody>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l"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Std. Residual</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endParaRPr kumimoji="0" lang="en-US"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1.1</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-1.1</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0" marR="0" lvl="0" indent="0" algn="ctr" defTabSz="457200" rtl="0" eaLnBrk="1" fontAlgn="base" latinLnBrk="0" hangingPunct="1">
                        <a:lnSpc>
                          <a:spcPct val="115000"/>
                        </a:lnSpc>
                        <a:spcBef>
                          <a:spcPct val="0"/>
                        </a:spcBef>
                        <a:spcAft>
                          <a:spcPct val="0"/>
                        </a:spcAft>
                        <a:buClrTx/>
                        <a:buSzTx/>
                        <a:buFontTx/>
                        <a:buNone/>
                        <a:tabLst/>
                      </a:pPr>
                      <a:r>
                        <a:rPr kumimoji="0" lang="en-GB" altLang="en-US" sz="1900" b="0" i="0" u="none" strike="noStrike" cap="none" normalizeH="0" baseline="0">
                          <a:ln>
                            <a:noFill/>
                          </a:ln>
                          <a:solidFill>
                            <a:srgbClr val="000000"/>
                          </a:solidFill>
                          <a:effectLst/>
                          <a:latin typeface="Arial" charset="0"/>
                          <a:ea typeface="ＭＳ Ｐゴシック" pitchFamily="34" charset="-128"/>
                        </a:rPr>
                        <a:t> </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8"/>
                  </a:ext>
                </a:extLst>
              </a:tr>
              <a:tr h="207292">
                <a:tc rowSpan="2" gridSpan="2">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l"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Total</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rowSpan="2" hMerge="1">
                  <a:txBody>
                    <a:bodyPr/>
                    <a:lstStyle/>
                    <a:p>
                      <a:endParaRPr lang="en-GB"/>
                    </a:p>
                  </a:txBody>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l"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Count</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endParaRPr kumimoji="0" lang="en-US"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44</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58</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104</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9"/>
                  </a:ext>
                </a:extLst>
              </a:tr>
              <a:tr h="207292">
                <a:tc gridSpan="2" vMerge="1">
                  <a:txBody>
                    <a:bodyPr/>
                    <a:lstStyle/>
                    <a:p>
                      <a:endParaRPr lang="en-GB"/>
                    </a:p>
                  </a:txBody>
                  <a:tcPr/>
                </a:tc>
                <a:tc hMerge="1" vMerge="1">
                  <a:txBody>
                    <a:bodyPr/>
                    <a:lstStyle/>
                    <a:p>
                      <a:endParaRPr lang="en-GB"/>
                    </a:p>
                  </a:txBody>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l"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Expected Count</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endParaRPr kumimoji="0" lang="en-US"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44.0</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58.0</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104.0</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10"/>
                  </a:ext>
                </a:extLst>
              </a:tr>
            </a:tbl>
          </a:graphicData>
        </a:graphic>
      </p:graphicFrame>
    </p:spTree>
  </p:cSld>
  <p:clrMapOvr>
    <a:masterClrMapping/>
  </p:clrMapOvr>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8789C6-69B8-4FDE-9D49-EEDCF3A2A11D}"/>
              </a:ext>
            </a:extLst>
          </p:cNvPr>
          <p:cNvSpPr>
            <a:spLocks noGrp="1"/>
          </p:cNvSpPr>
          <p:nvPr>
            <p:ph type="title" idx="4294967295"/>
          </p:nvPr>
        </p:nvSpPr>
        <p:spPr>
          <a:xfrm>
            <a:off x="711200" y="365125"/>
            <a:ext cx="11480800" cy="1325563"/>
          </a:xfrm>
          <a:prstGeom prst="rect">
            <a:avLst/>
          </a:prstGeom>
        </p:spPr>
        <p:txBody>
          <a:bodyPr/>
          <a:lstStyle/>
          <a:p>
            <a:pPr>
              <a:defRPr/>
            </a:pPr>
            <a:r>
              <a:rPr lang="en-GB">
                <a:ea typeface="+mj-ea"/>
              </a:rPr>
              <a:t>CHI Squared Output </a:t>
            </a:r>
          </a:p>
        </p:txBody>
      </p:sp>
      <p:graphicFrame>
        <p:nvGraphicFramePr>
          <p:cNvPr id="4" name="Table 3">
            <a:extLst>
              <a:ext uri="{FF2B5EF4-FFF2-40B4-BE49-F238E27FC236}">
                <a16:creationId xmlns:a16="http://schemas.microsoft.com/office/drawing/2014/main" id="{49ED6AA3-606D-4509-A614-9746FC820B8C}"/>
              </a:ext>
            </a:extLst>
          </p:cNvPr>
          <p:cNvGraphicFramePr>
            <a:graphicFrameLocks noGrp="1"/>
          </p:cNvGraphicFramePr>
          <p:nvPr/>
        </p:nvGraphicFramePr>
        <p:xfrm>
          <a:off x="2208214" y="1916113"/>
          <a:ext cx="7920037" cy="4576761"/>
        </p:xfrm>
        <a:graphic>
          <a:graphicData uri="http://schemas.openxmlformats.org/drawingml/2006/table">
            <a:tbl>
              <a:tblPr/>
              <a:tblGrid>
                <a:gridCol w="3255962">
                  <a:extLst>
                    <a:ext uri="{9D8B030D-6E8A-4147-A177-3AD203B41FA5}">
                      <a16:colId xmlns:a16="http://schemas.microsoft.com/office/drawing/2014/main" val="20000"/>
                    </a:ext>
                  </a:extLst>
                </a:gridCol>
                <a:gridCol w="1355725">
                  <a:extLst>
                    <a:ext uri="{9D8B030D-6E8A-4147-A177-3AD203B41FA5}">
                      <a16:colId xmlns:a16="http://schemas.microsoft.com/office/drawing/2014/main" val="20001"/>
                    </a:ext>
                  </a:extLst>
                </a:gridCol>
                <a:gridCol w="1354138">
                  <a:extLst>
                    <a:ext uri="{9D8B030D-6E8A-4147-A177-3AD203B41FA5}">
                      <a16:colId xmlns:a16="http://schemas.microsoft.com/office/drawing/2014/main" val="20002"/>
                    </a:ext>
                  </a:extLst>
                </a:gridCol>
                <a:gridCol w="1954212">
                  <a:extLst>
                    <a:ext uri="{9D8B030D-6E8A-4147-A177-3AD203B41FA5}">
                      <a16:colId xmlns:a16="http://schemas.microsoft.com/office/drawing/2014/main" val="20003"/>
                    </a:ext>
                  </a:extLst>
                </a:gridCol>
              </a:tblGrid>
              <a:tr h="427097">
                <a:tc gridSpan="4">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ＭＳ Ｐゴシック" pitchFamily="34" charset="-128"/>
                        </a:rPr>
                        <a:t>Chi-Square Tests</a:t>
                      </a:r>
                      <a:endParaRPr kumimoji="0" lang="en-GB" altLang="en-US" sz="3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854193">
                <a:tc>
                  <a:txBody>
                    <a:bodyPr/>
                    <a:lstStyle>
                      <a:lvl1pPr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0" marR="0" lvl="0" indent="0" algn="ctr" defTabSz="457200" rtl="0" eaLnBrk="1" fontAlgn="base" latinLnBrk="0" hangingPunct="1">
                        <a:lnSpc>
                          <a:spcPct val="115000"/>
                        </a:lnSpc>
                        <a:spcBef>
                          <a:spcPct val="0"/>
                        </a:spcBef>
                        <a:spcAft>
                          <a:spcPct val="0"/>
                        </a:spcAft>
                        <a:buClrTx/>
                        <a:buSzTx/>
                        <a:buFontTx/>
                        <a:buNone/>
                        <a:tabLst/>
                      </a:pPr>
                      <a:r>
                        <a:rPr kumimoji="0" lang="en-GB" altLang="en-US" sz="4000" b="0" i="0" u="none" strike="noStrike" cap="none" normalizeH="0" baseline="0">
                          <a:ln>
                            <a:noFill/>
                          </a:ln>
                          <a:solidFill>
                            <a:srgbClr val="000000"/>
                          </a:solidFill>
                          <a:effectLst/>
                          <a:latin typeface="Arial" charset="0"/>
                          <a:ea typeface="ＭＳ Ｐゴシック" pitchFamily="34" charset="-128"/>
                        </a:rPr>
                        <a:t> </a:t>
                      </a:r>
                      <a:endParaRPr kumimoji="0" lang="en-GB" altLang="en-US" sz="3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ＭＳ Ｐゴシック" pitchFamily="34" charset="-128"/>
                        </a:rPr>
                        <a:t>Value</a:t>
                      </a:r>
                      <a:endParaRPr kumimoji="0" lang="en-GB" altLang="en-US" sz="3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err="1">
                          <a:ln>
                            <a:noFill/>
                          </a:ln>
                          <a:solidFill>
                            <a:srgbClr val="000000"/>
                          </a:solidFill>
                          <a:effectLst/>
                          <a:latin typeface="Arial" charset="0"/>
                          <a:ea typeface="ＭＳ Ｐゴシック" pitchFamily="34" charset="-128"/>
                        </a:rPr>
                        <a:t>df</a:t>
                      </a:r>
                      <a:endParaRPr kumimoji="0" lang="en-GB" altLang="en-US" sz="3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000" b="0" i="0" u="none" strike="noStrike" cap="none" normalizeH="0" baseline="0" err="1">
                          <a:ln>
                            <a:noFill/>
                          </a:ln>
                          <a:solidFill>
                            <a:srgbClr val="000000"/>
                          </a:solidFill>
                          <a:effectLst/>
                          <a:latin typeface="Arial" charset="0"/>
                          <a:ea typeface="ＭＳ Ｐゴシック" pitchFamily="34" charset="-128"/>
                        </a:rPr>
                        <a:t>Asymp</a:t>
                      </a:r>
                      <a:r>
                        <a:rPr kumimoji="0" lang="en-GB" altLang="en-US" sz="2000" b="0" i="0" u="none" strike="noStrike" cap="none" normalizeH="0" baseline="0">
                          <a:ln>
                            <a:noFill/>
                          </a:ln>
                          <a:solidFill>
                            <a:srgbClr val="000000"/>
                          </a:solidFill>
                          <a:effectLst/>
                          <a:latin typeface="Arial" charset="0"/>
                          <a:ea typeface="ＭＳ Ｐゴシック" pitchFamily="34" charset="-128"/>
                        </a:rPr>
                        <a:t>. Sig.</a:t>
                      </a:r>
                    </a:p>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000" b="0" i="0" u="none" strike="noStrike" cap="none" normalizeH="0" baseline="0">
                          <a:ln>
                            <a:noFill/>
                          </a:ln>
                          <a:solidFill>
                            <a:srgbClr val="000000"/>
                          </a:solidFill>
                          <a:effectLst/>
                          <a:latin typeface="Arial" charset="0"/>
                          <a:ea typeface="ＭＳ Ｐゴシック" pitchFamily="34" charset="-128"/>
                        </a:rPr>
                        <a:t> (2-sided)</a:t>
                      </a:r>
                      <a:endParaRPr kumimoji="0" lang="en-GB" altLang="en-US" sz="32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1"/>
                  </a:ext>
                </a:extLst>
              </a:tr>
              <a:tr h="427097">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a:ln>
                            <a:noFill/>
                          </a:ln>
                          <a:solidFill>
                            <a:srgbClr val="FF0000"/>
                          </a:solidFill>
                          <a:effectLst/>
                          <a:latin typeface="Arial" charset="0"/>
                          <a:ea typeface="ＭＳ Ｐゴシック" pitchFamily="34" charset="-128"/>
                        </a:rPr>
                        <a:t>Pearson Chi-Square</a:t>
                      </a:r>
                      <a:endParaRPr kumimoji="0" lang="en-GB" altLang="en-US" sz="3600" b="0" i="0" u="none" strike="noStrike" cap="none" normalizeH="0" baseline="0">
                        <a:ln>
                          <a:noFill/>
                        </a:ln>
                        <a:solidFill>
                          <a:srgbClr val="FF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a:ln>
                            <a:noFill/>
                          </a:ln>
                          <a:solidFill>
                            <a:srgbClr val="FF0000"/>
                          </a:solidFill>
                          <a:effectLst/>
                          <a:latin typeface="Arial" charset="0"/>
                          <a:ea typeface="ＭＳ Ｐゴシック" pitchFamily="34" charset="-128"/>
                        </a:rPr>
                        <a:t>6.755</a:t>
                      </a:r>
                      <a:r>
                        <a:rPr kumimoji="0" lang="en-GB" altLang="en-US" sz="2400" b="0" i="0" u="none" strike="noStrike" cap="none" normalizeH="0" baseline="30000">
                          <a:ln>
                            <a:noFill/>
                          </a:ln>
                          <a:solidFill>
                            <a:srgbClr val="FF0000"/>
                          </a:solidFill>
                          <a:effectLst/>
                          <a:latin typeface="Arial" charset="0"/>
                          <a:ea typeface="ＭＳ Ｐゴシック" pitchFamily="34" charset="-128"/>
                        </a:rPr>
                        <a:t>a</a:t>
                      </a:r>
                      <a:endParaRPr kumimoji="0" lang="en-GB" altLang="en-US" sz="3600" b="0" i="0" u="none" strike="noStrike" cap="none" normalizeH="0" baseline="0">
                        <a:ln>
                          <a:noFill/>
                        </a:ln>
                        <a:solidFill>
                          <a:srgbClr val="FF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a:ln>
                            <a:noFill/>
                          </a:ln>
                          <a:solidFill>
                            <a:srgbClr val="FF0000"/>
                          </a:solidFill>
                          <a:effectLst/>
                          <a:latin typeface="Arial" charset="0"/>
                          <a:ea typeface="ＭＳ Ｐゴシック" pitchFamily="34" charset="-128"/>
                        </a:rPr>
                        <a:t>2</a:t>
                      </a:r>
                      <a:endParaRPr kumimoji="0" lang="en-GB" altLang="en-US" sz="3600" b="0" i="0" u="none" strike="noStrike" cap="none" normalizeH="0" baseline="0">
                        <a:ln>
                          <a:noFill/>
                        </a:ln>
                        <a:solidFill>
                          <a:srgbClr val="FF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a:ln>
                            <a:noFill/>
                          </a:ln>
                          <a:solidFill>
                            <a:srgbClr val="FF0000"/>
                          </a:solidFill>
                          <a:effectLst/>
                          <a:latin typeface="Arial" charset="0"/>
                          <a:ea typeface="ＭＳ Ｐゴシック" pitchFamily="34" charset="-128"/>
                        </a:rPr>
                        <a:t>.034</a:t>
                      </a:r>
                      <a:endParaRPr kumimoji="0" lang="en-GB" altLang="en-US" sz="3600" b="0" i="0" u="none" strike="noStrike" cap="none" normalizeH="0" baseline="0">
                        <a:ln>
                          <a:noFill/>
                        </a:ln>
                        <a:solidFill>
                          <a:srgbClr val="FF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2"/>
                  </a:ext>
                </a:extLst>
              </a:tr>
              <a:tr h="427097">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ＭＳ Ｐゴシック" pitchFamily="34" charset="-128"/>
                        </a:rPr>
                        <a:t>Likelihood Ratio</a:t>
                      </a:r>
                      <a:endParaRPr kumimoji="0" lang="en-GB" altLang="en-US" sz="3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ＭＳ Ｐゴシック" pitchFamily="34" charset="-128"/>
                        </a:rPr>
                        <a:t>7.566</a:t>
                      </a:r>
                      <a:endParaRPr kumimoji="0" lang="en-GB" altLang="en-US" sz="3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ＭＳ Ｐゴシック" pitchFamily="34" charset="-128"/>
                        </a:rPr>
                        <a:t>2</a:t>
                      </a:r>
                      <a:endParaRPr kumimoji="0" lang="en-GB" altLang="en-US" sz="3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ＭＳ Ｐゴシック" pitchFamily="34" charset="-128"/>
                        </a:rPr>
                        <a:t>.023</a:t>
                      </a:r>
                      <a:endParaRPr kumimoji="0" lang="en-GB" altLang="en-US" sz="3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3"/>
                  </a:ext>
                </a:extLst>
              </a:tr>
              <a:tr h="457263">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ＭＳ Ｐゴシック" pitchFamily="34" charset="-128"/>
                        </a:rPr>
                        <a:t>Linear-by-Linear Association</a:t>
                      </a:r>
                      <a:endParaRPr kumimoji="0" lang="en-GB" altLang="en-US" sz="3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ＭＳ Ｐゴシック" pitchFamily="34" charset="-128"/>
                        </a:rPr>
                        <a:t>6.504</a:t>
                      </a:r>
                      <a:endParaRPr kumimoji="0" lang="en-GB" altLang="en-US" sz="3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ＭＳ Ｐゴシック" pitchFamily="34" charset="-128"/>
                        </a:rPr>
                        <a:t>1</a:t>
                      </a:r>
                      <a:endParaRPr kumimoji="0" lang="en-GB" altLang="en-US" sz="3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ＭＳ Ｐゴシック" pitchFamily="34" charset="-128"/>
                        </a:rPr>
                        <a:t>.011</a:t>
                      </a:r>
                      <a:endParaRPr kumimoji="0" lang="en-GB" altLang="en-US" sz="3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4"/>
                  </a:ext>
                </a:extLst>
              </a:tr>
              <a:tr h="701137">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ＭＳ Ｐゴシック" pitchFamily="34" charset="-128"/>
                        </a:rPr>
                        <a:t>N of Valid Cases</a:t>
                      </a:r>
                      <a:endParaRPr kumimoji="0" lang="en-GB" altLang="en-US" sz="3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ＭＳ Ｐゴシック" pitchFamily="34" charset="-128"/>
                        </a:rPr>
                        <a:t>104</a:t>
                      </a:r>
                      <a:endParaRPr kumimoji="0" lang="en-GB" altLang="en-US" sz="3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0" marR="0" lvl="0" indent="0" algn="ctr" defTabSz="457200" rtl="0" eaLnBrk="1" fontAlgn="base" latinLnBrk="0" hangingPunct="1">
                        <a:lnSpc>
                          <a:spcPct val="115000"/>
                        </a:lnSpc>
                        <a:spcBef>
                          <a:spcPct val="0"/>
                        </a:spcBef>
                        <a:spcAft>
                          <a:spcPct val="0"/>
                        </a:spcAft>
                        <a:buClrTx/>
                        <a:buSzTx/>
                        <a:buFontTx/>
                        <a:buNone/>
                        <a:tabLst/>
                      </a:pPr>
                      <a:r>
                        <a:rPr kumimoji="0" lang="en-GB" altLang="en-US" sz="4000" b="0" i="0" u="none" strike="noStrike" cap="none" normalizeH="0" baseline="0">
                          <a:ln>
                            <a:noFill/>
                          </a:ln>
                          <a:solidFill>
                            <a:srgbClr val="000000"/>
                          </a:solidFill>
                          <a:effectLst/>
                          <a:latin typeface="Arial" charset="0"/>
                          <a:ea typeface="ＭＳ Ｐゴシック" pitchFamily="34" charset="-128"/>
                        </a:rPr>
                        <a:t> </a:t>
                      </a:r>
                      <a:endParaRPr kumimoji="0" lang="en-GB" altLang="en-US" sz="3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0" marR="0" lvl="0" indent="0" algn="ctr" defTabSz="457200" rtl="0" eaLnBrk="1" fontAlgn="base" latinLnBrk="0" hangingPunct="1">
                        <a:lnSpc>
                          <a:spcPct val="115000"/>
                        </a:lnSpc>
                        <a:spcBef>
                          <a:spcPct val="0"/>
                        </a:spcBef>
                        <a:spcAft>
                          <a:spcPct val="0"/>
                        </a:spcAft>
                        <a:buClrTx/>
                        <a:buSzTx/>
                        <a:buFontTx/>
                        <a:buNone/>
                        <a:tabLst/>
                      </a:pPr>
                      <a:r>
                        <a:rPr kumimoji="0" lang="en-GB" altLang="en-US" sz="4000" b="0" i="0" u="none" strike="noStrike" cap="none" normalizeH="0" baseline="0">
                          <a:ln>
                            <a:noFill/>
                          </a:ln>
                          <a:solidFill>
                            <a:srgbClr val="000000"/>
                          </a:solidFill>
                          <a:effectLst/>
                          <a:latin typeface="Arial" charset="0"/>
                          <a:ea typeface="ＭＳ Ｐゴシック" pitchFamily="34" charset="-128"/>
                        </a:rPr>
                        <a:t> </a:t>
                      </a:r>
                      <a:endParaRPr kumimoji="0" lang="en-GB" altLang="en-US" sz="3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5"/>
                  </a:ext>
                </a:extLst>
              </a:tr>
              <a:tr h="1282877">
                <a:tc gridSpan="4">
                  <a:txBody>
                    <a:bodyPr/>
                    <a:lstStyle>
                      <a:lvl1pPr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a:ln>
                            <a:noFill/>
                          </a:ln>
                          <a:solidFill>
                            <a:srgbClr val="000000"/>
                          </a:solidFill>
                          <a:effectLst/>
                          <a:latin typeface="Arial" charset="0"/>
                          <a:ea typeface="ＭＳ Ｐゴシック" pitchFamily="34" charset="-128"/>
                        </a:rPr>
                        <a:t>a. 0 cells (.0%) have expected count less than 5. The minimum expected count is 22.56.</a:t>
                      </a:r>
                    </a:p>
                    <a:p>
                      <a:pPr marL="0" marR="0" lvl="0" indent="0" algn="l" defTabSz="4572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a:ln>
                            <a:noFill/>
                          </a:ln>
                          <a:solidFill>
                            <a:srgbClr val="000000"/>
                          </a:solidFill>
                          <a:effectLst/>
                          <a:latin typeface="Arial" charset="0"/>
                          <a:ea typeface="ＭＳ Ｐゴシック" pitchFamily="34" charset="-128"/>
                        </a:rPr>
                        <a:t>b. Computed only for a 2x2 table</a:t>
                      </a:r>
                    </a:p>
                    <a:p>
                      <a:pPr marL="0" marR="0" lvl="0" indent="0" algn="ctr" defTabSz="457200" rtl="0" eaLnBrk="1" fontAlgn="base" latinLnBrk="0" hangingPunct="1">
                        <a:lnSpc>
                          <a:spcPts val="1600"/>
                        </a:lnSpc>
                        <a:spcBef>
                          <a:spcPct val="0"/>
                        </a:spcBef>
                        <a:spcAft>
                          <a:spcPct val="0"/>
                        </a:spcAft>
                        <a:buClrTx/>
                        <a:buSzTx/>
                        <a:buFontTx/>
                        <a:buNone/>
                        <a:tabLst/>
                      </a:pPr>
                      <a:r>
                        <a:rPr kumimoji="0" lang="en-GB" altLang="en-US" sz="1100" b="0" i="0" u="none" strike="noStrike" cap="none" normalizeH="0" baseline="0">
                          <a:ln>
                            <a:noFill/>
                          </a:ln>
                          <a:solidFill>
                            <a:srgbClr val="000000"/>
                          </a:solidFill>
                          <a:effectLst/>
                          <a:latin typeface="Arial" charset="0"/>
                          <a:ea typeface="ＭＳ Ｐゴシック" pitchFamily="34" charset="-128"/>
                        </a:rPr>
                        <a:t> </a:t>
                      </a:r>
                      <a:endParaRPr kumimoji="0" lang="en-GB" altLang="en-US" sz="1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6"/>
                  </a:ext>
                </a:extLst>
              </a:tr>
            </a:tbl>
          </a:graphicData>
        </a:graphic>
      </p:graphicFrame>
    </p:spTree>
  </p:cSld>
  <p:clrMapOvr>
    <a:masterClrMapping/>
  </p:clrMapOvr>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3">
            <a:extLst>
              <a:ext uri="{FF2B5EF4-FFF2-40B4-BE49-F238E27FC236}">
                <a16:creationId xmlns:a16="http://schemas.microsoft.com/office/drawing/2014/main" id="{EB286AA7-5BFD-4E99-9D5B-67B17ACD9D15}"/>
              </a:ext>
            </a:extLst>
          </p:cNvPr>
          <p:cNvSpPr>
            <a:spLocks noGrp="1"/>
          </p:cNvSpPr>
          <p:nvPr>
            <p:ph type="sldNum" sz="quarter" idx="4294967295"/>
          </p:nvPr>
        </p:nvSpPr>
        <p:spPr>
          <a:xfrm>
            <a:off x="0" y="6245225"/>
            <a:ext cx="2133600" cy="476250"/>
          </a:xfrm>
        </p:spPr>
        <p:txBody>
          <a:bodyPr/>
          <a:lstStyle>
            <a:lvl1pPr>
              <a:spcBef>
                <a:spcPct val="20000"/>
              </a:spcBef>
              <a:buChar char="•"/>
              <a:defRPr sz="3200">
                <a:solidFill>
                  <a:schemeClr val="tx1"/>
                </a:solidFill>
                <a:latin typeface="Arial" panose="020B0604020202020204" pitchFamily="34" charset="0"/>
                <a:ea typeface="MS PGothic"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MS PGothic"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MS PGothic"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MS PGothic"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MS PGothic" panose="020B0600070205080204" pitchFamily="34" charset="-128"/>
              </a:defRPr>
            </a:lvl9pPr>
          </a:lstStyle>
          <a:p>
            <a:pPr algn="l">
              <a:spcBef>
                <a:spcPct val="0"/>
              </a:spcBef>
              <a:buFontTx/>
              <a:buNone/>
            </a:pPr>
            <a:r>
              <a:rPr lang="en-US" altLang="ko-KR" sz="1400"/>
              <a:t>SW318 Social Work Statistics Slide </a:t>
            </a:r>
            <a:fld id="{D89ED773-BC28-417C-B2B2-B073982F1F49}" type="slidenum">
              <a:rPr lang="en-US" altLang="ko-KR" sz="1400"/>
              <a:pPr algn="l">
                <a:spcBef>
                  <a:spcPct val="0"/>
                </a:spcBef>
                <a:buFontTx/>
                <a:buNone/>
              </a:pPr>
              <a:t>141</a:t>
            </a:fld>
            <a:endParaRPr lang="en-US" altLang="ko-KR" sz="1400"/>
          </a:p>
        </p:txBody>
      </p:sp>
      <p:sp>
        <p:nvSpPr>
          <p:cNvPr id="23554" name="Rectangle 2">
            <a:extLst>
              <a:ext uri="{FF2B5EF4-FFF2-40B4-BE49-F238E27FC236}">
                <a16:creationId xmlns:a16="http://schemas.microsoft.com/office/drawing/2014/main" id="{DA0776A3-E42D-44AE-9B79-EBA6C08EA146}"/>
              </a:ext>
            </a:extLst>
          </p:cNvPr>
          <p:cNvSpPr>
            <a:spLocks noGrp="1" noChangeArrowheads="1"/>
          </p:cNvSpPr>
          <p:nvPr>
            <p:ph type="title" idx="4294967295"/>
          </p:nvPr>
        </p:nvSpPr>
        <p:spPr>
          <a:xfrm>
            <a:off x="711200" y="365125"/>
            <a:ext cx="11480800" cy="1325563"/>
          </a:xfrm>
          <a:prstGeom prst="rect">
            <a:avLst/>
          </a:prstGeom>
        </p:spPr>
        <p:txBody>
          <a:bodyPr/>
          <a:lstStyle/>
          <a:p>
            <a:pPr eaLnBrk="1" hangingPunct="1">
              <a:defRPr/>
            </a:pPr>
            <a:r>
              <a:rPr lang="en-US" altLang="ko-KR" b="1">
                <a:ea typeface="굴림" charset="0"/>
                <a:cs typeface="굴림" charset="0"/>
              </a:rPr>
              <a:t>Chi-Square Test of Independence</a:t>
            </a:r>
          </a:p>
        </p:txBody>
      </p:sp>
      <p:pic>
        <p:nvPicPr>
          <p:cNvPr id="23555" name="Picture 3">
            <a:extLst>
              <a:ext uri="{FF2B5EF4-FFF2-40B4-BE49-F238E27FC236}">
                <a16:creationId xmlns:a16="http://schemas.microsoft.com/office/drawing/2014/main" id="{99449807-3C7F-44C8-92C1-37AA0218C902}"/>
              </a:ext>
            </a:extLst>
          </p:cNvPr>
          <p:cNvPicPr>
            <a:picLocks noGrp="1" noChangeAspect="1" noChangeArrowheads="1"/>
          </p:cNvPicPr>
          <p:nvPr>
            <p:ph type="body" idx="4294967295"/>
          </p:nvPr>
        </p:nvPicPr>
        <p:blipFill>
          <a:blip r:embed="rId2"/>
          <a:srcRect/>
          <a:stretch>
            <a:fillRect/>
          </a:stretch>
        </p:blipFill>
        <p:spPr>
          <a:xfrm>
            <a:off x="0" y="1935163"/>
            <a:ext cx="6216650" cy="4770437"/>
          </a:xfrm>
          <a:prstGeom prst="rect">
            <a:avLst/>
          </a:prstGeom>
        </p:spPr>
      </p:pic>
      <p:sp>
        <p:nvSpPr>
          <p:cNvPr id="23556" name="Rectangle 4">
            <a:extLst>
              <a:ext uri="{FF2B5EF4-FFF2-40B4-BE49-F238E27FC236}">
                <a16:creationId xmlns:a16="http://schemas.microsoft.com/office/drawing/2014/main" id="{5BB11619-5A19-4C04-AD1E-1C4EC04E5CEA}"/>
              </a:ext>
            </a:extLst>
          </p:cNvPr>
          <p:cNvSpPr>
            <a:spLocks noChangeArrowheads="1"/>
          </p:cNvSpPr>
          <p:nvPr/>
        </p:nvSpPr>
        <p:spPr bwMode="auto">
          <a:xfrm>
            <a:off x="2971800" y="6172200"/>
            <a:ext cx="3352800" cy="457200"/>
          </a:xfrm>
          <a:prstGeom prst="rect">
            <a:avLst/>
          </a:prstGeom>
          <a:noFill/>
          <a:ln w="28575">
            <a:solidFill>
              <a:srgbClr val="FF0000"/>
            </a:solidFill>
            <a:miter lim="800000"/>
            <a:headEnd type="none" w="sm" len="sm"/>
            <a:tailEnd type="none" w="sm" len="sm"/>
          </a:ln>
          <a:effectLst/>
          <a:extLst>
            <a:ext uri="{909E8E84-426E-40DD-AFC4-6F175D3DCCD1}">
              <a14:hiddenFill xmlns:a14="http://schemas.microsoft.com/office/drawing/2010/main">
                <a:solidFill>
                  <a:srgbClr val="FFFF99"/>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eaLnBrk="1" hangingPunct="1">
              <a:defRPr/>
            </a:pPr>
            <a:endParaRPr lang="en-US">
              <a:latin typeface="Arial" charset="0"/>
              <a:ea typeface="ＭＳ Ｐゴシック" charset="0"/>
            </a:endParaRPr>
          </a:p>
        </p:txBody>
      </p:sp>
      <p:sp>
        <p:nvSpPr>
          <p:cNvPr id="23557" name="AutoShape 5">
            <a:extLst>
              <a:ext uri="{FF2B5EF4-FFF2-40B4-BE49-F238E27FC236}">
                <a16:creationId xmlns:a16="http://schemas.microsoft.com/office/drawing/2014/main" id="{AAF9D186-22B1-478F-A25F-0233E139B24E}"/>
              </a:ext>
            </a:extLst>
          </p:cNvPr>
          <p:cNvSpPr>
            <a:spLocks noChangeArrowheads="1"/>
          </p:cNvSpPr>
          <p:nvPr/>
        </p:nvSpPr>
        <p:spPr bwMode="auto">
          <a:xfrm>
            <a:off x="6477000" y="3741739"/>
            <a:ext cx="3867150" cy="2860675"/>
          </a:xfrm>
          <a:prstGeom prst="wedgeRoundRectCallout">
            <a:avLst>
              <a:gd name="adj1" fmla="val -55569"/>
              <a:gd name="adj2" fmla="val 48208"/>
              <a:gd name="adj3" fmla="val 16667"/>
            </a:avLst>
          </a:prstGeom>
          <a:solidFill>
            <a:srgbClr val="FFFF99"/>
          </a:solidFill>
          <a:ln w="12700">
            <a:solidFill>
              <a:schemeClr val="tx1"/>
            </a:solidFill>
            <a:miter lim="800000"/>
            <a:headEnd type="none" w="sm" len="sm"/>
            <a:tailEnd type="none" w="sm" len="sm"/>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nchor="ctr">
            <a:spAutoFit/>
          </a:bodyPr>
          <a:lstStyle>
            <a:lvl1pPr eaLnBrk="0" hangingPunct="0">
              <a:defRPr sz="2400">
                <a:solidFill>
                  <a:schemeClr val="tx1"/>
                </a:solidFill>
                <a:latin typeface="Arial" pitchFamily="34" charset="0"/>
                <a:ea typeface="ＭＳ Ｐゴシック" pitchFamily="34" charset="-128"/>
              </a:defRPr>
            </a:lvl1pPr>
            <a:lvl2pPr marL="742950" indent="-285750" eaLnBrk="0" hangingPunct="0">
              <a:defRPr sz="2400">
                <a:solidFill>
                  <a:schemeClr val="tx1"/>
                </a:solidFill>
                <a:latin typeface="Arial" pitchFamily="34" charset="0"/>
                <a:ea typeface="ＭＳ Ｐゴシック" pitchFamily="34" charset="-128"/>
              </a:defRPr>
            </a:lvl2pPr>
            <a:lvl3pPr marL="1143000" indent="-228600" eaLnBrk="0" hangingPunct="0">
              <a:defRPr sz="2400">
                <a:solidFill>
                  <a:schemeClr val="tx1"/>
                </a:solidFill>
                <a:latin typeface="Arial" pitchFamily="34" charset="0"/>
                <a:ea typeface="ＭＳ Ｐゴシック" pitchFamily="34" charset="-128"/>
              </a:defRPr>
            </a:lvl3pPr>
            <a:lvl4pPr marL="1600200" indent="-228600" eaLnBrk="0" hangingPunct="0">
              <a:defRPr sz="2400">
                <a:solidFill>
                  <a:schemeClr val="tx1"/>
                </a:solidFill>
                <a:latin typeface="Arial" pitchFamily="34" charset="0"/>
                <a:ea typeface="ＭＳ Ｐゴシック" pitchFamily="34" charset="-128"/>
              </a:defRPr>
            </a:lvl4pPr>
            <a:lvl5pPr marL="2057400" indent="-228600" eaLnBrk="0" hangingPunct="0">
              <a:defRPr sz="2400">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9pPr>
          </a:lstStyle>
          <a:p>
            <a:pPr>
              <a:defRPr/>
            </a:pPr>
            <a:r>
              <a:rPr lang="en-US" altLang="ko-KR" sz="1800"/>
              <a:t>In the table Chi-Square Tests result, SPSS also tells us that </a:t>
            </a:r>
            <a:r>
              <a:rPr lang="ko-KR" altLang="en-US" sz="1800"/>
              <a:t>“</a:t>
            </a:r>
            <a:r>
              <a:rPr lang="en-US" altLang="ko-KR" sz="1800"/>
              <a:t>0 cells have expected count less than 5 and the minimum expected count is 70.63</a:t>
            </a:r>
            <a:r>
              <a:rPr lang="ko-KR" altLang="en-US" sz="1800"/>
              <a:t>”</a:t>
            </a:r>
            <a:r>
              <a:rPr lang="en-US" altLang="ko-KR" sz="1800"/>
              <a:t>.</a:t>
            </a:r>
          </a:p>
          <a:p>
            <a:pPr>
              <a:defRPr/>
            </a:pPr>
            <a:endParaRPr lang="en-US" altLang="ko-KR" sz="1800"/>
          </a:p>
          <a:p>
            <a:pPr>
              <a:defRPr/>
            </a:pPr>
            <a:r>
              <a:rPr lang="en-US" altLang="ko-KR" sz="1800"/>
              <a:t>The sample size requirement for the chi-square test of independence is satisfied. </a:t>
            </a:r>
          </a:p>
        </p:txBody>
      </p:sp>
    </p:spTree>
  </p:cSld>
  <p:clrMapOvr>
    <a:masterClrMapping/>
  </p:clrMapOvr>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70B906-CB1E-42C7-95D1-D8C1D92C1CAE}"/>
              </a:ext>
            </a:extLst>
          </p:cNvPr>
          <p:cNvSpPr>
            <a:spLocks noGrp="1"/>
          </p:cNvSpPr>
          <p:nvPr>
            <p:ph type="title" idx="4294967295"/>
          </p:nvPr>
        </p:nvSpPr>
        <p:spPr>
          <a:xfrm>
            <a:off x="711200" y="365125"/>
            <a:ext cx="11480800" cy="1325563"/>
          </a:xfrm>
          <a:prstGeom prst="rect">
            <a:avLst/>
          </a:prstGeom>
        </p:spPr>
        <p:txBody>
          <a:bodyPr/>
          <a:lstStyle/>
          <a:p>
            <a:pPr eaLnBrk="1" hangingPunct="1">
              <a:defRPr/>
            </a:pPr>
            <a:r>
              <a:rPr lang="en-US">
                <a:ea typeface="+mj-ea"/>
              </a:rPr>
              <a:t>Interpreting the data</a:t>
            </a:r>
          </a:p>
        </p:txBody>
      </p:sp>
      <p:sp>
        <p:nvSpPr>
          <p:cNvPr id="3" name="Content Placeholder 2">
            <a:extLst>
              <a:ext uri="{FF2B5EF4-FFF2-40B4-BE49-F238E27FC236}">
                <a16:creationId xmlns:a16="http://schemas.microsoft.com/office/drawing/2014/main" id="{9F3296F7-B484-4A8A-ABEF-E6411BF6C2E8}"/>
              </a:ext>
            </a:extLst>
          </p:cNvPr>
          <p:cNvSpPr>
            <a:spLocks noGrp="1"/>
          </p:cNvSpPr>
          <p:nvPr>
            <p:ph idx="4294967295"/>
          </p:nvPr>
        </p:nvSpPr>
        <p:spPr>
          <a:xfrm>
            <a:off x="711200" y="1825625"/>
            <a:ext cx="11480800" cy="3576638"/>
          </a:xfrm>
          <a:prstGeom prst="rect">
            <a:avLst/>
          </a:prstGeom>
        </p:spPr>
        <p:txBody>
          <a:bodyPr/>
          <a:lstStyle/>
          <a:p>
            <a:pPr eaLnBrk="1" hangingPunct="1">
              <a:defRPr/>
            </a:pPr>
            <a:r>
              <a:rPr lang="en-US">
                <a:ea typeface="+mn-ea"/>
              </a:rPr>
              <a:t>For Chi squared to be used there need to be no cells with expected counts less than 5.</a:t>
            </a:r>
          </a:p>
          <a:p>
            <a:pPr eaLnBrk="1" hangingPunct="1">
              <a:defRPr/>
            </a:pPr>
            <a:endParaRPr lang="en-US">
              <a:ea typeface="+mn-ea"/>
            </a:endParaRPr>
          </a:p>
          <a:p>
            <a:pPr eaLnBrk="1" hangingPunct="1">
              <a:defRPr/>
            </a:pPr>
            <a:r>
              <a:rPr lang="en-US">
                <a:ea typeface="+mn-ea"/>
              </a:rPr>
              <a:t>Consider significance using </a:t>
            </a:r>
            <a:r>
              <a:rPr lang="en-US" err="1">
                <a:ea typeface="+mn-ea"/>
              </a:rPr>
              <a:t>Pearsons</a:t>
            </a:r>
            <a:r>
              <a:rPr lang="en-US">
                <a:ea typeface="+mn-ea"/>
              </a:rPr>
              <a:t> Chi squared.</a:t>
            </a:r>
          </a:p>
          <a:p>
            <a:pPr eaLnBrk="1" hangingPunct="1">
              <a:defRPr/>
            </a:pPr>
            <a:endParaRPr lang="en-US">
              <a:ea typeface="+mn-ea"/>
            </a:endParaRPr>
          </a:p>
          <a:p>
            <a:pPr eaLnBrk="1" hangingPunct="1">
              <a:defRPr/>
            </a:pPr>
            <a:r>
              <a:rPr lang="en-US">
                <a:ea typeface="+mn-ea"/>
              </a:rPr>
              <a:t>If significant which is higher</a:t>
            </a:r>
          </a:p>
        </p:txBody>
      </p:sp>
    </p:spTree>
  </p:cSld>
  <p:clrMapOvr>
    <a:masterClrMapping/>
  </p:clrMapOvr>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CCE21B-9104-4CA1-9B2E-628825199B4B}"/>
              </a:ext>
            </a:extLst>
          </p:cNvPr>
          <p:cNvSpPr>
            <a:spLocks noGrp="1"/>
          </p:cNvSpPr>
          <p:nvPr>
            <p:ph type="title" idx="4294967295"/>
          </p:nvPr>
        </p:nvSpPr>
        <p:spPr>
          <a:xfrm>
            <a:off x="711200" y="365125"/>
            <a:ext cx="11480800" cy="1325563"/>
          </a:xfrm>
          <a:prstGeom prst="rect">
            <a:avLst/>
          </a:prstGeom>
        </p:spPr>
        <p:txBody>
          <a:bodyPr/>
          <a:lstStyle/>
          <a:p>
            <a:pPr eaLnBrk="1" hangingPunct="1">
              <a:defRPr/>
            </a:pPr>
            <a:r>
              <a:rPr lang="en-US">
                <a:ea typeface="+mj-ea"/>
              </a:rPr>
              <a:t>Reporting the data</a:t>
            </a:r>
          </a:p>
        </p:txBody>
      </p:sp>
      <p:sp>
        <p:nvSpPr>
          <p:cNvPr id="3" name="Content Placeholder 2">
            <a:extLst>
              <a:ext uri="{FF2B5EF4-FFF2-40B4-BE49-F238E27FC236}">
                <a16:creationId xmlns:a16="http://schemas.microsoft.com/office/drawing/2014/main" id="{2CEACA46-50B9-4A9D-8BCD-5A38BE9F0591}"/>
              </a:ext>
            </a:extLst>
          </p:cNvPr>
          <p:cNvSpPr>
            <a:spLocks noGrp="1"/>
          </p:cNvSpPr>
          <p:nvPr>
            <p:ph idx="4294967295"/>
          </p:nvPr>
        </p:nvSpPr>
        <p:spPr>
          <a:xfrm>
            <a:off x="711200" y="1825625"/>
            <a:ext cx="11480800" cy="3576638"/>
          </a:xfrm>
          <a:prstGeom prst="rect">
            <a:avLst/>
          </a:prstGeom>
        </p:spPr>
        <p:txBody>
          <a:bodyPr/>
          <a:lstStyle/>
          <a:p>
            <a:pPr eaLnBrk="1" hangingPunct="1">
              <a:defRPr/>
            </a:pPr>
            <a:r>
              <a:rPr lang="en-US">
                <a:ea typeface="+mn-ea"/>
              </a:rPr>
              <a:t>A </a:t>
            </a:r>
            <a:r>
              <a:rPr lang="en-US" err="1">
                <a:ea typeface="+mn-ea"/>
              </a:rPr>
              <a:t>Pearsons</a:t>
            </a:r>
            <a:r>
              <a:rPr lang="en-US">
                <a:ea typeface="+mn-ea"/>
              </a:rPr>
              <a:t> chi squared analysis considering the activity levels of males and females reported that men were more likely to achieve 5X30 than females</a:t>
            </a:r>
          </a:p>
          <a:p>
            <a:pPr marL="0" indent="0" algn="ctr">
              <a:buNone/>
              <a:defRPr/>
            </a:pPr>
            <a:r>
              <a:rPr lang="en-US">
                <a:solidFill>
                  <a:srgbClr val="FF0000"/>
                </a:solidFill>
                <a:ea typeface="+mn-ea"/>
              </a:rPr>
              <a:t>(X</a:t>
            </a:r>
            <a:r>
              <a:rPr lang="en-US" baseline="30000">
                <a:solidFill>
                  <a:srgbClr val="FF0000"/>
                </a:solidFill>
                <a:ea typeface="+mn-ea"/>
              </a:rPr>
              <a:t>2</a:t>
            </a:r>
            <a:r>
              <a:rPr lang="en-US">
                <a:solidFill>
                  <a:srgbClr val="FF0000"/>
                </a:solidFill>
                <a:ea typeface="+mn-ea"/>
              </a:rPr>
              <a:t> (1,n=104) = 6.755, p =.034)</a:t>
            </a:r>
          </a:p>
          <a:p>
            <a:pPr eaLnBrk="1" hangingPunct="1">
              <a:defRPr/>
            </a:pPr>
            <a:endParaRPr lang="en-US">
              <a:ea typeface="+mn-ea"/>
            </a:endParaRPr>
          </a:p>
          <a:p>
            <a:pPr marL="0" indent="0">
              <a:buNone/>
              <a:defRPr/>
            </a:pPr>
            <a:r>
              <a:rPr lang="en-US">
                <a:ea typeface="+mn-ea"/>
              </a:rPr>
              <a:t>Where </a:t>
            </a:r>
            <a:r>
              <a:rPr lang="en-US" sz="2000"/>
              <a:t>- Chi square(</a:t>
            </a:r>
            <a:r>
              <a:rPr lang="en-US" sz="2000" err="1"/>
              <a:t>d.f</a:t>
            </a:r>
            <a:r>
              <a:rPr lang="en-US" sz="2000"/>
              <a:t>, number)=PCS value, significance.</a:t>
            </a:r>
          </a:p>
        </p:txBody>
      </p:sp>
    </p:spTree>
  </p:cSld>
  <p:clrMapOvr>
    <a:masterClrMapping/>
  </p:clrMapOvr>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7BFBF-F68E-4680-A613-EA8F268D838C}"/>
              </a:ext>
            </a:extLst>
          </p:cNvPr>
          <p:cNvSpPr>
            <a:spLocks noGrp="1"/>
          </p:cNvSpPr>
          <p:nvPr>
            <p:ph type="title" idx="4294967295"/>
          </p:nvPr>
        </p:nvSpPr>
        <p:spPr>
          <a:xfrm>
            <a:off x="711200" y="365125"/>
            <a:ext cx="11480800" cy="1325563"/>
          </a:xfrm>
          <a:prstGeom prst="rect">
            <a:avLst/>
          </a:prstGeom>
        </p:spPr>
        <p:txBody>
          <a:bodyPr/>
          <a:lstStyle/>
          <a:p>
            <a:pPr eaLnBrk="1" hangingPunct="1">
              <a:defRPr/>
            </a:pPr>
            <a:r>
              <a:rPr lang="en-US">
                <a:ea typeface="+mj-ea"/>
              </a:rPr>
              <a:t>Alternative Chi Squared</a:t>
            </a:r>
          </a:p>
        </p:txBody>
      </p:sp>
      <p:sp>
        <p:nvSpPr>
          <p:cNvPr id="3" name="Content Placeholder 2">
            <a:extLst>
              <a:ext uri="{FF2B5EF4-FFF2-40B4-BE49-F238E27FC236}">
                <a16:creationId xmlns:a16="http://schemas.microsoft.com/office/drawing/2014/main" id="{5051A0FD-F7F1-40D1-9C06-C5E02C26EC99}"/>
              </a:ext>
            </a:extLst>
          </p:cNvPr>
          <p:cNvSpPr>
            <a:spLocks noGrp="1"/>
          </p:cNvSpPr>
          <p:nvPr>
            <p:ph idx="4294967295"/>
          </p:nvPr>
        </p:nvSpPr>
        <p:spPr>
          <a:xfrm>
            <a:off x="0" y="1600200"/>
            <a:ext cx="8229600" cy="1323975"/>
          </a:xfrm>
          <a:prstGeom prst="rect">
            <a:avLst/>
          </a:prstGeom>
        </p:spPr>
        <p:txBody>
          <a:bodyPr/>
          <a:lstStyle/>
          <a:p>
            <a:pPr marL="0" indent="0">
              <a:buNone/>
              <a:defRPr/>
            </a:pPr>
            <a:r>
              <a:rPr lang="en-US">
                <a:ea typeface="+mn-ea"/>
              </a:rPr>
              <a:t>Rather than input all the data you can add up the numbers in each groups and get;</a:t>
            </a:r>
          </a:p>
          <a:p>
            <a:pPr marL="0" indent="0">
              <a:buNone/>
              <a:defRPr/>
            </a:pPr>
            <a:endParaRPr lang="en-US">
              <a:ea typeface="+mn-ea"/>
            </a:endParaRPr>
          </a:p>
        </p:txBody>
      </p:sp>
      <p:graphicFrame>
        <p:nvGraphicFramePr>
          <p:cNvPr id="4" name="Table 3">
            <a:extLst>
              <a:ext uri="{FF2B5EF4-FFF2-40B4-BE49-F238E27FC236}">
                <a16:creationId xmlns:a16="http://schemas.microsoft.com/office/drawing/2014/main" id="{C1394BF3-73BE-4A5F-947E-5B51F34DFBCC}"/>
              </a:ext>
            </a:extLst>
          </p:cNvPr>
          <p:cNvGraphicFramePr>
            <a:graphicFrameLocks noGrp="1"/>
          </p:cNvGraphicFramePr>
          <p:nvPr/>
        </p:nvGraphicFramePr>
        <p:xfrm>
          <a:off x="2208214" y="3068638"/>
          <a:ext cx="6408738" cy="2736850"/>
        </p:xfrm>
        <a:graphic>
          <a:graphicData uri="http://schemas.openxmlformats.org/drawingml/2006/table">
            <a:tbl>
              <a:tblPr/>
              <a:tblGrid>
                <a:gridCol w="2136246">
                  <a:extLst>
                    <a:ext uri="{9D8B030D-6E8A-4147-A177-3AD203B41FA5}">
                      <a16:colId xmlns:a16="http://schemas.microsoft.com/office/drawing/2014/main" val="20000"/>
                    </a:ext>
                  </a:extLst>
                </a:gridCol>
                <a:gridCol w="2136246">
                  <a:extLst>
                    <a:ext uri="{9D8B030D-6E8A-4147-A177-3AD203B41FA5}">
                      <a16:colId xmlns:a16="http://schemas.microsoft.com/office/drawing/2014/main" val="20001"/>
                    </a:ext>
                  </a:extLst>
                </a:gridCol>
                <a:gridCol w="2136246">
                  <a:extLst>
                    <a:ext uri="{9D8B030D-6E8A-4147-A177-3AD203B41FA5}">
                      <a16:colId xmlns:a16="http://schemas.microsoft.com/office/drawing/2014/main" val="20002"/>
                    </a:ext>
                  </a:extLst>
                </a:gridCol>
              </a:tblGrid>
              <a:tr h="547370">
                <a:tc>
                  <a:txBody>
                    <a:bodyPr/>
                    <a:lstStyle/>
                    <a:p>
                      <a:pPr algn="ctr" fontAlgn="b"/>
                      <a:endParaRPr lang="en-US" sz="2800" b="0" i="0" u="none" strike="noStrike">
                        <a:solidFill>
                          <a:srgbClr val="000000"/>
                        </a:solidFill>
                        <a:effectLst/>
                        <a:latin typeface="Calibri"/>
                      </a:endParaRPr>
                    </a:p>
                  </a:txBody>
                  <a:tcPr marL="12698" marR="12698" marT="12700" marB="0" anchor="ctr">
                    <a:lnL>
                      <a:noFill/>
                    </a:lnL>
                    <a:lnR>
                      <a:noFill/>
                    </a:lnR>
                    <a:lnT>
                      <a:noFill/>
                    </a:lnT>
                    <a:lnB>
                      <a:noFill/>
                    </a:lnB>
                  </a:tcPr>
                </a:tc>
                <a:tc>
                  <a:txBody>
                    <a:bodyPr/>
                    <a:lstStyle/>
                    <a:p>
                      <a:pPr algn="ctr" fontAlgn="b"/>
                      <a:endParaRPr lang="en-US" sz="2800" b="0" i="0" u="none" strike="noStrike">
                        <a:solidFill>
                          <a:srgbClr val="000000"/>
                        </a:solidFill>
                        <a:effectLst/>
                        <a:latin typeface="Calibri"/>
                      </a:endParaRPr>
                    </a:p>
                  </a:txBody>
                  <a:tcPr marL="12698" marR="12698" marT="12700" marB="0" anchor="ctr">
                    <a:lnL>
                      <a:noFill/>
                    </a:lnL>
                    <a:lnR>
                      <a:noFill/>
                    </a:lnR>
                    <a:lnT>
                      <a:noFill/>
                    </a:lnT>
                    <a:lnB>
                      <a:noFill/>
                    </a:lnB>
                  </a:tcPr>
                </a:tc>
                <a:tc>
                  <a:txBody>
                    <a:bodyPr/>
                    <a:lstStyle/>
                    <a:p>
                      <a:pPr algn="ctr" fontAlgn="b"/>
                      <a:r>
                        <a:rPr lang="en-US" sz="2800" b="0" i="0" u="none" strike="noStrike">
                          <a:solidFill>
                            <a:srgbClr val="000000"/>
                          </a:solidFill>
                          <a:effectLst/>
                          <a:latin typeface="Calibri"/>
                        </a:rPr>
                        <a:t>frequency</a:t>
                      </a:r>
                    </a:p>
                  </a:txBody>
                  <a:tcPr marL="12698" marR="12698" marT="12700" marB="0" anchor="ctr">
                    <a:lnL>
                      <a:noFill/>
                    </a:lnL>
                    <a:lnR>
                      <a:noFill/>
                    </a:lnR>
                    <a:lnT>
                      <a:noFill/>
                    </a:lnT>
                    <a:lnB>
                      <a:noFill/>
                    </a:lnB>
                  </a:tcPr>
                </a:tc>
                <a:extLst>
                  <a:ext uri="{0D108BD9-81ED-4DB2-BD59-A6C34878D82A}">
                    <a16:rowId xmlns:a16="http://schemas.microsoft.com/office/drawing/2014/main" val="10000"/>
                  </a:ext>
                </a:extLst>
              </a:tr>
              <a:tr h="547370">
                <a:tc>
                  <a:txBody>
                    <a:bodyPr/>
                    <a:lstStyle/>
                    <a:p>
                      <a:pPr algn="ctr" fontAlgn="b"/>
                      <a:r>
                        <a:rPr lang="en-US" sz="2800" b="0" i="0" u="none" strike="noStrike">
                          <a:solidFill>
                            <a:srgbClr val="000000"/>
                          </a:solidFill>
                          <a:effectLst/>
                          <a:latin typeface="Calibri"/>
                        </a:rPr>
                        <a:t>male</a:t>
                      </a:r>
                    </a:p>
                  </a:txBody>
                  <a:tcPr marL="12698" marR="12698" marT="12700" marB="0" anchor="ctr">
                    <a:lnL>
                      <a:noFill/>
                    </a:lnL>
                    <a:lnR>
                      <a:noFill/>
                    </a:lnR>
                    <a:lnT>
                      <a:noFill/>
                    </a:lnT>
                    <a:lnB>
                      <a:noFill/>
                    </a:lnB>
                  </a:tcPr>
                </a:tc>
                <a:tc>
                  <a:txBody>
                    <a:bodyPr/>
                    <a:lstStyle/>
                    <a:p>
                      <a:pPr algn="ctr" fontAlgn="b"/>
                      <a:r>
                        <a:rPr lang="en-US" sz="2800" b="0" i="0" u="none" strike="noStrike">
                          <a:solidFill>
                            <a:srgbClr val="000000"/>
                          </a:solidFill>
                          <a:effectLst/>
                          <a:latin typeface="Calibri"/>
                        </a:rPr>
                        <a:t>active</a:t>
                      </a:r>
                    </a:p>
                  </a:txBody>
                  <a:tcPr marL="12698" marR="12698" marT="12700" marB="0" anchor="ctr">
                    <a:lnL>
                      <a:noFill/>
                    </a:lnL>
                    <a:lnR>
                      <a:noFill/>
                    </a:lnR>
                    <a:lnT>
                      <a:noFill/>
                    </a:lnT>
                    <a:lnB>
                      <a:noFill/>
                    </a:lnB>
                  </a:tcPr>
                </a:tc>
                <a:tc>
                  <a:txBody>
                    <a:bodyPr/>
                    <a:lstStyle/>
                    <a:p>
                      <a:pPr algn="ctr" fontAlgn="b"/>
                      <a:r>
                        <a:rPr lang="en-US" sz="2800" b="0" i="0" u="none" strike="noStrike">
                          <a:solidFill>
                            <a:srgbClr val="000000"/>
                          </a:solidFill>
                          <a:effectLst/>
                          <a:latin typeface="Calibri"/>
                        </a:rPr>
                        <a:t>35</a:t>
                      </a:r>
                    </a:p>
                  </a:txBody>
                  <a:tcPr marL="12698" marR="12698" marT="12700" marB="0" anchor="ctr">
                    <a:lnL>
                      <a:noFill/>
                    </a:lnL>
                    <a:lnR>
                      <a:noFill/>
                    </a:lnR>
                    <a:lnT>
                      <a:noFill/>
                    </a:lnT>
                    <a:lnB>
                      <a:noFill/>
                    </a:lnB>
                  </a:tcPr>
                </a:tc>
                <a:extLst>
                  <a:ext uri="{0D108BD9-81ED-4DB2-BD59-A6C34878D82A}">
                    <a16:rowId xmlns:a16="http://schemas.microsoft.com/office/drawing/2014/main" val="10001"/>
                  </a:ext>
                </a:extLst>
              </a:tr>
              <a:tr h="547370">
                <a:tc>
                  <a:txBody>
                    <a:bodyPr/>
                    <a:lstStyle/>
                    <a:p>
                      <a:pPr algn="ctr" fontAlgn="b"/>
                      <a:r>
                        <a:rPr lang="en-US" sz="2800" b="0" i="0" u="none" strike="noStrike">
                          <a:solidFill>
                            <a:srgbClr val="000000"/>
                          </a:solidFill>
                          <a:effectLst/>
                          <a:latin typeface="Calibri"/>
                        </a:rPr>
                        <a:t>male</a:t>
                      </a:r>
                    </a:p>
                  </a:txBody>
                  <a:tcPr marL="12698" marR="12698" marT="12700" marB="0" anchor="ctr">
                    <a:lnL>
                      <a:noFill/>
                    </a:lnL>
                    <a:lnR>
                      <a:noFill/>
                    </a:lnR>
                    <a:lnT>
                      <a:noFill/>
                    </a:lnT>
                    <a:lnB>
                      <a:noFill/>
                    </a:lnB>
                  </a:tcPr>
                </a:tc>
                <a:tc>
                  <a:txBody>
                    <a:bodyPr/>
                    <a:lstStyle/>
                    <a:p>
                      <a:pPr algn="ctr" fontAlgn="b"/>
                      <a:r>
                        <a:rPr lang="en-US" sz="2800" b="0" i="0" u="none" strike="noStrike">
                          <a:solidFill>
                            <a:srgbClr val="000000"/>
                          </a:solidFill>
                          <a:effectLst/>
                          <a:latin typeface="Calibri"/>
                        </a:rPr>
                        <a:t>inactive</a:t>
                      </a:r>
                    </a:p>
                  </a:txBody>
                  <a:tcPr marL="12698" marR="12698" marT="12700" marB="0" anchor="ctr">
                    <a:lnL>
                      <a:noFill/>
                    </a:lnL>
                    <a:lnR>
                      <a:noFill/>
                    </a:lnR>
                    <a:lnT>
                      <a:noFill/>
                    </a:lnT>
                    <a:lnB>
                      <a:noFill/>
                    </a:lnB>
                  </a:tcPr>
                </a:tc>
                <a:tc>
                  <a:txBody>
                    <a:bodyPr/>
                    <a:lstStyle/>
                    <a:p>
                      <a:pPr algn="ctr" fontAlgn="b"/>
                      <a:r>
                        <a:rPr lang="en-US" sz="2800" b="0" i="0" u="none" strike="noStrike">
                          <a:solidFill>
                            <a:srgbClr val="000000"/>
                          </a:solidFill>
                          <a:effectLst/>
                          <a:latin typeface="Calibri"/>
                        </a:rPr>
                        <a:t>17</a:t>
                      </a:r>
                    </a:p>
                  </a:txBody>
                  <a:tcPr marL="12698" marR="12698" marT="12700" marB="0" anchor="ctr">
                    <a:lnL>
                      <a:noFill/>
                    </a:lnL>
                    <a:lnR>
                      <a:noFill/>
                    </a:lnR>
                    <a:lnT>
                      <a:noFill/>
                    </a:lnT>
                    <a:lnB>
                      <a:noFill/>
                    </a:lnB>
                  </a:tcPr>
                </a:tc>
                <a:extLst>
                  <a:ext uri="{0D108BD9-81ED-4DB2-BD59-A6C34878D82A}">
                    <a16:rowId xmlns:a16="http://schemas.microsoft.com/office/drawing/2014/main" val="10002"/>
                  </a:ext>
                </a:extLst>
              </a:tr>
              <a:tr h="547370">
                <a:tc>
                  <a:txBody>
                    <a:bodyPr/>
                    <a:lstStyle/>
                    <a:p>
                      <a:pPr algn="ctr" fontAlgn="b"/>
                      <a:r>
                        <a:rPr lang="en-US" sz="2800" b="0" i="0" u="none" strike="noStrike">
                          <a:solidFill>
                            <a:srgbClr val="000000"/>
                          </a:solidFill>
                          <a:effectLst/>
                          <a:latin typeface="Calibri"/>
                        </a:rPr>
                        <a:t>female</a:t>
                      </a:r>
                    </a:p>
                  </a:txBody>
                  <a:tcPr marL="12698" marR="12698" marT="12700" marB="0" anchor="ctr">
                    <a:lnL>
                      <a:noFill/>
                    </a:lnL>
                    <a:lnR>
                      <a:noFill/>
                    </a:lnR>
                    <a:lnT>
                      <a:noFill/>
                    </a:lnT>
                    <a:lnB>
                      <a:noFill/>
                    </a:lnB>
                  </a:tcPr>
                </a:tc>
                <a:tc>
                  <a:txBody>
                    <a:bodyPr/>
                    <a:lstStyle/>
                    <a:p>
                      <a:pPr algn="ctr" fontAlgn="b"/>
                      <a:r>
                        <a:rPr lang="en-US" sz="2800" b="0" i="0" u="none" strike="noStrike">
                          <a:solidFill>
                            <a:srgbClr val="000000"/>
                          </a:solidFill>
                          <a:effectLst/>
                          <a:latin typeface="Calibri"/>
                        </a:rPr>
                        <a:t>inactive</a:t>
                      </a:r>
                    </a:p>
                  </a:txBody>
                  <a:tcPr marL="12698" marR="12698" marT="12700" marB="0" anchor="ctr">
                    <a:lnL>
                      <a:noFill/>
                    </a:lnL>
                    <a:lnR>
                      <a:noFill/>
                    </a:lnR>
                    <a:lnT>
                      <a:noFill/>
                    </a:lnT>
                    <a:lnB>
                      <a:noFill/>
                    </a:lnB>
                  </a:tcPr>
                </a:tc>
                <a:tc>
                  <a:txBody>
                    <a:bodyPr/>
                    <a:lstStyle/>
                    <a:p>
                      <a:pPr algn="ctr" fontAlgn="b"/>
                      <a:r>
                        <a:rPr lang="en-US" sz="2800" b="0" i="0" u="none" strike="noStrike">
                          <a:solidFill>
                            <a:srgbClr val="000000"/>
                          </a:solidFill>
                          <a:effectLst/>
                          <a:latin typeface="Calibri"/>
                        </a:rPr>
                        <a:t>29</a:t>
                      </a:r>
                    </a:p>
                  </a:txBody>
                  <a:tcPr marL="12698" marR="12698" marT="12700" marB="0" anchor="ctr">
                    <a:lnL>
                      <a:noFill/>
                    </a:lnL>
                    <a:lnR>
                      <a:noFill/>
                    </a:lnR>
                    <a:lnT>
                      <a:noFill/>
                    </a:lnT>
                    <a:lnB>
                      <a:noFill/>
                    </a:lnB>
                  </a:tcPr>
                </a:tc>
                <a:extLst>
                  <a:ext uri="{0D108BD9-81ED-4DB2-BD59-A6C34878D82A}">
                    <a16:rowId xmlns:a16="http://schemas.microsoft.com/office/drawing/2014/main" val="10003"/>
                  </a:ext>
                </a:extLst>
              </a:tr>
              <a:tr h="547370">
                <a:tc>
                  <a:txBody>
                    <a:bodyPr/>
                    <a:lstStyle/>
                    <a:p>
                      <a:pPr algn="ctr" fontAlgn="b"/>
                      <a:r>
                        <a:rPr lang="en-US" sz="2800" b="0" i="0" u="none" strike="noStrike">
                          <a:solidFill>
                            <a:srgbClr val="000000"/>
                          </a:solidFill>
                          <a:effectLst/>
                          <a:latin typeface="Calibri"/>
                        </a:rPr>
                        <a:t>female</a:t>
                      </a:r>
                    </a:p>
                  </a:txBody>
                  <a:tcPr marL="12698" marR="12698" marT="12700" marB="0" anchor="ctr">
                    <a:lnL>
                      <a:noFill/>
                    </a:lnL>
                    <a:lnR>
                      <a:noFill/>
                    </a:lnR>
                    <a:lnT>
                      <a:noFill/>
                    </a:lnT>
                    <a:lnB>
                      <a:noFill/>
                    </a:lnB>
                  </a:tcPr>
                </a:tc>
                <a:tc>
                  <a:txBody>
                    <a:bodyPr/>
                    <a:lstStyle/>
                    <a:p>
                      <a:pPr algn="ctr" fontAlgn="b"/>
                      <a:r>
                        <a:rPr lang="en-US" sz="2800" b="0" i="0" u="none" strike="noStrike">
                          <a:solidFill>
                            <a:srgbClr val="000000"/>
                          </a:solidFill>
                          <a:effectLst/>
                          <a:latin typeface="Calibri"/>
                        </a:rPr>
                        <a:t>active</a:t>
                      </a:r>
                    </a:p>
                  </a:txBody>
                  <a:tcPr marL="12698" marR="12698" marT="12700" marB="0" anchor="ctr">
                    <a:lnL>
                      <a:noFill/>
                    </a:lnL>
                    <a:lnR>
                      <a:noFill/>
                    </a:lnR>
                    <a:lnT>
                      <a:noFill/>
                    </a:lnT>
                    <a:lnB>
                      <a:noFill/>
                    </a:lnB>
                  </a:tcPr>
                </a:tc>
                <a:tc>
                  <a:txBody>
                    <a:bodyPr/>
                    <a:lstStyle/>
                    <a:p>
                      <a:pPr algn="ctr" fontAlgn="b"/>
                      <a:r>
                        <a:rPr lang="en-US" sz="2800" b="0" i="0" u="none" strike="noStrike">
                          <a:solidFill>
                            <a:srgbClr val="000000"/>
                          </a:solidFill>
                          <a:effectLst/>
                          <a:latin typeface="Calibri"/>
                        </a:rPr>
                        <a:t>23</a:t>
                      </a:r>
                    </a:p>
                  </a:txBody>
                  <a:tcPr marL="12698" marR="12698" marT="12700" marB="0" anchor="ctr">
                    <a:lnL>
                      <a:noFill/>
                    </a:lnL>
                    <a:lnR>
                      <a:noFill/>
                    </a:lnR>
                    <a:lnT>
                      <a:noFill/>
                    </a:lnT>
                    <a:lnB>
                      <a:noFill/>
                    </a:lnB>
                  </a:tcPr>
                </a:tc>
                <a:extLst>
                  <a:ext uri="{0D108BD9-81ED-4DB2-BD59-A6C34878D82A}">
                    <a16:rowId xmlns:a16="http://schemas.microsoft.com/office/drawing/2014/main" val="10004"/>
                  </a:ext>
                </a:extLst>
              </a:tr>
            </a:tbl>
          </a:graphicData>
        </a:graphic>
      </p:graphicFrame>
    </p:spTree>
  </p:cSld>
  <p:clrMapOvr>
    <a:masterClrMapping/>
  </p:clrMapOvr>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70604-8229-4886-BD03-A0EA5E1DFD56}"/>
              </a:ext>
            </a:extLst>
          </p:cNvPr>
          <p:cNvSpPr>
            <a:spLocks noGrp="1"/>
          </p:cNvSpPr>
          <p:nvPr>
            <p:ph type="title" idx="4294967295"/>
          </p:nvPr>
        </p:nvSpPr>
        <p:spPr>
          <a:xfrm>
            <a:off x="711200" y="365125"/>
            <a:ext cx="11480800" cy="1325563"/>
          </a:xfrm>
          <a:prstGeom prst="rect">
            <a:avLst/>
          </a:prstGeom>
        </p:spPr>
        <p:txBody>
          <a:bodyPr/>
          <a:lstStyle/>
          <a:p>
            <a:pPr eaLnBrk="1" hangingPunct="1">
              <a:defRPr/>
            </a:pPr>
            <a:r>
              <a:rPr lang="en-US">
                <a:ea typeface="+mj-ea"/>
              </a:rPr>
              <a:t>Variable view</a:t>
            </a:r>
          </a:p>
        </p:txBody>
      </p:sp>
      <p:sp>
        <p:nvSpPr>
          <p:cNvPr id="3" name="Content Placeholder 2">
            <a:extLst>
              <a:ext uri="{FF2B5EF4-FFF2-40B4-BE49-F238E27FC236}">
                <a16:creationId xmlns:a16="http://schemas.microsoft.com/office/drawing/2014/main" id="{A7DACBA5-E2D5-49A1-96C1-DABD5185ACCF}"/>
              </a:ext>
            </a:extLst>
          </p:cNvPr>
          <p:cNvSpPr>
            <a:spLocks noGrp="1"/>
          </p:cNvSpPr>
          <p:nvPr>
            <p:ph idx="4294967295"/>
          </p:nvPr>
        </p:nvSpPr>
        <p:spPr>
          <a:xfrm>
            <a:off x="711200" y="1825625"/>
            <a:ext cx="11480800" cy="3576638"/>
          </a:xfrm>
          <a:prstGeom prst="rect">
            <a:avLst/>
          </a:prstGeom>
        </p:spPr>
        <p:txBody>
          <a:bodyPr/>
          <a:lstStyle/>
          <a:p>
            <a:pPr marL="0" indent="0">
              <a:buNone/>
              <a:defRPr/>
            </a:pPr>
            <a:r>
              <a:rPr lang="en-US" altLang="en-US">
                <a:ea typeface="+mn-ea"/>
              </a:rPr>
              <a:t>Row 1 – input gender and in values 1=male and 2=female</a:t>
            </a:r>
          </a:p>
          <a:p>
            <a:pPr marL="0" indent="0">
              <a:buNone/>
              <a:defRPr/>
            </a:pPr>
            <a:r>
              <a:rPr lang="en-US" altLang="en-US">
                <a:ea typeface="+mn-ea"/>
              </a:rPr>
              <a:t>Row 2 – input activity and in values 3=inactive and 4= active</a:t>
            </a:r>
          </a:p>
          <a:p>
            <a:pPr marL="0" indent="0">
              <a:buNone/>
              <a:defRPr/>
            </a:pPr>
            <a:r>
              <a:rPr lang="en-US" altLang="en-US">
                <a:ea typeface="+mn-ea"/>
              </a:rPr>
              <a:t>Row 3 – number (of counts in that category)</a:t>
            </a:r>
          </a:p>
        </p:txBody>
      </p:sp>
    </p:spTree>
  </p:cSld>
  <p:clrMapOvr>
    <a:masterClrMapping/>
  </p:clrMapOvr>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3AD164-D12D-46BB-A1F0-3991F80AC811}"/>
              </a:ext>
            </a:extLst>
          </p:cNvPr>
          <p:cNvSpPr>
            <a:spLocks noGrp="1"/>
          </p:cNvSpPr>
          <p:nvPr>
            <p:ph type="title" idx="4294967295"/>
          </p:nvPr>
        </p:nvSpPr>
        <p:spPr>
          <a:xfrm>
            <a:off x="711200" y="365125"/>
            <a:ext cx="11480800" cy="1325563"/>
          </a:xfrm>
          <a:prstGeom prst="rect">
            <a:avLst/>
          </a:prstGeom>
        </p:spPr>
        <p:txBody>
          <a:bodyPr/>
          <a:lstStyle/>
          <a:p>
            <a:pPr eaLnBrk="1" hangingPunct="1">
              <a:defRPr/>
            </a:pPr>
            <a:r>
              <a:rPr lang="en-US">
                <a:ea typeface="+mj-ea"/>
              </a:rPr>
              <a:t>Data view</a:t>
            </a:r>
          </a:p>
        </p:txBody>
      </p:sp>
      <p:sp>
        <p:nvSpPr>
          <p:cNvPr id="3" name="Content Placeholder 2">
            <a:extLst>
              <a:ext uri="{FF2B5EF4-FFF2-40B4-BE49-F238E27FC236}">
                <a16:creationId xmlns:a16="http://schemas.microsoft.com/office/drawing/2014/main" id="{B27B7F37-DCD1-4E02-BB0A-09E5D167C39E}"/>
              </a:ext>
            </a:extLst>
          </p:cNvPr>
          <p:cNvSpPr>
            <a:spLocks noGrp="1"/>
          </p:cNvSpPr>
          <p:nvPr>
            <p:ph idx="4294967295"/>
          </p:nvPr>
        </p:nvSpPr>
        <p:spPr>
          <a:xfrm>
            <a:off x="711200" y="1825625"/>
            <a:ext cx="11480800" cy="3576638"/>
          </a:xfrm>
          <a:prstGeom prst="rect">
            <a:avLst/>
          </a:prstGeom>
        </p:spPr>
        <p:txBody>
          <a:bodyPr/>
          <a:lstStyle/>
          <a:p>
            <a:pPr eaLnBrk="1" hangingPunct="1">
              <a:defRPr/>
            </a:pPr>
            <a:r>
              <a:rPr lang="en-US">
                <a:ea typeface="+mn-ea"/>
              </a:rPr>
              <a:t>Copy data</a:t>
            </a:r>
          </a:p>
          <a:p>
            <a:pPr marL="0" indent="0">
              <a:buNone/>
              <a:defRPr/>
            </a:pPr>
            <a:endParaRPr lang="en-US">
              <a:ea typeface="+mn-ea"/>
            </a:endParaRPr>
          </a:p>
        </p:txBody>
      </p:sp>
    </p:spTree>
  </p:cSld>
  <p:clrMapOvr>
    <a:masterClrMapping/>
  </p:clrMapOvr>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9A91FB-D336-450E-802D-04455F8AD355}"/>
              </a:ext>
            </a:extLst>
          </p:cNvPr>
          <p:cNvSpPr>
            <a:spLocks noGrp="1"/>
          </p:cNvSpPr>
          <p:nvPr>
            <p:ph type="title" idx="4294967295"/>
          </p:nvPr>
        </p:nvSpPr>
        <p:spPr>
          <a:xfrm>
            <a:off x="711200" y="365125"/>
            <a:ext cx="11480800" cy="1325563"/>
          </a:xfrm>
          <a:prstGeom prst="rect">
            <a:avLst/>
          </a:prstGeom>
        </p:spPr>
        <p:txBody>
          <a:bodyPr/>
          <a:lstStyle/>
          <a:p>
            <a:pPr eaLnBrk="1" hangingPunct="1">
              <a:defRPr/>
            </a:pPr>
            <a:r>
              <a:rPr lang="en-US">
                <a:ea typeface="+mj-ea"/>
              </a:rPr>
              <a:t>Conducting Chi Squared</a:t>
            </a:r>
          </a:p>
        </p:txBody>
      </p:sp>
      <p:sp>
        <p:nvSpPr>
          <p:cNvPr id="3" name="Content Placeholder 2">
            <a:extLst>
              <a:ext uri="{FF2B5EF4-FFF2-40B4-BE49-F238E27FC236}">
                <a16:creationId xmlns:a16="http://schemas.microsoft.com/office/drawing/2014/main" id="{8F09B209-A567-447A-9D27-E650921C6961}"/>
              </a:ext>
            </a:extLst>
          </p:cNvPr>
          <p:cNvSpPr>
            <a:spLocks noGrp="1"/>
          </p:cNvSpPr>
          <p:nvPr>
            <p:ph idx="4294967295"/>
          </p:nvPr>
        </p:nvSpPr>
        <p:spPr>
          <a:xfrm>
            <a:off x="711200" y="1825625"/>
            <a:ext cx="11480800" cy="3576638"/>
          </a:xfrm>
          <a:prstGeom prst="rect">
            <a:avLst/>
          </a:prstGeom>
        </p:spPr>
        <p:txBody>
          <a:bodyPr/>
          <a:lstStyle/>
          <a:p>
            <a:pPr eaLnBrk="1" hangingPunct="1">
              <a:defRPr/>
            </a:pPr>
            <a:r>
              <a:rPr lang="en-US">
                <a:ea typeface="+mn-ea"/>
              </a:rPr>
              <a:t>Data</a:t>
            </a:r>
          </a:p>
          <a:p>
            <a:pPr eaLnBrk="1" hangingPunct="1">
              <a:defRPr/>
            </a:pPr>
            <a:r>
              <a:rPr lang="en-US">
                <a:ea typeface="+mn-ea"/>
              </a:rPr>
              <a:t>Weight cases </a:t>
            </a:r>
          </a:p>
          <a:p>
            <a:pPr eaLnBrk="1" hangingPunct="1">
              <a:defRPr/>
            </a:pPr>
            <a:r>
              <a:rPr lang="en-US">
                <a:ea typeface="+mn-ea"/>
              </a:rPr>
              <a:t>Weight cases by - move number across</a:t>
            </a:r>
          </a:p>
          <a:p>
            <a:pPr eaLnBrk="1" hangingPunct="1">
              <a:defRPr/>
            </a:pPr>
            <a:r>
              <a:rPr lang="en-US">
                <a:ea typeface="+mn-ea"/>
              </a:rPr>
              <a:t>Ok. (</a:t>
            </a:r>
            <a:r>
              <a:rPr lang="en-US" err="1">
                <a:ea typeface="+mn-ea"/>
              </a:rPr>
              <a:t>Minimise</a:t>
            </a:r>
            <a:r>
              <a:rPr lang="en-US">
                <a:ea typeface="+mn-ea"/>
              </a:rPr>
              <a:t> screen pop up)</a:t>
            </a:r>
          </a:p>
          <a:p>
            <a:pPr eaLnBrk="1" hangingPunct="1">
              <a:defRPr/>
            </a:pPr>
            <a:endParaRPr lang="en-US">
              <a:ea typeface="+mn-ea"/>
            </a:endParaRPr>
          </a:p>
          <a:p>
            <a:pPr eaLnBrk="1" hangingPunct="1">
              <a:defRPr/>
            </a:pPr>
            <a:r>
              <a:rPr lang="en-US">
                <a:ea typeface="+mn-ea"/>
              </a:rPr>
              <a:t>Conduct Chi squared in the same way as before and get the same output.</a:t>
            </a:r>
          </a:p>
        </p:txBody>
      </p:sp>
    </p:spTree>
  </p:cSld>
  <p:clrMapOvr>
    <a:masterClrMapping/>
  </p:clrMapOvr>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A78CFD-2839-44B1-BCD8-2B376E91AA2C}"/>
              </a:ext>
            </a:extLst>
          </p:cNvPr>
          <p:cNvSpPr>
            <a:spLocks noGrp="1"/>
          </p:cNvSpPr>
          <p:nvPr>
            <p:ph type="title" idx="4294967295"/>
          </p:nvPr>
        </p:nvSpPr>
        <p:spPr>
          <a:xfrm>
            <a:off x="3962400" y="31750"/>
            <a:ext cx="8229600" cy="704850"/>
          </a:xfrm>
          <a:prstGeom prst="rect">
            <a:avLst/>
          </a:prstGeom>
        </p:spPr>
        <p:txBody>
          <a:bodyPr/>
          <a:lstStyle/>
          <a:p>
            <a:pPr eaLnBrk="1" hangingPunct="1">
              <a:defRPr/>
            </a:pPr>
            <a:r>
              <a:rPr lang="en-US">
                <a:ea typeface="+mj-ea"/>
              </a:rPr>
              <a:t>SPSS output</a:t>
            </a:r>
          </a:p>
        </p:txBody>
      </p:sp>
      <p:sp>
        <p:nvSpPr>
          <p:cNvPr id="3" name="Oval 2">
            <a:extLst>
              <a:ext uri="{FF2B5EF4-FFF2-40B4-BE49-F238E27FC236}">
                <a16:creationId xmlns:a16="http://schemas.microsoft.com/office/drawing/2014/main" id="{E8DA3EE6-E41B-41E5-8C93-75B7D5553B53}"/>
              </a:ext>
            </a:extLst>
          </p:cNvPr>
          <p:cNvSpPr/>
          <p:nvPr/>
        </p:nvSpPr>
        <p:spPr>
          <a:xfrm>
            <a:off x="6383339" y="4508501"/>
            <a:ext cx="720725" cy="360363"/>
          </a:xfrm>
          <a:prstGeom prst="ellipse">
            <a:avLst/>
          </a:prstGeom>
          <a:noFill/>
          <a:ln>
            <a:solidFill>
              <a:srgbClr val="FF0000"/>
            </a:solidFill>
          </a:ln>
        </p:spPr>
        <p:style>
          <a:lnRef idx="1">
            <a:schemeClr val="accent1"/>
          </a:lnRef>
          <a:fillRef idx="3">
            <a:schemeClr val="accent1"/>
          </a:fillRef>
          <a:effectRef idx="2">
            <a:schemeClr val="accent1"/>
          </a:effectRef>
          <a:fontRef idx="minor">
            <a:schemeClr val="lt1"/>
          </a:fontRef>
        </p:style>
        <p:txBody>
          <a:bodyPr anchor="ctr"/>
          <a:lstStyle/>
          <a:p>
            <a:pPr algn="ctr" eaLnBrk="1" hangingPunct="1">
              <a:defRPr/>
            </a:pPr>
            <a:endParaRPr lang="en-GB"/>
          </a:p>
        </p:txBody>
      </p:sp>
      <p:graphicFrame>
        <p:nvGraphicFramePr>
          <p:cNvPr id="4" name="Table 3">
            <a:extLst>
              <a:ext uri="{FF2B5EF4-FFF2-40B4-BE49-F238E27FC236}">
                <a16:creationId xmlns:a16="http://schemas.microsoft.com/office/drawing/2014/main" id="{B3199D11-FF60-4262-9B15-A611C3BA9A78}"/>
              </a:ext>
            </a:extLst>
          </p:cNvPr>
          <p:cNvGraphicFramePr>
            <a:graphicFrameLocks noGrp="1"/>
          </p:cNvGraphicFramePr>
          <p:nvPr/>
        </p:nvGraphicFramePr>
        <p:xfrm>
          <a:off x="2135188" y="765175"/>
          <a:ext cx="6121400" cy="1219200"/>
        </p:xfrm>
        <a:graphic>
          <a:graphicData uri="http://schemas.openxmlformats.org/drawingml/2006/table">
            <a:tbl>
              <a:tblPr/>
              <a:tblGrid>
                <a:gridCol w="1263650">
                  <a:extLst>
                    <a:ext uri="{9D8B030D-6E8A-4147-A177-3AD203B41FA5}">
                      <a16:colId xmlns:a16="http://schemas.microsoft.com/office/drawing/2014/main" val="20000"/>
                    </a:ext>
                  </a:extLst>
                </a:gridCol>
                <a:gridCol w="809625">
                  <a:extLst>
                    <a:ext uri="{9D8B030D-6E8A-4147-A177-3AD203B41FA5}">
                      <a16:colId xmlns:a16="http://schemas.microsoft.com/office/drawing/2014/main" val="20001"/>
                    </a:ext>
                  </a:extLst>
                </a:gridCol>
                <a:gridCol w="809625">
                  <a:extLst>
                    <a:ext uri="{9D8B030D-6E8A-4147-A177-3AD203B41FA5}">
                      <a16:colId xmlns:a16="http://schemas.microsoft.com/office/drawing/2014/main" val="20002"/>
                    </a:ext>
                  </a:extLst>
                </a:gridCol>
                <a:gridCol w="809625">
                  <a:extLst>
                    <a:ext uri="{9D8B030D-6E8A-4147-A177-3AD203B41FA5}">
                      <a16:colId xmlns:a16="http://schemas.microsoft.com/office/drawing/2014/main" val="20003"/>
                    </a:ext>
                  </a:extLst>
                </a:gridCol>
                <a:gridCol w="809625">
                  <a:extLst>
                    <a:ext uri="{9D8B030D-6E8A-4147-A177-3AD203B41FA5}">
                      <a16:colId xmlns:a16="http://schemas.microsoft.com/office/drawing/2014/main" val="20004"/>
                    </a:ext>
                  </a:extLst>
                </a:gridCol>
                <a:gridCol w="809625">
                  <a:extLst>
                    <a:ext uri="{9D8B030D-6E8A-4147-A177-3AD203B41FA5}">
                      <a16:colId xmlns:a16="http://schemas.microsoft.com/office/drawing/2014/main" val="20005"/>
                    </a:ext>
                  </a:extLst>
                </a:gridCol>
                <a:gridCol w="809625">
                  <a:extLst>
                    <a:ext uri="{9D8B030D-6E8A-4147-A177-3AD203B41FA5}">
                      <a16:colId xmlns:a16="http://schemas.microsoft.com/office/drawing/2014/main" val="20006"/>
                    </a:ext>
                  </a:extLst>
                </a:gridCol>
              </a:tblGrid>
              <a:tr h="0">
                <a:tc gridSpan="7">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Case Processing Summary</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0">
                <a:tc rowSpan="3">
                  <a:txBody>
                    <a:bodyPr/>
                    <a:lstStyle>
                      <a:lvl1pPr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0" marR="0" lvl="0" indent="0" algn="ctr" defTabSz="457200" rtl="0" eaLnBrk="1" fontAlgn="base" latinLnBrk="0" hangingPunct="1">
                        <a:lnSpc>
                          <a:spcPct val="1150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ＭＳ Ｐゴシック" pitchFamily="34" charset="-128"/>
                        </a:rPr>
                        <a:t> </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gridSpan="6">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Cases</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1"/>
                  </a:ext>
                </a:extLst>
              </a:tr>
              <a:tr h="0">
                <a:tc vMerge="1">
                  <a:txBody>
                    <a:bodyPr/>
                    <a:lstStyle/>
                    <a:p>
                      <a:endParaRPr lang="en-GB"/>
                    </a:p>
                  </a:txBody>
                  <a:tcPr/>
                </a:tc>
                <a:tc gridSpan="2">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Valid</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hMerge="1">
                  <a:txBody>
                    <a:bodyPr/>
                    <a:lstStyle/>
                    <a:p>
                      <a:endParaRPr lang="en-GB"/>
                    </a:p>
                  </a:txBody>
                  <a:tcPr/>
                </a:tc>
                <a:tc gridSpan="2">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Missing</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hMerge="1">
                  <a:txBody>
                    <a:bodyPr/>
                    <a:lstStyle/>
                    <a:p>
                      <a:endParaRPr lang="en-GB"/>
                    </a:p>
                  </a:txBody>
                  <a:tcPr/>
                </a:tc>
                <a:tc gridSpan="2">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Total</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hMerge="1">
                  <a:txBody>
                    <a:bodyPr/>
                    <a:lstStyle/>
                    <a:p>
                      <a:endParaRPr lang="en-GB"/>
                    </a:p>
                  </a:txBody>
                  <a:tcPr/>
                </a:tc>
                <a:extLst>
                  <a:ext uri="{0D108BD9-81ED-4DB2-BD59-A6C34878D82A}">
                    <a16:rowId xmlns:a16="http://schemas.microsoft.com/office/drawing/2014/main" val="10002"/>
                  </a:ext>
                </a:extLst>
              </a:tr>
              <a:tr h="0">
                <a:tc vMerge="1">
                  <a:txBody>
                    <a:bodyPr/>
                    <a:lstStyle/>
                    <a:p>
                      <a:endParaRPr lang="en-GB"/>
                    </a:p>
                  </a:txBody>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N</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Percent</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N</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Percent</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N</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Percent</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3"/>
                  </a:ext>
                </a:extLst>
              </a:tr>
              <a:tr h="0">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gender * activity</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104</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100.0%</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0</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.0%</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104</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400" b="0" i="0" u="none" strike="noStrike" cap="none" normalizeH="0" baseline="0">
                          <a:ln>
                            <a:noFill/>
                          </a:ln>
                          <a:solidFill>
                            <a:srgbClr val="000000"/>
                          </a:solidFill>
                          <a:effectLst/>
                          <a:latin typeface="Arial" charset="0"/>
                          <a:ea typeface="ＭＳ Ｐゴシック" pitchFamily="34" charset="-128"/>
                        </a:rPr>
                        <a:t>100.0%</a:t>
                      </a:r>
                      <a:endParaRPr kumimoji="0" lang="en-GB" altLang="en-US" sz="20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4"/>
                  </a:ext>
                </a:extLst>
              </a:tr>
            </a:tbl>
          </a:graphicData>
        </a:graphic>
      </p:graphicFrame>
      <p:graphicFrame>
        <p:nvGraphicFramePr>
          <p:cNvPr id="5" name="Table 4">
            <a:extLst>
              <a:ext uri="{FF2B5EF4-FFF2-40B4-BE49-F238E27FC236}">
                <a16:creationId xmlns:a16="http://schemas.microsoft.com/office/drawing/2014/main" id="{8E429270-922D-42C8-A0C9-84E7A5ED2FA0}"/>
              </a:ext>
            </a:extLst>
          </p:cNvPr>
          <p:cNvGraphicFramePr>
            <a:graphicFrameLocks noGrp="1"/>
          </p:cNvGraphicFramePr>
          <p:nvPr/>
        </p:nvGraphicFramePr>
        <p:xfrm>
          <a:off x="2208213" y="2349501"/>
          <a:ext cx="6248400" cy="2568503"/>
        </p:xfrm>
        <a:graphic>
          <a:graphicData uri="http://schemas.openxmlformats.org/drawingml/2006/table">
            <a:tbl>
              <a:tblPr/>
              <a:tblGrid>
                <a:gridCol w="1127125">
                  <a:extLst>
                    <a:ext uri="{9D8B030D-6E8A-4147-A177-3AD203B41FA5}">
                      <a16:colId xmlns:a16="http://schemas.microsoft.com/office/drawing/2014/main" val="20000"/>
                    </a:ext>
                  </a:extLst>
                </a:gridCol>
                <a:gridCol w="1127125">
                  <a:extLst>
                    <a:ext uri="{9D8B030D-6E8A-4147-A177-3AD203B41FA5}">
                      <a16:colId xmlns:a16="http://schemas.microsoft.com/office/drawing/2014/main" val="20001"/>
                    </a:ext>
                  </a:extLst>
                </a:gridCol>
                <a:gridCol w="1128712">
                  <a:extLst>
                    <a:ext uri="{9D8B030D-6E8A-4147-A177-3AD203B41FA5}">
                      <a16:colId xmlns:a16="http://schemas.microsoft.com/office/drawing/2014/main" val="20002"/>
                    </a:ext>
                  </a:extLst>
                </a:gridCol>
                <a:gridCol w="715963">
                  <a:extLst>
                    <a:ext uri="{9D8B030D-6E8A-4147-A177-3AD203B41FA5}">
                      <a16:colId xmlns:a16="http://schemas.microsoft.com/office/drawing/2014/main" val="20003"/>
                    </a:ext>
                  </a:extLst>
                </a:gridCol>
                <a:gridCol w="715962">
                  <a:extLst>
                    <a:ext uri="{9D8B030D-6E8A-4147-A177-3AD203B41FA5}">
                      <a16:colId xmlns:a16="http://schemas.microsoft.com/office/drawing/2014/main" val="20004"/>
                    </a:ext>
                  </a:extLst>
                </a:gridCol>
                <a:gridCol w="715963">
                  <a:extLst>
                    <a:ext uri="{9D8B030D-6E8A-4147-A177-3AD203B41FA5}">
                      <a16:colId xmlns:a16="http://schemas.microsoft.com/office/drawing/2014/main" val="20005"/>
                    </a:ext>
                  </a:extLst>
                </a:gridCol>
                <a:gridCol w="717550">
                  <a:extLst>
                    <a:ext uri="{9D8B030D-6E8A-4147-A177-3AD203B41FA5}">
                      <a16:colId xmlns:a16="http://schemas.microsoft.com/office/drawing/2014/main" val="20006"/>
                    </a:ext>
                  </a:extLst>
                </a:gridCol>
              </a:tblGrid>
              <a:tr h="198060">
                <a:tc gridSpan="7">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gender * activity Crosstabulation</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198060">
                <a:tc rowSpan="2" gridSpan="3">
                  <a:txBody>
                    <a:bodyPr/>
                    <a:lstStyle>
                      <a:lvl1pPr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0" marR="0" lvl="0" indent="0" algn="ctr" defTabSz="457200" rtl="0" eaLnBrk="1" fontAlgn="base" latinLnBrk="0" hangingPunct="1">
                        <a:lnSpc>
                          <a:spcPct val="115000"/>
                        </a:lnSpc>
                        <a:spcBef>
                          <a:spcPct val="0"/>
                        </a:spcBef>
                        <a:spcAft>
                          <a:spcPct val="0"/>
                        </a:spcAft>
                        <a:buClrTx/>
                        <a:buSzTx/>
                        <a:buFontTx/>
                        <a:buNone/>
                        <a:tabLst/>
                      </a:pPr>
                      <a:r>
                        <a:rPr kumimoji="0" lang="en-GB" altLang="en-US" sz="1900" b="0" i="0" u="none" strike="noStrike" cap="none" normalizeH="0" baseline="0">
                          <a:ln>
                            <a:noFill/>
                          </a:ln>
                          <a:solidFill>
                            <a:srgbClr val="000000"/>
                          </a:solidFill>
                          <a:effectLst/>
                          <a:latin typeface="Arial" charset="0"/>
                          <a:ea typeface="ＭＳ Ｐゴシック" pitchFamily="34" charset="-128"/>
                        </a:rPr>
                        <a:t> </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rowSpan="2" hMerge="1">
                  <a:txBody>
                    <a:bodyPr/>
                    <a:lstStyle/>
                    <a:p>
                      <a:endParaRPr lang="en-GB"/>
                    </a:p>
                  </a:txBody>
                  <a:tcPr/>
                </a:tc>
                <a:tc rowSpan="2" hMerge="1">
                  <a:txBody>
                    <a:bodyPr/>
                    <a:lstStyle/>
                    <a:p>
                      <a:endParaRPr lang="en-GB"/>
                    </a:p>
                  </a:txBody>
                  <a:tcPr/>
                </a:tc>
                <a:tc gridSpan="3">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activity</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b"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hMerge="1">
                  <a:txBody>
                    <a:bodyPr/>
                    <a:lstStyle/>
                    <a:p>
                      <a:endParaRPr lang="en-GB"/>
                    </a:p>
                  </a:txBody>
                  <a:tcPr/>
                </a:tc>
                <a:tc hMerge="1">
                  <a:txBody>
                    <a:bodyPr/>
                    <a:lstStyle/>
                    <a:p>
                      <a:endParaRPr lang="en-GB"/>
                    </a:p>
                  </a:txBody>
                  <a:tcPr/>
                </a:tc>
                <a:tc rowSpan="2">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Total</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b"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1"/>
                  </a:ext>
                </a:extLst>
              </a:tr>
              <a:tr h="207292">
                <a:tc gridSpan="3" vMerge="1">
                  <a:txBody>
                    <a:bodyPr/>
                    <a:lstStyle/>
                    <a:p>
                      <a:endParaRPr lang="en-GB"/>
                    </a:p>
                  </a:txBody>
                  <a:tcPr/>
                </a:tc>
                <a:tc hMerge="1" vMerge="1">
                  <a:txBody>
                    <a:bodyPr/>
                    <a:lstStyle/>
                    <a:p>
                      <a:endParaRPr lang="en-GB"/>
                    </a:p>
                  </a:txBody>
                  <a:tcPr/>
                </a:tc>
                <a:tc hMerge="1" vMerge="1">
                  <a:txBody>
                    <a:bodyPr/>
                    <a:lstStyle/>
                    <a:p>
                      <a:endParaRPr lang="en-GB"/>
                    </a:p>
                  </a:txBody>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endParaRPr kumimoji="0" lang="en-US"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b"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inactive</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b"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active</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b"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vMerge="1">
                  <a:txBody>
                    <a:bodyPr/>
                    <a:lstStyle/>
                    <a:p>
                      <a:endParaRPr lang="en-GB"/>
                    </a:p>
                  </a:txBody>
                  <a:tcPr/>
                </a:tc>
                <a:extLst>
                  <a:ext uri="{0D108BD9-81ED-4DB2-BD59-A6C34878D82A}">
                    <a16:rowId xmlns:a16="http://schemas.microsoft.com/office/drawing/2014/main" val="10002"/>
                  </a:ext>
                </a:extLst>
              </a:tr>
              <a:tr h="207292">
                <a:tc rowSpan="6">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l"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gender</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rowSpan="3">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l"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male</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l"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Count</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endParaRPr kumimoji="0" lang="en-US"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17</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35</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52</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3"/>
                  </a:ext>
                </a:extLst>
              </a:tr>
              <a:tr h="207292">
                <a:tc vMerge="1">
                  <a:txBody>
                    <a:bodyPr/>
                    <a:lstStyle/>
                    <a:p>
                      <a:endParaRPr lang="en-GB"/>
                    </a:p>
                  </a:txBody>
                  <a:tcPr/>
                </a:tc>
                <a:tc vMerge="1">
                  <a:txBody>
                    <a:bodyPr/>
                    <a:lstStyle/>
                    <a:p>
                      <a:endParaRPr lang="en-GB"/>
                    </a:p>
                  </a:txBody>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l"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Expected Count</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endParaRPr kumimoji="0" lang="en-US"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22.0</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29.0</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52.0</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4"/>
                  </a:ext>
                </a:extLst>
              </a:tr>
              <a:tr h="341654">
                <a:tc vMerge="1">
                  <a:txBody>
                    <a:bodyPr/>
                    <a:lstStyle/>
                    <a:p>
                      <a:endParaRPr lang="en-GB"/>
                    </a:p>
                  </a:txBody>
                  <a:tcPr/>
                </a:tc>
                <a:tc vMerge="1">
                  <a:txBody>
                    <a:bodyPr/>
                    <a:lstStyle/>
                    <a:p>
                      <a:endParaRPr lang="en-GB"/>
                    </a:p>
                  </a:txBody>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l"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Std. Residual</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endParaRPr kumimoji="0" lang="en-US"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-1.1</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1.1</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0" marR="0" lvl="0" indent="0" algn="ctr" defTabSz="457200" rtl="0" eaLnBrk="1" fontAlgn="base" latinLnBrk="0" hangingPunct="1">
                        <a:lnSpc>
                          <a:spcPct val="115000"/>
                        </a:lnSpc>
                        <a:spcBef>
                          <a:spcPct val="0"/>
                        </a:spcBef>
                        <a:spcAft>
                          <a:spcPct val="0"/>
                        </a:spcAft>
                        <a:buClrTx/>
                        <a:buSzTx/>
                        <a:buFontTx/>
                        <a:buNone/>
                        <a:tabLst/>
                      </a:pPr>
                      <a:r>
                        <a:rPr kumimoji="0" lang="en-GB" altLang="en-US" sz="1900" b="0" i="0" u="none" strike="noStrike" cap="none" normalizeH="0" baseline="0">
                          <a:ln>
                            <a:noFill/>
                          </a:ln>
                          <a:solidFill>
                            <a:srgbClr val="000000"/>
                          </a:solidFill>
                          <a:effectLst/>
                          <a:latin typeface="Arial" charset="0"/>
                          <a:ea typeface="ＭＳ Ｐゴシック" pitchFamily="34" charset="-128"/>
                        </a:rPr>
                        <a:t> </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5"/>
                  </a:ext>
                </a:extLst>
              </a:tr>
              <a:tr h="207292">
                <a:tc vMerge="1">
                  <a:txBody>
                    <a:bodyPr/>
                    <a:lstStyle/>
                    <a:p>
                      <a:endParaRPr lang="en-GB"/>
                    </a:p>
                  </a:txBody>
                  <a:tcPr/>
                </a:tc>
                <a:tc rowSpan="3">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l"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female</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l"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Count</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endParaRPr kumimoji="0" lang="en-US"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27</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23</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52</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6"/>
                  </a:ext>
                </a:extLst>
              </a:tr>
              <a:tr h="207292">
                <a:tc vMerge="1">
                  <a:txBody>
                    <a:bodyPr/>
                    <a:lstStyle/>
                    <a:p>
                      <a:endParaRPr lang="en-GB"/>
                    </a:p>
                  </a:txBody>
                  <a:tcPr/>
                </a:tc>
                <a:tc vMerge="1">
                  <a:txBody>
                    <a:bodyPr/>
                    <a:lstStyle/>
                    <a:p>
                      <a:endParaRPr lang="en-GB"/>
                    </a:p>
                  </a:txBody>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l"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Expected Count</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endParaRPr kumimoji="0" lang="en-US"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22.0</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29.0</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52.0</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7"/>
                  </a:ext>
                </a:extLst>
              </a:tr>
              <a:tr h="341654">
                <a:tc vMerge="1">
                  <a:txBody>
                    <a:bodyPr/>
                    <a:lstStyle/>
                    <a:p>
                      <a:endParaRPr lang="en-GB"/>
                    </a:p>
                  </a:txBody>
                  <a:tcPr/>
                </a:tc>
                <a:tc vMerge="1">
                  <a:txBody>
                    <a:bodyPr/>
                    <a:lstStyle/>
                    <a:p>
                      <a:endParaRPr lang="en-GB"/>
                    </a:p>
                  </a:txBody>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l"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Std. Residual</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endParaRPr kumimoji="0" lang="en-US"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1.1</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-1.1</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0" marR="0" lvl="0" indent="0" algn="ctr" defTabSz="457200" rtl="0" eaLnBrk="1" fontAlgn="base" latinLnBrk="0" hangingPunct="1">
                        <a:lnSpc>
                          <a:spcPct val="115000"/>
                        </a:lnSpc>
                        <a:spcBef>
                          <a:spcPct val="0"/>
                        </a:spcBef>
                        <a:spcAft>
                          <a:spcPct val="0"/>
                        </a:spcAft>
                        <a:buClrTx/>
                        <a:buSzTx/>
                        <a:buFontTx/>
                        <a:buNone/>
                        <a:tabLst/>
                      </a:pPr>
                      <a:r>
                        <a:rPr kumimoji="0" lang="en-GB" altLang="en-US" sz="1900" b="0" i="0" u="none" strike="noStrike" cap="none" normalizeH="0" baseline="0">
                          <a:ln>
                            <a:noFill/>
                          </a:ln>
                          <a:solidFill>
                            <a:srgbClr val="000000"/>
                          </a:solidFill>
                          <a:effectLst/>
                          <a:latin typeface="Arial" charset="0"/>
                          <a:ea typeface="ＭＳ Ｐゴシック" pitchFamily="34" charset="-128"/>
                        </a:rPr>
                        <a:t> </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8"/>
                  </a:ext>
                </a:extLst>
              </a:tr>
              <a:tr h="207292">
                <a:tc rowSpan="2" gridSpan="2">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l"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Total</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rowSpan="2" hMerge="1">
                  <a:txBody>
                    <a:bodyPr/>
                    <a:lstStyle/>
                    <a:p>
                      <a:endParaRPr lang="en-GB"/>
                    </a:p>
                  </a:txBody>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l"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Count</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endParaRPr kumimoji="0" lang="en-US"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44</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58</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104</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9"/>
                  </a:ext>
                </a:extLst>
              </a:tr>
              <a:tr h="207292">
                <a:tc gridSpan="2" vMerge="1">
                  <a:txBody>
                    <a:bodyPr/>
                    <a:lstStyle/>
                    <a:p>
                      <a:endParaRPr lang="en-GB"/>
                    </a:p>
                  </a:txBody>
                  <a:tcPr/>
                </a:tc>
                <a:tc hMerge="1" vMerge="1">
                  <a:txBody>
                    <a:bodyPr/>
                    <a:lstStyle/>
                    <a:p>
                      <a:endParaRPr lang="en-GB"/>
                    </a:p>
                  </a:txBody>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l"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Expected Count</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endParaRPr kumimoji="0" lang="en-US"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44.0</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58.0</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r" defTabSz="457200" rtl="0" eaLnBrk="1" fontAlgn="base" latinLnBrk="0" hangingPunct="1">
                        <a:lnSpc>
                          <a:spcPts val="16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Arial" charset="0"/>
                          <a:ea typeface="ＭＳ Ｐゴシック" pitchFamily="34" charset="-128"/>
                        </a:rPr>
                        <a:t>104.0</a:t>
                      </a:r>
                      <a:endParaRPr kumimoji="0" lang="en-GB" altLang="en-US" sz="18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10"/>
                  </a:ext>
                </a:extLst>
              </a:tr>
            </a:tbl>
          </a:graphicData>
        </a:graphic>
      </p:graphicFrame>
    </p:spTree>
  </p:cSld>
  <p:clrMapOvr>
    <a:masterClrMapping/>
  </p:clrMapOvr>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C35240-8354-4962-861A-3BD90F1AFCC1}"/>
              </a:ext>
            </a:extLst>
          </p:cNvPr>
          <p:cNvSpPr>
            <a:spLocks noGrp="1"/>
          </p:cNvSpPr>
          <p:nvPr>
            <p:ph type="title" idx="4294967295"/>
          </p:nvPr>
        </p:nvSpPr>
        <p:spPr>
          <a:xfrm>
            <a:off x="711200" y="365125"/>
            <a:ext cx="11480800" cy="1325563"/>
          </a:xfrm>
          <a:prstGeom prst="rect">
            <a:avLst/>
          </a:prstGeom>
        </p:spPr>
        <p:txBody>
          <a:bodyPr/>
          <a:lstStyle/>
          <a:p>
            <a:pPr>
              <a:defRPr/>
            </a:pPr>
            <a:r>
              <a:rPr lang="en-GB">
                <a:ea typeface="+mj-ea"/>
              </a:rPr>
              <a:t>CHI Squared Output </a:t>
            </a:r>
          </a:p>
        </p:txBody>
      </p:sp>
      <p:graphicFrame>
        <p:nvGraphicFramePr>
          <p:cNvPr id="4" name="Table 3">
            <a:extLst>
              <a:ext uri="{FF2B5EF4-FFF2-40B4-BE49-F238E27FC236}">
                <a16:creationId xmlns:a16="http://schemas.microsoft.com/office/drawing/2014/main" id="{B5E5609D-3826-480C-9467-2588728892BF}"/>
              </a:ext>
            </a:extLst>
          </p:cNvPr>
          <p:cNvGraphicFramePr>
            <a:graphicFrameLocks noGrp="1"/>
          </p:cNvGraphicFramePr>
          <p:nvPr/>
        </p:nvGraphicFramePr>
        <p:xfrm>
          <a:off x="2208214" y="1916113"/>
          <a:ext cx="7920037" cy="4576761"/>
        </p:xfrm>
        <a:graphic>
          <a:graphicData uri="http://schemas.openxmlformats.org/drawingml/2006/table">
            <a:tbl>
              <a:tblPr/>
              <a:tblGrid>
                <a:gridCol w="3255962">
                  <a:extLst>
                    <a:ext uri="{9D8B030D-6E8A-4147-A177-3AD203B41FA5}">
                      <a16:colId xmlns:a16="http://schemas.microsoft.com/office/drawing/2014/main" val="20000"/>
                    </a:ext>
                  </a:extLst>
                </a:gridCol>
                <a:gridCol w="1355725">
                  <a:extLst>
                    <a:ext uri="{9D8B030D-6E8A-4147-A177-3AD203B41FA5}">
                      <a16:colId xmlns:a16="http://schemas.microsoft.com/office/drawing/2014/main" val="20001"/>
                    </a:ext>
                  </a:extLst>
                </a:gridCol>
                <a:gridCol w="1354138">
                  <a:extLst>
                    <a:ext uri="{9D8B030D-6E8A-4147-A177-3AD203B41FA5}">
                      <a16:colId xmlns:a16="http://schemas.microsoft.com/office/drawing/2014/main" val="20002"/>
                    </a:ext>
                  </a:extLst>
                </a:gridCol>
                <a:gridCol w="1954212">
                  <a:extLst>
                    <a:ext uri="{9D8B030D-6E8A-4147-A177-3AD203B41FA5}">
                      <a16:colId xmlns:a16="http://schemas.microsoft.com/office/drawing/2014/main" val="20003"/>
                    </a:ext>
                  </a:extLst>
                </a:gridCol>
              </a:tblGrid>
              <a:tr h="427097">
                <a:tc gridSpan="4">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ＭＳ Ｐゴシック" pitchFamily="34" charset="-128"/>
                        </a:rPr>
                        <a:t>Chi-Square Tests</a:t>
                      </a:r>
                      <a:endParaRPr kumimoji="0" lang="en-GB" altLang="en-US" sz="3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854193">
                <a:tc>
                  <a:txBody>
                    <a:bodyPr/>
                    <a:lstStyle>
                      <a:lvl1pPr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0" marR="0" lvl="0" indent="0" algn="ctr" defTabSz="457200" rtl="0" eaLnBrk="1" fontAlgn="base" latinLnBrk="0" hangingPunct="1">
                        <a:lnSpc>
                          <a:spcPct val="115000"/>
                        </a:lnSpc>
                        <a:spcBef>
                          <a:spcPct val="0"/>
                        </a:spcBef>
                        <a:spcAft>
                          <a:spcPct val="0"/>
                        </a:spcAft>
                        <a:buClrTx/>
                        <a:buSzTx/>
                        <a:buFontTx/>
                        <a:buNone/>
                        <a:tabLst/>
                      </a:pPr>
                      <a:r>
                        <a:rPr kumimoji="0" lang="en-GB" altLang="en-US" sz="4000" b="0" i="0" u="none" strike="noStrike" cap="none" normalizeH="0" baseline="0">
                          <a:ln>
                            <a:noFill/>
                          </a:ln>
                          <a:solidFill>
                            <a:srgbClr val="000000"/>
                          </a:solidFill>
                          <a:effectLst/>
                          <a:latin typeface="Arial" charset="0"/>
                          <a:ea typeface="ＭＳ Ｐゴシック" pitchFamily="34" charset="-128"/>
                        </a:rPr>
                        <a:t> </a:t>
                      </a:r>
                      <a:endParaRPr kumimoji="0" lang="en-GB" altLang="en-US" sz="3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ＭＳ Ｐゴシック" pitchFamily="34" charset="-128"/>
                        </a:rPr>
                        <a:t>Value</a:t>
                      </a:r>
                      <a:endParaRPr kumimoji="0" lang="en-GB" altLang="en-US" sz="3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ＭＳ Ｐゴシック" pitchFamily="34" charset="-128"/>
                        </a:rPr>
                        <a:t>df</a:t>
                      </a:r>
                      <a:endParaRPr kumimoji="0" lang="en-GB" altLang="en-US" sz="3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ＭＳ Ｐゴシック" pitchFamily="34" charset="-128"/>
                        </a:rPr>
                        <a:t>Asymp. Sig. (2-sided)</a:t>
                      </a:r>
                      <a:endParaRPr kumimoji="0" lang="en-GB" altLang="en-US" sz="3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1"/>
                  </a:ext>
                </a:extLst>
              </a:tr>
              <a:tr h="427097">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a:ln>
                            <a:noFill/>
                          </a:ln>
                          <a:solidFill>
                            <a:srgbClr val="FF0000"/>
                          </a:solidFill>
                          <a:effectLst/>
                          <a:latin typeface="Arial" charset="0"/>
                          <a:ea typeface="ＭＳ Ｐゴシック" pitchFamily="34" charset="-128"/>
                        </a:rPr>
                        <a:t>Pearson Chi-Square</a:t>
                      </a:r>
                      <a:endParaRPr kumimoji="0" lang="en-GB" altLang="en-US" sz="3600" b="0" i="0" u="none" strike="noStrike" cap="none" normalizeH="0" baseline="0">
                        <a:ln>
                          <a:noFill/>
                        </a:ln>
                        <a:solidFill>
                          <a:srgbClr val="FF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a:ln>
                            <a:noFill/>
                          </a:ln>
                          <a:solidFill>
                            <a:srgbClr val="FF0000"/>
                          </a:solidFill>
                          <a:effectLst/>
                          <a:latin typeface="Arial" charset="0"/>
                          <a:ea typeface="ＭＳ Ｐゴシック" pitchFamily="34" charset="-128"/>
                        </a:rPr>
                        <a:t>6.755</a:t>
                      </a:r>
                      <a:r>
                        <a:rPr kumimoji="0" lang="en-GB" altLang="en-US" sz="2400" b="0" i="0" u="none" strike="noStrike" cap="none" normalizeH="0" baseline="30000">
                          <a:ln>
                            <a:noFill/>
                          </a:ln>
                          <a:solidFill>
                            <a:srgbClr val="FF0000"/>
                          </a:solidFill>
                          <a:effectLst/>
                          <a:latin typeface="Arial" charset="0"/>
                          <a:ea typeface="ＭＳ Ｐゴシック" pitchFamily="34" charset="-128"/>
                        </a:rPr>
                        <a:t>a</a:t>
                      </a:r>
                      <a:endParaRPr kumimoji="0" lang="en-GB" altLang="en-US" sz="3600" b="0" i="0" u="none" strike="noStrike" cap="none" normalizeH="0" baseline="0">
                        <a:ln>
                          <a:noFill/>
                        </a:ln>
                        <a:solidFill>
                          <a:srgbClr val="FF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a:ln>
                            <a:noFill/>
                          </a:ln>
                          <a:solidFill>
                            <a:srgbClr val="FF0000"/>
                          </a:solidFill>
                          <a:effectLst/>
                          <a:latin typeface="Arial" charset="0"/>
                          <a:ea typeface="ＭＳ Ｐゴシック" pitchFamily="34" charset="-128"/>
                        </a:rPr>
                        <a:t>2</a:t>
                      </a:r>
                      <a:endParaRPr kumimoji="0" lang="en-GB" altLang="en-US" sz="3600" b="0" i="0" u="none" strike="noStrike" cap="none" normalizeH="0" baseline="0">
                        <a:ln>
                          <a:noFill/>
                        </a:ln>
                        <a:solidFill>
                          <a:srgbClr val="FF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a:ln>
                            <a:noFill/>
                          </a:ln>
                          <a:solidFill>
                            <a:srgbClr val="FF0000"/>
                          </a:solidFill>
                          <a:effectLst/>
                          <a:latin typeface="Arial" charset="0"/>
                          <a:ea typeface="ＭＳ Ｐゴシック" pitchFamily="34" charset="-128"/>
                        </a:rPr>
                        <a:t>.034</a:t>
                      </a:r>
                      <a:endParaRPr kumimoji="0" lang="en-GB" altLang="en-US" sz="3600" b="0" i="0" u="none" strike="noStrike" cap="none" normalizeH="0" baseline="0">
                        <a:ln>
                          <a:noFill/>
                        </a:ln>
                        <a:solidFill>
                          <a:srgbClr val="FF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2"/>
                  </a:ext>
                </a:extLst>
              </a:tr>
              <a:tr h="427097">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ＭＳ Ｐゴシック" pitchFamily="34" charset="-128"/>
                        </a:rPr>
                        <a:t>Likelihood Ratio</a:t>
                      </a:r>
                      <a:endParaRPr kumimoji="0" lang="en-GB" altLang="en-US" sz="3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ＭＳ Ｐゴシック" pitchFamily="34" charset="-128"/>
                        </a:rPr>
                        <a:t>7.566</a:t>
                      </a:r>
                      <a:endParaRPr kumimoji="0" lang="en-GB" altLang="en-US" sz="3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ＭＳ Ｐゴシック" pitchFamily="34" charset="-128"/>
                        </a:rPr>
                        <a:t>2</a:t>
                      </a:r>
                      <a:endParaRPr kumimoji="0" lang="en-GB" altLang="en-US" sz="3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ＭＳ Ｐゴシック" pitchFamily="34" charset="-128"/>
                        </a:rPr>
                        <a:t>.023</a:t>
                      </a:r>
                      <a:endParaRPr kumimoji="0" lang="en-GB" altLang="en-US" sz="3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3"/>
                  </a:ext>
                </a:extLst>
              </a:tr>
              <a:tr h="457263">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000" b="0" i="0" u="none" strike="noStrike" cap="none" normalizeH="0" baseline="0">
                          <a:ln>
                            <a:noFill/>
                          </a:ln>
                          <a:solidFill>
                            <a:srgbClr val="000000"/>
                          </a:solidFill>
                          <a:effectLst/>
                          <a:latin typeface="Arial" charset="0"/>
                          <a:ea typeface="ＭＳ Ｐゴシック" pitchFamily="34" charset="-128"/>
                        </a:rPr>
                        <a:t>Linear-by-Linear Association</a:t>
                      </a:r>
                      <a:endParaRPr kumimoji="0" lang="en-GB" altLang="en-US" sz="32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ＭＳ Ｐゴシック" pitchFamily="34" charset="-128"/>
                        </a:rPr>
                        <a:t>6.504</a:t>
                      </a:r>
                      <a:endParaRPr kumimoji="0" lang="en-GB" altLang="en-US" sz="3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ＭＳ Ｐゴシック" pitchFamily="34" charset="-128"/>
                        </a:rPr>
                        <a:t>1</a:t>
                      </a:r>
                      <a:endParaRPr kumimoji="0" lang="en-GB" altLang="en-US" sz="3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ＭＳ Ｐゴシック" pitchFamily="34" charset="-128"/>
                        </a:rPr>
                        <a:t>.011</a:t>
                      </a:r>
                      <a:endParaRPr kumimoji="0" lang="en-GB" altLang="en-US" sz="3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4"/>
                  </a:ext>
                </a:extLst>
              </a:tr>
              <a:tr h="701137">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ＭＳ Ｐゴシック" pitchFamily="34" charset="-128"/>
                        </a:rPr>
                        <a:t>N of Valid Cases</a:t>
                      </a:r>
                      <a:endParaRPr kumimoji="0" lang="en-GB" altLang="en-US" sz="3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marL="38100"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38100" marR="0" lvl="0" indent="0" algn="ctr" defTabSz="457200" rtl="0" eaLnBrk="1" fontAlgn="base" latinLnBrk="0" hangingPunct="1">
                        <a:lnSpc>
                          <a:spcPts val="1600"/>
                        </a:lnSpc>
                        <a:spcBef>
                          <a:spcPct val="0"/>
                        </a:spcBef>
                        <a:spcAft>
                          <a:spcPct val="0"/>
                        </a:spcAft>
                        <a:buClrTx/>
                        <a:buSzTx/>
                        <a:buFontTx/>
                        <a:buNone/>
                        <a:tabLst/>
                      </a:pPr>
                      <a:r>
                        <a:rPr kumimoji="0" lang="en-GB" altLang="en-US" sz="2400" b="0" i="0" u="none" strike="noStrike" cap="none" normalizeH="0" baseline="0">
                          <a:ln>
                            <a:noFill/>
                          </a:ln>
                          <a:solidFill>
                            <a:srgbClr val="000000"/>
                          </a:solidFill>
                          <a:effectLst/>
                          <a:latin typeface="Arial" charset="0"/>
                          <a:ea typeface="ＭＳ Ｐゴシック" pitchFamily="34" charset="-128"/>
                        </a:rPr>
                        <a:t>104</a:t>
                      </a:r>
                      <a:endParaRPr kumimoji="0" lang="en-GB" altLang="en-US" sz="3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0" marR="0" lvl="0" indent="0" algn="ctr" defTabSz="457200" rtl="0" eaLnBrk="1" fontAlgn="base" latinLnBrk="0" hangingPunct="1">
                        <a:lnSpc>
                          <a:spcPct val="115000"/>
                        </a:lnSpc>
                        <a:spcBef>
                          <a:spcPct val="0"/>
                        </a:spcBef>
                        <a:spcAft>
                          <a:spcPct val="0"/>
                        </a:spcAft>
                        <a:buClrTx/>
                        <a:buSzTx/>
                        <a:buFontTx/>
                        <a:buNone/>
                        <a:tabLst/>
                      </a:pPr>
                      <a:r>
                        <a:rPr kumimoji="0" lang="en-GB" altLang="en-US" sz="4000" b="0" i="0" u="none" strike="noStrike" cap="none" normalizeH="0" baseline="0">
                          <a:ln>
                            <a:noFill/>
                          </a:ln>
                          <a:solidFill>
                            <a:srgbClr val="000000"/>
                          </a:solidFill>
                          <a:effectLst/>
                          <a:latin typeface="Arial" charset="0"/>
                          <a:ea typeface="ＭＳ Ｐゴシック" pitchFamily="34" charset="-128"/>
                        </a:rPr>
                        <a:t> </a:t>
                      </a:r>
                      <a:endParaRPr kumimoji="0" lang="en-GB" altLang="en-US" sz="3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a:txBody>
                    <a:bodyPr/>
                    <a:lstStyle>
                      <a:lvl1pPr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0" marR="0" lvl="0" indent="0" algn="ctr" defTabSz="457200" rtl="0" eaLnBrk="1" fontAlgn="base" latinLnBrk="0" hangingPunct="1">
                        <a:lnSpc>
                          <a:spcPct val="115000"/>
                        </a:lnSpc>
                        <a:spcBef>
                          <a:spcPct val="0"/>
                        </a:spcBef>
                        <a:spcAft>
                          <a:spcPct val="0"/>
                        </a:spcAft>
                        <a:buClrTx/>
                        <a:buSzTx/>
                        <a:buFontTx/>
                        <a:buNone/>
                        <a:tabLst/>
                      </a:pPr>
                      <a:r>
                        <a:rPr kumimoji="0" lang="en-GB" altLang="en-US" sz="4000" b="0" i="0" u="none" strike="noStrike" cap="none" normalizeH="0" baseline="0">
                          <a:ln>
                            <a:noFill/>
                          </a:ln>
                          <a:solidFill>
                            <a:srgbClr val="000000"/>
                          </a:solidFill>
                          <a:effectLst/>
                          <a:latin typeface="Arial" charset="0"/>
                          <a:ea typeface="ＭＳ Ｐゴシック" pitchFamily="34" charset="-128"/>
                        </a:rPr>
                        <a:t> </a:t>
                      </a:r>
                      <a:endParaRPr kumimoji="0" lang="en-GB" altLang="en-US" sz="3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extLst>
                  <a:ext uri="{0D108BD9-81ED-4DB2-BD59-A6C34878D82A}">
                    <a16:rowId xmlns:a16="http://schemas.microsoft.com/office/drawing/2014/main" val="10005"/>
                  </a:ext>
                </a:extLst>
              </a:tr>
              <a:tr h="1282877">
                <a:tc gridSpan="4">
                  <a:txBody>
                    <a:bodyPr/>
                    <a:lstStyle>
                      <a:lvl1pPr defTabSz="457200" eaLnBrk="0" hangingPunct="0">
                        <a:spcBef>
                          <a:spcPct val="20000"/>
                        </a:spcBef>
                        <a:defRPr sz="2800">
                          <a:solidFill>
                            <a:schemeClr val="tx1"/>
                          </a:solidFill>
                          <a:latin typeface="Arial" charset="0"/>
                          <a:ea typeface="ＭＳ Ｐゴシック" pitchFamily="34" charset="-128"/>
                        </a:defRPr>
                      </a:lvl1pPr>
                      <a:lvl2pPr marL="742950" indent="-285750" defTabSz="457200" eaLnBrk="0" hangingPunct="0">
                        <a:spcBef>
                          <a:spcPct val="20000"/>
                        </a:spcBef>
                        <a:defRPr sz="2400">
                          <a:solidFill>
                            <a:schemeClr val="tx1"/>
                          </a:solidFill>
                          <a:latin typeface="Arial" charset="0"/>
                          <a:ea typeface="ＭＳ Ｐゴシック" pitchFamily="34" charset="-128"/>
                        </a:defRPr>
                      </a:lvl2pPr>
                      <a:lvl3pPr marL="1143000" indent="-228600" defTabSz="457200" eaLnBrk="0" hangingPunct="0">
                        <a:spcBef>
                          <a:spcPct val="20000"/>
                        </a:spcBef>
                        <a:defRPr sz="2000">
                          <a:solidFill>
                            <a:schemeClr val="tx1"/>
                          </a:solidFill>
                          <a:latin typeface="Arial" charset="0"/>
                          <a:ea typeface="ＭＳ Ｐゴシック" pitchFamily="34" charset="-128"/>
                        </a:defRPr>
                      </a:lvl3pPr>
                      <a:lvl4pPr marL="1600200" indent="-228600" defTabSz="457200" eaLnBrk="0" hangingPunct="0">
                        <a:spcBef>
                          <a:spcPct val="20000"/>
                        </a:spcBef>
                        <a:defRPr>
                          <a:solidFill>
                            <a:schemeClr val="tx1"/>
                          </a:solidFill>
                          <a:latin typeface="Arial" charset="0"/>
                          <a:ea typeface="ＭＳ Ｐゴシック" pitchFamily="34" charset="-128"/>
                        </a:defRPr>
                      </a:lvl4pPr>
                      <a:lvl5pPr marL="2057400" indent="-228600" defTabSz="457200" eaLnBrk="0" hangingPunct="0">
                        <a:spcBef>
                          <a:spcPct val="20000"/>
                        </a:spcBef>
                        <a:defRPr>
                          <a:solidFill>
                            <a:schemeClr val="tx1"/>
                          </a:solidFill>
                          <a:latin typeface="Arial" charset="0"/>
                          <a:ea typeface="ＭＳ Ｐゴシック" pitchFamily="34" charset="-128"/>
                        </a:defRPr>
                      </a:lvl5pPr>
                      <a:lvl6pPr marL="2514600" indent="-228600" defTabSz="457200" eaLnBrk="0" fontAlgn="base" hangingPunct="0">
                        <a:spcBef>
                          <a:spcPct val="20000"/>
                        </a:spcBef>
                        <a:spcAft>
                          <a:spcPct val="0"/>
                        </a:spcAft>
                        <a:defRPr>
                          <a:solidFill>
                            <a:schemeClr val="tx1"/>
                          </a:solidFill>
                          <a:latin typeface="Arial" charset="0"/>
                          <a:ea typeface="ＭＳ Ｐゴシック" pitchFamily="34" charset="-128"/>
                        </a:defRPr>
                      </a:lvl6pPr>
                      <a:lvl7pPr marL="2971800" indent="-228600" defTabSz="457200" eaLnBrk="0" fontAlgn="base" hangingPunct="0">
                        <a:spcBef>
                          <a:spcPct val="20000"/>
                        </a:spcBef>
                        <a:spcAft>
                          <a:spcPct val="0"/>
                        </a:spcAft>
                        <a:defRPr>
                          <a:solidFill>
                            <a:schemeClr val="tx1"/>
                          </a:solidFill>
                          <a:latin typeface="Arial" charset="0"/>
                          <a:ea typeface="ＭＳ Ｐゴシック" pitchFamily="34" charset="-128"/>
                        </a:defRPr>
                      </a:lvl7pPr>
                      <a:lvl8pPr marL="3429000" indent="-228600" defTabSz="457200" eaLnBrk="0" fontAlgn="base" hangingPunct="0">
                        <a:spcBef>
                          <a:spcPct val="20000"/>
                        </a:spcBef>
                        <a:spcAft>
                          <a:spcPct val="0"/>
                        </a:spcAft>
                        <a:defRPr>
                          <a:solidFill>
                            <a:schemeClr val="tx1"/>
                          </a:solidFill>
                          <a:latin typeface="Arial" charset="0"/>
                          <a:ea typeface="ＭＳ Ｐゴシック" pitchFamily="34" charset="-128"/>
                        </a:defRPr>
                      </a:lvl8pPr>
                      <a:lvl9pPr marL="3886200" indent="-228600" defTabSz="457200" eaLnBrk="0" fontAlgn="base" hangingPunct="0">
                        <a:spcBef>
                          <a:spcPct val="20000"/>
                        </a:spcBef>
                        <a:spcAft>
                          <a:spcPct val="0"/>
                        </a:spcAft>
                        <a:defRPr>
                          <a:solidFill>
                            <a:schemeClr val="tx1"/>
                          </a:solidFill>
                          <a:latin typeface="Arial" charset="0"/>
                          <a:ea typeface="ＭＳ Ｐゴシック" pitchFamily="34" charset="-128"/>
                        </a:defRPr>
                      </a:lvl9p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a:ln>
                            <a:noFill/>
                          </a:ln>
                          <a:solidFill>
                            <a:srgbClr val="000000"/>
                          </a:solidFill>
                          <a:effectLst/>
                          <a:latin typeface="Arial" charset="0"/>
                          <a:ea typeface="ＭＳ Ｐゴシック" pitchFamily="34" charset="-128"/>
                        </a:rPr>
                        <a:t>a. 0 cells (.0%) have expected count less than 5. The minimum expected count is 22.56.</a:t>
                      </a:r>
                    </a:p>
                    <a:p>
                      <a:pPr marL="0" marR="0" lvl="0" indent="0" algn="l" defTabSz="4572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a:ln>
                            <a:noFill/>
                          </a:ln>
                          <a:solidFill>
                            <a:srgbClr val="000000"/>
                          </a:solidFill>
                          <a:effectLst/>
                          <a:latin typeface="Arial" charset="0"/>
                          <a:ea typeface="ＭＳ Ｐゴシック" pitchFamily="34" charset="-128"/>
                        </a:rPr>
                        <a:t>b. Computed only for a 2x2 table</a:t>
                      </a:r>
                    </a:p>
                    <a:p>
                      <a:pPr marL="0" marR="0" lvl="0" indent="0" algn="ctr" defTabSz="457200" rtl="0" eaLnBrk="1" fontAlgn="base" latinLnBrk="0" hangingPunct="1">
                        <a:lnSpc>
                          <a:spcPts val="1600"/>
                        </a:lnSpc>
                        <a:spcBef>
                          <a:spcPct val="0"/>
                        </a:spcBef>
                        <a:spcAft>
                          <a:spcPct val="0"/>
                        </a:spcAft>
                        <a:buClrTx/>
                        <a:buSzTx/>
                        <a:buFontTx/>
                        <a:buNone/>
                        <a:tabLst/>
                      </a:pPr>
                      <a:r>
                        <a:rPr kumimoji="0" lang="en-GB" altLang="en-US" sz="1100" b="0" i="0" u="none" strike="noStrike" cap="none" normalizeH="0" baseline="0">
                          <a:ln>
                            <a:noFill/>
                          </a:ln>
                          <a:solidFill>
                            <a:srgbClr val="000000"/>
                          </a:solidFill>
                          <a:effectLst/>
                          <a:latin typeface="Arial" charset="0"/>
                          <a:ea typeface="ＭＳ Ｐゴシック" pitchFamily="34" charset="-128"/>
                        </a:rPr>
                        <a:t> </a:t>
                      </a:r>
                      <a:endParaRPr kumimoji="0" lang="en-GB" altLang="en-US" sz="1600" b="0" i="0" u="none" strike="noStrike" cap="none" normalizeH="0" baseline="0">
                        <a:ln>
                          <a:noFill/>
                        </a:ln>
                        <a:solidFill>
                          <a:srgbClr val="000000"/>
                        </a:solidFill>
                        <a:effectLst/>
                        <a:latin typeface="Calibri" pitchFamily="34" charset="0"/>
                        <a:ea typeface="Calibri" pitchFamily="34" charset="0"/>
                        <a:cs typeface="Times New Roman" pitchFamily="18" charset="0"/>
                      </a:endParaRPr>
                    </a:p>
                  </a:txBody>
                  <a:tcPr marL="0" marR="0"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3F9FA"/>
                    </a:solidFill>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6"/>
                  </a:ext>
                </a:extLst>
              </a:tr>
            </a:tbl>
          </a:graphicData>
        </a:graphic>
      </p:graphicFrame>
    </p:spTree>
  </p:cSld>
  <p:clrMapOvr>
    <a:masterClrMapping/>
  </p:clrMapOvr>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F21D10F9-954A-4DDE-83A6-4BFF58D3934C}"/>
              </a:ext>
            </a:extLst>
          </p:cNvPr>
          <p:cNvSpPr>
            <a:spLocks noGrp="1" noChangeArrowheads="1"/>
          </p:cNvSpPr>
          <p:nvPr>
            <p:ph type="title" idx="4294967295"/>
          </p:nvPr>
        </p:nvSpPr>
        <p:spPr>
          <a:xfrm>
            <a:off x="711200" y="365125"/>
            <a:ext cx="11480800" cy="1325563"/>
          </a:xfrm>
          <a:prstGeom prst="rect">
            <a:avLst/>
          </a:prstGeom>
        </p:spPr>
        <p:txBody>
          <a:bodyPr/>
          <a:lstStyle/>
          <a:p>
            <a:pPr algn="ctr" eaLnBrk="1" hangingPunct="1">
              <a:defRPr/>
            </a:pPr>
            <a:r>
              <a:rPr lang="en-GB" sz="4000"/>
              <a:t>More complex Chi Squared Data Set</a:t>
            </a:r>
          </a:p>
        </p:txBody>
      </p:sp>
      <p:sp>
        <p:nvSpPr>
          <p:cNvPr id="13315" name="Rectangle 3">
            <a:extLst>
              <a:ext uri="{FF2B5EF4-FFF2-40B4-BE49-F238E27FC236}">
                <a16:creationId xmlns:a16="http://schemas.microsoft.com/office/drawing/2014/main" id="{56919E57-DD2E-4FE5-9C30-677212C94E7E}"/>
              </a:ext>
            </a:extLst>
          </p:cNvPr>
          <p:cNvSpPr>
            <a:spLocks noGrp="1" noChangeArrowheads="1"/>
          </p:cNvSpPr>
          <p:nvPr>
            <p:ph type="body" idx="4294967295"/>
          </p:nvPr>
        </p:nvSpPr>
        <p:spPr>
          <a:xfrm>
            <a:off x="711200" y="1825625"/>
            <a:ext cx="11480800" cy="3576638"/>
          </a:xfrm>
          <a:prstGeom prst="rect">
            <a:avLst/>
          </a:prstGeom>
        </p:spPr>
        <p:txBody>
          <a:bodyPr>
            <a:normAutofit fontScale="85000" lnSpcReduction="10000"/>
          </a:bodyPr>
          <a:lstStyle/>
          <a:p>
            <a:pPr eaLnBrk="1" hangingPunct="1">
              <a:buFontTx/>
              <a:buNone/>
              <a:defRPr/>
            </a:pPr>
            <a:r>
              <a:rPr lang="en-GB" altLang="en-US" sz="2000"/>
              <a:t>	</a:t>
            </a:r>
            <a:r>
              <a:rPr lang="en-GB" altLang="en-US" sz="3200"/>
              <a:t>Consider the </a:t>
            </a:r>
            <a:r>
              <a:rPr lang="en-GB" altLang="en-US" sz="3200" err="1"/>
              <a:t>Likert</a:t>
            </a:r>
            <a:r>
              <a:rPr lang="en-GB" altLang="en-US" sz="3200"/>
              <a:t> scale response question – common to many questionnaires;</a:t>
            </a:r>
          </a:p>
          <a:p>
            <a:pPr eaLnBrk="1" hangingPunct="1">
              <a:buFontTx/>
              <a:buNone/>
              <a:defRPr/>
            </a:pPr>
            <a:endParaRPr lang="en-GB" altLang="en-US" sz="3200"/>
          </a:p>
          <a:p>
            <a:pPr eaLnBrk="1" hangingPunct="1">
              <a:buFontTx/>
              <a:buNone/>
              <a:defRPr/>
            </a:pPr>
            <a:r>
              <a:rPr lang="en-GB" altLang="en-US" sz="3200"/>
              <a:t>How often do you achieve 5 x </a:t>
            </a:r>
            <a:r>
              <a:rPr lang="en-GB" altLang="en-US" sz="3200" err="1"/>
              <a:t>mins</a:t>
            </a:r>
            <a:r>
              <a:rPr lang="en-GB" altLang="en-US" sz="3200"/>
              <a:t> of exercise per week ?</a:t>
            </a:r>
          </a:p>
          <a:p>
            <a:pPr eaLnBrk="1" hangingPunct="1">
              <a:buFontTx/>
              <a:buNone/>
              <a:defRPr/>
            </a:pPr>
            <a:endParaRPr lang="en-GB" altLang="en-US" sz="3200"/>
          </a:p>
          <a:p>
            <a:pPr algn="ctr" eaLnBrk="1" hangingPunct="1">
              <a:buFontTx/>
              <a:buNone/>
              <a:defRPr/>
            </a:pPr>
            <a:r>
              <a:rPr lang="en-GB" altLang="en-US" sz="3200"/>
              <a:t>Rarely		Sometimes		Often</a:t>
            </a:r>
          </a:p>
          <a:p>
            <a:pPr algn="ctr" eaLnBrk="1" hangingPunct="1">
              <a:buFontTx/>
              <a:buNone/>
              <a:defRPr/>
            </a:pPr>
            <a:endParaRPr lang="en-GB" altLang="en-US" sz="3200"/>
          </a:p>
          <a:p>
            <a:pPr eaLnBrk="1" hangingPunct="1">
              <a:buFontTx/>
              <a:buNone/>
              <a:defRPr/>
            </a:pPr>
            <a:r>
              <a:rPr lang="en-GB" altLang="en-US" sz="3200"/>
              <a:t>	Let us compare whether there is a difference in response between degree programmes.</a:t>
            </a:r>
          </a:p>
        </p:txBody>
      </p:sp>
    </p:spTree>
  </p:cSld>
  <p:clrMapOvr>
    <a:masterClrMapping/>
  </p:clrMapOvr>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60B6A1-EE7A-4636-AE94-C7761530E58A}"/>
              </a:ext>
            </a:extLst>
          </p:cNvPr>
          <p:cNvSpPr>
            <a:spLocks noGrp="1"/>
          </p:cNvSpPr>
          <p:nvPr>
            <p:ph type="title" idx="4294967295"/>
          </p:nvPr>
        </p:nvSpPr>
        <p:spPr>
          <a:xfrm>
            <a:off x="711200" y="365125"/>
            <a:ext cx="11480800" cy="1325563"/>
          </a:xfrm>
          <a:prstGeom prst="rect">
            <a:avLst/>
          </a:prstGeom>
        </p:spPr>
        <p:txBody>
          <a:bodyPr/>
          <a:lstStyle/>
          <a:p>
            <a:pPr>
              <a:defRPr/>
            </a:pPr>
            <a:r>
              <a:rPr lang="en-GB">
                <a:ea typeface="+mj-ea"/>
              </a:rPr>
              <a:t>Conducting the Chi Squared</a:t>
            </a:r>
          </a:p>
        </p:txBody>
      </p:sp>
      <p:sp>
        <p:nvSpPr>
          <p:cNvPr id="3" name="Content Placeholder 2">
            <a:extLst>
              <a:ext uri="{FF2B5EF4-FFF2-40B4-BE49-F238E27FC236}">
                <a16:creationId xmlns:a16="http://schemas.microsoft.com/office/drawing/2014/main" id="{A15E56E3-2157-46E4-954C-309D88B9F41D}"/>
              </a:ext>
            </a:extLst>
          </p:cNvPr>
          <p:cNvSpPr>
            <a:spLocks noGrp="1"/>
          </p:cNvSpPr>
          <p:nvPr>
            <p:ph idx="4294967295"/>
          </p:nvPr>
        </p:nvSpPr>
        <p:spPr>
          <a:xfrm>
            <a:off x="711200" y="1825625"/>
            <a:ext cx="11480800" cy="3576638"/>
          </a:xfrm>
          <a:prstGeom prst="rect">
            <a:avLst/>
          </a:prstGeom>
        </p:spPr>
        <p:txBody>
          <a:bodyPr>
            <a:normAutofit fontScale="92500" lnSpcReduction="10000"/>
          </a:bodyPr>
          <a:lstStyle/>
          <a:p>
            <a:pPr marL="0" indent="0">
              <a:buNone/>
              <a:defRPr/>
            </a:pPr>
            <a:r>
              <a:rPr lang="en-GB" altLang="en-US"/>
              <a:t>As normal</a:t>
            </a:r>
          </a:p>
          <a:p>
            <a:pPr marL="0" indent="0">
              <a:buNone/>
              <a:defRPr/>
            </a:pPr>
            <a:endParaRPr lang="en-GB" altLang="en-US"/>
          </a:p>
          <a:p>
            <a:pPr marL="0" indent="0">
              <a:buNone/>
              <a:defRPr/>
            </a:pPr>
            <a:r>
              <a:rPr lang="en-GB" altLang="en-US"/>
              <a:t>Post Hoc – where do these differences occur?</a:t>
            </a:r>
          </a:p>
          <a:p>
            <a:pPr marL="0" indent="0">
              <a:buNone/>
              <a:defRPr/>
            </a:pPr>
            <a:endParaRPr lang="en-GB" altLang="en-US"/>
          </a:p>
          <a:p>
            <a:pPr marL="0" indent="0">
              <a:buFontTx/>
              <a:buAutoNum type="arabicPeriod"/>
              <a:defRPr/>
            </a:pPr>
            <a:r>
              <a:rPr lang="en-GB" altLang="en-US"/>
              <a:t>Analyse</a:t>
            </a:r>
          </a:p>
          <a:p>
            <a:pPr marL="0" indent="0">
              <a:buFontTx/>
              <a:buAutoNum type="arabicPeriod"/>
              <a:defRPr/>
            </a:pPr>
            <a:r>
              <a:rPr lang="en-GB" altLang="en-US"/>
              <a:t>Descriptive</a:t>
            </a:r>
          </a:p>
          <a:p>
            <a:pPr marL="0" indent="0">
              <a:buFontTx/>
              <a:buAutoNum type="arabicPeriod"/>
              <a:defRPr/>
            </a:pPr>
            <a:r>
              <a:rPr lang="en-GB" altLang="en-US"/>
              <a:t>Crosstabs</a:t>
            </a:r>
          </a:p>
          <a:p>
            <a:pPr marL="0" indent="0">
              <a:buFontTx/>
              <a:buAutoNum type="arabicPeriod"/>
              <a:defRPr/>
            </a:pPr>
            <a:r>
              <a:rPr lang="en-GB" altLang="en-US"/>
              <a:t>cells</a:t>
            </a:r>
          </a:p>
        </p:txBody>
      </p:sp>
    </p:spTree>
  </p:cSld>
  <p:clrMapOvr>
    <a:masterClrMapping/>
  </p:clrMapOvr>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4EE6CA-8EF7-4BE3-A607-601B7DA1A320}"/>
              </a:ext>
            </a:extLst>
          </p:cNvPr>
          <p:cNvSpPr>
            <a:spLocks noGrp="1"/>
          </p:cNvSpPr>
          <p:nvPr>
            <p:ph type="title" idx="4294967295"/>
          </p:nvPr>
        </p:nvSpPr>
        <p:spPr>
          <a:xfrm>
            <a:off x="711200" y="365125"/>
            <a:ext cx="11480800" cy="1325563"/>
          </a:xfrm>
          <a:prstGeom prst="rect">
            <a:avLst/>
          </a:prstGeom>
        </p:spPr>
        <p:txBody>
          <a:bodyPr/>
          <a:lstStyle/>
          <a:p>
            <a:pPr algn="ctr">
              <a:defRPr/>
            </a:pPr>
            <a:r>
              <a:rPr lang="en-GB">
                <a:ea typeface="+mj-ea"/>
              </a:rPr>
              <a:t>Post hoc Chi squared</a:t>
            </a:r>
          </a:p>
        </p:txBody>
      </p:sp>
      <p:sp>
        <p:nvSpPr>
          <p:cNvPr id="3" name="Content Placeholder 2">
            <a:extLst>
              <a:ext uri="{FF2B5EF4-FFF2-40B4-BE49-F238E27FC236}">
                <a16:creationId xmlns:a16="http://schemas.microsoft.com/office/drawing/2014/main" id="{7C46AC36-B179-426B-A46F-BF742D748AE9}"/>
              </a:ext>
            </a:extLst>
          </p:cNvPr>
          <p:cNvSpPr>
            <a:spLocks noGrp="1"/>
          </p:cNvSpPr>
          <p:nvPr>
            <p:ph idx="4294967295"/>
          </p:nvPr>
        </p:nvSpPr>
        <p:spPr>
          <a:xfrm>
            <a:off x="711200" y="1825625"/>
            <a:ext cx="11480800" cy="3576638"/>
          </a:xfrm>
          <a:prstGeom prst="rect">
            <a:avLst/>
          </a:prstGeom>
        </p:spPr>
        <p:txBody>
          <a:bodyPr>
            <a:normAutofit fontScale="85000" lnSpcReduction="10000"/>
          </a:bodyPr>
          <a:lstStyle/>
          <a:p>
            <a:pPr marL="0" indent="0">
              <a:buNone/>
              <a:defRPr/>
            </a:pPr>
            <a:r>
              <a:rPr lang="en-GB"/>
              <a:t>Tick adjusted standardised residuals </a:t>
            </a:r>
            <a:r>
              <a:rPr lang="en-GB">
                <a:solidFill>
                  <a:srgbClr val="FF0000"/>
                </a:solidFill>
              </a:rPr>
              <a:t>( Z- scores)</a:t>
            </a:r>
          </a:p>
          <a:p>
            <a:pPr marL="0" indent="0">
              <a:buNone/>
              <a:defRPr/>
            </a:pPr>
            <a:r>
              <a:rPr lang="en-GB"/>
              <a:t>Click on percentages</a:t>
            </a:r>
          </a:p>
          <a:p>
            <a:pPr marL="0" indent="0">
              <a:buNone/>
              <a:defRPr/>
            </a:pPr>
            <a:endParaRPr lang="en-GB"/>
          </a:p>
          <a:p>
            <a:pPr marL="0" indent="0">
              <a:buNone/>
              <a:defRPr/>
            </a:pPr>
            <a:r>
              <a:rPr lang="en-GB"/>
              <a:t>Click OK</a:t>
            </a:r>
          </a:p>
          <a:p>
            <a:pPr marL="0" indent="0">
              <a:buNone/>
              <a:defRPr/>
            </a:pPr>
            <a:endParaRPr lang="en-GB"/>
          </a:p>
          <a:p>
            <a:pPr marL="0" indent="0">
              <a:buNone/>
              <a:defRPr/>
            </a:pPr>
            <a:r>
              <a:rPr lang="en-GB">
                <a:solidFill>
                  <a:srgbClr val="FF0000"/>
                </a:solidFill>
              </a:rPr>
              <a:t>If Z score (adjusted </a:t>
            </a:r>
            <a:r>
              <a:rPr lang="en-GB" err="1">
                <a:solidFill>
                  <a:srgbClr val="FF0000"/>
                </a:solidFill>
              </a:rPr>
              <a:t>Std</a:t>
            </a:r>
            <a:r>
              <a:rPr lang="en-GB">
                <a:solidFill>
                  <a:srgbClr val="FF0000"/>
                </a:solidFill>
              </a:rPr>
              <a:t> Residual) is greater than 1.96 then significance difference exists</a:t>
            </a:r>
            <a:r>
              <a:rPr lang="en-GB">
                <a:solidFill>
                  <a:srgbClr val="FF0000"/>
                </a:solidFill>
                <a:ea typeface="+mn-ea"/>
              </a:rPr>
              <a:t>.</a:t>
            </a:r>
          </a:p>
          <a:p>
            <a:pPr marL="0" indent="0">
              <a:buNone/>
              <a:defRPr/>
            </a:pPr>
            <a:endParaRPr lang="en-GB">
              <a:solidFill>
                <a:srgbClr val="FF0000"/>
              </a:solidFill>
              <a:ea typeface="+mn-ea"/>
            </a:endParaRPr>
          </a:p>
          <a:p>
            <a:pPr marL="0" indent="0">
              <a:buNone/>
              <a:defRPr/>
            </a:pPr>
            <a:r>
              <a:rPr lang="en-GB" sz="2400">
                <a:solidFill>
                  <a:schemeClr val="accent2"/>
                </a:solidFill>
              </a:rPr>
              <a:t>However this just tells your there is a difference from expected and not what the confidence probability (p level) is.</a:t>
            </a:r>
          </a:p>
        </p:txBody>
      </p:sp>
    </p:spTree>
  </p:cSld>
  <p:clrMapOvr>
    <a:masterClrMapping/>
  </p:clrMapOvr>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idx="4294967295"/>
          </p:nvPr>
        </p:nvSpPr>
        <p:spPr>
          <a:xfrm>
            <a:off x="0" y="309563"/>
            <a:ext cx="9144000" cy="769937"/>
          </a:xfrm>
          <a:prstGeom prst="rect">
            <a:avLst/>
          </a:prstGeom>
        </p:spPr>
        <p:txBody>
          <a:bodyPr>
            <a:noAutofit/>
          </a:bodyPr>
          <a:lstStyle/>
          <a:p>
            <a:r>
              <a:rPr lang="en-GB" sz="2800"/>
              <a:t>A comparison of physical activity levels between boys and girls in Carmarthenshire secondary education yr11.</a:t>
            </a:r>
          </a:p>
        </p:txBody>
      </p:sp>
      <p:sp>
        <p:nvSpPr>
          <p:cNvPr id="3" name="Subtitle 2"/>
          <p:cNvSpPr>
            <a:spLocks noGrp="1"/>
          </p:cNvSpPr>
          <p:nvPr>
            <p:ph type="subTitle" idx="4294967295"/>
          </p:nvPr>
        </p:nvSpPr>
        <p:spPr>
          <a:xfrm>
            <a:off x="0" y="1552575"/>
            <a:ext cx="5089525" cy="5130800"/>
          </a:xfrm>
          <a:prstGeom prst="rect">
            <a:avLst/>
          </a:prstGeom>
        </p:spPr>
        <p:txBody>
          <a:bodyPr>
            <a:normAutofit fontScale="92500" lnSpcReduction="20000"/>
          </a:bodyPr>
          <a:lstStyle/>
          <a:p>
            <a:r>
              <a:rPr lang="en-GB">
                <a:solidFill>
                  <a:srgbClr val="FF0000"/>
                </a:solidFill>
              </a:rPr>
              <a:t>Chi Squared (</a:t>
            </a:r>
            <a:r>
              <a:rPr lang="el-GR">
                <a:solidFill>
                  <a:srgbClr val="FF0000"/>
                </a:solidFill>
              </a:rPr>
              <a:t>χ</a:t>
            </a:r>
            <a:r>
              <a:rPr lang="en-GB" baseline="30000">
                <a:solidFill>
                  <a:srgbClr val="FF0000"/>
                </a:solidFill>
              </a:rPr>
              <a:t>2</a:t>
            </a:r>
            <a:r>
              <a:rPr lang="en-GB">
                <a:solidFill>
                  <a:srgbClr val="FF0000"/>
                </a:solidFill>
              </a:rPr>
              <a:t>) Analysis</a:t>
            </a:r>
          </a:p>
          <a:p>
            <a:endParaRPr lang="en-GB"/>
          </a:p>
          <a:p>
            <a:r>
              <a:rPr lang="en-GB"/>
              <a:t>Comparisons between nominal data</a:t>
            </a:r>
          </a:p>
          <a:p>
            <a:endParaRPr lang="en-GB"/>
          </a:p>
          <a:p>
            <a:r>
              <a:rPr lang="en-GB"/>
              <a:t>Useful surveys and questionnaires</a:t>
            </a:r>
          </a:p>
          <a:p>
            <a:endParaRPr lang="en-GB"/>
          </a:p>
          <a:p>
            <a:r>
              <a:rPr lang="en-GB"/>
              <a:t>Non-Parametric difference test</a:t>
            </a:r>
          </a:p>
          <a:p>
            <a:endParaRPr lang="en-GB">
              <a:solidFill>
                <a:srgbClr val="0070C0"/>
              </a:solidFill>
            </a:endParaRPr>
          </a:p>
          <a:p>
            <a:r>
              <a:rPr lang="en-GB">
                <a:solidFill>
                  <a:srgbClr val="0070C0"/>
                </a:solidFill>
              </a:rPr>
              <a:t>Compares data that we actually collect to data that we would expect to get if there were no differences in the distribution of data between categories</a:t>
            </a:r>
          </a:p>
          <a:p>
            <a:endParaRPr lang="en-GB"/>
          </a:p>
          <a:p>
            <a:endParaRPr lang="en-GB"/>
          </a:p>
        </p:txBody>
      </p:sp>
      <p:graphicFrame>
        <p:nvGraphicFramePr>
          <p:cNvPr id="6" name="Table 5"/>
          <p:cNvGraphicFramePr>
            <a:graphicFrameLocks noGrp="1"/>
          </p:cNvGraphicFramePr>
          <p:nvPr/>
        </p:nvGraphicFramePr>
        <p:xfrm>
          <a:off x="6630957" y="1445877"/>
          <a:ext cx="5561042" cy="2227901"/>
        </p:xfrm>
        <a:graphic>
          <a:graphicData uri="http://schemas.openxmlformats.org/drawingml/2006/table">
            <a:tbl>
              <a:tblPr>
                <a:tableStyleId>{5C22544A-7EE6-4342-B048-85BDC9FD1C3A}</a:tableStyleId>
              </a:tblPr>
              <a:tblGrid>
                <a:gridCol w="1630162">
                  <a:extLst>
                    <a:ext uri="{9D8B030D-6E8A-4147-A177-3AD203B41FA5}">
                      <a16:colId xmlns:a16="http://schemas.microsoft.com/office/drawing/2014/main" val="154488410"/>
                    </a:ext>
                  </a:extLst>
                </a:gridCol>
                <a:gridCol w="786176">
                  <a:extLst>
                    <a:ext uri="{9D8B030D-6E8A-4147-A177-3AD203B41FA5}">
                      <a16:colId xmlns:a16="http://schemas.microsoft.com/office/drawing/2014/main" val="3309188495"/>
                    </a:ext>
                  </a:extLst>
                </a:gridCol>
                <a:gridCol w="786176">
                  <a:extLst>
                    <a:ext uri="{9D8B030D-6E8A-4147-A177-3AD203B41FA5}">
                      <a16:colId xmlns:a16="http://schemas.microsoft.com/office/drawing/2014/main" val="787110684"/>
                    </a:ext>
                  </a:extLst>
                </a:gridCol>
                <a:gridCol w="786176">
                  <a:extLst>
                    <a:ext uri="{9D8B030D-6E8A-4147-A177-3AD203B41FA5}">
                      <a16:colId xmlns:a16="http://schemas.microsoft.com/office/drawing/2014/main" val="3967870703"/>
                    </a:ext>
                  </a:extLst>
                </a:gridCol>
                <a:gridCol w="786176">
                  <a:extLst>
                    <a:ext uri="{9D8B030D-6E8A-4147-A177-3AD203B41FA5}">
                      <a16:colId xmlns:a16="http://schemas.microsoft.com/office/drawing/2014/main" val="3361746068"/>
                    </a:ext>
                  </a:extLst>
                </a:gridCol>
                <a:gridCol w="786176">
                  <a:extLst>
                    <a:ext uri="{9D8B030D-6E8A-4147-A177-3AD203B41FA5}">
                      <a16:colId xmlns:a16="http://schemas.microsoft.com/office/drawing/2014/main" val="3708283022"/>
                    </a:ext>
                  </a:extLst>
                </a:gridCol>
              </a:tblGrid>
              <a:tr h="251979">
                <a:tc gridSpan="6">
                  <a:txBody>
                    <a:bodyPr/>
                    <a:lstStyle/>
                    <a:p>
                      <a:pPr algn="ctr" fontAlgn="b"/>
                      <a:r>
                        <a:rPr lang="en-GB" sz="1800" u="none" strike="noStrike">
                          <a:effectLst/>
                        </a:rPr>
                        <a:t>Sports Played by men and women</a:t>
                      </a:r>
                      <a:endParaRPr lang="en-GB" sz="1800" b="0" i="0" u="none" strike="noStrike">
                        <a:solidFill>
                          <a:srgbClr val="000000"/>
                        </a:solidFill>
                        <a:effectLst/>
                        <a:latin typeface="Calibri" panose="020F0502020204030204" pitchFamily="34" charset="0"/>
                      </a:endParaRPr>
                    </a:p>
                  </a:txBody>
                  <a:tcPr marL="4763" marR="4763" marT="4763" marB="0" anchor="b"/>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337155104"/>
                  </a:ext>
                </a:extLst>
              </a:tr>
              <a:tr h="251979">
                <a:tc>
                  <a:txBody>
                    <a:bodyPr/>
                    <a:lstStyle/>
                    <a:p>
                      <a:pPr algn="l" fontAlgn="b"/>
                      <a:endParaRPr lang="en-GB" sz="18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r>
                        <a:rPr lang="en-GB" sz="1800" u="none" strike="noStrike">
                          <a:effectLst/>
                        </a:rPr>
                        <a:t>Football</a:t>
                      </a:r>
                      <a:endParaRPr lang="en-GB" sz="18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r>
                        <a:rPr lang="en-GB" sz="1800" u="none" strike="noStrike">
                          <a:effectLst/>
                        </a:rPr>
                        <a:t>Rugby </a:t>
                      </a:r>
                      <a:endParaRPr lang="en-GB" sz="18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r>
                        <a:rPr lang="en-GB" sz="1800" u="none" strike="noStrike">
                          <a:effectLst/>
                        </a:rPr>
                        <a:t>Hockey</a:t>
                      </a:r>
                      <a:endParaRPr lang="en-GB" sz="18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r>
                        <a:rPr lang="en-GB" sz="1800" u="none" strike="noStrike">
                          <a:effectLst/>
                        </a:rPr>
                        <a:t>Netball</a:t>
                      </a:r>
                      <a:endParaRPr lang="en-GB" sz="18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endParaRPr lang="en-GB" sz="1800" b="0" i="0" u="none" strike="noStrike">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2329645971"/>
                  </a:ext>
                </a:extLst>
              </a:tr>
              <a:tr h="251979">
                <a:tc>
                  <a:txBody>
                    <a:bodyPr/>
                    <a:lstStyle/>
                    <a:p>
                      <a:pPr algn="l" fontAlgn="b"/>
                      <a:r>
                        <a:rPr lang="en-GB" sz="1800" u="none" strike="noStrike">
                          <a:effectLst/>
                        </a:rPr>
                        <a:t>Men Actual</a:t>
                      </a:r>
                      <a:endParaRPr lang="en-GB" sz="1800" b="0" i="0" u="none" strike="noStrike">
                        <a:solidFill>
                          <a:srgbClr val="000000"/>
                        </a:solidFill>
                        <a:effectLst/>
                        <a:latin typeface="Calibri" panose="020F0502020204030204" pitchFamily="34" charset="0"/>
                      </a:endParaRPr>
                    </a:p>
                  </a:txBody>
                  <a:tcPr marL="4763" marR="4763" marT="4763" marB="0" anchor="b"/>
                </a:tc>
                <a:tc>
                  <a:txBody>
                    <a:bodyPr/>
                    <a:lstStyle/>
                    <a:p>
                      <a:pPr algn="r" fontAlgn="b"/>
                      <a:r>
                        <a:rPr lang="en-GB" sz="1800" u="none" strike="noStrike">
                          <a:effectLst/>
                        </a:rPr>
                        <a:t>50</a:t>
                      </a:r>
                      <a:endParaRPr lang="en-GB" sz="1800" b="0" i="0" u="none" strike="noStrike">
                        <a:solidFill>
                          <a:srgbClr val="000000"/>
                        </a:solidFill>
                        <a:effectLst/>
                        <a:latin typeface="Calibri" panose="020F0502020204030204" pitchFamily="34" charset="0"/>
                      </a:endParaRPr>
                    </a:p>
                  </a:txBody>
                  <a:tcPr marL="4763" marR="4763" marT="4763" marB="0" anchor="b"/>
                </a:tc>
                <a:tc>
                  <a:txBody>
                    <a:bodyPr/>
                    <a:lstStyle/>
                    <a:p>
                      <a:pPr algn="r" fontAlgn="b"/>
                      <a:r>
                        <a:rPr lang="en-GB" sz="1800" u="none" strike="noStrike">
                          <a:effectLst/>
                        </a:rPr>
                        <a:t>45</a:t>
                      </a:r>
                      <a:endParaRPr lang="en-GB" sz="1800" b="0" i="0" u="none" strike="noStrike">
                        <a:solidFill>
                          <a:srgbClr val="000000"/>
                        </a:solidFill>
                        <a:effectLst/>
                        <a:latin typeface="Calibri" panose="020F0502020204030204" pitchFamily="34" charset="0"/>
                      </a:endParaRPr>
                    </a:p>
                  </a:txBody>
                  <a:tcPr marL="4763" marR="4763" marT="4763" marB="0" anchor="b"/>
                </a:tc>
                <a:tc>
                  <a:txBody>
                    <a:bodyPr/>
                    <a:lstStyle/>
                    <a:p>
                      <a:pPr algn="r" fontAlgn="b"/>
                      <a:r>
                        <a:rPr lang="en-GB" sz="1800" u="none" strike="noStrike">
                          <a:effectLst/>
                        </a:rPr>
                        <a:t>12</a:t>
                      </a:r>
                      <a:endParaRPr lang="en-GB" sz="1800" b="0" i="0" u="none" strike="noStrike">
                        <a:solidFill>
                          <a:srgbClr val="000000"/>
                        </a:solidFill>
                        <a:effectLst/>
                        <a:latin typeface="Calibri" panose="020F0502020204030204" pitchFamily="34" charset="0"/>
                      </a:endParaRPr>
                    </a:p>
                  </a:txBody>
                  <a:tcPr marL="4763" marR="4763" marT="4763" marB="0" anchor="b"/>
                </a:tc>
                <a:tc>
                  <a:txBody>
                    <a:bodyPr/>
                    <a:lstStyle/>
                    <a:p>
                      <a:pPr algn="r" fontAlgn="b"/>
                      <a:r>
                        <a:rPr lang="en-GB" sz="1800" u="none" strike="noStrike">
                          <a:effectLst/>
                        </a:rPr>
                        <a:t>5</a:t>
                      </a:r>
                      <a:endParaRPr lang="en-GB" sz="18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endParaRPr lang="en-GB" sz="1800" b="0" i="0" u="none" strike="noStrike">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3858514200"/>
                  </a:ext>
                </a:extLst>
              </a:tr>
              <a:tr h="251979">
                <a:tc>
                  <a:txBody>
                    <a:bodyPr/>
                    <a:lstStyle/>
                    <a:p>
                      <a:pPr algn="l" fontAlgn="b"/>
                      <a:r>
                        <a:rPr lang="en-GB" sz="1800" u="none" strike="noStrike">
                          <a:effectLst/>
                        </a:rPr>
                        <a:t>Men Expected</a:t>
                      </a:r>
                      <a:endParaRPr lang="en-GB" sz="1800" b="0" i="0" u="none" strike="noStrike">
                        <a:solidFill>
                          <a:srgbClr val="000000"/>
                        </a:solidFill>
                        <a:effectLst/>
                        <a:latin typeface="Calibri" panose="020F0502020204030204" pitchFamily="34" charset="0"/>
                      </a:endParaRPr>
                    </a:p>
                  </a:txBody>
                  <a:tcPr marL="4763" marR="4763" marT="4763" marB="0" anchor="b"/>
                </a:tc>
                <a:tc>
                  <a:txBody>
                    <a:bodyPr/>
                    <a:lstStyle/>
                    <a:p>
                      <a:pPr algn="r" fontAlgn="b"/>
                      <a:r>
                        <a:rPr lang="en-GB" sz="1800" u="none" strike="noStrike">
                          <a:effectLst/>
                        </a:rPr>
                        <a:t>34.5</a:t>
                      </a:r>
                      <a:endParaRPr lang="en-GB" sz="1800" b="0" i="0" u="none" strike="noStrike">
                        <a:solidFill>
                          <a:srgbClr val="000000"/>
                        </a:solidFill>
                        <a:effectLst/>
                        <a:latin typeface="Calibri" panose="020F0502020204030204" pitchFamily="34" charset="0"/>
                      </a:endParaRPr>
                    </a:p>
                  </a:txBody>
                  <a:tcPr marL="4763" marR="4763" marT="4763" marB="0" anchor="b"/>
                </a:tc>
                <a:tc>
                  <a:txBody>
                    <a:bodyPr/>
                    <a:lstStyle/>
                    <a:p>
                      <a:pPr algn="r" fontAlgn="b"/>
                      <a:r>
                        <a:rPr lang="en-GB" sz="1800" u="none" strike="noStrike">
                          <a:effectLst/>
                        </a:rPr>
                        <a:t>29</a:t>
                      </a:r>
                      <a:endParaRPr lang="en-GB" sz="1800" b="0" i="0" u="none" strike="noStrike">
                        <a:solidFill>
                          <a:srgbClr val="000000"/>
                        </a:solidFill>
                        <a:effectLst/>
                        <a:latin typeface="Calibri" panose="020F0502020204030204" pitchFamily="34" charset="0"/>
                      </a:endParaRPr>
                    </a:p>
                  </a:txBody>
                  <a:tcPr marL="4763" marR="4763" marT="4763" marB="0" anchor="b"/>
                </a:tc>
                <a:tc>
                  <a:txBody>
                    <a:bodyPr/>
                    <a:lstStyle/>
                    <a:p>
                      <a:pPr algn="r" fontAlgn="b"/>
                      <a:r>
                        <a:rPr lang="en-GB" sz="1800" u="none" strike="noStrike">
                          <a:effectLst/>
                        </a:rPr>
                        <a:t>26.5</a:t>
                      </a:r>
                      <a:endParaRPr lang="en-GB" sz="1800" b="0" i="0" u="none" strike="noStrike">
                        <a:solidFill>
                          <a:srgbClr val="000000"/>
                        </a:solidFill>
                        <a:effectLst/>
                        <a:latin typeface="Calibri" panose="020F0502020204030204" pitchFamily="34" charset="0"/>
                      </a:endParaRPr>
                    </a:p>
                  </a:txBody>
                  <a:tcPr marL="4763" marR="4763" marT="4763" marB="0" anchor="b"/>
                </a:tc>
                <a:tc>
                  <a:txBody>
                    <a:bodyPr/>
                    <a:lstStyle/>
                    <a:p>
                      <a:pPr algn="r" fontAlgn="b"/>
                      <a:r>
                        <a:rPr lang="en-GB" sz="1800" u="none" strike="noStrike">
                          <a:effectLst/>
                        </a:rPr>
                        <a:t>13.5</a:t>
                      </a:r>
                      <a:endParaRPr lang="en-GB" sz="18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endParaRPr lang="en-GB" sz="1800" b="0" i="0" u="none" strike="noStrike">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2077124379"/>
                  </a:ext>
                </a:extLst>
              </a:tr>
              <a:tr h="251979">
                <a:tc>
                  <a:txBody>
                    <a:bodyPr/>
                    <a:lstStyle/>
                    <a:p>
                      <a:pPr algn="l" fontAlgn="b"/>
                      <a:endParaRPr lang="en-GB" sz="18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endParaRPr lang="en-GB" sz="18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endParaRPr lang="en-GB" sz="18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endParaRPr lang="en-GB" sz="18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endParaRPr lang="en-GB" sz="18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endParaRPr lang="en-GB" sz="1800" b="0" i="0" u="none" strike="noStrike">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3417022551"/>
                  </a:ext>
                </a:extLst>
              </a:tr>
              <a:tr h="251979">
                <a:tc>
                  <a:txBody>
                    <a:bodyPr/>
                    <a:lstStyle/>
                    <a:p>
                      <a:pPr algn="l" fontAlgn="b"/>
                      <a:r>
                        <a:rPr lang="en-GB" sz="1800" u="none" strike="noStrike">
                          <a:effectLst/>
                        </a:rPr>
                        <a:t>Women actual</a:t>
                      </a:r>
                      <a:endParaRPr lang="en-GB" sz="1800" b="0" i="0" u="none" strike="noStrike">
                        <a:solidFill>
                          <a:srgbClr val="000000"/>
                        </a:solidFill>
                        <a:effectLst/>
                        <a:latin typeface="Calibri" panose="020F0502020204030204" pitchFamily="34" charset="0"/>
                      </a:endParaRPr>
                    </a:p>
                  </a:txBody>
                  <a:tcPr marL="4763" marR="4763" marT="4763" marB="0" anchor="b"/>
                </a:tc>
                <a:tc>
                  <a:txBody>
                    <a:bodyPr/>
                    <a:lstStyle/>
                    <a:p>
                      <a:pPr algn="r" fontAlgn="b"/>
                      <a:r>
                        <a:rPr lang="en-GB" sz="1800" u="none" strike="noStrike">
                          <a:effectLst/>
                        </a:rPr>
                        <a:t>22</a:t>
                      </a:r>
                      <a:endParaRPr lang="en-GB" sz="1800" b="0" i="0" u="none" strike="noStrike">
                        <a:solidFill>
                          <a:srgbClr val="000000"/>
                        </a:solidFill>
                        <a:effectLst/>
                        <a:latin typeface="Calibri" panose="020F0502020204030204" pitchFamily="34" charset="0"/>
                      </a:endParaRPr>
                    </a:p>
                  </a:txBody>
                  <a:tcPr marL="4763" marR="4763" marT="4763" marB="0" anchor="b"/>
                </a:tc>
                <a:tc>
                  <a:txBody>
                    <a:bodyPr/>
                    <a:lstStyle/>
                    <a:p>
                      <a:pPr algn="r" fontAlgn="b"/>
                      <a:r>
                        <a:rPr lang="en-GB" sz="1800" u="none" strike="noStrike">
                          <a:effectLst/>
                        </a:rPr>
                        <a:t>18</a:t>
                      </a:r>
                      <a:endParaRPr lang="en-GB" sz="1800" b="0" i="0" u="none" strike="noStrike">
                        <a:solidFill>
                          <a:srgbClr val="000000"/>
                        </a:solidFill>
                        <a:effectLst/>
                        <a:latin typeface="Calibri" panose="020F0502020204030204" pitchFamily="34" charset="0"/>
                      </a:endParaRPr>
                    </a:p>
                  </a:txBody>
                  <a:tcPr marL="4763" marR="4763" marT="4763" marB="0" anchor="b"/>
                </a:tc>
                <a:tc>
                  <a:txBody>
                    <a:bodyPr/>
                    <a:lstStyle/>
                    <a:p>
                      <a:pPr algn="r" fontAlgn="b"/>
                      <a:r>
                        <a:rPr lang="en-GB" sz="1800" u="none" strike="noStrike">
                          <a:effectLst/>
                        </a:rPr>
                        <a:t>45</a:t>
                      </a:r>
                      <a:endParaRPr lang="en-GB" sz="1800" b="0" i="0" u="none" strike="noStrike">
                        <a:solidFill>
                          <a:srgbClr val="000000"/>
                        </a:solidFill>
                        <a:effectLst/>
                        <a:latin typeface="Calibri" panose="020F0502020204030204" pitchFamily="34" charset="0"/>
                      </a:endParaRPr>
                    </a:p>
                  </a:txBody>
                  <a:tcPr marL="4763" marR="4763" marT="4763" marB="0" anchor="b"/>
                </a:tc>
                <a:tc>
                  <a:txBody>
                    <a:bodyPr/>
                    <a:lstStyle/>
                    <a:p>
                      <a:pPr algn="r" fontAlgn="b"/>
                      <a:r>
                        <a:rPr lang="en-GB" sz="1800" u="none" strike="noStrike">
                          <a:effectLst/>
                        </a:rPr>
                        <a:t>34</a:t>
                      </a:r>
                      <a:endParaRPr lang="en-GB" sz="18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endParaRPr lang="en-GB" sz="1800" b="0" i="0" u="none" strike="noStrike">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4044509770"/>
                  </a:ext>
                </a:extLst>
              </a:tr>
              <a:tr h="251979">
                <a:tc>
                  <a:txBody>
                    <a:bodyPr/>
                    <a:lstStyle/>
                    <a:p>
                      <a:pPr algn="l" fontAlgn="b"/>
                      <a:r>
                        <a:rPr lang="en-GB" sz="1800" u="none" strike="noStrike">
                          <a:effectLst/>
                        </a:rPr>
                        <a:t>Women Expected</a:t>
                      </a:r>
                      <a:endParaRPr lang="en-GB" sz="1800" b="0" i="0" u="none" strike="noStrike">
                        <a:solidFill>
                          <a:srgbClr val="000000"/>
                        </a:solidFill>
                        <a:effectLst/>
                        <a:latin typeface="Calibri" panose="020F0502020204030204" pitchFamily="34" charset="0"/>
                      </a:endParaRPr>
                    </a:p>
                  </a:txBody>
                  <a:tcPr marL="4763" marR="4763" marT="4763" marB="0" anchor="b"/>
                </a:tc>
                <a:tc>
                  <a:txBody>
                    <a:bodyPr/>
                    <a:lstStyle/>
                    <a:p>
                      <a:pPr algn="r" fontAlgn="b"/>
                      <a:r>
                        <a:rPr lang="en-GB" sz="1800" u="none" strike="noStrike">
                          <a:effectLst/>
                        </a:rPr>
                        <a:t>38.5</a:t>
                      </a:r>
                      <a:endParaRPr lang="en-GB" sz="1800" b="0" i="0" u="none" strike="noStrike">
                        <a:solidFill>
                          <a:srgbClr val="000000"/>
                        </a:solidFill>
                        <a:effectLst/>
                        <a:latin typeface="Calibri" panose="020F0502020204030204" pitchFamily="34" charset="0"/>
                      </a:endParaRPr>
                    </a:p>
                  </a:txBody>
                  <a:tcPr marL="4763" marR="4763" marT="4763" marB="0" anchor="b"/>
                </a:tc>
                <a:tc>
                  <a:txBody>
                    <a:bodyPr/>
                    <a:lstStyle/>
                    <a:p>
                      <a:pPr algn="r" fontAlgn="b"/>
                      <a:r>
                        <a:rPr lang="en-GB" sz="1800" u="none" strike="noStrike">
                          <a:effectLst/>
                        </a:rPr>
                        <a:t>33.5</a:t>
                      </a:r>
                      <a:endParaRPr lang="en-GB" sz="1800" b="0" i="0" u="none" strike="noStrike">
                        <a:solidFill>
                          <a:srgbClr val="000000"/>
                        </a:solidFill>
                        <a:effectLst/>
                        <a:latin typeface="Calibri" panose="020F0502020204030204" pitchFamily="34" charset="0"/>
                      </a:endParaRPr>
                    </a:p>
                  </a:txBody>
                  <a:tcPr marL="4763" marR="4763" marT="4763" marB="0" anchor="b"/>
                </a:tc>
                <a:tc>
                  <a:txBody>
                    <a:bodyPr/>
                    <a:lstStyle/>
                    <a:p>
                      <a:pPr algn="r" fontAlgn="b"/>
                      <a:r>
                        <a:rPr lang="en-GB" sz="1800" u="none" strike="noStrike">
                          <a:effectLst/>
                        </a:rPr>
                        <a:t>30.5</a:t>
                      </a:r>
                      <a:endParaRPr lang="en-GB" sz="1800" b="0" i="0" u="none" strike="noStrike">
                        <a:solidFill>
                          <a:srgbClr val="000000"/>
                        </a:solidFill>
                        <a:effectLst/>
                        <a:latin typeface="Calibri" panose="020F0502020204030204" pitchFamily="34" charset="0"/>
                      </a:endParaRPr>
                    </a:p>
                  </a:txBody>
                  <a:tcPr marL="4763" marR="4763" marT="4763" marB="0" anchor="b"/>
                </a:tc>
                <a:tc>
                  <a:txBody>
                    <a:bodyPr/>
                    <a:lstStyle/>
                    <a:p>
                      <a:pPr algn="r" fontAlgn="b"/>
                      <a:r>
                        <a:rPr lang="en-GB" sz="1800" u="none" strike="noStrike">
                          <a:effectLst/>
                        </a:rPr>
                        <a:t>15.5</a:t>
                      </a:r>
                      <a:endParaRPr lang="en-GB" sz="18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endParaRPr lang="en-GB" sz="1800" b="0" i="0" u="none" strike="noStrike">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3038298689"/>
                  </a:ext>
                </a:extLst>
              </a:tr>
            </a:tbl>
          </a:graphicData>
        </a:graphic>
      </p:graphicFrame>
      <p:graphicFrame>
        <p:nvGraphicFramePr>
          <p:cNvPr id="8" name="Chart 7"/>
          <p:cNvGraphicFramePr>
            <a:graphicFrameLocks/>
          </p:cNvGraphicFramePr>
          <p:nvPr/>
        </p:nvGraphicFramePr>
        <p:xfrm>
          <a:off x="6876662" y="3850755"/>
          <a:ext cx="4668416" cy="2831841"/>
        </p:xfrm>
        <a:graphic>
          <a:graphicData uri="http://schemas.openxmlformats.org/drawingml/2006/chart">
            <c:chart xmlns:c="http://schemas.openxmlformats.org/drawingml/2006/chart" xmlns:r="http://schemas.openxmlformats.org/officeDocument/2006/relationships" r:id="rId2"/>
          </a:graphicData>
        </a:graphic>
      </p:graphicFrame>
      <p:sp>
        <p:nvSpPr>
          <p:cNvPr id="4" name="Down Arrow 3"/>
          <p:cNvSpPr/>
          <p:nvPr/>
        </p:nvSpPr>
        <p:spPr>
          <a:xfrm>
            <a:off x="3054220" y="1946988"/>
            <a:ext cx="295705" cy="55983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31274832"/>
      </p:ext>
    </p:extLst>
  </p:cSld>
  <p:clrMapOvr>
    <a:masterClrMapping/>
  </p:clrMapOvr>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711200" y="365125"/>
            <a:ext cx="11480800" cy="1325563"/>
          </a:xfrm>
          <a:prstGeom prst="rect">
            <a:avLst/>
          </a:prstGeom>
        </p:spPr>
        <p:txBody>
          <a:bodyPr/>
          <a:lstStyle/>
          <a:p>
            <a:pPr algn="ctr"/>
            <a:r>
              <a:rPr lang="en-GB"/>
              <a:t>Research questions</a:t>
            </a:r>
          </a:p>
        </p:txBody>
      </p:sp>
      <p:sp>
        <p:nvSpPr>
          <p:cNvPr id="3" name="Content Placeholder 2"/>
          <p:cNvSpPr>
            <a:spLocks noGrp="1"/>
          </p:cNvSpPr>
          <p:nvPr>
            <p:ph idx="4294967295"/>
          </p:nvPr>
        </p:nvSpPr>
        <p:spPr>
          <a:xfrm>
            <a:off x="711200" y="1825625"/>
            <a:ext cx="11480800" cy="3576638"/>
          </a:xfrm>
          <a:prstGeom prst="rect">
            <a:avLst/>
          </a:prstGeom>
        </p:spPr>
        <p:txBody>
          <a:bodyPr/>
          <a:lstStyle/>
          <a:p>
            <a:pPr marL="514350" indent="-514350">
              <a:buFont typeface="+mj-lt"/>
              <a:buAutoNum type="arabicPeriod"/>
            </a:pPr>
            <a:r>
              <a:rPr lang="en-GB"/>
              <a:t>An evaluation of physical activity levels in schools of year 11 students.</a:t>
            </a:r>
          </a:p>
          <a:p>
            <a:pPr marL="514350" indent="-514350">
              <a:buFont typeface="+mj-lt"/>
              <a:buAutoNum type="arabicPeriod"/>
            </a:pPr>
            <a:endParaRPr lang="en-GB"/>
          </a:p>
          <a:p>
            <a:pPr marL="514350" indent="-514350">
              <a:buFont typeface="+mj-lt"/>
              <a:buAutoNum type="arabicPeriod"/>
            </a:pPr>
            <a:r>
              <a:rPr lang="en-GB"/>
              <a:t>An evaluation of the frequency of physical activity levels of year 11 students.</a:t>
            </a:r>
          </a:p>
          <a:p>
            <a:endParaRPr lang="en-GB"/>
          </a:p>
          <a:p>
            <a:pPr marL="0" indent="0">
              <a:buNone/>
            </a:pPr>
            <a:r>
              <a:rPr lang="en-GB"/>
              <a:t>For data see Excel spread sheet</a:t>
            </a:r>
          </a:p>
          <a:p>
            <a:pPr marL="0" indent="0">
              <a:buNone/>
            </a:pPr>
            <a:endParaRPr lang="en-GB"/>
          </a:p>
        </p:txBody>
      </p:sp>
      <p:graphicFrame>
        <p:nvGraphicFramePr>
          <p:cNvPr id="4" name="Table 3"/>
          <p:cNvGraphicFramePr>
            <a:graphicFrameLocks noGrp="1"/>
          </p:cNvGraphicFramePr>
          <p:nvPr/>
        </p:nvGraphicFramePr>
        <p:xfrm>
          <a:off x="7719923" y="4350679"/>
          <a:ext cx="2683533" cy="1616167"/>
        </p:xfrm>
        <a:graphic>
          <a:graphicData uri="http://schemas.openxmlformats.org/drawingml/2006/table">
            <a:tbl>
              <a:tblPr>
                <a:tableStyleId>{5C22544A-7EE6-4342-B048-85BDC9FD1C3A}</a:tableStyleId>
              </a:tblPr>
              <a:tblGrid>
                <a:gridCol w="894511">
                  <a:extLst>
                    <a:ext uri="{9D8B030D-6E8A-4147-A177-3AD203B41FA5}">
                      <a16:colId xmlns:a16="http://schemas.microsoft.com/office/drawing/2014/main" val="3640038870"/>
                    </a:ext>
                  </a:extLst>
                </a:gridCol>
                <a:gridCol w="894511">
                  <a:extLst>
                    <a:ext uri="{9D8B030D-6E8A-4147-A177-3AD203B41FA5}">
                      <a16:colId xmlns:a16="http://schemas.microsoft.com/office/drawing/2014/main" val="2183140921"/>
                    </a:ext>
                  </a:extLst>
                </a:gridCol>
                <a:gridCol w="894511">
                  <a:extLst>
                    <a:ext uri="{9D8B030D-6E8A-4147-A177-3AD203B41FA5}">
                      <a16:colId xmlns:a16="http://schemas.microsoft.com/office/drawing/2014/main" val="3536431562"/>
                    </a:ext>
                  </a:extLst>
                </a:gridCol>
              </a:tblGrid>
              <a:tr h="230881">
                <a:tc>
                  <a:txBody>
                    <a:bodyPr/>
                    <a:lstStyle/>
                    <a:p>
                      <a:pPr algn="l" fontAlgn="b"/>
                      <a:r>
                        <a:rPr lang="en-GB" sz="1200" u="none" strike="noStrike">
                          <a:effectLst/>
                        </a:rPr>
                        <a:t>Gender</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r>
                        <a:rPr lang="en-GB" sz="1200" u="none" strike="noStrike">
                          <a:effectLst/>
                        </a:rPr>
                        <a:t>activity Level</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l" fontAlgn="b"/>
                      <a:endParaRPr lang="en-GB" sz="1200" b="0" i="0" u="none" strike="noStrike">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3614322917"/>
                  </a:ext>
                </a:extLst>
              </a:tr>
              <a:tr h="230881">
                <a:tc>
                  <a:txBody>
                    <a:bodyPr/>
                    <a:lstStyle/>
                    <a:p>
                      <a:pPr algn="ctr" fontAlgn="b"/>
                      <a:r>
                        <a:rPr lang="en-GB" sz="1200" u="none" strike="noStrike">
                          <a:effectLst/>
                        </a:rPr>
                        <a:t>1</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a:effectLst/>
                        </a:rPr>
                        <a:t>3</a:t>
                      </a:r>
                      <a:endParaRPr lang="en-GB" sz="1200" b="0" i="0" u="none" strike="noStrike">
                        <a:solidFill>
                          <a:srgbClr val="000000"/>
                        </a:solidFill>
                        <a:effectLst/>
                        <a:latin typeface="Calibri" panose="020F0502020204030204" pitchFamily="34" charset="0"/>
                      </a:endParaRPr>
                    </a:p>
                  </a:txBody>
                  <a:tcPr marL="4763" marR="4763" marT="4763" marB="0" anchor="ctr"/>
                </a:tc>
                <a:tc>
                  <a:txBody>
                    <a:bodyPr/>
                    <a:lstStyle/>
                    <a:p>
                      <a:pPr algn="l" fontAlgn="b"/>
                      <a:r>
                        <a:rPr lang="en-GB" sz="1200" u="none" strike="noStrike">
                          <a:effectLst/>
                        </a:rPr>
                        <a:t>1=male</a:t>
                      </a:r>
                      <a:endParaRPr lang="en-GB" sz="1200" b="0" i="0" u="none" strike="noStrike">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1661293583"/>
                  </a:ext>
                </a:extLst>
              </a:tr>
              <a:tr h="230881">
                <a:tc>
                  <a:txBody>
                    <a:bodyPr/>
                    <a:lstStyle/>
                    <a:p>
                      <a:pPr algn="ctr" fontAlgn="b"/>
                      <a:r>
                        <a:rPr lang="en-GB" sz="1200" u="none" strike="noStrike">
                          <a:effectLst/>
                        </a:rPr>
                        <a:t>1</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a:effectLst/>
                        </a:rPr>
                        <a:t>4</a:t>
                      </a:r>
                      <a:endParaRPr lang="en-GB" sz="1200" b="0" i="0" u="none" strike="noStrike">
                        <a:solidFill>
                          <a:srgbClr val="000000"/>
                        </a:solidFill>
                        <a:effectLst/>
                        <a:latin typeface="Calibri" panose="020F0502020204030204" pitchFamily="34" charset="0"/>
                      </a:endParaRPr>
                    </a:p>
                  </a:txBody>
                  <a:tcPr marL="4763" marR="4763" marT="4763" marB="0" anchor="ctr"/>
                </a:tc>
                <a:tc>
                  <a:txBody>
                    <a:bodyPr/>
                    <a:lstStyle/>
                    <a:p>
                      <a:pPr algn="l" fontAlgn="b"/>
                      <a:r>
                        <a:rPr lang="en-GB" sz="1200" u="none" strike="noStrike">
                          <a:effectLst/>
                        </a:rPr>
                        <a:t>2=female</a:t>
                      </a:r>
                      <a:endParaRPr lang="en-GB" sz="1200" b="0" i="0" u="none" strike="noStrike">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3732631790"/>
                  </a:ext>
                </a:extLst>
              </a:tr>
              <a:tr h="230881">
                <a:tc>
                  <a:txBody>
                    <a:bodyPr/>
                    <a:lstStyle/>
                    <a:p>
                      <a:pPr algn="ctr" fontAlgn="b"/>
                      <a:r>
                        <a:rPr lang="en-GB" sz="1200" u="none" strike="noStrike">
                          <a:effectLst/>
                        </a:rPr>
                        <a:t>2</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a:effectLst/>
                        </a:rPr>
                        <a:t>3</a:t>
                      </a:r>
                      <a:endParaRPr lang="en-GB" sz="1200" b="0" i="0" u="none" strike="noStrike">
                        <a:solidFill>
                          <a:srgbClr val="000000"/>
                        </a:solidFill>
                        <a:effectLst/>
                        <a:latin typeface="Calibri" panose="020F0502020204030204" pitchFamily="34" charset="0"/>
                      </a:endParaRPr>
                    </a:p>
                  </a:txBody>
                  <a:tcPr marL="4763" marR="4763" marT="4763" marB="0" anchor="ctr"/>
                </a:tc>
                <a:tc>
                  <a:txBody>
                    <a:bodyPr/>
                    <a:lstStyle/>
                    <a:p>
                      <a:pPr algn="l" fontAlgn="b"/>
                      <a:r>
                        <a:rPr lang="en-GB" sz="1200" u="none" strike="noStrike">
                          <a:effectLst/>
                        </a:rPr>
                        <a:t>3=inactive</a:t>
                      </a:r>
                      <a:endParaRPr lang="en-GB" sz="1200" b="0" i="0" u="none" strike="noStrike">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3424377515"/>
                  </a:ext>
                </a:extLst>
              </a:tr>
              <a:tr h="230881">
                <a:tc>
                  <a:txBody>
                    <a:bodyPr/>
                    <a:lstStyle/>
                    <a:p>
                      <a:pPr algn="ctr" fontAlgn="b"/>
                      <a:r>
                        <a:rPr lang="en-GB" sz="1200" u="none" strike="noStrike">
                          <a:effectLst/>
                        </a:rPr>
                        <a:t>2</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a:effectLst/>
                        </a:rPr>
                        <a:t>4</a:t>
                      </a:r>
                      <a:endParaRPr lang="en-GB" sz="1200" b="0" i="0" u="none" strike="noStrike">
                        <a:solidFill>
                          <a:srgbClr val="000000"/>
                        </a:solidFill>
                        <a:effectLst/>
                        <a:latin typeface="Calibri" panose="020F0502020204030204" pitchFamily="34" charset="0"/>
                      </a:endParaRPr>
                    </a:p>
                  </a:txBody>
                  <a:tcPr marL="4763" marR="4763" marT="4763" marB="0" anchor="ctr"/>
                </a:tc>
                <a:tc>
                  <a:txBody>
                    <a:bodyPr/>
                    <a:lstStyle/>
                    <a:p>
                      <a:pPr algn="l" fontAlgn="b"/>
                      <a:r>
                        <a:rPr lang="en-GB" sz="1200" u="none" strike="noStrike">
                          <a:effectLst/>
                        </a:rPr>
                        <a:t>4=active</a:t>
                      </a:r>
                      <a:endParaRPr lang="en-GB" sz="1200" b="0" i="0" u="none" strike="noStrike">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2828751529"/>
                  </a:ext>
                </a:extLst>
              </a:tr>
              <a:tr h="230881">
                <a:tc>
                  <a:txBody>
                    <a:bodyPr/>
                    <a:lstStyle/>
                    <a:p>
                      <a:pPr algn="ctr" fontAlgn="b"/>
                      <a:r>
                        <a:rPr lang="en-GB" sz="1200" u="none" strike="noStrike">
                          <a:effectLst/>
                        </a:rPr>
                        <a:t>1</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a:effectLst/>
                        </a:rPr>
                        <a:t>4</a:t>
                      </a:r>
                      <a:endParaRPr lang="en-GB" sz="1200" b="0" i="0" u="none" strike="noStrike">
                        <a:solidFill>
                          <a:srgbClr val="000000"/>
                        </a:solidFill>
                        <a:effectLst/>
                        <a:latin typeface="Calibri" panose="020F0502020204030204" pitchFamily="34" charset="0"/>
                      </a:endParaRPr>
                    </a:p>
                  </a:txBody>
                  <a:tcPr marL="4763" marR="4763" marT="4763" marB="0" anchor="ctr"/>
                </a:tc>
                <a:tc>
                  <a:txBody>
                    <a:bodyPr/>
                    <a:lstStyle/>
                    <a:p>
                      <a:pPr algn="l" fontAlgn="b"/>
                      <a:endParaRPr lang="en-GB" sz="1200" b="0" i="0" u="none" strike="noStrike">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1843083071"/>
                  </a:ext>
                </a:extLst>
              </a:tr>
              <a:tr h="230881">
                <a:tc>
                  <a:txBody>
                    <a:bodyPr/>
                    <a:lstStyle/>
                    <a:p>
                      <a:pPr algn="ctr" fontAlgn="b"/>
                      <a:r>
                        <a:rPr lang="en-GB" sz="1200" u="none" strike="noStrike">
                          <a:effectLst/>
                        </a:rPr>
                        <a:t>2</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a:effectLst/>
                        </a:rPr>
                        <a:t>4</a:t>
                      </a:r>
                      <a:endParaRPr lang="en-GB" sz="1200" b="0" i="0" u="none" strike="noStrike">
                        <a:solidFill>
                          <a:srgbClr val="000000"/>
                        </a:solidFill>
                        <a:effectLst/>
                        <a:latin typeface="Calibri" panose="020F0502020204030204" pitchFamily="34" charset="0"/>
                      </a:endParaRPr>
                    </a:p>
                  </a:txBody>
                  <a:tcPr marL="4763" marR="4763" marT="4763" marB="0" anchor="ctr"/>
                </a:tc>
                <a:tc>
                  <a:txBody>
                    <a:bodyPr/>
                    <a:lstStyle/>
                    <a:p>
                      <a:pPr algn="l" fontAlgn="b"/>
                      <a:endParaRPr lang="en-GB" sz="1200" b="0" i="0" u="none" strike="noStrike">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513844881"/>
                  </a:ext>
                </a:extLst>
              </a:tr>
            </a:tbl>
          </a:graphicData>
        </a:graphic>
      </p:graphicFrame>
      <p:graphicFrame>
        <p:nvGraphicFramePr>
          <p:cNvPr id="5" name="Table 4"/>
          <p:cNvGraphicFramePr>
            <a:graphicFrameLocks noGrp="1"/>
          </p:cNvGraphicFramePr>
          <p:nvPr/>
        </p:nvGraphicFramePr>
        <p:xfrm>
          <a:off x="7719923" y="6148208"/>
          <a:ext cx="1746130" cy="406609"/>
        </p:xfrm>
        <a:graphic>
          <a:graphicData uri="http://schemas.openxmlformats.org/drawingml/2006/table">
            <a:tbl>
              <a:tblPr>
                <a:tableStyleId>{5C22544A-7EE6-4342-B048-85BDC9FD1C3A}</a:tableStyleId>
              </a:tblPr>
              <a:tblGrid>
                <a:gridCol w="873065">
                  <a:extLst>
                    <a:ext uri="{9D8B030D-6E8A-4147-A177-3AD203B41FA5}">
                      <a16:colId xmlns:a16="http://schemas.microsoft.com/office/drawing/2014/main" val="555687797"/>
                    </a:ext>
                  </a:extLst>
                </a:gridCol>
                <a:gridCol w="873065">
                  <a:extLst>
                    <a:ext uri="{9D8B030D-6E8A-4147-A177-3AD203B41FA5}">
                      <a16:colId xmlns:a16="http://schemas.microsoft.com/office/drawing/2014/main" val="2513311624"/>
                    </a:ext>
                  </a:extLst>
                </a:gridCol>
              </a:tblGrid>
              <a:tr h="206584">
                <a:tc>
                  <a:txBody>
                    <a:bodyPr/>
                    <a:lstStyle/>
                    <a:p>
                      <a:pPr algn="ctr" fontAlgn="b"/>
                      <a:r>
                        <a:rPr lang="en-GB" sz="1200" u="none" strike="noStrike">
                          <a:effectLst/>
                        </a:rPr>
                        <a:t>1</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a:effectLst/>
                        </a:rPr>
                        <a:t>4</a:t>
                      </a:r>
                      <a:endParaRPr lang="en-GB" sz="1200" b="0" i="0" u="none" strike="noStrike">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3739248376"/>
                  </a:ext>
                </a:extLst>
              </a:tr>
              <a:tr h="200025">
                <a:tc>
                  <a:txBody>
                    <a:bodyPr/>
                    <a:lstStyle/>
                    <a:p>
                      <a:pPr algn="ctr" fontAlgn="b"/>
                      <a:r>
                        <a:rPr lang="en-GB" sz="1200" u="none" strike="noStrike">
                          <a:effectLst/>
                        </a:rPr>
                        <a:t>1</a:t>
                      </a:r>
                      <a:endParaRPr lang="en-GB" sz="1200" b="0" i="0" u="none" strike="noStrike">
                        <a:solidFill>
                          <a:srgbClr val="000000"/>
                        </a:solidFill>
                        <a:effectLst/>
                        <a:latin typeface="Calibri" panose="020F0502020204030204" pitchFamily="34" charset="0"/>
                      </a:endParaRPr>
                    </a:p>
                  </a:txBody>
                  <a:tcPr marL="4763" marR="4763" marT="4763" marB="0" anchor="b"/>
                </a:tc>
                <a:tc>
                  <a:txBody>
                    <a:bodyPr/>
                    <a:lstStyle/>
                    <a:p>
                      <a:pPr algn="ctr" fontAlgn="b"/>
                      <a:r>
                        <a:rPr lang="en-GB" sz="1200" u="none" strike="noStrike">
                          <a:effectLst/>
                        </a:rPr>
                        <a:t>3</a:t>
                      </a:r>
                      <a:endParaRPr lang="en-GB" sz="1200" b="0" i="0" u="none" strike="noStrike">
                        <a:solidFill>
                          <a:srgbClr val="000000"/>
                        </a:solidFill>
                        <a:effectLst/>
                        <a:latin typeface="Calibri" panose="020F0502020204030204" pitchFamily="34" charset="0"/>
                      </a:endParaRPr>
                    </a:p>
                  </a:txBody>
                  <a:tcPr marL="4763" marR="4763" marT="4763" marB="0" anchor="b"/>
                </a:tc>
                <a:extLst>
                  <a:ext uri="{0D108BD9-81ED-4DB2-BD59-A6C34878D82A}">
                    <a16:rowId xmlns:a16="http://schemas.microsoft.com/office/drawing/2014/main" val="2338715413"/>
                  </a:ext>
                </a:extLst>
              </a:tr>
            </a:tbl>
          </a:graphicData>
        </a:graphic>
      </p:graphicFrame>
      <p:sp>
        <p:nvSpPr>
          <p:cNvPr id="6" name="Down Arrow 5"/>
          <p:cNvSpPr/>
          <p:nvPr/>
        </p:nvSpPr>
        <p:spPr>
          <a:xfrm>
            <a:off x="8626415" y="5745192"/>
            <a:ext cx="132272" cy="60960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9753600" y="6176963"/>
            <a:ext cx="1098430" cy="369332"/>
          </a:xfrm>
          <a:prstGeom prst="rect">
            <a:avLst/>
          </a:prstGeom>
          <a:noFill/>
        </p:spPr>
        <p:txBody>
          <a:bodyPr wrap="square" rtlCol="0">
            <a:spAutoFit/>
          </a:bodyPr>
          <a:lstStyle/>
          <a:p>
            <a:r>
              <a:rPr lang="en-GB"/>
              <a:t>n=104</a:t>
            </a:r>
          </a:p>
        </p:txBody>
      </p:sp>
    </p:spTree>
    <p:extLst>
      <p:ext uri="{BB962C8B-B14F-4D97-AF65-F5344CB8AC3E}">
        <p14:creationId xmlns:p14="http://schemas.microsoft.com/office/powerpoint/2010/main" val="4201265994"/>
      </p:ext>
    </p:extLst>
  </p:cSld>
  <p:clrMapOvr>
    <a:masterClrMapping/>
  </p:clrMapOvr>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711200" y="365125"/>
            <a:ext cx="11480800" cy="1325563"/>
          </a:xfrm>
          <a:prstGeom prst="rect">
            <a:avLst/>
          </a:prstGeom>
        </p:spPr>
        <p:txBody>
          <a:bodyPr>
            <a:normAutofit/>
          </a:bodyPr>
          <a:lstStyle/>
          <a:p>
            <a:r>
              <a:rPr lang="en-GB" sz="3600"/>
              <a:t>An evaluation of physical activity levels in schools of year 11 students.</a:t>
            </a:r>
          </a:p>
        </p:txBody>
      </p:sp>
      <p:sp>
        <p:nvSpPr>
          <p:cNvPr id="4" name="Content Placeholder 3"/>
          <p:cNvSpPr txBox="1">
            <a:spLocks noGrp="1"/>
          </p:cNvSpPr>
          <p:nvPr>
            <p:ph idx="4294967295"/>
          </p:nvPr>
        </p:nvSpPr>
        <p:spPr>
          <a:xfrm>
            <a:off x="0" y="1825625"/>
            <a:ext cx="5976938" cy="4740275"/>
          </a:xfrm>
          <a:prstGeom prst="rect">
            <a:avLst/>
          </a:prstGeom>
          <a:noFill/>
        </p:spPr>
        <p:txBody>
          <a:bodyPr wrap="square" rtlCol="0">
            <a:spAutoFit/>
          </a:bodyPr>
          <a:lstStyle/>
          <a:p>
            <a:pPr marL="0" indent="0">
              <a:buNone/>
            </a:pPr>
            <a:r>
              <a:rPr lang="en-GB">
                <a:solidFill>
                  <a:srgbClr val="FF0000"/>
                </a:solidFill>
              </a:rPr>
              <a:t>Observed data is that which you collect</a:t>
            </a:r>
          </a:p>
          <a:p>
            <a:endParaRPr lang="en-GB"/>
          </a:p>
          <a:p>
            <a:pPr marL="0" indent="0">
              <a:buNone/>
            </a:pPr>
            <a:r>
              <a:rPr lang="en-GB">
                <a:solidFill>
                  <a:srgbClr val="0070C0"/>
                </a:solidFill>
              </a:rPr>
              <a:t>Expected – calculated by SPSS</a:t>
            </a:r>
          </a:p>
          <a:p>
            <a:endParaRPr lang="en-GB"/>
          </a:p>
          <a:p>
            <a:pPr marL="0" indent="0">
              <a:buNone/>
            </a:pPr>
            <a:r>
              <a:rPr lang="en-GB"/>
              <a:t>But;</a:t>
            </a:r>
          </a:p>
          <a:p>
            <a:endParaRPr lang="en-GB"/>
          </a:p>
          <a:p>
            <a:pPr marL="0" indent="0">
              <a:buNone/>
            </a:pPr>
            <a:r>
              <a:rPr lang="en-GB"/>
              <a:t>to calculate the </a:t>
            </a:r>
            <a:r>
              <a:rPr lang="en-GB" b="1"/>
              <a:t>expected</a:t>
            </a:r>
            <a:r>
              <a:rPr lang="en-GB"/>
              <a:t> values for each cell in the table multiply the row total by the column total and divide by the grand total (N)</a:t>
            </a:r>
          </a:p>
        </p:txBody>
      </p:sp>
      <p:graphicFrame>
        <p:nvGraphicFramePr>
          <p:cNvPr id="5" name="Table 4"/>
          <p:cNvGraphicFramePr>
            <a:graphicFrameLocks noGrp="1"/>
          </p:cNvGraphicFramePr>
          <p:nvPr/>
        </p:nvGraphicFramePr>
        <p:xfrm>
          <a:off x="7729267" y="2780495"/>
          <a:ext cx="3667185" cy="1112520"/>
        </p:xfrm>
        <a:graphic>
          <a:graphicData uri="http://schemas.openxmlformats.org/drawingml/2006/table">
            <a:tbl>
              <a:tblPr firstRow="1" bandRow="1">
                <a:tableStyleId>{5C22544A-7EE6-4342-B048-85BDC9FD1C3A}</a:tableStyleId>
              </a:tblPr>
              <a:tblGrid>
                <a:gridCol w="1222395">
                  <a:extLst>
                    <a:ext uri="{9D8B030D-6E8A-4147-A177-3AD203B41FA5}">
                      <a16:colId xmlns:a16="http://schemas.microsoft.com/office/drawing/2014/main" val="1571443707"/>
                    </a:ext>
                  </a:extLst>
                </a:gridCol>
                <a:gridCol w="1222395">
                  <a:extLst>
                    <a:ext uri="{9D8B030D-6E8A-4147-A177-3AD203B41FA5}">
                      <a16:colId xmlns:a16="http://schemas.microsoft.com/office/drawing/2014/main" val="3063023932"/>
                    </a:ext>
                  </a:extLst>
                </a:gridCol>
                <a:gridCol w="1222395">
                  <a:extLst>
                    <a:ext uri="{9D8B030D-6E8A-4147-A177-3AD203B41FA5}">
                      <a16:colId xmlns:a16="http://schemas.microsoft.com/office/drawing/2014/main" val="509621617"/>
                    </a:ext>
                  </a:extLst>
                </a:gridCol>
              </a:tblGrid>
              <a:tr h="370840">
                <a:tc>
                  <a:txBody>
                    <a:bodyPr/>
                    <a:lstStyle/>
                    <a:p>
                      <a:endParaRPr lang="en-GB"/>
                    </a:p>
                  </a:txBody>
                  <a:tcPr/>
                </a:tc>
                <a:tc>
                  <a:txBody>
                    <a:bodyPr/>
                    <a:lstStyle/>
                    <a:p>
                      <a:pPr algn="ctr"/>
                      <a:r>
                        <a:rPr lang="en-GB"/>
                        <a:t>Active</a:t>
                      </a:r>
                    </a:p>
                  </a:txBody>
                  <a:tcPr/>
                </a:tc>
                <a:tc>
                  <a:txBody>
                    <a:bodyPr/>
                    <a:lstStyle/>
                    <a:p>
                      <a:pPr algn="ctr"/>
                      <a:r>
                        <a:rPr lang="en-GB"/>
                        <a:t>Inactive</a:t>
                      </a:r>
                    </a:p>
                  </a:txBody>
                  <a:tcPr/>
                </a:tc>
                <a:extLst>
                  <a:ext uri="{0D108BD9-81ED-4DB2-BD59-A6C34878D82A}">
                    <a16:rowId xmlns:a16="http://schemas.microsoft.com/office/drawing/2014/main" val="4127835681"/>
                  </a:ext>
                </a:extLst>
              </a:tr>
              <a:tr h="370840">
                <a:tc>
                  <a:txBody>
                    <a:bodyPr/>
                    <a:lstStyle/>
                    <a:p>
                      <a:r>
                        <a:rPr lang="en-GB"/>
                        <a:t>Male</a:t>
                      </a:r>
                    </a:p>
                  </a:txBody>
                  <a:tcPr/>
                </a:tc>
                <a:tc>
                  <a:txBody>
                    <a:bodyPr/>
                    <a:lstStyle/>
                    <a:p>
                      <a:r>
                        <a:rPr lang="en-GB"/>
                        <a:t>16</a:t>
                      </a:r>
                    </a:p>
                  </a:txBody>
                  <a:tcPr/>
                </a:tc>
                <a:tc>
                  <a:txBody>
                    <a:bodyPr/>
                    <a:lstStyle/>
                    <a:p>
                      <a:r>
                        <a:rPr lang="en-GB"/>
                        <a:t>36</a:t>
                      </a:r>
                    </a:p>
                  </a:txBody>
                  <a:tcPr/>
                </a:tc>
                <a:extLst>
                  <a:ext uri="{0D108BD9-81ED-4DB2-BD59-A6C34878D82A}">
                    <a16:rowId xmlns:a16="http://schemas.microsoft.com/office/drawing/2014/main" val="3930304136"/>
                  </a:ext>
                </a:extLst>
              </a:tr>
              <a:tr h="370840">
                <a:tc>
                  <a:txBody>
                    <a:bodyPr/>
                    <a:lstStyle/>
                    <a:p>
                      <a:r>
                        <a:rPr lang="en-GB"/>
                        <a:t>Female</a:t>
                      </a:r>
                    </a:p>
                  </a:txBody>
                  <a:tcPr/>
                </a:tc>
                <a:tc>
                  <a:txBody>
                    <a:bodyPr/>
                    <a:lstStyle/>
                    <a:p>
                      <a:r>
                        <a:rPr lang="en-GB"/>
                        <a:t>29</a:t>
                      </a:r>
                    </a:p>
                  </a:txBody>
                  <a:tcPr/>
                </a:tc>
                <a:tc>
                  <a:txBody>
                    <a:bodyPr/>
                    <a:lstStyle/>
                    <a:p>
                      <a:r>
                        <a:rPr lang="en-GB"/>
                        <a:t>23</a:t>
                      </a:r>
                    </a:p>
                  </a:txBody>
                  <a:tcPr/>
                </a:tc>
                <a:extLst>
                  <a:ext uri="{0D108BD9-81ED-4DB2-BD59-A6C34878D82A}">
                    <a16:rowId xmlns:a16="http://schemas.microsoft.com/office/drawing/2014/main" val="1835299308"/>
                  </a:ext>
                </a:extLst>
              </a:tr>
            </a:tbl>
          </a:graphicData>
        </a:graphic>
      </p:graphicFrame>
      <p:sp>
        <p:nvSpPr>
          <p:cNvPr id="6" name="TextBox 5"/>
          <p:cNvSpPr txBox="1"/>
          <p:nvPr/>
        </p:nvSpPr>
        <p:spPr>
          <a:xfrm>
            <a:off x="7729267" y="2184652"/>
            <a:ext cx="3870385" cy="369332"/>
          </a:xfrm>
          <a:prstGeom prst="rect">
            <a:avLst/>
          </a:prstGeom>
          <a:noFill/>
        </p:spPr>
        <p:txBody>
          <a:bodyPr wrap="square" rtlCol="0">
            <a:spAutoFit/>
          </a:bodyPr>
          <a:lstStyle/>
          <a:p>
            <a:r>
              <a:rPr lang="en-GB"/>
              <a:t>Observed data </a:t>
            </a:r>
          </a:p>
        </p:txBody>
      </p:sp>
      <p:graphicFrame>
        <p:nvGraphicFramePr>
          <p:cNvPr id="7" name="Table 6"/>
          <p:cNvGraphicFramePr>
            <a:graphicFrameLocks noGrp="1"/>
          </p:cNvGraphicFramePr>
          <p:nvPr/>
        </p:nvGraphicFramePr>
        <p:xfrm>
          <a:off x="7729268" y="4824742"/>
          <a:ext cx="3667185" cy="1112520"/>
        </p:xfrm>
        <a:graphic>
          <a:graphicData uri="http://schemas.openxmlformats.org/drawingml/2006/table">
            <a:tbl>
              <a:tblPr firstRow="1" bandRow="1">
                <a:tableStyleId>{5C22544A-7EE6-4342-B048-85BDC9FD1C3A}</a:tableStyleId>
              </a:tblPr>
              <a:tblGrid>
                <a:gridCol w="1222395">
                  <a:extLst>
                    <a:ext uri="{9D8B030D-6E8A-4147-A177-3AD203B41FA5}">
                      <a16:colId xmlns:a16="http://schemas.microsoft.com/office/drawing/2014/main" val="1571443707"/>
                    </a:ext>
                  </a:extLst>
                </a:gridCol>
                <a:gridCol w="1222395">
                  <a:extLst>
                    <a:ext uri="{9D8B030D-6E8A-4147-A177-3AD203B41FA5}">
                      <a16:colId xmlns:a16="http://schemas.microsoft.com/office/drawing/2014/main" val="3063023932"/>
                    </a:ext>
                  </a:extLst>
                </a:gridCol>
                <a:gridCol w="1222395">
                  <a:extLst>
                    <a:ext uri="{9D8B030D-6E8A-4147-A177-3AD203B41FA5}">
                      <a16:colId xmlns:a16="http://schemas.microsoft.com/office/drawing/2014/main" val="509621617"/>
                    </a:ext>
                  </a:extLst>
                </a:gridCol>
              </a:tblGrid>
              <a:tr h="370840">
                <a:tc>
                  <a:txBody>
                    <a:bodyPr/>
                    <a:lstStyle/>
                    <a:p>
                      <a:endParaRPr lang="en-GB"/>
                    </a:p>
                  </a:txBody>
                  <a:tcPr/>
                </a:tc>
                <a:tc>
                  <a:txBody>
                    <a:bodyPr/>
                    <a:lstStyle/>
                    <a:p>
                      <a:pPr algn="ctr"/>
                      <a:r>
                        <a:rPr lang="en-GB"/>
                        <a:t>Active</a:t>
                      </a:r>
                    </a:p>
                  </a:txBody>
                  <a:tcPr/>
                </a:tc>
                <a:tc>
                  <a:txBody>
                    <a:bodyPr/>
                    <a:lstStyle/>
                    <a:p>
                      <a:pPr algn="ctr"/>
                      <a:r>
                        <a:rPr lang="en-GB"/>
                        <a:t>Inactive</a:t>
                      </a:r>
                    </a:p>
                  </a:txBody>
                  <a:tcPr/>
                </a:tc>
                <a:extLst>
                  <a:ext uri="{0D108BD9-81ED-4DB2-BD59-A6C34878D82A}">
                    <a16:rowId xmlns:a16="http://schemas.microsoft.com/office/drawing/2014/main" val="4127835681"/>
                  </a:ext>
                </a:extLst>
              </a:tr>
              <a:tr h="370840">
                <a:tc>
                  <a:txBody>
                    <a:bodyPr/>
                    <a:lstStyle/>
                    <a:p>
                      <a:r>
                        <a:rPr lang="en-GB"/>
                        <a:t>Male</a:t>
                      </a:r>
                    </a:p>
                  </a:txBody>
                  <a:tcPr/>
                </a:tc>
                <a:tc>
                  <a:txBody>
                    <a:bodyPr/>
                    <a:lstStyle/>
                    <a:p>
                      <a:r>
                        <a:rPr lang="en-GB"/>
                        <a:t>22.5</a:t>
                      </a:r>
                    </a:p>
                  </a:txBody>
                  <a:tcPr/>
                </a:tc>
                <a:tc>
                  <a:txBody>
                    <a:bodyPr/>
                    <a:lstStyle/>
                    <a:p>
                      <a:r>
                        <a:rPr lang="en-GB"/>
                        <a:t>29.5</a:t>
                      </a:r>
                    </a:p>
                  </a:txBody>
                  <a:tcPr/>
                </a:tc>
                <a:extLst>
                  <a:ext uri="{0D108BD9-81ED-4DB2-BD59-A6C34878D82A}">
                    <a16:rowId xmlns:a16="http://schemas.microsoft.com/office/drawing/2014/main" val="3930304136"/>
                  </a:ext>
                </a:extLst>
              </a:tr>
              <a:tr h="370840">
                <a:tc>
                  <a:txBody>
                    <a:bodyPr/>
                    <a:lstStyle/>
                    <a:p>
                      <a:r>
                        <a:rPr lang="en-GB"/>
                        <a:t>Female</a:t>
                      </a:r>
                    </a:p>
                  </a:txBody>
                  <a:tcPr/>
                </a:tc>
                <a:tc>
                  <a:txBody>
                    <a:bodyPr/>
                    <a:lstStyle/>
                    <a:p>
                      <a:r>
                        <a:rPr lang="en-GB"/>
                        <a:t>22.5</a:t>
                      </a:r>
                    </a:p>
                  </a:txBody>
                  <a:tcPr/>
                </a:tc>
                <a:tc>
                  <a:txBody>
                    <a:bodyPr/>
                    <a:lstStyle/>
                    <a:p>
                      <a:r>
                        <a:rPr lang="en-GB"/>
                        <a:t>29.5</a:t>
                      </a:r>
                    </a:p>
                  </a:txBody>
                  <a:tcPr/>
                </a:tc>
                <a:extLst>
                  <a:ext uri="{0D108BD9-81ED-4DB2-BD59-A6C34878D82A}">
                    <a16:rowId xmlns:a16="http://schemas.microsoft.com/office/drawing/2014/main" val="1835299308"/>
                  </a:ext>
                </a:extLst>
              </a:tr>
            </a:tbl>
          </a:graphicData>
        </a:graphic>
      </p:graphicFrame>
      <p:sp>
        <p:nvSpPr>
          <p:cNvPr id="8" name="TextBox 7"/>
          <p:cNvSpPr txBox="1"/>
          <p:nvPr/>
        </p:nvSpPr>
        <p:spPr>
          <a:xfrm>
            <a:off x="7643004" y="4094720"/>
            <a:ext cx="3870385" cy="646331"/>
          </a:xfrm>
          <a:prstGeom prst="rect">
            <a:avLst/>
          </a:prstGeom>
          <a:noFill/>
        </p:spPr>
        <p:txBody>
          <a:bodyPr wrap="square" rtlCol="0">
            <a:spAutoFit/>
          </a:bodyPr>
          <a:lstStyle/>
          <a:p>
            <a:r>
              <a:rPr lang="en-GB"/>
              <a:t>Expected data</a:t>
            </a:r>
          </a:p>
          <a:p>
            <a:r>
              <a:rPr lang="en-GB">
                <a:solidFill>
                  <a:srgbClr val="7030A0"/>
                </a:solidFill>
              </a:rPr>
              <a:t>((16+36) x (16+29)) / 104 = 22.5</a:t>
            </a:r>
          </a:p>
        </p:txBody>
      </p:sp>
      <p:sp>
        <p:nvSpPr>
          <p:cNvPr id="9" name="TextBox 8"/>
          <p:cNvSpPr txBox="1"/>
          <p:nvPr/>
        </p:nvSpPr>
        <p:spPr>
          <a:xfrm>
            <a:off x="7643004" y="1454932"/>
            <a:ext cx="1699311" cy="369332"/>
          </a:xfrm>
          <a:prstGeom prst="rect">
            <a:avLst/>
          </a:prstGeom>
          <a:noFill/>
        </p:spPr>
        <p:txBody>
          <a:bodyPr wrap="none" rtlCol="0">
            <a:spAutoFit/>
          </a:bodyPr>
          <a:lstStyle/>
          <a:p>
            <a:r>
              <a:rPr lang="en-GB" u="sng"/>
              <a:t>Descriptive data</a:t>
            </a:r>
          </a:p>
        </p:txBody>
      </p:sp>
    </p:spTree>
    <p:extLst>
      <p:ext uri="{BB962C8B-B14F-4D97-AF65-F5344CB8AC3E}">
        <p14:creationId xmlns:p14="http://schemas.microsoft.com/office/powerpoint/2010/main" val="3686976015"/>
      </p:ext>
    </p:extLst>
  </p:cSld>
  <p:clrMapOvr>
    <a:masterClrMapping/>
  </p:clrMapOvr>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711200" y="365125"/>
            <a:ext cx="11480800" cy="1325563"/>
          </a:xfrm>
          <a:prstGeom prst="rect">
            <a:avLst/>
          </a:prstGeom>
        </p:spPr>
        <p:txBody>
          <a:bodyPr/>
          <a:lstStyle/>
          <a:p>
            <a:pPr algn="ctr"/>
            <a:r>
              <a:rPr lang="en-GB"/>
              <a:t>Chi Square analysis in SPSS</a:t>
            </a:r>
          </a:p>
        </p:txBody>
      </p:sp>
      <p:sp>
        <p:nvSpPr>
          <p:cNvPr id="3" name="Content Placeholder 2"/>
          <p:cNvSpPr>
            <a:spLocks noGrp="1"/>
          </p:cNvSpPr>
          <p:nvPr>
            <p:ph idx="4294967295"/>
          </p:nvPr>
        </p:nvSpPr>
        <p:spPr>
          <a:xfrm>
            <a:off x="0" y="1825625"/>
            <a:ext cx="10515600" cy="1055688"/>
          </a:xfrm>
          <a:prstGeom prst="rect">
            <a:avLst/>
          </a:prstGeom>
        </p:spPr>
        <p:txBody>
          <a:bodyPr/>
          <a:lstStyle/>
          <a:p>
            <a:endParaRPr lang="en-GB"/>
          </a:p>
          <a:p>
            <a:endParaRPr lang="en-GB"/>
          </a:p>
        </p:txBody>
      </p:sp>
      <p:pic>
        <p:nvPicPr>
          <p:cNvPr id="4" name="Picture 3"/>
          <p:cNvPicPr>
            <a:picLocks noChangeAspect="1"/>
          </p:cNvPicPr>
          <p:nvPr/>
        </p:nvPicPr>
        <p:blipFill>
          <a:blip r:embed="rId2"/>
          <a:stretch>
            <a:fillRect/>
          </a:stretch>
        </p:blipFill>
        <p:spPr>
          <a:xfrm>
            <a:off x="608866" y="3371342"/>
            <a:ext cx="9996608" cy="1972337"/>
          </a:xfrm>
          <a:prstGeom prst="rect">
            <a:avLst/>
          </a:prstGeom>
        </p:spPr>
      </p:pic>
      <p:sp>
        <p:nvSpPr>
          <p:cNvPr id="5" name="TextBox 4"/>
          <p:cNvSpPr txBox="1"/>
          <p:nvPr/>
        </p:nvSpPr>
        <p:spPr>
          <a:xfrm>
            <a:off x="689379" y="1690688"/>
            <a:ext cx="10082138" cy="1754326"/>
          </a:xfrm>
          <a:prstGeom prst="rect">
            <a:avLst/>
          </a:prstGeom>
          <a:noFill/>
        </p:spPr>
        <p:txBody>
          <a:bodyPr wrap="square" rtlCol="0">
            <a:spAutoFit/>
          </a:bodyPr>
          <a:lstStyle/>
          <a:p>
            <a:r>
              <a:rPr lang="en-GB"/>
              <a:t>Enter variable view</a:t>
            </a:r>
          </a:p>
          <a:p>
            <a:r>
              <a:rPr lang="en-GB"/>
              <a:t>Row 1 = gender	</a:t>
            </a:r>
            <a:r>
              <a:rPr lang="en-GB" b="1"/>
              <a:t>go to</a:t>
            </a:r>
            <a:r>
              <a:rPr lang="en-GB"/>
              <a:t>	values &amp; input 1= male; 2=female 	</a:t>
            </a:r>
            <a:r>
              <a:rPr lang="en-GB" b="1"/>
              <a:t>go to 	</a:t>
            </a:r>
            <a:r>
              <a:rPr lang="en-GB"/>
              <a:t>measure &amp; select Nominal</a:t>
            </a:r>
          </a:p>
          <a:p>
            <a:r>
              <a:rPr lang="en-GB"/>
              <a:t>Row 2 = activity	</a:t>
            </a:r>
            <a:r>
              <a:rPr lang="en-GB" b="1"/>
              <a:t>go to</a:t>
            </a:r>
            <a:r>
              <a:rPr lang="en-GB"/>
              <a:t>	values &amp; input 3= inactive; 4=active 	</a:t>
            </a:r>
            <a:r>
              <a:rPr lang="en-GB" b="1"/>
              <a:t>go to 	</a:t>
            </a:r>
            <a:r>
              <a:rPr lang="en-GB"/>
              <a:t>measure &amp; select Nominal</a:t>
            </a:r>
          </a:p>
          <a:p>
            <a:endParaRPr lang="en-GB"/>
          </a:p>
          <a:p>
            <a:r>
              <a:rPr lang="en-GB"/>
              <a:t>Enter data view</a:t>
            </a:r>
          </a:p>
          <a:p>
            <a:endParaRPr lang="en-GB"/>
          </a:p>
        </p:txBody>
      </p:sp>
    </p:spTree>
    <p:extLst>
      <p:ext uri="{BB962C8B-B14F-4D97-AF65-F5344CB8AC3E}">
        <p14:creationId xmlns:p14="http://schemas.microsoft.com/office/powerpoint/2010/main" val="3739428159"/>
      </p:ext>
    </p:extLst>
  </p:cSld>
  <p:clrMapOvr>
    <a:masterClrMapping/>
  </p:clrMapOvr>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711200" y="365125"/>
            <a:ext cx="11480800" cy="1325563"/>
          </a:xfrm>
          <a:prstGeom prst="rect">
            <a:avLst/>
          </a:prstGeom>
        </p:spPr>
        <p:txBody>
          <a:bodyPr/>
          <a:lstStyle/>
          <a:p>
            <a:pPr algn="ctr"/>
            <a:r>
              <a:rPr lang="en-GB"/>
              <a:t>Data View</a:t>
            </a:r>
          </a:p>
        </p:txBody>
      </p:sp>
      <p:sp>
        <p:nvSpPr>
          <p:cNvPr id="3" name="Content Placeholder 2"/>
          <p:cNvSpPr>
            <a:spLocks noGrp="1"/>
          </p:cNvSpPr>
          <p:nvPr>
            <p:ph idx="4294967295"/>
          </p:nvPr>
        </p:nvSpPr>
        <p:spPr>
          <a:xfrm>
            <a:off x="0" y="1808163"/>
            <a:ext cx="10515600" cy="4351337"/>
          </a:xfrm>
          <a:prstGeom prst="rect">
            <a:avLst/>
          </a:prstGeom>
        </p:spPr>
        <p:txBody>
          <a:bodyPr>
            <a:normAutofit fontScale="92500" lnSpcReduction="20000"/>
          </a:bodyPr>
          <a:lstStyle/>
          <a:p>
            <a:pPr marL="0" indent="0">
              <a:buNone/>
            </a:pPr>
            <a:r>
              <a:rPr lang="en-GB"/>
              <a:t>Cut and paste data from Excel spreadsheet</a:t>
            </a:r>
          </a:p>
          <a:p>
            <a:pPr marL="0" indent="0">
              <a:buNone/>
            </a:pPr>
            <a:endParaRPr lang="en-GB"/>
          </a:p>
          <a:p>
            <a:pPr marL="0" indent="0">
              <a:buNone/>
            </a:pPr>
            <a:r>
              <a:rPr lang="en-GB"/>
              <a:t>Analyse</a:t>
            </a:r>
          </a:p>
          <a:p>
            <a:pPr marL="0" indent="0">
              <a:buNone/>
            </a:pPr>
            <a:r>
              <a:rPr lang="en-GB"/>
              <a:t>Descriptive statistics</a:t>
            </a:r>
          </a:p>
          <a:p>
            <a:pPr marL="0" indent="0">
              <a:buNone/>
            </a:pPr>
            <a:r>
              <a:rPr lang="en-GB"/>
              <a:t>Crosstabs</a:t>
            </a:r>
          </a:p>
          <a:p>
            <a:pPr marL="0" indent="0">
              <a:buNone/>
            </a:pPr>
            <a:r>
              <a:rPr lang="en-GB"/>
              <a:t>Move gender to Row(s) and Activity to (Column(s)</a:t>
            </a:r>
          </a:p>
          <a:p>
            <a:pPr marL="0" indent="0">
              <a:buNone/>
            </a:pPr>
            <a:r>
              <a:rPr lang="en-GB"/>
              <a:t>In statistics tick chi-squared &amp; continue</a:t>
            </a:r>
          </a:p>
          <a:p>
            <a:pPr marL="0" indent="0">
              <a:buNone/>
            </a:pPr>
            <a:r>
              <a:rPr lang="en-GB"/>
              <a:t>In cells tick observed &amp; Expected</a:t>
            </a:r>
          </a:p>
          <a:p>
            <a:pPr marL="0" indent="0">
              <a:buNone/>
            </a:pPr>
            <a:r>
              <a:rPr lang="en-GB"/>
              <a:t>Continue</a:t>
            </a:r>
          </a:p>
          <a:p>
            <a:pPr marL="0" indent="0">
              <a:buNone/>
            </a:pPr>
            <a:r>
              <a:rPr lang="en-GB"/>
              <a:t>OK</a:t>
            </a:r>
          </a:p>
        </p:txBody>
      </p:sp>
      <p:pic>
        <p:nvPicPr>
          <p:cNvPr id="4" name="Picture 3"/>
          <p:cNvPicPr>
            <a:picLocks noChangeAspect="1"/>
          </p:cNvPicPr>
          <p:nvPr/>
        </p:nvPicPr>
        <p:blipFill>
          <a:blip r:embed="rId2"/>
          <a:stretch>
            <a:fillRect/>
          </a:stretch>
        </p:blipFill>
        <p:spPr>
          <a:xfrm>
            <a:off x="8325200" y="1143621"/>
            <a:ext cx="3824328" cy="3284605"/>
          </a:xfrm>
          <a:prstGeom prst="rect">
            <a:avLst/>
          </a:prstGeom>
        </p:spPr>
      </p:pic>
    </p:spTree>
    <p:extLst>
      <p:ext uri="{BB962C8B-B14F-4D97-AF65-F5344CB8AC3E}">
        <p14:creationId xmlns:p14="http://schemas.microsoft.com/office/powerpoint/2010/main" val="2423129641"/>
      </p:ext>
    </p:extLst>
  </p:cSld>
  <p:clrMapOvr>
    <a:masterClrMapping/>
  </p:clrMapOvr>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365125"/>
            <a:ext cx="10515600" cy="698500"/>
          </a:xfrm>
          <a:prstGeom prst="rect">
            <a:avLst/>
          </a:prstGeom>
        </p:spPr>
        <p:txBody>
          <a:bodyPr/>
          <a:lstStyle/>
          <a:p>
            <a:pPr algn="ctr"/>
            <a:r>
              <a:rPr lang="en-GB"/>
              <a:t>SPSS Output</a:t>
            </a:r>
          </a:p>
        </p:txBody>
      </p:sp>
      <p:sp>
        <p:nvSpPr>
          <p:cNvPr id="3" name="Content Placeholder 2"/>
          <p:cNvSpPr>
            <a:spLocks noGrp="1"/>
          </p:cNvSpPr>
          <p:nvPr>
            <p:ph idx="4294967295"/>
          </p:nvPr>
        </p:nvSpPr>
        <p:spPr>
          <a:xfrm>
            <a:off x="0" y="1398588"/>
            <a:ext cx="6499225" cy="1511300"/>
          </a:xfrm>
          <a:prstGeom prst="rect">
            <a:avLst/>
          </a:prstGeom>
        </p:spPr>
        <p:txBody>
          <a:bodyPr>
            <a:normAutofit fontScale="77500" lnSpcReduction="20000"/>
          </a:bodyPr>
          <a:lstStyle/>
          <a:p>
            <a:pPr marL="0" indent="0">
              <a:buNone/>
            </a:pPr>
            <a:r>
              <a:rPr lang="en-GB"/>
              <a:t>Tables you need are;</a:t>
            </a:r>
          </a:p>
          <a:p>
            <a:pPr marL="0" indent="0">
              <a:buNone/>
            </a:pPr>
            <a:endParaRPr lang="en-GB"/>
          </a:p>
          <a:p>
            <a:pPr marL="514350" indent="-514350">
              <a:buFont typeface="+mj-lt"/>
              <a:buAutoNum type="arabicPeriod"/>
            </a:pPr>
            <a:r>
              <a:rPr lang="en-GB"/>
              <a:t>Chi-squared test – for difference test </a:t>
            </a:r>
          </a:p>
          <a:p>
            <a:pPr marL="514350" indent="-514350">
              <a:buFont typeface="+mj-lt"/>
              <a:buAutoNum type="arabicPeriod"/>
            </a:pPr>
            <a:r>
              <a:rPr lang="en-GB" err="1"/>
              <a:t>Crosstabulation</a:t>
            </a:r>
            <a:r>
              <a:rPr lang="en-GB"/>
              <a:t> – for descriptive data</a:t>
            </a:r>
          </a:p>
        </p:txBody>
      </p:sp>
      <p:sp>
        <p:nvSpPr>
          <p:cNvPr id="6" name="TextBox 5"/>
          <p:cNvSpPr txBox="1"/>
          <p:nvPr/>
        </p:nvSpPr>
        <p:spPr>
          <a:xfrm>
            <a:off x="6084498" y="4157932"/>
            <a:ext cx="5693984" cy="1477328"/>
          </a:xfrm>
          <a:prstGeom prst="rect">
            <a:avLst/>
          </a:prstGeom>
          <a:noFill/>
        </p:spPr>
        <p:txBody>
          <a:bodyPr wrap="square" rtlCol="0">
            <a:spAutoFit/>
          </a:bodyPr>
          <a:lstStyle/>
          <a:p>
            <a:r>
              <a:rPr lang="en-GB">
                <a:solidFill>
                  <a:srgbClr val="00B0F0"/>
                </a:solidFill>
              </a:rPr>
              <a:t>Note: a</a:t>
            </a:r>
            <a:r>
              <a:rPr lang="en-GB"/>
              <a:t>. if there are any cells that have a count less than 5 then the assumptions for chi squared have not been met and data analysis should be used with caution. This is likely if the number in your data set is low or you sub-divide the data too much. </a:t>
            </a:r>
          </a:p>
        </p:txBody>
      </p:sp>
      <p:graphicFrame>
        <p:nvGraphicFramePr>
          <p:cNvPr id="10" name="Table 9"/>
          <p:cNvGraphicFramePr>
            <a:graphicFrameLocks noGrp="1"/>
          </p:cNvGraphicFramePr>
          <p:nvPr/>
        </p:nvGraphicFramePr>
        <p:xfrm>
          <a:off x="727027" y="3264022"/>
          <a:ext cx="5033010" cy="1845056"/>
        </p:xfrm>
        <a:graphic>
          <a:graphicData uri="http://schemas.openxmlformats.org/drawingml/2006/table">
            <a:tbl>
              <a:tblPr>
                <a:tableStyleId>{5C22544A-7EE6-4342-B048-85BDC9FD1C3A}</a:tableStyleId>
              </a:tblPr>
              <a:tblGrid>
                <a:gridCol w="1024255">
                  <a:extLst>
                    <a:ext uri="{9D8B030D-6E8A-4147-A177-3AD203B41FA5}">
                      <a16:colId xmlns:a16="http://schemas.microsoft.com/office/drawing/2014/main" val="4116565909"/>
                    </a:ext>
                  </a:extLst>
                </a:gridCol>
                <a:gridCol w="727375">
                  <a:extLst>
                    <a:ext uri="{9D8B030D-6E8A-4147-A177-3AD203B41FA5}">
                      <a16:colId xmlns:a16="http://schemas.microsoft.com/office/drawing/2014/main" val="2745556578"/>
                    </a:ext>
                  </a:extLst>
                </a:gridCol>
                <a:gridCol w="1321135">
                  <a:extLst>
                    <a:ext uri="{9D8B030D-6E8A-4147-A177-3AD203B41FA5}">
                      <a16:colId xmlns:a16="http://schemas.microsoft.com/office/drawing/2014/main" val="1051468476"/>
                    </a:ext>
                  </a:extLst>
                </a:gridCol>
                <a:gridCol w="653415">
                  <a:extLst>
                    <a:ext uri="{9D8B030D-6E8A-4147-A177-3AD203B41FA5}">
                      <a16:colId xmlns:a16="http://schemas.microsoft.com/office/drawing/2014/main" val="326267668"/>
                    </a:ext>
                  </a:extLst>
                </a:gridCol>
                <a:gridCol w="653415">
                  <a:extLst>
                    <a:ext uri="{9D8B030D-6E8A-4147-A177-3AD203B41FA5}">
                      <a16:colId xmlns:a16="http://schemas.microsoft.com/office/drawing/2014/main" val="2711267542"/>
                    </a:ext>
                  </a:extLst>
                </a:gridCol>
                <a:gridCol w="653415">
                  <a:extLst>
                    <a:ext uri="{9D8B030D-6E8A-4147-A177-3AD203B41FA5}">
                      <a16:colId xmlns:a16="http://schemas.microsoft.com/office/drawing/2014/main" val="3003253480"/>
                    </a:ext>
                  </a:extLst>
                </a:gridCol>
              </a:tblGrid>
              <a:tr h="152038">
                <a:tc gridSpan="6">
                  <a:txBody>
                    <a:bodyPr/>
                    <a:lstStyle/>
                    <a:p>
                      <a:pPr marL="38100" marR="38100" algn="ctr">
                        <a:lnSpc>
                          <a:spcPts val="1600"/>
                        </a:lnSpc>
                        <a:spcAft>
                          <a:spcPts val="0"/>
                        </a:spcAft>
                      </a:pPr>
                      <a:r>
                        <a:rPr lang="en-GB" sz="2000">
                          <a:effectLst/>
                        </a:rPr>
                        <a:t>gender * Activity </a:t>
                      </a:r>
                      <a:r>
                        <a:rPr lang="en-GB" sz="2000" err="1">
                          <a:effectLst/>
                        </a:rPr>
                        <a:t>Crosstabulation</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4071200178"/>
                  </a:ext>
                </a:extLst>
              </a:tr>
              <a:tr h="0">
                <a:tc rowSpan="2" gridSpan="3">
                  <a:txBody>
                    <a:bodyPr/>
                    <a:lstStyle/>
                    <a:p>
                      <a:pPr>
                        <a:lnSpc>
                          <a:spcPct val="107000"/>
                        </a:lnSpc>
                        <a:spcAft>
                          <a:spcPts val="0"/>
                        </a:spcAft>
                      </a:pPr>
                      <a:r>
                        <a:rPr lang="en-GB" sz="2400">
                          <a:effectLst/>
                        </a:rPr>
                        <a:t> </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rowSpan="2" hMerge="1">
                  <a:txBody>
                    <a:bodyPr/>
                    <a:lstStyle/>
                    <a:p>
                      <a:endParaRPr lang="en-GB"/>
                    </a:p>
                  </a:txBody>
                  <a:tcPr/>
                </a:tc>
                <a:tc rowSpan="2" hMerge="1">
                  <a:txBody>
                    <a:bodyPr/>
                    <a:lstStyle/>
                    <a:p>
                      <a:endParaRPr lang="en-GB"/>
                    </a:p>
                  </a:txBody>
                  <a:tcPr/>
                </a:tc>
                <a:tc gridSpan="2">
                  <a:txBody>
                    <a:bodyPr/>
                    <a:lstStyle/>
                    <a:p>
                      <a:pPr marL="38100" marR="38100" algn="ctr">
                        <a:lnSpc>
                          <a:spcPts val="1600"/>
                        </a:lnSpc>
                        <a:spcAft>
                          <a:spcPts val="0"/>
                        </a:spcAft>
                      </a:pPr>
                      <a:r>
                        <a:rPr lang="en-GB" sz="1400">
                          <a:effectLst/>
                        </a:rPr>
                        <a:t>Activity</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hMerge="1">
                  <a:txBody>
                    <a:bodyPr/>
                    <a:lstStyle/>
                    <a:p>
                      <a:endParaRPr lang="en-GB"/>
                    </a:p>
                  </a:txBody>
                  <a:tcPr/>
                </a:tc>
                <a:tc rowSpan="2">
                  <a:txBody>
                    <a:bodyPr/>
                    <a:lstStyle/>
                    <a:p>
                      <a:pPr marL="38100" marR="38100" algn="ctr">
                        <a:lnSpc>
                          <a:spcPts val="1600"/>
                        </a:lnSpc>
                        <a:spcAft>
                          <a:spcPts val="0"/>
                        </a:spcAft>
                      </a:pPr>
                      <a:r>
                        <a:rPr lang="en-GB" sz="1400">
                          <a:effectLst/>
                        </a:rPr>
                        <a:t>Total</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extLst>
                  <a:ext uri="{0D108BD9-81ED-4DB2-BD59-A6C34878D82A}">
                    <a16:rowId xmlns:a16="http://schemas.microsoft.com/office/drawing/2014/main" val="3867830839"/>
                  </a:ext>
                </a:extLst>
              </a:tr>
              <a:tr h="0">
                <a:tc gridSpan="3" vMerge="1">
                  <a:txBody>
                    <a:bodyPr/>
                    <a:lstStyle/>
                    <a:p>
                      <a:endParaRPr lang="en-GB"/>
                    </a:p>
                  </a:txBody>
                  <a:tcPr/>
                </a:tc>
                <a:tc hMerge="1" vMerge="1">
                  <a:txBody>
                    <a:bodyPr/>
                    <a:lstStyle/>
                    <a:p>
                      <a:endParaRPr lang="en-GB"/>
                    </a:p>
                  </a:txBody>
                  <a:tcPr/>
                </a:tc>
                <a:tc hMerge="1" vMerge="1">
                  <a:txBody>
                    <a:bodyPr/>
                    <a:lstStyle/>
                    <a:p>
                      <a:endParaRPr lang="en-GB"/>
                    </a:p>
                  </a:txBody>
                  <a:tcPr/>
                </a:tc>
                <a:tc>
                  <a:txBody>
                    <a:bodyPr/>
                    <a:lstStyle/>
                    <a:p>
                      <a:pPr marL="38100" marR="38100" algn="ctr">
                        <a:lnSpc>
                          <a:spcPts val="1600"/>
                        </a:lnSpc>
                        <a:spcAft>
                          <a:spcPts val="0"/>
                        </a:spcAft>
                      </a:pPr>
                      <a:r>
                        <a:rPr lang="en-GB" sz="1400">
                          <a:effectLst/>
                        </a:rPr>
                        <a:t>inactive</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ctr">
                        <a:lnSpc>
                          <a:spcPts val="1600"/>
                        </a:lnSpc>
                        <a:spcAft>
                          <a:spcPts val="0"/>
                        </a:spcAft>
                      </a:pPr>
                      <a:r>
                        <a:rPr lang="en-GB" sz="1400">
                          <a:effectLst/>
                        </a:rPr>
                        <a:t>Active</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vMerge="1">
                  <a:txBody>
                    <a:bodyPr/>
                    <a:lstStyle/>
                    <a:p>
                      <a:endParaRPr lang="en-GB"/>
                    </a:p>
                  </a:txBody>
                  <a:tcPr/>
                </a:tc>
                <a:extLst>
                  <a:ext uri="{0D108BD9-81ED-4DB2-BD59-A6C34878D82A}">
                    <a16:rowId xmlns:a16="http://schemas.microsoft.com/office/drawing/2014/main" val="2182906588"/>
                  </a:ext>
                </a:extLst>
              </a:tr>
              <a:tr h="0">
                <a:tc rowSpan="4">
                  <a:txBody>
                    <a:bodyPr/>
                    <a:lstStyle/>
                    <a:p>
                      <a:pPr marL="38100" marR="38100">
                        <a:lnSpc>
                          <a:spcPts val="1600"/>
                        </a:lnSpc>
                        <a:spcAft>
                          <a:spcPts val="0"/>
                        </a:spcAft>
                      </a:pPr>
                      <a:r>
                        <a:rPr lang="en-GB" sz="1400">
                          <a:effectLst/>
                        </a:rPr>
                        <a:t>gender</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rowSpan="2">
                  <a:txBody>
                    <a:bodyPr/>
                    <a:lstStyle/>
                    <a:p>
                      <a:pPr marL="38100" marR="38100">
                        <a:lnSpc>
                          <a:spcPts val="1600"/>
                        </a:lnSpc>
                        <a:spcAft>
                          <a:spcPts val="0"/>
                        </a:spcAft>
                      </a:pPr>
                      <a:r>
                        <a:rPr lang="en-GB" sz="1400">
                          <a:effectLst/>
                        </a:rPr>
                        <a:t>male</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nSpc>
                          <a:spcPts val="1600"/>
                        </a:lnSpc>
                        <a:spcAft>
                          <a:spcPts val="0"/>
                        </a:spcAft>
                      </a:pPr>
                      <a:r>
                        <a:rPr lang="en-GB" sz="1400">
                          <a:effectLst/>
                        </a:rPr>
                        <a:t>Count</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ctr">
                        <a:lnSpc>
                          <a:spcPts val="1600"/>
                        </a:lnSpc>
                        <a:spcAft>
                          <a:spcPts val="0"/>
                        </a:spcAft>
                      </a:pPr>
                      <a:r>
                        <a:rPr lang="en-GB" sz="1400">
                          <a:effectLst/>
                        </a:rPr>
                        <a:t>16</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1400">
                          <a:effectLst/>
                        </a:rPr>
                        <a:t>36</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1400">
                          <a:effectLst/>
                        </a:rPr>
                        <a:t>52</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3964062468"/>
                  </a:ext>
                </a:extLst>
              </a:tr>
              <a:tr h="0">
                <a:tc vMerge="1">
                  <a:txBody>
                    <a:bodyPr/>
                    <a:lstStyle/>
                    <a:p>
                      <a:endParaRPr lang="en-GB"/>
                    </a:p>
                  </a:txBody>
                  <a:tcPr/>
                </a:tc>
                <a:tc vMerge="1">
                  <a:txBody>
                    <a:bodyPr/>
                    <a:lstStyle/>
                    <a:p>
                      <a:endParaRPr lang="en-GB"/>
                    </a:p>
                  </a:txBody>
                  <a:tcPr/>
                </a:tc>
                <a:tc>
                  <a:txBody>
                    <a:bodyPr/>
                    <a:lstStyle/>
                    <a:p>
                      <a:pPr marL="38100" marR="38100">
                        <a:lnSpc>
                          <a:spcPts val="1600"/>
                        </a:lnSpc>
                        <a:spcAft>
                          <a:spcPts val="0"/>
                        </a:spcAft>
                      </a:pPr>
                      <a:r>
                        <a:rPr lang="en-GB" sz="1400">
                          <a:effectLst/>
                        </a:rPr>
                        <a:t>Expected Count</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ctr">
                        <a:lnSpc>
                          <a:spcPts val="1600"/>
                        </a:lnSpc>
                        <a:spcAft>
                          <a:spcPts val="0"/>
                        </a:spcAft>
                      </a:pPr>
                      <a:r>
                        <a:rPr lang="en-GB" sz="1400">
                          <a:effectLst/>
                        </a:rPr>
                        <a:t>22.5</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1400">
                          <a:effectLst/>
                        </a:rPr>
                        <a:t>29.5</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1400">
                          <a:effectLst/>
                        </a:rPr>
                        <a:t>52.0</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1504506624"/>
                  </a:ext>
                </a:extLst>
              </a:tr>
              <a:tr h="0">
                <a:tc vMerge="1">
                  <a:txBody>
                    <a:bodyPr/>
                    <a:lstStyle/>
                    <a:p>
                      <a:endParaRPr lang="en-GB"/>
                    </a:p>
                  </a:txBody>
                  <a:tcPr/>
                </a:tc>
                <a:tc rowSpan="2">
                  <a:txBody>
                    <a:bodyPr/>
                    <a:lstStyle/>
                    <a:p>
                      <a:pPr marL="38100" marR="38100">
                        <a:lnSpc>
                          <a:spcPts val="1600"/>
                        </a:lnSpc>
                        <a:spcAft>
                          <a:spcPts val="0"/>
                        </a:spcAft>
                      </a:pPr>
                      <a:r>
                        <a:rPr lang="en-GB" sz="1400">
                          <a:effectLst/>
                        </a:rPr>
                        <a:t>female</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nSpc>
                          <a:spcPts val="1600"/>
                        </a:lnSpc>
                        <a:spcAft>
                          <a:spcPts val="0"/>
                        </a:spcAft>
                      </a:pPr>
                      <a:r>
                        <a:rPr lang="en-GB" sz="1400">
                          <a:effectLst/>
                        </a:rPr>
                        <a:t>Count</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ctr">
                        <a:lnSpc>
                          <a:spcPts val="1600"/>
                        </a:lnSpc>
                        <a:spcAft>
                          <a:spcPts val="0"/>
                        </a:spcAft>
                      </a:pPr>
                      <a:r>
                        <a:rPr lang="en-GB" sz="1400">
                          <a:effectLst/>
                        </a:rPr>
                        <a:t>29</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1400">
                          <a:effectLst/>
                        </a:rPr>
                        <a:t>23</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1400">
                          <a:effectLst/>
                        </a:rPr>
                        <a:t>52</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2537784386"/>
                  </a:ext>
                </a:extLst>
              </a:tr>
              <a:tr h="0">
                <a:tc vMerge="1">
                  <a:txBody>
                    <a:bodyPr/>
                    <a:lstStyle/>
                    <a:p>
                      <a:endParaRPr lang="en-GB"/>
                    </a:p>
                  </a:txBody>
                  <a:tcPr/>
                </a:tc>
                <a:tc vMerge="1">
                  <a:txBody>
                    <a:bodyPr/>
                    <a:lstStyle/>
                    <a:p>
                      <a:endParaRPr lang="en-GB"/>
                    </a:p>
                  </a:txBody>
                  <a:tcPr/>
                </a:tc>
                <a:tc>
                  <a:txBody>
                    <a:bodyPr/>
                    <a:lstStyle/>
                    <a:p>
                      <a:pPr marL="38100" marR="38100">
                        <a:lnSpc>
                          <a:spcPts val="1600"/>
                        </a:lnSpc>
                        <a:spcAft>
                          <a:spcPts val="0"/>
                        </a:spcAft>
                      </a:pPr>
                      <a:r>
                        <a:rPr lang="en-GB" sz="1400">
                          <a:effectLst/>
                        </a:rPr>
                        <a:t>Expected Count</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ctr">
                        <a:lnSpc>
                          <a:spcPts val="1600"/>
                        </a:lnSpc>
                        <a:spcAft>
                          <a:spcPts val="0"/>
                        </a:spcAft>
                      </a:pPr>
                      <a:r>
                        <a:rPr lang="en-GB" sz="1400">
                          <a:effectLst/>
                        </a:rPr>
                        <a:t>22.5</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1400">
                          <a:effectLst/>
                        </a:rPr>
                        <a:t>29.5</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1400">
                          <a:effectLst/>
                        </a:rPr>
                        <a:t>52.0</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2366524938"/>
                  </a:ext>
                </a:extLst>
              </a:tr>
              <a:tr h="0">
                <a:tc rowSpan="2" gridSpan="2">
                  <a:txBody>
                    <a:bodyPr/>
                    <a:lstStyle/>
                    <a:p>
                      <a:pPr marL="38100" marR="38100">
                        <a:lnSpc>
                          <a:spcPts val="1600"/>
                        </a:lnSpc>
                        <a:spcAft>
                          <a:spcPts val="0"/>
                        </a:spcAft>
                      </a:pPr>
                      <a:r>
                        <a:rPr lang="en-GB" sz="1400">
                          <a:effectLst/>
                        </a:rPr>
                        <a:t>Total</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rowSpan="2" hMerge="1">
                  <a:txBody>
                    <a:bodyPr/>
                    <a:lstStyle/>
                    <a:p>
                      <a:endParaRPr lang="en-GB"/>
                    </a:p>
                  </a:txBody>
                  <a:tcPr/>
                </a:tc>
                <a:tc>
                  <a:txBody>
                    <a:bodyPr/>
                    <a:lstStyle/>
                    <a:p>
                      <a:pPr marL="38100" marR="38100">
                        <a:lnSpc>
                          <a:spcPts val="1600"/>
                        </a:lnSpc>
                        <a:spcAft>
                          <a:spcPts val="0"/>
                        </a:spcAft>
                      </a:pPr>
                      <a:r>
                        <a:rPr lang="en-GB" sz="1400">
                          <a:effectLst/>
                        </a:rPr>
                        <a:t>Count</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ctr">
                        <a:lnSpc>
                          <a:spcPts val="1600"/>
                        </a:lnSpc>
                        <a:spcAft>
                          <a:spcPts val="0"/>
                        </a:spcAft>
                      </a:pPr>
                      <a:r>
                        <a:rPr lang="en-GB" sz="1400">
                          <a:effectLst/>
                        </a:rPr>
                        <a:t>45</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1400">
                          <a:effectLst/>
                        </a:rPr>
                        <a:t>59</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1400">
                          <a:effectLst/>
                        </a:rPr>
                        <a:t>104</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2062872040"/>
                  </a:ext>
                </a:extLst>
              </a:tr>
              <a:tr h="0">
                <a:tc gridSpan="2" vMerge="1">
                  <a:txBody>
                    <a:bodyPr/>
                    <a:lstStyle/>
                    <a:p>
                      <a:endParaRPr lang="en-GB"/>
                    </a:p>
                  </a:txBody>
                  <a:tcPr/>
                </a:tc>
                <a:tc hMerge="1" vMerge="1">
                  <a:txBody>
                    <a:bodyPr/>
                    <a:lstStyle/>
                    <a:p>
                      <a:endParaRPr lang="en-GB"/>
                    </a:p>
                  </a:txBody>
                  <a:tcPr/>
                </a:tc>
                <a:tc>
                  <a:txBody>
                    <a:bodyPr/>
                    <a:lstStyle/>
                    <a:p>
                      <a:pPr marL="38100" marR="38100">
                        <a:lnSpc>
                          <a:spcPts val="1600"/>
                        </a:lnSpc>
                        <a:spcAft>
                          <a:spcPts val="0"/>
                        </a:spcAft>
                      </a:pPr>
                      <a:r>
                        <a:rPr lang="en-GB" sz="1400">
                          <a:effectLst/>
                        </a:rPr>
                        <a:t>Expected Count</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ctr">
                        <a:lnSpc>
                          <a:spcPts val="1600"/>
                        </a:lnSpc>
                        <a:spcAft>
                          <a:spcPts val="0"/>
                        </a:spcAft>
                      </a:pPr>
                      <a:r>
                        <a:rPr lang="en-GB" sz="1400">
                          <a:effectLst/>
                        </a:rPr>
                        <a:t>45.0</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1400">
                          <a:effectLst/>
                        </a:rPr>
                        <a:t>59.0</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ctr">
                        <a:lnSpc>
                          <a:spcPts val="1600"/>
                        </a:lnSpc>
                        <a:spcAft>
                          <a:spcPts val="0"/>
                        </a:spcAft>
                      </a:pPr>
                      <a:r>
                        <a:rPr lang="en-GB" sz="1400">
                          <a:effectLst/>
                        </a:rPr>
                        <a:t>104.0</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127350816"/>
                  </a:ext>
                </a:extLst>
              </a:tr>
            </a:tbl>
          </a:graphicData>
        </a:graphic>
      </p:graphicFrame>
      <p:sp>
        <p:nvSpPr>
          <p:cNvPr id="12" name="Rectangle 11"/>
          <p:cNvSpPr/>
          <p:nvPr/>
        </p:nvSpPr>
        <p:spPr>
          <a:xfrm>
            <a:off x="602645" y="5631792"/>
            <a:ext cx="10639246" cy="1200329"/>
          </a:xfrm>
          <a:prstGeom prst="rect">
            <a:avLst/>
          </a:prstGeom>
        </p:spPr>
        <p:txBody>
          <a:bodyPr wrap="square">
            <a:spAutoFit/>
          </a:bodyPr>
          <a:lstStyle/>
          <a:p>
            <a:r>
              <a:rPr lang="el-GR" sz="2400" b="0" i="1">
                <a:solidFill>
                  <a:srgbClr val="000000"/>
                </a:solidFill>
                <a:effectLst/>
              </a:rPr>
              <a:t>χ</a:t>
            </a:r>
            <a:r>
              <a:rPr lang="en-GB" sz="2400" b="0" i="1" baseline="30000">
                <a:solidFill>
                  <a:srgbClr val="000000"/>
                </a:solidFill>
                <a:effectLst/>
              </a:rPr>
              <a:t>2</a:t>
            </a:r>
            <a:r>
              <a:rPr lang="en-GB" sz="2400" b="0" i="0">
                <a:solidFill>
                  <a:srgbClr val="000000"/>
                </a:solidFill>
                <a:effectLst/>
              </a:rPr>
              <a:t> (</a:t>
            </a:r>
            <a:r>
              <a:rPr lang="en-GB" sz="2400" b="0" i="0" err="1">
                <a:solidFill>
                  <a:srgbClr val="FF0000"/>
                </a:solidFill>
                <a:effectLst/>
              </a:rPr>
              <a:t>degress</a:t>
            </a:r>
            <a:r>
              <a:rPr lang="en-GB" sz="2400" b="0" i="0">
                <a:solidFill>
                  <a:srgbClr val="FF0000"/>
                </a:solidFill>
                <a:effectLst/>
              </a:rPr>
              <a:t> of freedom</a:t>
            </a:r>
            <a:r>
              <a:rPr lang="en-GB" sz="2400" b="0" i="0">
                <a:solidFill>
                  <a:srgbClr val="000000"/>
                </a:solidFill>
                <a:effectLst/>
              </a:rPr>
              <a:t>, </a:t>
            </a:r>
            <a:r>
              <a:rPr lang="en-GB" sz="2400" b="0" i="1">
                <a:solidFill>
                  <a:srgbClr val="000000"/>
                </a:solidFill>
                <a:effectLst/>
              </a:rPr>
              <a:t>N</a:t>
            </a:r>
            <a:r>
              <a:rPr lang="en-GB" sz="2400" b="0" i="0">
                <a:solidFill>
                  <a:srgbClr val="000000"/>
                </a:solidFill>
                <a:effectLst/>
              </a:rPr>
              <a:t> = </a:t>
            </a:r>
            <a:r>
              <a:rPr lang="en-GB" sz="2400" b="0" i="0">
                <a:solidFill>
                  <a:srgbClr val="FF0000"/>
                </a:solidFill>
                <a:effectLst/>
              </a:rPr>
              <a:t>sample size</a:t>
            </a:r>
            <a:r>
              <a:rPr lang="en-GB" sz="2400" b="0" i="0">
                <a:solidFill>
                  <a:srgbClr val="000000"/>
                </a:solidFill>
                <a:effectLst/>
              </a:rPr>
              <a:t>) = </a:t>
            </a:r>
            <a:r>
              <a:rPr lang="en-GB" sz="2400" b="0" i="0">
                <a:solidFill>
                  <a:srgbClr val="FF0000"/>
                </a:solidFill>
                <a:effectLst/>
              </a:rPr>
              <a:t>chi-square statistic value</a:t>
            </a:r>
            <a:r>
              <a:rPr lang="en-GB" sz="2400" b="0" i="0">
                <a:solidFill>
                  <a:srgbClr val="000000"/>
                </a:solidFill>
                <a:effectLst/>
              </a:rPr>
              <a:t>, </a:t>
            </a:r>
            <a:r>
              <a:rPr lang="en-GB" sz="2400" b="0" i="1">
                <a:solidFill>
                  <a:srgbClr val="000000"/>
                </a:solidFill>
                <a:effectLst/>
              </a:rPr>
              <a:t>p</a:t>
            </a:r>
            <a:r>
              <a:rPr lang="en-GB" sz="2400" b="0" i="0">
                <a:solidFill>
                  <a:srgbClr val="000000"/>
                </a:solidFill>
                <a:effectLst/>
              </a:rPr>
              <a:t> = </a:t>
            </a:r>
            <a:r>
              <a:rPr lang="en-GB" sz="2400" b="0" i="1">
                <a:solidFill>
                  <a:srgbClr val="FF0000"/>
                </a:solidFill>
                <a:effectLst/>
              </a:rPr>
              <a:t>p</a:t>
            </a:r>
            <a:r>
              <a:rPr lang="en-GB" sz="2400" b="0" i="0">
                <a:solidFill>
                  <a:srgbClr val="FF0000"/>
                </a:solidFill>
                <a:effectLst/>
              </a:rPr>
              <a:t> value</a:t>
            </a:r>
          </a:p>
          <a:p>
            <a:endParaRPr lang="en-GB" sz="2400">
              <a:solidFill>
                <a:srgbClr val="FF0000"/>
              </a:solidFill>
            </a:endParaRPr>
          </a:p>
          <a:p>
            <a:pPr algn="ctr"/>
            <a:r>
              <a:rPr lang="el-GR" sz="2400" b="0" i="1">
                <a:solidFill>
                  <a:srgbClr val="000000"/>
                </a:solidFill>
                <a:effectLst/>
              </a:rPr>
              <a:t>Χ</a:t>
            </a:r>
            <a:r>
              <a:rPr lang="en-GB" sz="2400" b="0" i="1" baseline="30000">
                <a:solidFill>
                  <a:srgbClr val="000000"/>
                </a:solidFill>
                <a:effectLst/>
              </a:rPr>
              <a:t>2</a:t>
            </a:r>
            <a:r>
              <a:rPr lang="en-GB" sz="2400" b="0" i="1">
                <a:solidFill>
                  <a:srgbClr val="000000"/>
                </a:solidFill>
                <a:effectLst/>
              </a:rPr>
              <a:t>(1, N=104)= 6.620 p=.010.</a:t>
            </a:r>
            <a:endParaRPr lang="en-GB" sz="2400"/>
          </a:p>
        </p:txBody>
      </p:sp>
      <p:graphicFrame>
        <p:nvGraphicFramePr>
          <p:cNvPr id="13" name="Table 12"/>
          <p:cNvGraphicFramePr>
            <a:graphicFrameLocks noGrp="1"/>
          </p:cNvGraphicFramePr>
          <p:nvPr/>
        </p:nvGraphicFramePr>
        <p:xfrm>
          <a:off x="6424773" y="1063926"/>
          <a:ext cx="5678170" cy="2961708"/>
        </p:xfrm>
        <a:graphic>
          <a:graphicData uri="http://schemas.openxmlformats.org/drawingml/2006/table">
            <a:tbl>
              <a:tblPr>
                <a:tableStyleId>{5C22544A-7EE6-4342-B048-85BDC9FD1C3A}</a:tableStyleId>
              </a:tblPr>
              <a:tblGrid>
                <a:gridCol w="1561465">
                  <a:extLst>
                    <a:ext uri="{9D8B030D-6E8A-4147-A177-3AD203B41FA5}">
                      <a16:colId xmlns:a16="http://schemas.microsoft.com/office/drawing/2014/main" val="64895356"/>
                    </a:ext>
                  </a:extLst>
                </a:gridCol>
                <a:gridCol w="653415">
                  <a:extLst>
                    <a:ext uri="{9D8B030D-6E8A-4147-A177-3AD203B41FA5}">
                      <a16:colId xmlns:a16="http://schemas.microsoft.com/office/drawing/2014/main" val="1571941874"/>
                    </a:ext>
                  </a:extLst>
                </a:gridCol>
                <a:gridCol w="653415">
                  <a:extLst>
                    <a:ext uri="{9D8B030D-6E8A-4147-A177-3AD203B41FA5}">
                      <a16:colId xmlns:a16="http://schemas.microsoft.com/office/drawing/2014/main" val="3655309946"/>
                    </a:ext>
                  </a:extLst>
                </a:gridCol>
                <a:gridCol w="936625">
                  <a:extLst>
                    <a:ext uri="{9D8B030D-6E8A-4147-A177-3AD203B41FA5}">
                      <a16:colId xmlns:a16="http://schemas.microsoft.com/office/drawing/2014/main" val="1779981430"/>
                    </a:ext>
                  </a:extLst>
                </a:gridCol>
                <a:gridCol w="936625">
                  <a:extLst>
                    <a:ext uri="{9D8B030D-6E8A-4147-A177-3AD203B41FA5}">
                      <a16:colId xmlns:a16="http://schemas.microsoft.com/office/drawing/2014/main" val="1176245413"/>
                    </a:ext>
                  </a:extLst>
                </a:gridCol>
                <a:gridCol w="936625">
                  <a:extLst>
                    <a:ext uri="{9D8B030D-6E8A-4147-A177-3AD203B41FA5}">
                      <a16:colId xmlns:a16="http://schemas.microsoft.com/office/drawing/2014/main" val="1675131636"/>
                    </a:ext>
                  </a:extLst>
                </a:gridCol>
              </a:tblGrid>
              <a:tr h="0">
                <a:tc gridSpan="6">
                  <a:txBody>
                    <a:bodyPr/>
                    <a:lstStyle/>
                    <a:p>
                      <a:pPr marL="38100" marR="38100" algn="ctr">
                        <a:lnSpc>
                          <a:spcPts val="1600"/>
                        </a:lnSpc>
                        <a:spcAft>
                          <a:spcPts val="0"/>
                        </a:spcAft>
                      </a:pPr>
                      <a:r>
                        <a:rPr lang="en-GB" sz="1600">
                          <a:effectLst/>
                        </a:rPr>
                        <a:t>Chi-Square Tests</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106101629"/>
                  </a:ext>
                </a:extLst>
              </a:tr>
              <a:tr h="0">
                <a:tc>
                  <a:txBody>
                    <a:bodyPr/>
                    <a:lstStyle/>
                    <a:p>
                      <a:pPr>
                        <a:lnSpc>
                          <a:spcPct val="107000"/>
                        </a:lnSpc>
                        <a:spcAft>
                          <a:spcPts val="0"/>
                        </a:spcAft>
                      </a:pPr>
                      <a:r>
                        <a:rPr lang="en-GB" sz="18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ctr">
                        <a:lnSpc>
                          <a:spcPts val="1600"/>
                        </a:lnSpc>
                        <a:spcAft>
                          <a:spcPts val="0"/>
                        </a:spcAft>
                      </a:pPr>
                      <a:r>
                        <a:rPr lang="en-GB" sz="1100">
                          <a:effectLst/>
                        </a:rPr>
                        <a:t>Value</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ctr">
                        <a:lnSpc>
                          <a:spcPts val="1600"/>
                        </a:lnSpc>
                        <a:spcAft>
                          <a:spcPts val="0"/>
                        </a:spcAft>
                      </a:pPr>
                      <a:r>
                        <a:rPr lang="en-GB" sz="1100">
                          <a:effectLst/>
                        </a:rPr>
                        <a:t>df</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ctr">
                        <a:lnSpc>
                          <a:spcPts val="1600"/>
                        </a:lnSpc>
                        <a:spcAft>
                          <a:spcPts val="0"/>
                        </a:spcAft>
                      </a:pPr>
                      <a:r>
                        <a:rPr lang="en-GB" sz="1100">
                          <a:effectLst/>
                        </a:rPr>
                        <a:t>Asymptotic Significance (2-sided)</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ctr">
                        <a:lnSpc>
                          <a:spcPts val="1600"/>
                        </a:lnSpc>
                        <a:spcAft>
                          <a:spcPts val="0"/>
                        </a:spcAft>
                      </a:pPr>
                      <a:r>
                        <a:rPr lang="en-GB" sz="1100">
                          <a:effectLst/>
                        </a:rPr>
                        <a:t>Exact Sig. (2-sided)</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ctr">
                        <a:lnSpc>
                          <a:spcPts val="1600"/>
                        </a:lnSpc>
                        <a:spcAft>
                          <a:spcPts val="0"/>
                        </a:spcAft>
                      </a:pPr>
                      <a:r>
                        <a:rPr lang="en-GB" sz="1100">
                          <a:effectLst/>
                        </a:rPr>
                        <a:t>Exact Sig. (1-sided)</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extLst>
                  <a:ext uri="{0D108BD9-81ED-4DB2-BD59-A6C34878D82A}">
                    <a16:rowId xmlns:a16="http://schemas.microsoft.com/office/drawing/2014/main" val="4056249737"/>
                  </a:ext>
                </a:extLst>
              </a:tr>
              <a:tr h="0">
                <a:tc>
                  <a:txBody>
                    <a:bodyPr/>
                    <a:lstStyle/>
                    <a:p>
                      <a:pPr marL="38100" marR="38100">
                        <a:lnSpc>
                          <a:spcPts val="1600"/>
                        </a:lnSpc>
                        <a:spcAft>
                          <a:spcPts val="0"/>
                        </a:spcAft>
                      </a:pPr>
                      <a:r>
                        <a:rPr lang="en-GB" sz="1100">
                          <a:solidFill>
                            <a:srgbClr val="FF0000"/>
                          </a:solidFill>
                          <a:effectLst/>
                        </a:rPr>
                        <a:t>Pearson Chi-Square</a:t>
                      </a:r>
                      <a:endParaRPr lang="en-GB" sz="160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100">
                          <a:solidFill>
                            <a:srgbClr val="FF0000"/>
                          </a:solidFill>
                          <a:effectLst/>
                        </a:rPr>
                        <a:t>6.620</a:t>
                      </a:r>
                      <a:r>
                        <a:rPr lang="en-GB" sz="1100" baseline="30000">
                          <a:solidFill>
                            <a:srgbClr val="FF0000"/>
                          </a:solidFill>
                          <a:effectLst/>
                        </a:rPr>
                        <a:t>a</a:t>
                      </a:r>
                      <a:endParaRPr lang="en-GB" sz="160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100">
                          <a:solidFill>
                            <a:srgbClr val="FF0000"/>
                          </a:solidFill>
                          <a:effectLst/>
                        </a:rPr>
                        <a:t>1</a:t>
                      </a:r>
                      <a:endParaRPr lang="en-GB" sz="160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100">
                          <a:solidFill>
                            <a:srgbClr val="FF0000"/>
                          </a:solidFill>
                          <a:effectLst/>
                        </a:rPr>
                        <a:t>.010</a:t>
                      </a:r>
                      <a:endParaRPr lang="en-GB" sz="160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0"/>
                        </a:spcAft>
                      </a:pPr>
                      <a:r>
                        <a:rPr lang="en-GB" sz="18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a:lnSpc>
                          <a:spcPct val="107000"/>
                        </a:lnSpc>
                        <a:spcAft>
                          <a:spcPts val="0"/>
                        </a:spcAft>
                      </a:pPr>
                      <a:r>
                        <a:rPr lang="en-GB" sz="18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3325710640"/>
                  </a:ext>
                </a:extLst>
              </a:tr>
              <a:tr h="0">
                <a:tc>
                  <a:txBody>
                    <a:bodyPr/>
                    <a:lstStyle/>
                    <a:p>
                      <a:pPr marL="38100" marR="38100">
                        <a:lnSpc>
                          <a:spcPts val="1600"/>
                        </a:lnSpc>
                        <a:spcAft>
                          <a:spcPts val="0"/>
                        </a:spcAft>
                      </a:pPr>
                      <a:r>
                        <a:rPr lang="en-GB" sz="1100">
                          <a:effectLst/>
                        </a:rPr>
                        <a:t>Continuity </a:t>
                      </a:r>
                      <a:r>
                        <a:rPr lang="en-GB" sz="1100" err="1">
                          <a:effectLst/>
                        </a:rPr>
                        <a:t>Correction</a:t>
                      </a:r>
                      <a:r>
                        <a:rPr lang="en-GB" sz="1100" baseline="30000" err="1">
                          <a:effectLst/>
                        </a:rPr>
                        <a:t>b</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100">
                          <a:effectLst/>
                        </a:rPr>
                        <a:t>5.641</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100">
                          <a:effectLst/>
                        </a:rPr>
                        <a:t>1</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100">
                          <a:effectLst/>
                        </a:rPr>
                        <a:t>.018</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0"/>
                        </a:spcAft>
                      </a:pPr>
                      <a:r>
                        <a:rPr lang="en-GB" sz="18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a:lnSpc>
                          <a:spcPct val="107000"/>
                        </a:lnSpc>
                        <a:spcAft>
                          <a:spcPts val="0"/>
                        </a:spcAft>
                      </a:pPr>
                      <a:r>
                        <a:rPr lang="en-GB" sz="18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2157976849"/>
                  </a:ext>
                </a:extLst>
              </a:tr>
              <a:tr h="0">
                <a:tc>
                  <a:txBody>
                    <a:bodyPr/>
                    <a:lstStyle/>
                    <a:p>
                      <a:pPr marL="38100" marR="38100">
                        <a:lnSpc>
                          <a:spcPts val="1600"/>
                        </a:lnSpc>
                        <a:spcAft>
                          <a:spcPts val="0"/>
                        </a:spcAft>
                      </a:pPr>
                      <a:r>
                        <a:rPr lang="en-GB" sz="1100">
                          <a:effectLst/>
                        </a:rPr>
                        <a:t>Likelihood Ratio</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100">
                          <a:effectLst/>
                        </a:rPr>
                        <a:t>6.698</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100">
                          <a:effectLst/>
                        </a:rPr>
                        <a:t>1</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100">
                          <a:effectLst/>
                        </a:rPr>
                        <a:t>.010</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0"/>
                        </a:spcAft>
                      </a:pPr>
                      <a:r>
                        <a:rPr lang="en-GB" sz="18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a:lnSpc>
                          <a:spcPct val="107000"/>
                        </a:lnSpc>
                        <a:spcAft>
                          <a:spcPts val="0"/>
                        </a:spcAft>
                      </a:pPr>
                      <a:r>
                        <a:rPr lang="en-GB" sz="18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3259899203"/>
                  </a:ext>
                </a:extLst>
              </a:tr>
              <a:tr h="0">
                <a:tc>
                  <a:txBody>
                    <a:bodyPr/>
                    <a:lstStyle/>
                    <a:p>
                      <a:pPr marL="38100" marR="38100">
                        <a:lnSpc>
                          <a:spcPts val="1600"/>
                        </a:lnSpc>
                        <a:spcAft>
                          <a:spcPts val="0"/>
                        </a:spcAft>
                      </a:pPr>
                      <a:r>
                        <a:rPr lang="en-GB" sz="1100">
                          <a:effectLst/>
                        </a:rPr>
                        <a:t>Fisher's Exact Test</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0"/>
                        </a:spcAft>
                      </a:pPr>
                      <a:r>
                        <a:rPr lang="en-GB" sz="18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a:lnSpc>
                          <a:spcPct val="107000"/>
                        </a:lnSpc>
                        <a:spcAft>
                          <a:spcPts val="0"/>
                        </a:spcAft>
                      </a:pPr>
                      <a:r>
                        <a:rPr lang="en-GB" sz="18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a:lnSpc>
                          <a:spcPct val="107000"/>
                        </a:lnSpc>
                        <a:spcAft>
                          <a:spcPts val="0"/>
                        </a:spcAft>
                      </a:pPr>
                      <a:r>
                        <a:rPr lang="en-GB" sz="18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r">
                        <a:lnSpc>
                          <a:spcPts val="1600"/>
                        </a:lnSpc>
                        <a:spcAft>
                          <a:spcPts val="0"/>
                        </a:spcAft>
                      </a:pPr>
                      <a:r>
                        <a:rPr lang="en-GB" sz="1100">
                          <a:effectLst/>
                        </a:rPr>
                        <a:t>.017</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100">
                          <a:effectLst/>
                        </a:rPr>
                        <a:t>.009</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1590859208"/>
                  </a:ext>
                </a:extLst>
              </a:tr>
              <a:tr h="0">
                <a:tc>
                  <a:txBody>
                    <a:bodyPr/>
                    <a:lstStyle/>
                    <a:p>
                      <a:pPr marL="38100" marR="38100">
                        <a:lnSpc>
                          <a:spcPts val="1600"/>
                        </a:lnSpc>
                        <a:spcAft>
                          <a:spcPts val="0"/>
                        </a:spcAft>
                      </a:pPr>
                      <a:r>
                        <a:rPr lang="en-GB" sz="1100">
                          <a:effectLst/>
                        </a:rPr>
                        <a:t>Linear-by-Linear Association</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100">
                          <a:effectLst/>
                        </a:rPr>
                        <a:t>6.556</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100">
                          <a:effectLst/>
                        </a:rPr>
                        <a:t>1</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100">
                          <a:effectLst/>
                        </a:rPr>
                        <a:t>.010</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0"/>
                        </a:spcAft>
                      </a:pPr>
                      <a:r>
                        <a:rPr lang="en-GB" sz="18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a:lnSpc>
                          <a:spcPct val="107000"/>
                        </a:lnSpc>
                        <a:spcAft>
                          <a:spcPts val="0"/>
                        </a:spcAft>
                      </a:pPr>
                      <a:r>
                        <a:rPr lang="en-GB" sz="18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3394218640"/>
                  </a:ext>
                </a:extLst>
              </a:tr>
              <a:tr h="0">
                <a:tc>
                  <a:txBody>
                    <a:bodyPr/>
                    <a:lstStyle/>
                    <a:p>
                      <a:pPr marL="38100" marR="38100">
                        <a:lnSpc>
                          <a:spcPts val="1600"/>
                        </a:lnSpc>
                        <a:spcAft>
                          <a:spcPts val="0"/>
                        </a:spcAft>
                      </a:pPr>
                      <a:r>
                        <a:rPr lang="en-GB" sz="1100">
                          <a:effectLst/>
                        </a:rPr>
                        <a:t>N of Valid Cases</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100">
                          <a:effectLst/>
                        </a:rPr>
                        <a:t>104</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0"/>
                        </a:spcAft>
                      </a:pPr>
                      <a:r>
                        <a:rPr lang="en-GB" sz="18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a:lnSpc>
                          <a:spcPct val="107000"/>
                        </a:lnSpc>
                        <a:spcAft>
                          <a:spcPts val="0"/>
                        </a:spcAft>
                      </a:pPr>
                      <a:r>
                        <a:rPr lang="en-GB" sz="18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a:lnSpc>
                          <a:spcPct val="107000"/>
                        </a:lnSpc>
                        <a:spcAft>
                          <a:spcPts val="0"/>
                        </a:spcAft>
                      </a:pPr>
                      <a:r>
                        <a:rPr lang="en-GB" sz="18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a:lnSpc>
                          <a:spcPct val="107000"/>
                        </a:lnSpc>
                        <a:spcAft>
                          <a:spcPts val="0"/>
                        </a:spcAft>
                      </a:pPr>
                      <a:r>
                        <a:rPr lang="en-GB" sz="18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2732505377"/>
                  </a:ext>
                </a:extLst>
              </a:tr>
              <a:tr h="0">
                <a:tc gridSpan="6">
                  <a:txBody>
                    <a:bodyPr/>
                    <a:lstStyle/>
                    <a:p>
                      <a:pPr marL="38100" marR="38100">
                        <a:lnSpc>
                          <a:spcPts val="1600"/>
                        </a:lnSpc>
                        <a:spcAft>
                          <a:spcPts val="0"/>
                        </a:spcAft>
                      </a:pPr>
                      <a:r>
                        <a:rPr lang="en-GB" sz="900">
                          <a:effectLst/>
                        </a:rPr>
                        <a:t>a. 0 cells (0.0%) have expected count less than 5. The minimum expected count is 22.50.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956200412"/>
                  </a:ext>
                </a:extLst>
              </a:tr>
              <a:tr h="0">
                <a:tc gridSpan="6">
                  <a:txBody>
                    <a:bodyPr/>
                    <a:lstStyle/>
                    <a:p>
                      <a:pPr marL="38100" marR="38100">
                        <a:lnSpc>
                          <a:spcPts val="1600"/>
                        </a:lnSpc>
                        <a:spcAft>
                          <a:spcPts val="0"/>
                        </a:spcAft>
                      </a:pPr>
                      <a:r>
                        <a:rPr lang="en-GB" sz="900">
                          <a:effectLst/>
                        </a:rPr>
                        <a:t>b. Computed only for a 2x2 table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557710518"/>
                  </a:ext>
                </a:extLst>
              </a:tr>
            </a:tbl>
          </a:graphicData>
        </a:graphic>
      </p:graphicFrame>
      <p:cxnSp>
        <p:nvCxnSpPr>
          <p:cNvPr id="15" name="Straight Arrow Connector 14"/>
          <p:cNvCxnSpPr/>
          <p:nvPr/>
        </p:nvCxnSpPr>
        <p:spPr>
          <a:xfrm flipV="1">
            <a:off x="6222521" y="3858423"/>
            <a:ext cx="253041" cy="374271"/>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07940289"/>
      </p:ext>
    </p:extLst>
  </p:cSld>
  <p:clrMapOvr>
    <a:masterClrMapping/>
  </p:clrMapOvr>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711200" y="365125"/>
            <a:ext cx="11480800" cy="1325563"/>
          </a:xfrm>
          <a:prstGeom prst="rect">
            <a:avLst/>
          </a:prstGeom>
        </p:spPr>
        <p:txBody>
          <a:bodyPr/>
          <a:lstStyle/>
          <a:p>
            <a:pPr algn="ctr"/>
            <a:r>
              <a:rPr lang="en-GB"/>
              <a:t>Reporting the Data</a:t>
            </a:r>
          </a:p>
        </p:txBody>
      </p:sp>
      <p:sp>
        <p:nvSpPr>
          <p:cNvPr id="3" name="Content Placeholder 2"/>
          <p:cNvSpPr>
            <a:spLocks noGrp="1"/>
          </p:cNvSpPr>
          <p:nvPr>
            <p:ph idx="4294967295"/>
          </p:nvPr>
        </p:nvSpPr>
        <p:spPr>
          <a:xfrm>
            <a:off x="0" y="1443038"/>
            <a:ext cx="10515600" cy="4733925"/>
          </a:xfrm>
          <a:prstGeom prst="rect">
            <a:avLst/>
          </a:prstGeom>
        </p:spPr>
        <p:txBody>
          <a:bodyPr/>
          <a:lstStyle/>
          <a:p>
            <a:pPr marL="0" indent="0">
              <a:buNone/>
            </a:pPr>
            <a:r>
              <a:rPr lang="en-GB"/>
              <a:t>A comparison of physical activity rates in men (n=52) and women (n=52) (figure 1) identified that men were significantly (</a:t>
            </a:r>
            <a:r>
              <a:rPr lang="el-GR" b="0" i="1">
                <a:solidFill>
                  <a:srgbClr val="000000"/>
                </a:solidFill>
                <a:effectLst/>
              </a:rPr>
              <a:t>Χ</a:t>
            </a:r>
            <a:r>
              <a:rPr lang="en-GB" b="0" i="1" baseline="30000">
                <a:solidFill>
                  <a:srgbClr val="000000"/>
                </a:solidFill>
                <a:effectLst/>
              </a:rPr>
              <a:t>2</a:t>
            </a:r>
            <a:r>
              <a:rPr lang="en-GB" b="0" i="1">
                <a:solidFill>
                  <a:srgbClr val="000000"/>
                </a:solidFill>
                <a:effectLst/>
              </a:rPr>
              <a:t>(3, N=104)= 27.759, p&lt;.001) more active than women</a:t>
            </a:r>
            <a:endParaRPr lang="en-GB"/>
          </a:p>
          <a:p>
            <a:pPr marL="0" indent="0">
              <a:buNone/>
            </a:pPr>
            <a:endParaRPr lang="en-GB"/>
          </a:p>
        </p:txBody>
      </p:sp>
      <p:graphicFrame>
        <p:nvGraphicFramePr>
          <p:cNvPr id="4" name="Chart 3"/>
          <p:cNvGraphicFramePr>
            <a:graphicFrameLocks/>
          </p:cNvGraphicFramePr>
          <p:nvPr/>
        </p:nvGraphicFramePr>
        <p:xfrm>
          <a:off x="3234905" y="3121324"/>
          <a:ext cx="4572000" cy="2743200"/>
        </p:xfrm>
        <a:graphic>
          <a:graphicData uri="http://schemas.openxmlformats.org/drawingml/2006/chart">
            <c:chart xmlns:c="http://schemas.openxmlformats.org/drawingml/2006/chart" xmlns:r="http://schemas.openxmlformats.org/officeDocument/2006/relationships" r:id="rId2"/>
          </a:graphicData>
        </a:graphic>
      </p:graphicFrame>
      <p:sp>
        <p:nvSpPr>
          <p:cNvPr id="5" name="TextBox 4"/>
          <p:cNvSpPr txBox="1"/>
          <p:nvPr/>
        </p:nvSpPr>
        <p:spPr>
          <a:xfrm>
            <a:off x="3375803" y="5679858"/>
            <a:ext cx="5946476" cy="369332"/>
          </a:xfrm>
          <a:prstGeom prst="rect">
            <a:avLst/>
          </a:prstGeom>
          <a:noFill/>
        </p:spPr>
        <p:txBody>
          <a:bodyPr wrap="square" rtlCol="0">
            <a:spAutoFit/>
          </a:bodyPr>
          <a:lstStyle/>
          <a:p>
            <a:r>
              <a:rPr lang="en-GB" sz="1400"/>
              <a:t>Figure 1: Comparison of self-reported activity levels between men and women</a:t>
            </a:r>
            <a:r>
              <a:rPr lang="en-GB"/>
              <a:t>.</a:t>
            </a:r>
          </a:p>
        </p:txBody>
      </p:sp>
    </p:spTree>
    <p:extLst>
      <p:ext uri="{BB962C8B-B14F-4D97-AF65-F5344CB8AC3E}">
        <p14:creationId xmlns:p14="http://schemas.microsoft.com/office/powerpoint/2010/main" val="908840567"/>
      </p:ext>
    </p:extLst>
  </p:cSld>
  <p:clrMapOvr>
    <a:masterClrMapping/>
  </p:clrMapOvr>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711200" y="365125"/>
            <a:ext cx="11480800" cy="1325563"/>
          </a:xfrm>
          <a:prstGeom prst="rect">
            <a:avLst/>
          </a:prstGeom>
        </p:spPr>
        <p:txBody>
          <a:bodyPr>
            <a:normAutofit/>
          </a:bodyPr>
          <a:lstStyle/>
          <a:p>
            <a:r>
              <a:rPr lang="en-GB" sz="3600"/>
              <a:t>An evaluation of the frequency of physical activity levels of year 11 students.</a:t>
            </a:r>
          </a:p>
        </p:txBody>
      </p:sp>
      <p:sp>
        <p:nvSpPr>
          <p:cNvPr id="3" name="Content Placeholder 2"/>
          <p:cNvSpPr>
            <a:spLocks noGrp="1"/>
          </p:cNvSpPr>
          <p:nvPr>
            <p:ph idx="4294967295"/>
          </p:nvPr>
        </p:nvSpPr>
        <p:spPr>
          <a:xfrm>
            <a:off x="0" y="1825625"/>
            <a:ext cx="10515600" cy="4695825"/>
          </a:xfrm>
          <a:prstGeom prst="rect">
            <a:avLst/>
          </a:prstGeom>
        </p:spPr>
        <p:txBody>
          <a:bodyPr>
            <a:normAutofit fontScale="70000" lnSpcReduction="20000"/>
          </a:bodyPr>
          <a:lstStyle/>
          <a:p>
            <a:pPr marL="0" indent="0">
              <a:buNone/>
            </a:pPr>
            <a:r>
              <a:rPr lang="en-GB"/>
              <a:t>Set up the variable view in a similar manner, except there are now 4 responses to put in to the activity value box.</a:t>
            </a:r>
          </a:p>
          <a:p>
            <a:pPr marL="0" indent="0">
              <a:buNone/>
            </a:pPr>
            <a:endParaRPr lang="en-GB"/>
          </a:p>
          <a:p>
            <a:pPr marL="0" indent="0">
              <a:buNone/>
            </a:pPr>
            <a:r>
              <a:rPr lang="en-GB"/>
              <a:t>Conduct the Chi-squared analysis in a similar manner except as there are 4 responses we need to conduct a post hoc analysis (adjusted standardized) to consider where any differences identified in the primary analysis are.</a:t>
            </a:r>
          </a:p>
          <a:p>
            <a:pPr marL="0" indent="0">
              <a:buNone/>
            </a:pPr>
            <a:endParaRPr lang="en-GB"/>
          </a:p>
          <a:p>
            <a:pPr marL="0" indent="0">
              <a:buNone/>
            </a:pPr>
            <a:r>
              <a:rPr lang="en-GB"/>
              <a:t>Analyse</a:t>
            </a:r>
          </a:p>
          <a:p>
            <a:pPr marL="0" indent="0">
              <a:buNone/>
            </a:pPr>
            <a:r>
              <a:rPr lang="en-GB"/>
              <a:t>Descriptive statistics</a:t>
            </a:r>
          </a:p>
          <a:p>
            <a:pPr marL="0" indent="0">
              <a:buNone/>
            </a:pPr>
            <a:r>
              <a:rPr lang="en-GB"/>
              <a:t>Crosstabs</a:t>
            </a:r>
          </a:p>
          <a:p>
            <a:pPr marL="0" indent="0">
              <a:buNone/>
            </a:pPr>
            <a:r>
              <a:rPr lang="en-GB"/>
              <a:t>Move gender to Row(s) and Activity to (Column(s)</a:t>
            </a:r>
          </a:p>
          <a:p>
            <a:pPr marL="0" indent="0">
              <a:buNone/>
            </a:pPr>
            <a:r>
              <a:rPr lang="en-GB"/>
              <a:t>In statistics tick chi-squared &amp; continue</a:t>
            </a:r>
          </a:p>
          <a:p>
            <a:pPr marL="0" indent="0">
              <a:buNone/>
            </a:pPr>
            <a:r>
              <a:rPr lang="en-GB"/>
              <a:t>In cells tick observed &amp; Expected </a:t>
            </a:r>
            <a:r>
              <a:rPr lang="en-GB">
                <a:solidFill>
                  <a:srgbClr val="FF0000"/>
                </a:solidFill>
              </a:rPr>
              <a:t>&amp; Adjusted standardized</a:t>
            </a:r>
          </a:p>
          <a:p>
            <a:pPr marL="0" indent="0">
              <a:buNone/>
            </a:pPr>
            <a:r>
              <a:rPr lang="en-GB"/>
              <a:t>Continue</a:t>
            </a:r>
          </a:p>
          <a:p>
            <a:pPr marL="0" indent="0">
              <a:buNone/>
            </a:pPr>
            <a:r>
              <a:rPr lang="en-GB"/>
              <a:t>OK</a:t>
            </a:r>
          </a:p>
          <a:p>
            <a:pPr marL="0" indent="0">
              <a:buNone/>
            </a:pPr>
            <a:endParaRPr lang="en-GB"/>
          </a:p>
        </p:txBody>
      </p:sp>
      <p:pic>
        <p:nvPicPr>
          <p:cNvPr id="5" name="Picture 4"/>
          <p:cNvPicPr>
            <a:picLocks noChangeAspect="1"/>
          </p:cNvPicPr>
          <p:nvPr/>
        </p:nvPicPr>
        <p:blipFill>
          <a:blip r:embed="rId2"/>
          <a:stretch>
            <a:fillRect/>
          </a:stretch>
        </p:blipFill>
        <p:spPr>
          <a:xfrm>
            <a:off x="7933122" y="3232029"/>
            <a:ext cx="3494003" cy="3476445"/>
          </a:xfrm>
          <a:prstGeom prst="rect">
            <a:avLst/>
          </a:prstGeom>
        </p:spPr>
      </p:pic>
    </p:spTree>
    <p:extLst>
      <p:ext uri="{BB962C8B-B14F-4D97-AF65-F5344CB8AC3E}">
        <p14:creationId xmlns:p14="http://schemas.microsoft.com/office/powerpoint/2010/main" val="822740616"/>
      </p:ext>
    </p:extLst>
  </p:cSld>
  <p:clrMapOvr>
    <a:masterClrMapping/>
  </p:clrMapOvr>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365125"/>
            <a:ext cx="10515600" cy="584200"/>
          </a:xfrm>
          <a:prstGeom prst="rect">
            <a:avLst/>
          </a:prstGeom>
        </p:spPr>
        <p:txBody>
          <a:bodyPr>
            <a:normAutofit fontScale="90000"/>
          </a:bodyPr>
          <a:lstStyle/>
          <a:p>
            <a:pPr algn="ctr"/>
            <a:r>
              <a:rPr lang="en-GB"/>
              <a:t>SPSS Outputs</a:t>
            </a:r>
          </a:p>
        </p:txBody>
      </p:sp>
      <p:graphicFrame>
        <p:nvGraphicFramePr>
          <p:cNvPr id="4" name="Table 3"/>
          <p:cNvGraphicFramePr>
            <a:graphicFrameLocks noGrp="1"/>
          </p:cNvGraphicFramePr>
          <p:nvPr/>
        </p:nvGraphicFramePr>
        <p:xfrm>
          <a:off x="379561" y="1062703"/>
          <a:ext cx="6301924" cy="2797064"/>
        </p:xfrm>
        <a:graphic>
          <a:graphicData uri="http://schemas.openxmlformats.org/drawingml/2006/table">
            <a:tbl>
              <a:tblPr>
                <a:tableStyleId>{5C22544A-7EE6-4342-B048-85BDC9FD1C3A}</a:tableStyleId>
              </a:tblPr>
              <a:tblGrid>
                <a:gridCol w="588450">
                  <a:extLst>
                    <a:ext uri="{9D8B030D-6E8A-4147-A177-3AD203B41FA5}">
                      <a16:colId xmlns:a16="http://schemas.microsoft.com/office/drawing/2014/main" val="2545196088"/>
                    </a:ext>
                  </a:extLst>
                </a:gridCol>
                <a:gridCol w="709780">
                  <a:extLst>
                    <a:ext uri="{9D8B030D-6E8A-4147-A177-3AD203B41FA5}">
                      <a16:colId xmlns:a16="http://schemas.microsoft.com/office/drawing/2014/main" val="2850520767"/>
                    </a:ext>
                  </a:extLst>
                </a:gridCol>
                <a:gridCol w="1525484">
                  <a:extLst>
                    <a:ext uri="{9D8B030D-6E8A-4147-A177-3AD203B41FA5}">
                      <a16:colId xmlns:a16="http://schemas.microsoft.com/office/drawing/2014/main" val="1709907009"/>
                    </a:ext>
                  </a:extLst>
                </a:gridCol>
                <a:gridCol w="695642">
                  <a:extLst>
                    <a:ext uri="{9D8B030D-6E8A-4147-A177-3AD203B41FA5}">
                      <a16:colId xmlns:a16="http://schemas.microsoft.com/office/drawing/2014/main" val="3061033824"/>
                    </a:ext>
                  </a:extLst>
                </a:gridCol>
                <a:gridCol w="695642">
                  <a:extLst>
                    <a:ext uri="{9D8B030D-6E8A-4147-A177-3AD203B41FA5}">
                      <a16:colId xmlns:a16="http://schemas.microsoft.com/office/drawing/2014/main" val="490407751"/>
                    </a:ext>
                  </a:extLst>
                </a:gridCol>
                <a:gridCol w="695642">
                  <a:extLst>
                    <a:ext uri="{9D8B030D-6E8A-4147-A177-3AD203B41FA5}">
                      <a16:colId xmlns:a16="http://schemas.microsoft.com/office/drawing/2014/main" val="1314811834"/>
                    </a:ext>
                  </a:extLst>
                </a:gridCol>
                <a:gridCol w="695642">
                  <a:extLst>
                    <a:ext uri="{9D8B030D-6E8A-4147-A177-3AD203B41FA5}">
                      <a16:colId xmlns:a16="http://schemas.microsoft.com/office/drawing/2014/main" val="887876361"/>
                    </a:ext>
                  </a:extLst>
                </a:gridCol>
                <a:gridCol w="695642">
                  <a:extLst>
                    <a:ext uri="{9D8B030D-6E8A-4147-A177-3AD203B41FA5}">
                      <a16:colId xmlns:a16="http://schemas.microsoft.com/office/drawing/2014/main" val="3792784792"/>
                    </a:ext>
                  </a:extLst>
                </a:gridCol>
              </a:tblGrid>
              <a:tr h="187202">
                <a:tc gridSpan="8">
                  <a:txBody>
                    <a:bodyPr/>
                    <a:lstStyle/>
                    <a:p>
                      <a:pPr marL="38100" marR="38100" algn="ctr">
                        <a:lnSpc>
                          <a:spcPts val="1600"/>
                        </a:lnSpc>
                        <a:spcAft>
                          <a:spcPts val="0"/>
                        </a:spcAft>
                      </a:pPr>
                      <a:r>
                        <a:rPr lang="en-GB" sz="2000">
                          <a:effectLst/>
                        </a:rPr>
                        <a:t>gender * activity </a:t>
                      </a:r>
                      <a:r>
                        <a:rPr lang="en-GB" sz="2000" err="1">
                          <a:effectLst/>
                        </a:rPr>
                        <a:t>Crosstabulation</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947505381"/>
                  </a:ext>
                </a:extLst>
              </a:tr>
              <a:tr h="187202">
                <a:tc rowSpan="2" gridSpan="3">
                  <a:txBody>
                    <a:bodyPr/>
                    <a:lstStyle/>
                    <a:p>
                      <a:pPr>
                        <a:lnSpc>
                          <a:spcPct val="107000"/>
                        </a:lnSpc>
                        <a:spcAft>
                          <a:spcPts val="0"/>
                        </a:spcAft>
                      </a:pPr>
                      <a:r>
                        <a:rPr lang="en-GB" sz="2400">
                          <a:effectLst/>
                        </a:rPr>
                        <a:t> </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rowSpan="2" hMerge="1">
                  <a:txBody>
                    <a:bodyPr/>
                    <a:lstStyle/>
                    <a:p>
                      <a:endParaRPr lang="en-GB"/>
                    </a:p>
                  </a:txBody>
                  <a:tcPr/>
                </a:tc>
                <a:tc rowSpan="2" hMerge="1">
                  <a:txBody>
                    <a:bodyPr/>
                    <a:lstStyle/>
                    <a:p>
                      <a:endParaRPr lang="en-GB"/>
                    </a:p>
                  </a:txBody>
                  <a:tcPr/>
                </a:tc>
                <a:tc gridSpan="4">
                  <a:txBody>
                    <a:bodyPr/>
                    <a:lstStyle/>
                    <a:p>
                      <a:pPr marL="38100" marR="38100" algn="ctr">
                        <a:lnSpc>
                          <a:spcPts val="1600"/>
                        </a:lnSpc>
                        <a:spcAft>
                          <a:spcPts val="0"/>
                        </a:spcAft>
                      </a:pPr>
                      <a:r>
                        <a:rPr lang="en-GB" sz="1400">
                          <a:effectLst/>
                        </a:rPr>
                        <a:t>activity</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hMerge="1">
                  <a:txBody>
                    <a:bodyPr/>
                    <a:lstStyle/>
                    <a:p>
                      <a:endParaRPr lang="en-GB"/>
                    </a:p>
                  </a:txBody>
                  <a:tcPr/>
                </a:tc>
                <a:tc hMerge="1">
                  <a:txBody>
                    <a:bodyPr/>
                    <a:lstStyle/>
                    <a:p>
                      <a:endParaRPr lang="en-GB"/>
                    </a:p>
                  </a:txBody>
                  <a:tcPr/>
                </a:tc>
                <a:tc hMerge="1">
                  <a:txBody>
                    <a:bodyPr/>
                    <a:lstStyle/>
                    <a:p>
                      <a:endParaRPr lang="en-GB"/>
                    </a:p>
                  </a:txBody>
                  <a:tcPr/>
                </a:tc>
                <a:tc rowSpan="2">
                  <a:txBody>
                    <a:bodyPr/>
                    <a:lstStyle/>
                    <a:p>
                      <a:pPr marL="38100" marR="38100" algn="ctr">
                        <a:lnSpc>
                          <a:spcPts val="1600"/>
                        </a:lnSpc>
                        <a:spcAft>
                          <a:spcPts val="0"/>
                        </a:spcAft>
                      </a:pPr>
                      <a:r>
                        <a:rPr lang="en-GB" sz="1400">
                          <a:effectLst/>
                        </a:rPr>
                        <a:t>Total</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extLst>
                  <a:ext uri="{0D108BD9-81ED-4DB2-BD59-A6C34878D82A}">
                    <a16:rowId xmlns:a16="http://schemas.microsoft.com/office/drawing/2014/main" val="454748506"/>
                  </a:ext>
                </a:extLst>
              </a:tr>
              <a:tr h="374404">
                <a:tc gridSpan="3" vMerge="1">
                  <a:txBody>
                    <a:bodyPr/>
                    <a:lstStyle/>
                    <a:p>
                      <a:endParaRPr lang="en-GB"/>
                    </a:p>
                  </a:txBody>
                  <a:tcPr/>
                </a:tc>
                <a:tc hMerge="1" vMerge="1">
                  <a:txBody>
                    <a:bodyPr/>
                    <a:lstStyle/>
                    <a:p>
                      <a:endParaRPr lang="en-GB"/>
                    </a:p>
                  </a:txBody>
                  <a:tcPr/>
                </a:tc>
                <a:tc hMerge="1" vMerge="1">
                  <a:txBody>
                    <a:bodyPr/>
                    <a:lstStyle/>
                    <a:p>
                      <a:endParaRPr lang="en-GB"/>
                    </a:p>
                  </a:txBody>
                  <a:tcPr/>
                </a:tc>
                <a:tc>
                  <a:txBody>
                    <a:bodyPr/>
                    <a:lstStyle/>
                    <a:p>
                      <a:pPr marL="38100" marR="38100" algn="ctr">
                        <a:lnSpc>
                          <a:spcPts val="1600"/>
                        </a:lnSpc>
                        <a:spcAft>
                          <a:spcPts val="0"/>
                        </a:spcAft>
                      </a:pPr>
                      <a:r>
                        <a:rPr lang="en-GB" sz="1400">
                          <a:effectLst/>
                        </a:rPr>
                        <a:t>inactive</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ctr">
                        <a:lnSpc>
                          <a:spcPts val="1600"/>
                        </a:lnSpc>
                        <a:spcAft>
                          <a:spcPts val="0"/>
                        </a:spcAft>
                      </a:pPr>
                      <a:r>
                        <a:rPr lang="en-GB" sz="1400" err="1">
                          <a:effectLst/>
                        </a:rPr>
                        <a:t>occactive</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ctr">
                        <a:lnSpc>
                          <a:spcPts val="1600"/>
                        </a:lnSpc>
                        <a:spcAft>
                          <a:spcPts val="0"/>
                        </a:spcAft>
                      </a:pPr>
                      <a:r>
                        <a:rPr lang="en-GB" sz="1400">
                          <a:effectLst/>
                        </a:rPr>
                        <a:t>active</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ctr">
                        <a:lnSpc>
                          <a:spcPts val="1600"/>
                        </a:lnSpc>
                        <a:spcAft>
                          <a:spcPts val="0"/>
                        </a:spcAft>
                      </a:pPr>
                      <a:r>
                        <a:rPr lang="en-GB" sz="1400">
                          <a:effectLst/>
                        </a:rPr>
                        <a:t>very active</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vMerge="1">
                  <a:txBody>
                    <a:bodyPr/>
                    <a:lstStyle/>
                    <a:p>
                      <a:endParaRPr lang="en-GB"/>
                    </a:p>
                  </a:txBody>
                  <a:tcPr/>
                </a:tc>
                <a:extLst>
                  <a:ext uri="{0D108BD9-81ED-4DB2-BD59-A6C34878D82A}">
                    <a16:rowId xmlns:a16="http://schemas.microsoft.com/office/drawing/2014/main" val="118260342"/>
                  </a:ext>
                </a:extLst>
              </a:tr>
              <a:tr h="187202">
                <a:tc rowSpan="6">
                  <a:txBody>
                    <a:bodyPr/>
                    <a:lstStyle/>
                    <a:p>
                      <a:pPr marL="38100" marR="38100">
                        <a:lnSpc>
                          <a:spcPts val="1600"/>
                        </a:lnSpc>
                        <a:spcAft>
                          <a:spcPts val="0"/>
                        </a:spcAft>
                      </a:pPr>
                      <a:r>
                        <a:rPr lang="en-GB" sz="1400">
                          <a:effectLst/>
                        </a:rPr>
                        <a:t>gender</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rowSpan="3">
                  <a:txBody>
                    <a:bodyPr/>
                    <a:lstStyle/>
                    <a:p>
                      <a:pPr marL="38100" marR="38100">
                        <a:lnSpc>
                          <a:spcPts val="1600"/>
                        </a:lnSpc>
                        <a:spcAft>
                          <a:spcPts val="0"/>
                        </a:spcAft>
                      </a:pPr>
                      <a:r>
                        <a:rPr lang="en-GB" sz="1400">
                          <a:effectLst/>
                        </a:rPr>
                        <a:t>male</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nSpc>
                          <a:spcPts val="1600"/>
                        </a:lnSpc>
                        <a:spcAft>
                          <a:spcPts val="0"/>
                        </a:spcAft>
                      </a:pPr>
                      <a:r>
                        <a:rPr lang="en-GB" sz="1400">
                          <a:effectLst/>
                        </a:rPr>
                        <a:t>Count</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16</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1</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15</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20</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52</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3444849376"/>
                  </a:ext>
                </a:extLst>
              </a:tr>
              <a:tr h="187202">
                <a:tc vMerge="1">
                  <a:txBody>
                    <a:bodyPr/>
                    <a:lstStyle/>
                    <a:p>
                      <a:endParaRPr lang="en-GB"/>
                    </a:p>
                  </a:txBody>
                  <a:tcPr/>
                </a:tc>
                <a:tc vMerge="1">
                  <a:txBody>
                    <a:bodyPr/>
                    <a:lstStyle/>
                    <a:p>
                      <a:endParaRPr lang="en-GB"/>
                    </a:p>
                  </a:txBody>
                  <a:tcPr/>
                </a:tc>
                <a:tc>
                  <a:txBody>
                    <a:bodyPr/>
                    <a:lstStyle/>
                    <a:p>
                      <a:pPr marL="38100" marR="38100">
                        <a:lnSpc>
                          <a:spcPts val="1600"/>
                        </a:lnSpc>
                        <a:spcAft>
                          <a:spcPts val="0"/>
                        </a:spcAft>
                      </a:pPr>
                      <a:r>
                        <a:rPr lang="en-GB" sz="1400">
                          <a:effectLst/>
                        </a:rPr>
                        <a:t>Expected Count</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22.5</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6.5</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11.5</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11.5</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52.0</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2059116541"/>
                  </a:ext>
                </a:extLst>
              </a:tr>
              <a:tr h="374404">
                <a:tc vMerge="1">
                  <a:txBody>
                    <a:bodyPr/>
                    <a:lstStyle/>
                    <a:p>
                      <a:endParaRPr lang="en-GB"/>
                    </a:p>
                  </a:txBody>
                  <a:tcPr/>
                </a:tc>
                <a:tc vMerge="1">
                  <a:txBody>
                    <a:bodyPr/>
                    <a:lstStyle/>
                    <a:p>
                      <a:endParaRPr lang="en-GB"/>
                    </a:p>
                  </a:txBody>
                  <a:tcPr/>
                </a:tc>
                <a:tc>
                  <a:txBody>
                    <a:bodyPr/>
                    <a:lstStyle/>
                    <a:p>
                      <a:pPr marL="38100" marR="38100">
                        <a:lnSpc>
                          <a:spcPts val="1600"/>
                        </a:lnSpc>
                        <a:spcAft>
                          <a:spcPts val="0"/>
                        </a:spcAft>
                      </a:pPr>
                      <a:r>
                        <a:rPr lang="en-GB" sz="1400">
                          <a:effectLst/>
                        </a:rPr>
                        <a:t>Adjusted Residual</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-2.6</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-3.3</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1.7</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4.0</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0"/>
                        </a:spcAft>
                      </a:pPr>
                      <a:r>
                        <a:rPr lang="en-GB" sz="2400">
                          <a:effectLst/>
                        </a:rPr>
                        <a:t> </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2120413033"/>
                  </a:ext>
                </a:extLst>
              </a:tr>
              <a:tr h="187202">
                <a:tc vMerge="1">
                  <a:txBody>
                    <a:bodyPr/>
                    <a:lstStyle/>
                    <a:p>
                      <a:endParaRPr lang="en-GB"/>
                    </a:p>
                  </a:txBody>
                  <a:tcPr/>
                </a:tc>
                <a:tc rowSpan="3">
                  <a:txBody>
                    <a:bodyPr/>
                    <a:lstStyle/>
                    <a:p>
                      <a:pPr marL="38100" marR="38100">
                        <a:lnSpc>
                          <a:spcPts val="1600"/>
                        </a:lnSpc>
                        <a:spcAft>
                          <a:spcPts val="0"/>
                        </a:spcAft>
                      </a:pPr>
                      <a:r>
                        <a:rPr lang="en-GB" sz="1400">
                          <a:effectLst/>
                        </a:rPr>
                        <a:t>female</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nSpc>
                          <a:spcPts val="1600"/>
                        </a:lnSpc>
                        <a:spcAft>
                          <a:spcPts val="0"/>
                        </a:spcAft>
                      </a:pPr>
                      <a:r>
                        <a:rPr lang="en-GB" sz="1400">
                          <a:effectLst/>
                        </a:rPr>
                        <a:t>Count</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29</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12</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8</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3</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52</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4046564723"/>
                  </a:ext>
                </a:extLst>
              </a:tr>
              <a:tr h="187202">
                <a:tc vMerge="1">
                  <a:txBody>
                    <a:bodyPr/>
                    <a:lstStyle/>
                    <a:p>
                      <a:endParaRPr lang="en-GB"/>
                    </a:p>
                  </a:txBody>
                  <a:tcPr/>
                </a:tc>
                <a:tc vMerge="1">
                  <a:txBody>
                    <a:bodyPr/>
                    <a:lstStyle/>
                    <a:p>
                      <a:endParaRPr lang="en-GB"/>
                    </a:p>
                  </a:txBody>
                  <a:tcPr/>
                </a:tc>
                <a:tc>
                  <a:txBody>
                    <a:bodyPr/>
                    <a:lstStyle/>
                    <a:p>
                      <a:pPr marL="38100" marR="38100">
                        <a:lnSpc>
                          <a:spcPts val="1600"/>
                        </a:lnSpc>
                        <a:spcAft>
                          <a:spcPts val="0"/>
                        </a:spcAft>
                      </a:pPr>
                      <a:r>
                        <a:rPr lang="en-GB" sz="1400">
                          <a:effectLst/>
                        </a:rPr>
                        <a:t>Expected Count</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22.5</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6.5</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11.5</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11.5</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52.0</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1551457485"/>
                  </a:ext>
                </a:extLst>
              </a:tr>
              <a:tr h="374404">
                <a:tc vMerge="1">
                  <a:txBody>
                    <a:bodyPr/>
                    <a:lstStyle/>
                    <a:p>
                      <a:endParaRPr lang="en-GB"/>
                    </a:p>
                  </a:txBody>
                  <a:tcPr/>
                </a:tc>
                <a:tc vMerge="1">
                  <a:txBody>
                    <a:bodyPr/>
                    <a:lstStyle/>
                    <a:p>
                      <a:endParaRPr lang="en-GB"/>
                    </a:p>
                  </a:txBody>
                  <a:tcPr/>
                </a:tc>
                <a:tc>
                  <a:txBody>
                    <a:bodyPr/>
                    <a:lstStyle/>
                    <a:p>
                      <a:pPr marL="38100" marR="38100">
                        <a:lnSpc>
                          <a:spcPts val="1600"/>
                        </a:lnSpc>
                        <a:spcAft>
                          <a:spcPts val="0"/>
                        </a:spcAft>
                      </a:pPr>
                      <a:r>
                        <a:rPr lang="en-GB" sz="1400">
                          <a:effectLst/>
                        </a:rPr>
                        <a:t>Adjusted Residual</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2.6</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3.3</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-1.7</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-4.0</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0"/>
                        </a:spcAft>
                      </a:pPr>
                      <a:r>
                        <a:rPr lang="en-GB" sz="2400">
                          <a:effectLst/>
                        </a:rPr>
                        <a:t> </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1803766912"/>
                  </a:ext>
                </a:extLst>
              </a:tr>
              <a:tr h="187202">
                <a:tc rowSpan="2" gridSpan="2">
                  <a:txBody>
                    <a:bodyPr/>
                    <a:lstStyle/>
                    <a:p>
                      <a:pPr marL="38100" marR="38100">
                        <a:lnSpc>
                          <a:spcPts val="1600"/>
                        </a:lnSpc>
                        <a:spcAft>
                          <a:spcPts val="0"/>
                        </a:spcAft>
                      </a:pPr>
                      <a:r>
                        <a:rPr lang="en-GB" sz="1400">
                          <a:effectLst/>
                        </a:rPr>
                        <a:t>Total</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rowSpan="2" hMerge="1">
                  <a:txBody>
                    <a:bodyPr/>
                    <a:lstStyle/>
                    <a:p>
                      <a:endParaRPr lang="en-GB"/>
                    </a:p>
                  </a:txBody>
                  <a:tcPr/>
                </a:tc>
                <a:tc>
                  <a:txBody>
                    <a:bodyPr/>
                    <a:lstStyle/>
                    <a:p>
                      <a:pPr marL="38100" marR="38100">
                        <a:lnSpc>
                          <a:spcPts val="1600"/>
                        </a:lnSpc>
                        <a:spcAft>
                          <a:spcPts val="0"/>
                        </a:spcAft>
                      </a:pPr>
                      <a:r>
                        <a:rPr lang="en-GB" sz="1400">
                          <a:effectLst/>
                        </a:rPr>
                        <a:t>Count</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45</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13</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23</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23</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104</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1885286012"/>
                  </a:ext>
                </a:extLst>
              </a:tr>
              <a:tr h="187202">
                <a:tc gridSpan="2" vMerge="1">
                  <a:txBody>
                    <a:bodyPr/>
                    <a:lstStyle/>
                    <a:p>
                      <a:endParaRPr lang="en-GB"/>
                    </a:p>
                  </a:txBody>
                  <a:tcPr/>
                </a:tc>
                <a:tc hMerge="1" vMerge="1">
                  <a:txBody>
                    <a:bodyPr/>
                    <a:lstStyle/>
                    <a:p>
                      <a:endParaRPr lang="en-GB"/>
                    </a:p>
                  </a:txBody>
                  <a:tcPr/>
                </a:tc>
                <a:tc>
                  <a:txBody>
                    <a:bodyPr/>
                    <a:lstStyle/>
                    <a:p>
                      <a:pPr marL="38100" marR="38100">
                        <a:lnSpc>
                          <a:spcPts val="1600"/>
                        </a:lnSpc>
                        <a:spcAft>
                          <a:spcPts val="0"/>
                        </a:spcAft>
                      </a:pPr>
                      <a:r>
                        <a:rPr lang="en-GB" sz="1400">
                          <a:effectLst/>
                        </a:rPr>
                        <a:t>Expected Count</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45.0</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13.0</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23.0</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23.0</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104.0</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3687063210"/>
                  </a:ext>
                </a:extLst>
              </a:tr>
            </a:tbl>
          </a:graphicData>
        </a:graphic>
      </p:graphicFrame>
      <p:graphicFrame>
        <p:nvGraphicFramePr>
          <p:cNvPr id="5" name="Table 4"/>
          <p:cNvGraphicFramePr>
            <a:graphicFrameLocks noGrp="1"/>
          </p:cNvGraphicFramePr>
          <p:nvPr/>
        </p:nvGraphicFramePr>
        <p:xfrm>
          <a:off x="7488830" y="1042922"/>
          <a:ext cx="4214339" cy="2612729"/>
        </p:xfrm>
        <a:graphic>
          <a:graphicData uri="http://schemas.openxmlformats.org/drawingml/2006/table">
            <a:tbl>
              <a:tblPr>
                <a:tableStyleId>{5C22544A-7EE6-4342-B048-85BDC9FD1C3A}</a:tableStyleId>
              </a:tblPr>
              <a:tblGrid>
                <a:gridCol w="1729483">
                  <a:extLst>
                    <a:ext uri="{9D8B030D-6E8A-4147-A177-3AD203B41FA5}">
                      <a16:colId xmlns:a16="http://schemas.microsoft.com/office/drawing/2014/main" val="100111716"/>
                    </a:ext>
                  </a:extLst>
                </a:gridCol>
                <a:gridCol w="723724">
                  <a:extLst>
                    <a:ext uri="{9D8B030D-6E8A-4147-A177-3AD203B41FA5}">
                      <a16:colId xmlns:a16="http://schemas.microsoft.com/office/drawing/2014/main" val="2002988556"/>
                    </a:ext>
                  </a:extLst>
                </a:gridCol>
                <a:gridCol w="723724">
                  <a:extLst>
                    <a:ext uri="{9D8B030D-6E8A-4147-A177-3AD203B41FA5}">
                      <a16:colId xmlns:a16="http://schemas.microsoft.com/office/drawing/2014/main" val="3062032350"/>
                    </a:ext>
                  </a:extLst>
                </a:gridCol>
                <a:gridCol w="1037408">
                  <a:extLst>
                    <a:ext uri="{9D8B030D-6E8A-4147-A177-3AD203B41FA5}">
                      <a16:colId xmlns:a16="http://schemas.microsoft.com/office/drawing/2014/main" val="3989540418"/>
                    </a:ext>
                  </a:extLst>
                </a:gridCol>
              </a:tblGrid>
              <a:tr h="228128">
                <a:tc gridSpan="4">
                  <a:txBody>
                    <a:bodyPr/>
                    <a:lstStyle/>
                    <a:p>
                      <a:pPr marL="38100" marR="38100" algn="ctr">
                        <a:lnSpc>
                          <a:spcPts val="1600"/>
                        </a:lnSpc>
                        <a:spcAft>
                          <a:spcPts val="0"/>
                        </a:spcAft>
                      </a:pPr>
                      <a:r>
                        <a:rPr lang="en-GB" sz="1800">
                          <a:effectLst/>
                        </a:rPr>
                        <a:t>Chi-Square Tests</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543311391"/>
                  </a:ext>
                </a:extLst>
              </a:tr>
              <a:tr h="709791">
                <a:tc>
                  <a:txBody>
                    <a:bodyPr/>
                    <a:lstStyle/>
                    <a:p>
                      <a:pPr>
                        <a:lnSpc>
                          <a:spcPct val="107000"/>
                        </a:lnSpc>
                        <a:spcAft>
                          <a:spcPts val="0"/>
                        </a:spcAft>
                      </a:pPr>
                      <a:r>
                        <a:rPr lang="en-GB" sz="2000">
                          <a:effectLst/>
                        </a:rPr>
                        <a:t>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ctr">
                        <a:lnSpc>
                          <a:spcPts val="1600"/>
                        </a:lnSpc>
                        <a:spcAft>
                          <a:spcPts val="0"/>
                        </a:spcAft>
                      </a:pPr>
                      <a:r>
                        <a:rPr lang="en-GB" sz="1200">
                          <a:effectLst/>
                        </a:rPr>
                        <a:t>Value</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ctr">
                        <a:lnSpc>
                          <a:spcPts val="1600"/>
                        </a:lnSpc>
                        <a:spcAft>
                          <a:spcPts val="0"/>
                        </a:spcAft>
                      </a:pPr>
                      <a:r>
                        <a:rPr lang="en-GB" sz="1200">
                          <a:effectLst/>
                        </a:rPr>
                        <a:t>df</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ctr">
                        <a:lnSpc>
                          <a:spcPts val="1600"/>
                        </a:lnSpc>
                        <a:spcAft>
                          <a:spcPts val="0"/>
                        </a:spcAft>
                      </a:pPr>
                      <a:r>
                        <a:rPr lang="en-GB" sz="1200">
                          <a:effectLst/>
                        </a:rPr>
                        <a:t>Asymptotic Significance (2-sided)</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extLst>
                  <a:ext uri="{0D108BD9-81ED-4DB2-BD59-A6C34878D82A}">
                    <a16:rowId xmlns:a16="http://schemas.microsoft.com/office/drawing/2014/main" val="4000810204"/>
                  </a:ext>
                </a:extLst>
              </a:tr>
              <a:tr h="220016">
                <a:tc>
                  <a:txBody>
                    <a:bodyPr/>
                    <a:lstStyle/>
                    <a:p>
                      <a:pPr marL="38100" marR="38100">
                        <a:lnSpc>
                          <a:spcPts val="1600"/>
                        </a:lnSpc>
                        <a:spcAft>
                          <a:spcPts val="0"/>
                        </a:spcAft>
                      </a:pPr>
                      <a:r>
                        <a:rPr lang="en-GB" sz="1200">
                          <a:solidFill>
                            <a:srgbClr val="FF0000"/>
                          </a:solidFill>
                          <a:effectLst/>
                        </a:rPr>
                        <a:t>Pearson Chi-Square</a:t>
                      </a:r>
                      <a:endParaRPr lang="en-GB" sz="180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solidFill>
                            <a:srgbClr val="FF0000"/>
                          </a:solidFill>
                          <a:effectLst/>
                        </a:rPr>
                        <a:t>27.759</a:t>
                      </a:r>
                      <a:r>
                        <a:rPr lang="en-GB" sz="1400" baseline="30000">
                          <a:solidFill>
                            <a:srgbClr val="FF0000"/>
                          </a:solidFill>
                          <a:effectLst/>
                        </a:rPr>
                        <a:t>a</a:t>
                      </a:r>
                      <a:endParaRPr lang="en-GB" sz="200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solidFill>
                            <a:srgbClr val="FF0000"/>
                          </a:solidFill>
                          <a:effectLst/>
                        </a:rPr>
                        <a:t>3</a:t>
                      </a:r>
                      <a:endParaRPr lang="en-GB" sz="200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solidFill>
                            <a:srgbClr val="FF0000"/>
                          </a:solidFill>
                          <a:effectLst/>
                        </a:rPr>
                        <a:t>.000</a:t>
                      </a:r>
                      <a:endParaRPr lang="en-GB" sz="200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3421720771"/>
                  </a:ext>
                </a:extLst>
              </a:tr>
              <a:tr h="220016">
                <a:tc>
                  <a:txBody>
                    <a:bodyPr/>
                    <a:lstStyle/>
                    <a:p>
                      <a:pPr marL="38100" marR="38100">
                        <a:lnSpc>
                          <a:spcPts val="1600"/>
                        </a:lnSpc>
                        <a:spcAft>
                          <a:spcPts val="0"/>
                        </a:spcAft>
                      </a:pPr>
                      <a:r>
                        <a:rPr lang="en-GB" sz="1200">
                          <a:effectLst/>
                        </a:rPr>
                        <a:t>Likelihood Ratio</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31.018</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3</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.000</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345128981"/>
                  </a:ext>
                </a:extLst>
              </a:tr>
              <a:tr h="220016">
                <a:tc>
                  <a:txBody>
                    <a:bodyPr/>
                    <a:lstStyle/>
                    <a:p>
                      <a:pPr marL="38100" marR="38100">
                        <a:lnSpc>
                          <a:spcPts val="1600"/>
                        </a:lnSpc>
                        <a:spcAft>
                          <a:spcPts val="0"/>
                        </a:spcAft>
                      </a:pPr>
                      <a:r>
                        <a:rPr lang="en-GB" sz="1200">
                          <a:effectLst/>
                        </a:rPr>
                        <a:t>Linear-by-Linear Association</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18.697</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1</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.000</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3247031359"/>
                  </a:ext>
                </a:extLst>
              </a:tr>
              <a:tr h="225449">
                <a:tc>
                  <a:txBody>
                    <a:bodyPr/>
                    <a:lstStyle/>
                    <a:p>
                      <a:pPr marL="38100" marR="38100">
                        <a:lnSpc>
                          <a:spcPts val="1600"/>
                        </a:lnSpc>
                        <a:spcAft>
                          <a:spcPts val="0"/>
                        </a:spcAft>
                      </a:pPr>
                      <a:r>
                        <a:rPr lang="en-GB" sz="1200">
                          <a:effectLst/>
                        </a:rPr>
                        <a:t>N of Valid Cases</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400">
                          <a:effectLst/>
                        </a:rPr>
                        <a:t>104</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0"/>
                        </a:spcAft>
                      </a:pPr>
                      <a:r>
                        <a:rPr lang="en-GB" sz="2400">
                          <a:effectLst/>
                        </a:rPr>
                        <a:t> </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a:lnSpc>
                          <a:spcPct val="107000"/>
                        </a:lnSpc>
                        <a:spcAft>
                          <a:spcPts val="0"/>
                        </a:spcAft>
                      </a:pPr>
                      <a:r>
                        <a:rPr lang="en-GB" sz="2400">
                          <a:effectLst/>
                        </a:rPr>
                        <a:t> </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2329606046"/>
                  </a:ext>
                </a:extLst>
              </a:tr>
              <a:tr h="464904">
                <a:tc gridSpan="4">
                  <a:txBody>
                    <a:bodyPr/>
                    <a:lstStyle/>
                    <a:p>
                      <a:pPr marL="38100" marR="38100">
                        <a:lnSpc>
                          <a:spcPts val="1600"/>
                        </a:lnSpc>
                        <a:spcAft>
                          <a:spcPts val="0"/>
                        </a:spcAft>
                      </a:pPr>
                      <a:r>
                        <a:rPr lang="en-GB" sz="1200">
                          <a:effectLst/>
                        </a:rPr>
                        <a:t>a. 0 cells (0.0%) have expected count less than 5. The minimum expected count is 6.50.</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68901439"/>
                  </a:ext>
                </a:extLst>
              </a:tr>
            </a:tbl>
          </a:graphicData>
        </a:graphic>
      </p:graphicFrame>
      <p:sp>
        <p:nvSpPr>
          <p:cNvPr id="6" name="Rectangle 5"/>
          <p:cNvSpPr/>
          <p:nvPr/>
        </p:nvSpPr>
        <p:spPr>
          <a:xfrm>
            <a:off x="838200" y="3946767"/>
            <a:ext cx="10639246" cy="1200329"/>
          </a:xfrm>
          <a:prstGeom prst="rect">
            <a:avLst/>
          </a:prstGeom>
        </p:spPr>
        <p:txBody>
          <a:bodyPr wrap="square">
            <a:spAutoFit/>
          </a:bodyPr>
          <a:lstStyle/>
          <a:p>
            <a:r>
              <a:rPr lang="el-GR" sz="2400" b="0" i="1">
                <a:solidFill>
                  <a:srgbClr val="000000"/>
                </a:solidFill>
                <a:effectLst/>
              </a:rPr>
              <a:t>χ</a:t>
            </a:r>
            <a:r>
              <a:rPr lang="en-GB" sz="2400" b="0" i="1" baseline="30000">
                <a:solidFill>
                  <a:srgbClr val="000000"/>
                </a:solidFill>
                <a:effectLst/>
              </a:rPr>
              <a:t>2</a:t>
            </a:r>
            <a:r>
              <a:rPr lang="en-GB" sz="2400" b="0" i="0">
                <a:solidFill>
                  <a:srgbClr val="000000"/>
                </a:solidFill>
                <a:effectLst/>
              </a:rPr>
              <a:t> (</a:t>
            </a:r>
            <a:r>
              <a:rPr lang="en-GB" sz="2400" b="0" i="0" err="1">
                <a:solidFill>
                  <a:srgbClr val="FF0000"/>
                </a:solidFill>
                <a:effectLst/>
              </a:rPr>
              <a:t>degress</a:t>
            </a:r>
            <a:r>
              <a:rPr lang="en-GB" sz="2400" b="0" i="0">
                <a:solidFill>
                  <a:srgbClr val="FF0000"/>
                </a:solidFill>
                <a:effectLst/>
              </a:rPr>
              <a:t> of freedom</a:t>
            </a:r>
            <a:r>
              <a:rPr lang="en-GB" sz="2400" b="0" i="0">
                <a:solidFill>
                  <a:srgbClr val="000000"/>
                </a:solidFill>
                <a:effectLst/>
              </a:rPr>
              <a:t>, </a:t>
            </a:r>
            <a:r>
              <a:rPr lang="en-GB" sz="2400" b="0" i="1">
                <a:solidFill>
                  <a:srgbClr val="000000"/>
                </a:solidFill>
                <a:effectLst/>
              </a:rPr>
              <a:t>N</a:t>
            </a:r>
            <a:r>
              <a:rPr lang="en-GB" sz="2400" b="0" i="0">
                <a:solidFill>
                  <a:srgbClr val="000000"/>
                </a:solidFill>
                <a:effectLst/>
              </a:rPr>
              <a:t> = </a:t>
            </a:r>
            <a:r>
              <a:rPr lang="en-GB" sz="2400" b="0" i="0">
                <a:solidFill>
                  <a:srgbClr val="FF0000"/>
                </a:solidFill>
                <a:effectLst/>
              </a:rPr>
              <a:t>sample size</a:t>
            </a:r>
            <a:r>
              <a:rPr lang="en-GB" sz="2400" b="0" i="0">
                <a:solidFill>
                  <a:srgbClr val="000000"/>
                </a:solidFill>
                <a:effectLst/>
              </a:rPr>
              <a:t>) = </a:t>
            </a:r>
            <a:r>
              <a:rPr lang="en-GB" sz="2400" b="0" i="0">
                <a:solidFill>
                  <a:srgbClr val="FF0000"/>
                </a:solidFill>
                <a:effectLst/>
              </a:rPr>
              <a:t>chi-square statistic value</a:t>
            </a:r>
            <a:r>
              <a:rPr lang="en-GB" sz="2400" b="0" i="0">
                <a:solidFill>
                  <a:srgbClr val="000000"/>
                </a:solidFill>
                <a:effectLst/>
              </a:rPr>
              <a:t>, </a:t>
            </a:r>
            <a:r>
              <a:rPr lang="en-GB" sz="2400" b="0" i="1">
                <a:solidFill>
                  <a:srgbClr val="000000"/>
                </a:solidFill>
                <a:effectLst/>
              </a:rPr>
              <a:t>p</a:t>
            </a:r>
            <a:r>
              <a:rPr lang="en-GB" sz="2400" b="0" i="0">
                <a:solidFill>
                  <a:srgbClr val="000000"/>
                </a:solidFill>
                <a:effectLst/>
              </a:rPr>
              <a:t> = </a:t>
            </a:r>
            <a:r>
              <a:rPr lang="en-GB" sz="2400" b="0" i="1">
                <a:solidFill>
                  <a:srgbClr val="FF0000"/>
                </a:solidFill>
                <a:effectLst/>
              </a:rPr>
              <a:t>p</a:t>
            </a:r>
            <a:r>
              <a:rPr lang="en-GB" sz="2400" b="0" i="0">
                <a:solidFill>
                  <a:srgbClr val="FF0000"/>
                </a:solidFill>
                <a:effectLst/>
              </a:rPr>
              <a:t> value</a:t>
            </a:r>
          </a:p>
          <a:p>
            <a:endParaRPr lang="en-GB" sz="2400">
              <a:solidFill>
                <a:srgbClr val="FF0000"/>
              </a:solidFill>
            </a:endParaRPr>
          </a:p>
          <a:p>
            <a:pPr algn="ctr"/>
            <a:r>
              <a:rPr lang="el-GR" sz="2400" b="0" i="1">
                <a:solidFill>
                  <a:srgbClr val="000000"/>
                </a:solidFill>
                <a:effectLst/>
              </a:rPr>
              <a:t>Χ</a:t>
            </a:r>
            <a:r>
              <a:rPr lang="en-GB" sz="2400" b="0" i="1" baseline="30000">
                <a:solidFill>
                  <a:srgbClr val="000000"/>
                </a:solidFill>
                <a:effectLst/>
              </a:rPr>
              <a:t>2</a:t>
            </a:r>
            <a:r>
              <a:rPr lang="en-GB" sz="2400" b="0" i="1">
                <a:solidFill>
                  <a:srgbClr val="000000"/>
                </a:solidFill>
                <a:effectLst/>
              </a:rPr>
              <a:t>(3, N=104)=27.759,p&lt;.001.</a:t>
            </a:r>
            <a:endParaRPr lang="en-GB" sz="2400"/>
          </a:p>
        </p:txBody>
      </p:sp>
      <p:sp>
        <p:nvSpPr>
          <p:cNvPr id="7" name="TextBox 6"/>
          <p:cNvSpPr txBox="1"/>
          <p:nvPr/>
        </p:nvSpPr>
        <p:spPr>
          <a:xfrm>
            <a:off x="218536" y="5584166"/>
            <a:ext cx="11484633" cy="369332"/>
          </a:xfrm>
          <a:prstGeom prst="rect">
            <a:avLst/>
          </a:prstGeom>
          <a:noFill/>
        </p:spPr>
        <p:txBody>
          <a:bodyPr wrap="square" rtlCol="0">
            <a:spAutoFit/>
          </a:bodyPr>
          <a:lstStyle/>
          <a:p>
            <a:r>
              <a:rPr lang="en-GB"/>
              <a:t>We also need to review the post hoc analysis using adjusted Residuals and </a:t>
            </a:r>
            <a:r>
              <a:rPr lang="en-GB" err="1"/>
              <a:t>bonferroni</a:t>
            </a:r>
            <a:r>
              <a:rPr lang="en-GB"/>
              <a:t> correction </a:t>
            </a:r>
          </a:p>
        </p:txBody>
      </p:sp>
    </p:spTree>
    <p:extLst>
      <p:ext uri="{BB962C8B-B14F-4D97-AF65-F5344CB8AC3E}">
        <p14:creationId xmlns:p14="http://schemas.microsoft.com/office/powerpoint/2010/main" val="3740337678"/>
      </p:ext>
    </p:extLst>
  </p:cSld>
  <p:clrMapOvr>
    <a:masterClrMapping/>
  </p:clrMapOvr>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365125"/>
            <a:ext cx="10515600" cy="882650"/>
          </a:xfrm>
          <a:prstGeom prst="rect">
            <a:avLst/>
          </a:prstGeom>
        </p:spPr>
        <p:txBody>
          <a:bodyPr/>
          <a:lstStyle/>
          <a:p>
            <a:pPr algn="ctr"/>
            <a:r>
              <a:rPr lang="en-GB"/>
              <a:t>Post Hoc analysis</a:t>
            </a:r>
          </a:p>
        </p:txBody>
      </p:sp>
      <p:sp>
        <p:nvSpPr>
          <p:cNvPr id="3" name="Content Placeholder 2"/>
          <p:cNvSpPr>
            <a:spLocks noGrp="1"/>
          </p:cNvSpPr>
          <p:nvPr>
            <p:ph idx="4294967295"/>
          </p:nvPr>
        </p:nvSpPr>
        <p:spPr>
          <a:xfrm>
            <a:off x="0" y="1247775"/>
            <a:ext cx="10515600" cy="4929188"/>
          </a:xfrm>
          <a:prstGeom prst="rect">
            <a:avLst/>
          </a:prstGeom>
        </p:spPr>
        <p:txBody>
          <a:bodyPr>
            <a:normAutofit fontScale="92500" lnSpcReduction="10000"/>
          </a:bodyPr>
          <a:lstStyle/>
          <a:p>
            <a:pPr marL="0" indent="0">
              <a:buNone/>
            </a:pPr>
            <a:r>
              <a:rPr lang="en-GB"/>
              <a:t>We need to convert the adjusted residuals into p values and the easiest way to do this is using excel.</a:t>
            </a:r>
          </a:p>
          <a:p>
            <a:pPr marL="0" indent="0">
              <a:buNone/>
            </a:pPr>
            <a:r>
              <a:rPr lang="en-GB"/>
              <a:t>Cut and paste the </a:t>
            </a:r>
            <a:r>
              <a:rPr lang="en-GB" err="1"/>
              <a:t>Crosstabulation</a:t>
            </a:r>
            <a:r>
              <a:rPr lang="en-GB"/>
              <a:t> table into excel, resize and remove the total rows.</a:t>
            </a:r>
          </a:p>
          <a:p>
            <a:pPr marL="0" indent="0">
              <a:buNone/>
            </a:pPr>
            <a:r>
              <a:rPr lang="en-GB"/>
              <a:t>Insert a row below male and another below female adjusted residuals</a:t>
            </a:r>
          </a:p>
          <a:p>
            <a:pPr marL="0" indent="0">
              <a:buNone/>
            </a:pPr>
            <a:r>
              <a:rPr lang="en-GB"/>
              <a:t>Then in the cell below the male inactive cell enter the function</a:t>
            </a:r>
          </a:p>
          <a:p>
            <a:pPr marL="0" indent="0">
              <a:buNone/>
            </a:pPr>
            <a:r>
              <a:rPr lang="en-GB"/>
              <a:t> = CHISQ.DIST.RT</a:t>
            </a:r>
          </a:p>
          <a:p>
            <a:pPr marL="0" indent="0">
              <a:buNone/>
            </a:pPr>
            <a:r>
              <a:rPr lang="en-GB"/>
              <a:t>This will ask you to input the x – the adjusted residual value squared and degrees of freedom which in this case is 1.</a:t>
            </a:r>
          </a:p>
          <a:p>
            <a:pPr marL="0" indent="0">
              <a:buNone/>
            </a:pPr>
            <a:r>
              <a:rPr lang="en-GB"/>
              <a:t>		</a:t>
            </a:r>
            <a:r>
              <a:rPr lang="en-GB">
                <a:solidFill>
                  <a:srgbClr val="FF0000"/>
                </a:solidFill>
              </a:rPr>
              <a:t>=CHISQ.DIST.RT(D6^2,1)</a:t>
            </a:r>
          </a:p>
          <a:p>
            <a:pPr marL="0" indent="0">
              <a:buNone/>
            </a:pPr>
            <a:endParaRPr lang="en-GB">
              <a:solidFill>
                <a:srgbClr val="FF0000"/>
              </a:solidFill>
            </a:endParaRPr>
          </a:p>
          <a:p>
            <a:pPr marL="0" indent="0" algn="ctr">
              <a:buNone/>
            </a:pPr>
            <a:r>
              <a:rPr lang="en-GB">
                <a:solidFill>
                  <a:srgbClr val="7030A0"/>
                </a:solidFill>
              </a:rPr>
              <a:t>Drag this calculation to each of the required cells</a:t>
            </a:r>
          </a:p>
          <a:p>
            <a:pPr marL="0" indent="0">
              <a:buNone/>
            </a:pPr>
            <a:endParaRPr lang="en-GB"/>
          </a:p>
          <a:p>
            <a:pPr marL="0" indent="0">
              <a:buNone/>
            </a:pPr>
            <a:endParaRPr lang="en-GB"/>
          </a:p>
        </p:txBody>
      </p:sp>
    </p:spTree>
    <p:extLst>
      <p:ext uri="{BB962C8B-B14F-4D97-AF65-F5344CB8AC3E}">
        <p14:creationId xmlns:p14="http://schemas.microsoft.com/office/powerpoint/2010/main" val="1663885804"/>
      </p:ext>
    </p:extLst>
  </p:cSld>
  <p:clrMapOvr>
    <a:masterClrMapping/>
  </p:clrMapOvr>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388100" y="187325"/>
            <a:ext cx="5803900" cy="841375"/>
          </a:xfrm>
          <a:prstGeom prst="rect">
            <a:avLst/>
          </a:prstGeom>
        </p:spPr>
        <p:txBody>
          <a:bodyPr/>
          <a:lstStyle/>
          <a:p>
            <a:pPr algn="ctr"/>
            <a:r>
              <a:rPr lang="en-GB"/>
              <a:t>Excel Output</a:t>
            </a:r>
          </a:p>
        </p:txBody>
      </p:sp>
      <p:sp>
        <p:nvSpPr>
          <p:cNvPr id="3" name="Content Placeholder 2"/>
          <p:cNvSpPr>
            <a:spLocks noGrp="1"/>
          </p:cNvSpPr>
          <p:nvPr>
            <p:ph idx="4294967295"/>
          </p:nvPr>
        </p:nvSpPr>
        <p:spPr>
          <a:xfrm>
            <a:off x="0" y="266700"/>
            <a:ext cx="5091113" cy="6370638"/>
          </a:xfrm>
          <a:prstGeom prst="rect">
            <a:avLst/>
          </a:prstGeom>
        </p:spPr>
        <p:txBody>
          <a:bodyPr>
            <a:normAutofit/>
          </a:bodyPr>
          <a:lstStyle/>
          <a:p>
            <a:pPr marL="0" indent="0">
              <a:buNone/>
            </a:pPr>
            <a:r>
              <a:rPr lang="en-GB"/>
              <a:t>The p values in red can now be read as significance values.</a:t>
            </a:r>
          </a:p>
          <a:p>
            <a:pPr marL="0" indent="0">
              <a:buNone/>
            </a:pPr>
            <a:endParaRPr lang="en-GB"/>
          </a:p>
          <a:p>
            <a:pPr marL="0" indent="0">
              <a:buNone/>
            </a:pPr>
            <a:r>
              <a:rPr lang="en-GB"/>
              <a:t>However as this is a post hoc analysis remember the </a:t>
            </a:r>
            <a:r>
              <a:rPr lang="en-GB" err="1"/>
              <a:t>Bonferroni</a:t>
            </a:r>
            <a:r>
              <a:rPr lang="en-GB"/>
              <a:t> correct to reduce type 1 errors which is,</a:t>
            </a:r>
          </a:p>
          <a:p>
            <a:pPr marL="0" indent="0">
              <a:buNone/>
            </a:pPr>
            <a:r>
              <a:rPr lang="en-GB"/>
              <a:t>Significance value / number of comparisons</a:t>
            </a:r>
          </a:p>
          <a:p>
            <a:pPr marL="0" indent="0">
              <a:buNone/>
            </a:pPr>
            <a:r>
              <a:rPr lang="en-GB"/>
              <a:t>.05/8 = .00625.</a:t>
            </a:r>
          </a:p>
          <a:p>
            <a:pPr marL="0" indent="0">
              <a:buNone/>
            </a:pPr>
            <a:endParaRPr lang="en-GB"/>
          </a:p>
          <a:p>
            <a:pPr marL="0" indent="0" algn="ctr">
              <a:buNone/>
            </a:pPr>
            <a:r>
              <a:rPr lang="en-GB">
                <a:solidFill>
                  <a:srgbClr val="FF0000"/>
                </a:solidFill>
              </a:rPr>
              <a:t>As such only values below .00625 are significant. </a:t>
            </a:r>
          </a:p>
        </p:txBody>
      </p:sp>
      <p:pic>
        <p:nvPicPr>
          <p:cNvPr id="5" name="Picture 4"/>
          <p:cNvPicPr>
            <a:picLocks noChangeAspect="1"/>
          </p:cNvPicPr>
          <p:nvPr/>
        </p:nvPicPr>
        <p:blipFill>
          <a:blip r:embed="rId2"/>
          <a:stretch>
            <a:fillRect/>
          </a:stretch>
        </p:blipFill>
        <p:spPr>
          <a:xfrm>
            <a:off x="5474897" y="1494340"/>
            <a:ext cx="6509504" cy="4009313"/>
          </a:xfrm>
          <a:prstGeom prst="rect">
            <a:avLst/>
          </a:prstGeom>
        </p:spPr>
      </p:pic>
    </p:spTree>
    <p:extLst>
      <p:ext uri="{BB962C8B-B14F-4D97-AF65-F5344CB8AC3E}">
        <p14:creationId xmlns:p14="http://schemas.microsoft.com/office/powerpoint/2010/main" val="1668474684"/>
      </p:ext>
    </p:extLst>
  </p:cSld>
  <p:clrMapOvr>
    <a:masterClrMapping/>
  </p:clrMapOvr>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365125"/>
            <a:ext cx="10515600" cy="693738"/>
          </a:xfrm>
          <a:prstGeom prst="rect">
            <a:avLst/>
          </a:prstGeom>
        </p:spPr>
        <p:txBody>
          <a:bodyPr>
            <a:normAutofit fontScale="90000"/>
          </a:bodyPr>
          <a:lstStyle/>
          <a:p>
            <a:r>
              <a:rPr lang="en-GB"/>
              <a:t>Reporting the Data</a:t>
            </a:r>
          </a:p>
        </p:txBody>
      </p:sp>
      <p:sp>
        <p:nvSpPr>
          <p:cNvPr id="3" name="Content Placeholder 2"/>
          <p:cNvSpPr>
            <a:spLocks noGrp="1"/>
          </p:cNvSpPr>
          <p:nvPr>
            <p:ph idx="4294967295"/>
          </p:nvPr>
        </p:nvSpPr>
        <p:spPr>
          <a:xfrm>
            <a:off x="0" y="1058863"/>
            <a:ext cx="10515600" cy="4351337"/>
          </a:xfrm>
          <a:prstGeom prst="rect">
            <a:avLst/>
          </a:prstGeom>
        </p:spPr>
        <p:txBody>
          <a:bodyPr/>
          <a:lstStyle/>
          <a:p>
            <a:pPr marL="0" indent="0">
              <a:buNone/>
            </a:pPr>
            <a:r>
              <a:rPr lang="en-GB"/>
              <a:t>Evaluations of frequency of physical activity levels between males and females were significantly different (</a:t>
            </a:r>
            <a:r>
              <a:rPr lang="el-GR" i="1">
                <a:solidFill>
                  <a:srgbClr val="000000"/>
                </a:solidFill>
              </a:rPr>
              <a:t>Χ</a:t>
            </a:r>
            <a:r>
              <a:rPr lang="en-GB" i="1" baseline="30000">
                <a:solidFill>
                  <a:srgbClr val="000000"/>
                </a:solidFill>
              </a:rPr>
              <a:t>2</a:t>
            </a:r>
            <a:r>
              <a:rPr lang="en-GB" i="1">
                <a:solidFill>
                  <a:srgbClr val="000000"/>
                </a:solidFill>
              </a:rPr>
              <a:t>(3, N=104)=27.759,p&lt;.001). Post hoc analysis with </a:t>
            </a:r>
            <a:r>
              <a:rPr lang="en-GB" i="1" err="1">
                <a:solidFill>
                  <a:srgbClr val="000000"/>
                </a:solidFill>
              </a:rPr>
              <a:t>Bonferroni</a:t>
            </a:r>
            <a:r>
              <a:rPr lang="en-GB" i="1">
                <a:solidFill>
                  <a:srgbClr val="000000"/>
                </a:solidFill>
              </a:rPr>
              <a:t> correction (p&lt;.0065) identified that women were more likely to be occasionally active than men (p=.001) whilst men were significantly more likely to be very active (p&lt;.001) than women.</a:t>
            </a:r>
            <a:endParaRPr lang="en-GB"/>
          </a:p>
          <a:p>
            <a:pPr marL="0" indent="0">
              <a:buNone/>
            </a:pPr>
            <a:endParaRPr lang="en-GB"/>
          </a:p>
        </p:txBody>
      </p:sp>
      <p:graphicFrame>
        <p:nvGraphicFramePr>
          <p:cNvPr id="4" name="Chart 3"/>
          <p:cNvGraphicFramePr>
            <a:graphicFrameLocks/>
          </p:cNvGraphicFramePr>
          <p:nvPr/>
        </p:nvGraphicFramePr>
        <p:xfrm>
          <a:off x="3712234" y="3233843"/>
          <a:ext cx="4572000" cy="2743200"/>
        </p:xfrm>
        <a:graphic>
          <a:graphicData uri="http://schemas.openxmlformats.org/drawingml/2006/chart">
            <c:chart xmlns:c="http://schemas.openxmlformats.org/drawingml/2006/chart" xmlns:r="http://schemas.openxmlformats.org/officeDocument/2006/relationships" r:id="rId2"/>
          </a:graphicData>
        </a:graphic>
      </p:graphicFrame>
      <p:sp>
        <p:nvSpPr>
          <p:cNvPr id="5" name="TextBox 4"/>
          <p:cNvSpPr txBox="1"/>
          <p:nvPr/>
        </p:nvSpPr>
        <p:spPr>
          <a:xfrm>
            <a:off x="3795623" y="5923472"/>
            <a:ext cx="5302369" cy="646331"/>
          </a:xfrm>
          <a:prstGeom prst="rect">
            <a:avLst/>
          </a:prstGeom>
          <a:noFill/>
        </p:spPr>
        <p:txBody>
          <a:bodyPr wrap="square" rtlCol="0">
            <a:spAutoFit/>
          </a:bodyPr>
          <a:lstStyle/>
          <a:p>
            <a:r>
              <a:rPr lang="en-GB"/>
              <a:t>Figure 2: Male and female comparison of Physical Activity frequency.</a:t>
            </a:r>
          </a:p>
        </p:txBody>
      </p:sp>
    </p:spTree>
    <p:extLst>
      <p:ext uri="{BB962C8B-B14F-4D97-AF65-F5344CB8AC3E}">
        <p14:creationId xmlns:p14="http://schemas.microsoft.com/office/powerpoint/2010/main" val="3041843854"/>
      </p:ext>
    </p:extLst>
  </p:cSld>
  <p:clrMapOvr>
    <a:masterClrMapping/>
  </p:clrMapOvr>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711200" y="365125"/>
            <a:ext cx="11480800" cy="1325563"/>
          </a:xfrm>
          <a:prstGeom prst="rect">
            <a:avLst/>
          </a:prstGeom>
        </p:spPr>
        <p:txBody>
          <a:bodyPr/>
          <a:lstStyle/>
          <a:p>
            <a:pPr algn="ctr"/>
            <a:r>
              <a:rPr lang="en-GB"/>
              <a:t>Another way of doing it!</a:t>
            </a:r>
          </a:p>
        </p:txBody>
      </p:sp>
      <p:sp>
        <p:nvSpPr>
          <p:cNvPr id="3" name="Content Placeholder 2"/>
          <p:cNvSpPr>
            <a:spLocks noGrp="1"/>
          </p:cNvSpPr>
          <p:nvPr>
            <p:ph idx="4294967295"/>
          </p:nvPr>
        </p:nvSpPr>
        <p:spPr>
          <a:xfrm>
            <a:off x="711200" y="1825625"/>
            <a:ext cx="11480800" cy="3576638"/>
          </a:xfrm>
          <a:prstGeom prst="rect">
            <a:avLst/>
          </a:prstGeom>
        </p:spPr>
        <p:txBody>
          <a:bodyPr/>
          <a:lstStyle/>
          <a:p>
            <a:pPr marL="0" indent="0">
              <a:buNone/>
            </a:pPr>
            <a:r>
              <a:rPr lang="en-GB"/>
              <a:t>You can also conduct the </a:t>
            </a:r>
            <a:r>
              <a:rPr lang="en-GB" err="1"/>
              <a:t>Cjhi</a:t>
            </a:r>
            <a:r>
              <a:rPr lang="en-GB"/>
              <a:t> squared analysis if the groups have been collated.</a:t>
            </a:r>
          </a:p>
          <a:p>
            <a:pPr marL="0" indent="0">
              <a:buNone/>
            </a:pPr>
            <a:endParaRPr lang="en-GB"/>
          </a:p>
          <a:p>
            <a:pPr marL="0" indent="0">
              <a:buNone/>
            </a:pPr>
            <a:r>
              <a:rPr lang="en-GB" err="1"/>
              <a:t>i.e</a:t>
            </a:r>
            <a:r>
              <a:rPr lang="en-GB"/>
              <a:t> </a:t>
            </a:r>
          </a:p>
        </p:txBody>
      </p:sp>
      <p:graphicFrame>
        <p:nvGraphicFramePr>
          <p:cNvPr id="4" name="Table 3"/>
          <p:cNvGraphicFramePr>
            <a:graphicFrameLocks noGrp="1"/>
          </p:cNvGraphicFramePr>
          <p:nvPr/>
        </p:nvGraphicFramePr>
        <p:xfrm>
          <a:off x="1789404" y="4153331"/>
          <a:ext cx="8127999" cy="1112520"/>
        </p:xfrm>
        <a:graphic>
          <a:graphicData uri="http://schemas.openxmlformats.org/drawingml/2006/table">
            <a:tbl>
              <a:tblPr firstRow="1" bandRow="1">
                <a:tableStyleId>{5C22544A-7EE6-4342-B048-85BDC9FD1C3A}</a:tableStyleId>
              </a:tblPr>
              <a:tblGrid>
                <a:gridCol w="2709333">
                  <a:extLst>
                    <a:ext uri="{9D8B030D-6E8A-4147-A177-3AD203B41FA5}">
                      <a16:colId xmlns:a16="http://schemas.microsoft.com/office/drawing/2014/main" val="2523687725"/>
                    </a:ext>
                  </a:extLst>
                </a:gridCol>
                <a:gridCol w="2709333">
                  <a:extLst>
                    <a:ext uri="{9D8B030D-6E8A-4147-A177-3AD203B41FA5}">
                      <a16:colId xmlns:a16="http://schemas.microsoft.com/office/drawing/2014/main" val="2772307594"/>
                    </a:ext>
                  </a:extLst>
                </a:gridCol>
                <a:gridCol w="2709333">
                  <a:extLst>
                    <a:ext uri="{9D8B030D-6E8A-4147-A177-3AD203B41FA5}">
                      <a16:colId xmlns:a16="http://schemas.microsoft.com/office/drawing/2014/main" val="4263424260"/>
                    </a:ext>
                  </a:extLst>
                </a:gridCol>
              </a:tblGrid>
              <a:tr h="370840">
                <a:tc>
                  <a:txBody>
                    <a:bodyPr/>
                    <a:lstStyle/>
                    <a:p>
                      <a:endParaRPr lang="en-GB"/>
                    </a:p>
                  </a:txBody>
                  <a:tcPr/>
                </a:tc>
                <a:tc>
                  <a:txBody>
                    <a:bodyPr/>
                    <a:lstStyle/>
                    <a:p>
                      <a:r>
                        <a:rPr lang="en-GB"/>
                        <a:t>Active</a:t>
                      </a:r>
                    </a:p>
                  </a:txBody>
                  <a:tcPr/>
                </a:tc>
                <a:tc>
                  <a:txBody>
                    <a:bodyPr/>
                    <a:lstStyle/>
                    <a:p>
                      <a:r>
                        <a:rPr lang="en-GB"/>
                        <a:t>Inactive</a:t>
                      </a:r>
                    </a:p>
                  </a:txBody>
                  <a:tcPr/>
                </a:tc>
                <a:extLst>
                  <a:ext uri="{0D108BD9-81ED-4DB2-BD59-A6C34878D82A}">
                    <a16:rowId xmlns:a16="http://schemas.microsoft.com/office/drawing/2014/main" val="3710990483"/>
                  </a:ext>
                </a:extLst>
              </a:tr>
              <a:tr h="370840">
                <a:tc>
                  <a:txBody>
                    <a:bodyPr/>
                    <a:lstStyle/>
                    <a:p>
                      <a:r>
                        <a:rPr lang="en-GB"/>
                        <a:t>Male</a:t>
                      </a:r>
                    </a:p>
                  </a:txBody>
                  <a:tcPr/>
                </a:tc>
                <a:tc>
                  <a:txBody>
                    <a:bodyPr/>
                    <a:lstStyle/>
                    <a:p>
                      <a:r>
                        <a:rPr lang="en-GB"/>
                        <a:t>16</a:t>
                      </a:r>
                    </a:p>
                  </a:txBody>
                  <a:tcPr/>
                </a:tc>
                <a:tc>
                  <a:txBody>
                    <a:bodyPr/>
                    <a:lstStyle/>
                    <a:p>
                      <a:r>
                        <a:rPr lang="en-GB"/>
                        <a:t>36</a:t>
                      </a:r>
                    </a:p>
                  </a:txBody>
                  <a:tcPr/>
                </a:tc>
                <a:extLst>
                  <a:ext uri="{0D108BD9-81ED-4DB2-BD59-A6C34878D82A}">
                    <a16:rowId xmlns:a16="http://schemas.microsoft.com/office/drawing/2014/main" val="2701114624"/>
                  </a:ext>
                </a:extLst>
              </a:tr>
              <a:tr h="370840">
                <a:tc>
                  <a:txBody>
                    <a:bodyPr/>
                    <a:lstStyle/>
                    <a:p>
                      <a:r>
                        <a:rPr lang="en-GB"/>
                        <a:t>Female</a:t>
                      </a:r>
                    </a:p>
                  </a:txBody>
                  <a:tcPr/>
                </a:tc>
                <a:tc>
                  <a:txBody>
                    <a:bodyPr/>
                    <a:lstStyle/>
                    <a:p>
                      <a:r>
                        <a:rPr lang="en-GB"/>
                        <a:t>29</a:t>
                      </a:r>
                    </a:p>
                  </a:txBody>
                  <a:tcPr/>
                </a:tc>
                <a:tc>
                  <a:txBody>
                    <a:bodyPr/>
                    <a:lstStyle/>
                    <a:p>
                      <a:r>
                        <a:rPr lang="en-GB"/>
                        <a:t>23</a:t>
                      </a:r>
                    </a:p>
                  </a:txBody>
                  <a:tcPr/>
                </a:tc>
                <a:extLst>
                  <a:ext uri="{0D108BD9-81ED-4DB2-BD59-A6C34878D82A}">
                    <a16:rowId xmlns:a16="http://schemas.microsoft.com/office/drawing/2014/main" val="2393529383"/>
                  </a:ext>
                </a:extLst>
              </a:tr>
            </a:tbl>
          </a:graphicData>
        </a:graphic>
      </p:graphicFrame>
    </p:spTree>
    <p:extLst>
      <p:ext uri="{BB962C8B-B14F-4D97-AF65-F5344CB8AC3E}">
        <p14:creationId xmlns:p14="http://schemas.microsoft.com/office/powerpoint/2010/main" val="4052962636"/>
      </p:ext>
    </p:extLst>
  </p:cSld>
  <p:clrMapOvr>
    <a:masterClrMapping/>
  </p:clrMapOvr>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711200" y="365125"/>
            <a:ext cx="11480800" cy="1325563"/>
          </a:xfrm>
          <a:prstGeom prst="rect">
            <a:avLst/>
          </a:prstGeom>
        </p:spPr>
        <p:txBody>
          <a:bodyPr/>
          <a:lstStyle/>
          <a:p>
            <a:r>
              <a:rPr lang="en-GB"/>
              <a:t>Variable View</a:t>
            </a:r>
          </a:p>
        </p:txBody>
      </p:sp>
      <p:sp>
        <p:nvSpPr>
          <p:cNvPr id="3" name="Content Placeholder 2"/>
          <p:cNvSpPr>
            <a:spLocks noGrp="1"/>
          </p:cNvSpPr>
          <p:nvPr>
            <p:ph idx="4294967295"/>
          </p:nvPr>
        </p:nvSpPr>
        <p:spPr>
          <a:xfrm>
            <a:off x="0" y="1825625"/>
            <a:ext cx="10515600" cy="4402138"/>
          </a:xfrm>
          <a:prstGeom prst="rect">
            <a:avLst/>
          </a:prstGeom>
        </p:spPr>
        <p:txBody>
          <a:bodyPr/>
          <a:lstStyle/>
          <a:p>
            <a:pPr marL="0" indent="0">
              <a:buNone/>
            </a:pPr>
            <a:r>
              <a:rPr lang="en-GB"/>
              <a:t>Row 1 – Gender 	in values 1=males &amp; 2=females		Nominal</a:t>
            </a:r>
          </a:p>
          <a:p>
            <a:pPr marL="0" indent="0">
              <a:buNone/>
            </a:pPr>
            <a:r>
              <a:rPr lang="en-GB"/>
              <a:t>Row 2 – Activity	in values 3=inactive &amp; 4=Active		Nominal</a:t>
            </a:r>
          </a:p>
          <a:p>
            <a:pPr marL="0" indent="0">
              <a:buNone/>
            </a:pPr>
            <a:r>
              <a:rPr lang="en-GB"/>
              <a:t>Row 3 – Count							scale</a:t>
            </a:r>
          </a:p>
        </p:txBody>
      </p:sp>
      <p:pic>
        <p:nvPicPr>
          <p:cNvPr id="5" name="Picture 4"/>
          <p:cNvPicPr>
            <a:picLocks noChangeAspect="1"/>
          </p:cNvPicPr>
          <p:nvPr/>
        </p:nvPicPr>
        <p:blipFill>
          <a:blip r:embed="rId2"/>
          <a:stretch>
            <a:fillRect/>
          </a:stretch>
        </p:blipFill>
        <p:spPr>
          <a:xfrm>
            <a:off x="1116564" y="3967338"/>
            <a:ext cx="9318665" cy="1657085"/>
          </a:xfrm>
          <a:prstGeom prst="rect">
            <a:avLst/>
          </a:prstGeom>
        </p:spPr>
      </p:pic>
    </p:spTree>
    <p:extLst>
      <p:ext uri="{BB962C8B-B14F-4D97-AF65-F5344CB8AC3E}">
        <p14:creationId xmlns:p14="http://schemas.microsoft.com/office/powerpoint/2010/main" val="539893341"/>
      </p:ext>
    </p:extLst>
  </p:cSld>
  <p:clrMapOvr>
    <a:masterClrMapping/>
  </p:clrMapOvr>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711200" y="365125"/>
            <a:ext cx="11480800" cy="1325563"/>
          </a:xfrm>
          <a:prstGeom prst="rect">
            <a:avLst/>
          </a:prstGeom>
        </p:spPr>
        <p:txBody>
          <a:bodyPr/>
          <a:lstStyle/>
          <a:p>
            <a:pPr algn="ctr"/>
            <a:r>
              <a:rPr lang="en-GB"/>
              <a:t>Data View</a:t>
            </a:r>
          </a:p>
        </p:txBody>
      </p:sp>
      <p:sp>
        <p:nvSpPr>
          <p:cNvPr id="3" name="Content Placeholder 2"/>
          <p:cNvSpPr>
            <a:spLocks noGrp="1"/>
          </p:cNvSpPr>
          <p:nvPr>
            <p:ph idx="4294967295"/>
          </p:nvPr>
        </p:nvSpPr>
        <p:spPr>
          <a:xfrm>
            <a:off x="0" y="1417638"/>
            <a:ext cx="10515600" cy="4351337"/>
          </a:xfrm>
          <a:prstGeom prst="rect">
            <a:avLst/>
          </a:prstGeom>
        </p:spPr>
        <p:txBody>
          <a:bodyPr/>
          <a:lstStyle/>
          <a:p>
            <a:pPr marL="0" indent="0">
              <a:buNone/>
            </a:pPr>
            <a:r>
              <a:rPr lang="en-GB"/>
              <a:t>Input the combinations of variables with the count for each </a:t>
            </a:r>
          </a:p>
        </p:txBody>
      </p:sp>
      <p:sp>
        <p:nvSpPr>
          <p:cNvPr id="5" name="TextBox 4"/>
          <p:cNvSpPr txBox="1"/>
          <p:nvPr/>
        </p:nvSpPr>
        <p:spPr>
          <a:xfrm>
            <a:off x="276045" y="2053087"/>
            <a:ext cx="4554747" cy="3970318"/>
          </a:xfrm>
          <a:prstGeom prst="rect">
            <a:avLst/>
          </a:prstGeom>
          <a:noFill/>
        </p:spPr>
        <p:txBody>
          <a:bodyPr wrap="square" rtlCol="0">
            <a:spAutoFit/>
          </a:bodyPr>
          <a:lstStyle/>
          <a:p>
            <a:pPr algn="ctr">
              <a:defRPr/>
            </a:pPr>
            <a:r>
              <a:rPr lang="en-US">
                <a:solidFill>
                  <a:srgbClr val="FF0000"/>
                </a:solidFill>
              </a:rPr>
              <a:t>Conducting the Chi Squared test</a:t>
            </a:r>
          </a:p>
          <a:p>
            <a:pPr>
              <a:defRPr/>
            </a:pPr>
            <a:r>
              <a:rPr lang="en-US" sz="2400"/>
              <a:t>Data</a:t>
            </a:r>
          </a:p>
          <a:p>
            <a:pPr>
              <a:defRPr/>
            </a:pPr>
            <a:r>
              <a:rPr lang="en-US" sz="2400"/>
              <a:t>Weight cases </a:t>
            </a:r>
          </a:p>
          <a:p>
            <a:pPr>
              <a:defRPr/>
            </a:pPr>
            <a:r>
              <a:rPr lang="en-US" sz="2400"/>
              <a:t>Weight cases by - move number across</a:t>
            </a:r>
          </a:p>
          <a:p>
            <a:pPr>
              <a:defRPr/>
            </a:pPr>
            <a:r>
              <a:rPr lang="en-US" sz="2400"/>
              <a:t>Ok. (</a:t>
            </a:r>
            <a:r>
              <a:rPr lang="en-US" sz="2400" err="1"/>
              <a:t>Minimise</a:t>
            </a:r>
            <a:r>
              <a:rPr lang="en-US" sz="2400"/>
              <a:t> screen pop up)</a:t>
            </a:r>
          </a:p>
          <a:p>
            <a:pPr>
              <a:defRPr/>
            </a:pPr>
            <a:endParaRPr lang="en-US" sz="2400"/>
          </a:p>
          <a:p>
            <a:pPr>
              <a:defRPr/>
            </a:pPr>
            <a:r>
              <a:rPr lang="en-US" sz="2400"/>
              <a:t>Conduct Chi squared in the same way as before and get the same output.</a:t>
            </a:r>
          </a:p>
          <a:p>
            <a:endParaRPr lang="en-GB"/>
          </a:p>
        </p:txBody>
      </p:sp>
      <p:pic>
        <p:nvPicPr>
          <p:cNvPr id="6" name="Picture 5"/>
          <p:cNvPicPr>
            <a:picLocks noChangeAspect="1"/>
          </p:cNvPicPr>
          <p:nvPr/>
        </p:nvPicPr>
        <p:blipFill>
          <a:blip r:embed="rId2"/>
          <a:stretch>
            <a:fillRect/>
          </a:stretch>
        </p:blipFill>
        <p:spPr>
          <a:xfrm>
            <a:off x="5916545" y="1927282"/>
            <a:ext cx="5204341" cy="3202670"/>
          </a:xfrm>
          <a:prstGeom prst="rect">
            <a:avLst/>
          </a:prstGeom>
        </p:spPr>
      </p:pic>
      <p:graphicFrame>
        <p:nvGraphicFramePr>
          <p:cNvPr id="7" name="Table 6"/>
          <p:cNvGraphicFramePr>
            <a:graphicFrameLocks noGrp="1"/>
          </p:cNvGraphicFramePr>
          <p:nvPr/>
        </p:nvGraphicFramePr>
        <p:xfrm>
          <a:off x="3795383" y="5467145"/>
          <a:ext cx="8127999" cy="1112520"/>
        </p:xfrm>
        <a:graphic>
          <a:graphicData uri="http://schemas.openxmlformats.org/drawingml/2006/table">
            <a:tbl>
              <a:tblPr firstRow="1" bandRow="1">
                <a:tableStyleId>{5C22544A-7EE6-4342-B048-85BDC9FD1C3A}</a:tableStyleId>
              </a:tblPr>
              <a:tblGrid>
                <a:gridCol w="2709333">
                  <a:extLst>
                    <a:ext uri="{9D8B030D-6E8A-4147-A177-3AD203B41FA5}">
                      <a16:colId xmlns:a16="http://schemas.microsoft.com/office/drawing/2014/main" val="2523687725"/>
                    </a:ext>
                  </a:extLst>
                </a:gridCol>
                <a:gridCol w="2709333">
                  <a:extLst>
                    <a:ext uri="{9D8B030D-6E8A-4147-A177-3AD203B41FA5}">
                      <a16:colId xmlns:a16="http://schemas.microsoft.com/office/drawing/2014/main" val="2772307594"/>
                    </a:ext>
                  </a:extLst>
                </a:gridCol>
                <a:gridCol w="2709333">
                  <a:extLst>
                    <a:ext uri="{9D8B030D-6E8A-4147-A177-3AD203B41FA5}">
                      <a16:colId xmlns:a16="http://schemas.microsoft.com/office/drawing/2014/main" val="4263424260"/>
                    </a:ext>
                  </a:extLst>
                </a:gridCol>
              </a:tblGrid>
              <a:tr h="370840">
                <a:tc>
                  <a:txBody>
                    <a:bodyPr/>
                    <a:lstStyle/>
                    <a:p>
                      <a:endParaRPr lang="en-GB"/>
                    </a:p>
                  </a:txBody>
                  <a:tcPr/>
                </a:tc>
                <a:tc>
                  <a:txBody>
                    <a:bodyPr/>
                    <a:lstStyle/>
                    <a:p>
                      <a:r>
                        <a:rPr lang="en-GB"/>
                        <a:t>Active</a:t>
                      </a:r>
                    </a:p>
                  </a:txBody>
                  <a:tcPr/>
                </a:tc>
                <a:tc>
                  <a:txBody>
                    <a:bodyPr/>
                    <a:lstStyle/>
                    <a:p>
                      <a:r>
                        <a:rPr lang="en-GB"/>
                        <a:t>Inactive</a:t>
                      </a:r>
                    </a:p>
                  </a:txBody>
                  <a:tcPr/>
                </a:tc>
                <a:extLst>
                  <a:ext uri="{0D108BD9-81ED-4DB2-BD59-A6C34878D82A}">
                    <a16:rowId xmlns:a16="http://schemas.microsoft.com/office/drawing/2014/main" val="3710990483"/>
                  </a:ext>
                </a:extLst>
              </a:tr>
              <a:tr h="370840">
                <a:tc>
                  <a:txBody>
                    <a:bodyPr/>
                    <a:lstStyle/>
                    <a:p>
                      <a:r>
                        <a:rPr lang="en-GB"/>
                        <a:t>Male</a:t>
                      </a:r>
                    </a:p>
                  </a:txBody>
                  <a:tcPr/>
                </a:tc>
                <a:tc>
                  <a:txBody>
                    <a:bodyPr/>
                    <a:lstStyle/>
                    <a:p>
                      <a:r>
                        <a:rPr lang="en-GB"/>
                        <a:t>16</a:t>
                      </a:r>
                    </a:p>
                  </a:txBody>
                  <a:tcPr/>
                </a:tc>
                <a:tc>
                  <a:txBody>
                    <a:bodyPr/>
                    <a:lstStyle/>
                    <a:p>
                      <a:r>
                        <a:rPr lang="en-GB"/>
                        <a:t>36</a:t>
                      </a:r>
                    </a:p>
                  </a:txBody>
                  <a:tcPr/>
                </a:tc>
                <a:extLst>
                  <a:ext uri="{0D108BD9-81ED-4DB2-BD59-A6C34878D82A}">
                    <a16:rowId xmlns:a16="http://schemas.microsoft.com/office/drawing/2014/main" val="2701114624"/>
                  </a:ext>
                </a:extLst>
              </a:tr>
              <a:tr h="370840">
                <a:tc>
                  <a:txBody>
                    <a:bodyPr/>
                    <a:lstStyle/>
                    <a:p>
                      <a:r>
                        <a:rPr lang="en-GB"/>
                        <a:t>Female</a:t>
                      </a:r>
                    </a:p>
                  </a:txBody>
                  <a:tcPr/>
                </a:tc>
                <a:tc>
                  <a:txBody>
                    <a:bodyPr/>
                    <a:lstStyle/>
                    <a:p>
                      <a:r>
                        <a:rPr lang="en-GB"/>
                        <a:t>29</a:t>
                      </a:r>
                    </a:p>
                  </a:txBody>
                  <a:tcPr/>
                </a:tc>
                <a:tc>
                  <a:txBody>
                    <a:bodyPr/>
                    <a:lstStyle/>
                    <a:p>
                      <a:r>
                        <a:rPr lang="en-GB"/>
                        <a:t>23</a:t>
                      </a:r>
                    </a:p>
                  </a:txBody>
                  <a:tcPr/>
                </a:tc>
                <a:extLst>
                  <a:ext uri="{0D108BD9-81ED-4DB2-BD59-A6C34878D82A}">
                    <a16:rowId xmlns:a16="http://schemas.microsoft.com/office/drawing/2014/main" val="2393529383"/>
                  </a:ext>
                </a:extLst>
              </a:tr>
            </a:tbl>
          </a:graphicData>
        </a:graphic>
      </p:graphicFrame>
    </p:spTree>
    <p:extLst>
      <p:ext uri="{BB962C8B-B14F-4D97-AF65-F5344CB8AC3E}">
        <p14:creationId xmlns:p14="http://schemas.microsoft.com/office/powerpoint/2010/main" val="4016546920"/>
      </p:ext>
    </p:extLst>
  </p:cSld>
  <p:clrMapOvr>
    <a:masterClrMapping/>
  </p:clrMapOvr>
</p:sld>
</file>

<file path=ppt/slides/slide1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711200" y="365125"/>
            <a:ext cx="11480800" cy="1325563"/>
          </a:xfrm>
          <a:prstGeom prst="rect">
            <a:avLst/>
          </a:prstGeom>
        </p:spPr>
        <p:txBody>
          <a:bodyPr/>
          <a:lstStyle/>
          <a:p>
            <a:pPr algn="ctr"/>
            <a:r>
              <a:rPr lang="en-GB"/>
              <a:t>SPSS Output tables</a:t>
            </a:r>
          </a:p>
        </p:txBody>
      </p:sp>
      <p:sp>
        <p:nvSpPr>
          <p:cNvPr id="3" name="Content Placeholder 2"/>
          <p:cNvSpPr>
            <a:spLocks noGrp="1"/>
          </p:cNvSpPr>
          <p:nvPr>
            <p:ph idx="4294967295"/>
          </p:nvPr>
        </p:nvSpPr>
        <p:spPr>
          <a:xfrm>
            <a:off x="711200" y="1825625"/>
            <a:ext cx="11480800" cy="3576638"/>
          </a:xfrm>
          <a:prstGeom prst="rect">
            <a:avLst/>
          </a:prstGeom>
        </p:spPr>
        <p:txBody>
          <a:bodyPr/>
          <a:lstStyle/>
          <a:p>
            <a:pPr marL="0" indent="0" algn="ctr">
              <a:buNone/>
            </a:pPr>
            <a:r>
              <a:rPr lang="en-GB"/>
              <a:t>Exactly the same as the other method</a:t>
            </a:r>
          </a:p>
        </p:txBody>
      </p:sp>
      <p:graphicFrame>
        <p:nvGraphicFramePr>
          <p:cNvPr id="6" name="Table 5"/>
          <p:cNvGraphicFramePr>
            <a:graphicFrameLocks noGrp="1"/>
          </p:cNvGraphicFramePr>
          <p:nvPr/>
        </p:nvGraphicFramePr>
        <p:xfrm>
          <a:off x="3256915" y="3083878"/>
          <a:ext cx="5678170" cy="2961708"/>
        </p:xfrm>
        <a:graphic>
          <a:graphicData uri="http://schemas.openxmlformats.org/drawingml/2006/table">
            <a:tbl>
              <a:tblPr>
                <a:tableStyleId>{5C22544A-7EE6-4342-B048-85BDC9FD1C3A}</a:tableStyleId>
              </a:tblPr>
              <a:tblGrid>
                <a:gridCol w="1561465">
                  <a:extLst>
                    <a:ext uri="{9D8B030D-6E8A-4147-A177-3AD203B41FA5}">
                      <a16:colId xmlns:a16="http://schemas.microsoft.com/office/drawing/2014/main" val="64895356"/>
                    </a:ext>
                  </a:extLst>
                </a:gridCol>
                <a:gridCol w="653415">
                  <a:extLst>
                    <a:ext uri="{9D8B030D-6E8A-4147-A177-3AD203B41FA5}">
                      <a16:colId xmlns:a16="http://schemas.microsoft.com/office/drawing/2014/main" val="1571941874"/>
                    </a:ext>
                  </a:extLst>
                </a:gridCol>
                <a:gridCol w="653415">
                  <a:extLst>
                    <a:ext uri="{9D8B030D-6E8A-4147-A177-3AD203B41FA5}">
                      <a16:colId xmlns:a16="http://schemas.microsoft.com/office/drawing/2014/main" val="3655309946"/>
                    </a:ext>
                  </a:extLst>
                </a:gridCol>
                <a:gridCol w="936625">
                  <a:extLst>
                    <a:ext uri="{9D8B030D-6E8A-4147-A177-3AD203B41FA5}">
                      <a16:colId xmlns:a16="http://schemas.microsoft.com/office/drawing/2014/main" val="1779981430"/>
                    </a:ext>
                  </a:extLst>
                </a:gridCol>
                <a:gridCol w="936625">
                  <a:extLst>
                    <a:ext uri="{9D8B030D-6E8A-4147-A177-3AD203B41FA5}">
                      <a16:colId xmlns:a16="http://schemas.microsoft.com/office/drawing/2014/main" val="1176245413"/>
                    </a:ext>
                  </a:extLst>
                </a:gridCol>
                <a:gridCol w="936625">
                  <a:extLst>
                    <a:ext uri="{9D8B030D-6E8A-4147-A177-3AD203B41FA5}">
                      <a16:colId xmlns:a16="http://schemas.microsoft.com/office/drawing/2014/main" val="1675131636"/>
                    </a:ext>
                  </a:extLst>
                </a:gridCol>
              </a:tblGrid>
              <a:tr h="0">
                <a:tc gridSpan="6">
                  <a:txBody>
                    <a:bodyPr/>
                    <a:lstStyle/>
                    <a:p>
                      <a:pPr marL="38100" marR="38100" algn="ctr">
                        <a:lnSpc>
                          <a:spcPts val="1600"/>
                        </a:lnSpc>
                        <a:spcAft>
                          <a:spcPts val="0"/>
                        </a:spcAft>
                      </a:pPr>
                      <a:r>
                        <a:rPr lang="en-GB" sz="1600">
                          <a:effectLst/>
                        </a:rPr>
                        <a:t>Chi-Square Tests</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106101629"/>
                  </a:ext>
                </a:extLst>
              </a:tr>
              <a:tr h="0">
                <a:tc>
                  <a:txBody>
                    <a:bodyPr/>
                    <a:lstStyle/>
                    <a:p>
                      <a:pPr>
                        <a:lnSpc>
                          <a:spcPct val="107000"/>
                        </a:lnSpc>
                        <a:spcAft>
                          <a:spcPts val="0"/>
                        </a:spcAft>
                      </a:pPr>
                      <a:r>
                        <a:rPr lang="en-GB" sz="18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ctr">
                        <a:lnSpc>
                          <a:spcPts val="1600"/>
                        </a:lnSpc>
                        <a:spcAft>
                          <a:spcPts val="0"/>
                        </a:spcAft>
                      </a:pPr>
                      <a:r>
                        <a:rPr lang="en-GB" sz="1100">
                          <a:effectLst/>
                        </a:rPr>
                        <a:t>Value</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ctr">
                        <a:lnSpc>
                          <a:spcPts val="1600"/>
                        </a:lnSpc>
                        <a:spcAft>
                          <a:spcPts val="0"/>
                        </a:spcAft>
                      </a:pPr>
                      <a:r>
                        <a:rPr lang="en-GB" sz="1100">
                          <a:effectLst/>
                        </a:rPr>
                        <a:t>df</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ctr">
                        <a:lnSpc>
                          <a:spcPts val="1600"/>
                        </a:lnSpc>
                        <a:spcAft>
                          <a:spcPts val="0"/>
                        </a:spcAft>
                      </a:pPr>
                      <a:r>
                        <a:rPr lang="en-GB" sz="1100">
                          <a:effectLst/>
                        </a:rPr>
                        <a:t>Asymptotic Significance (2-sided)</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ctr">
                        <a:lnSpc>
                          <a:spcPts val="1600"/>
                        </a:lnSpc>
                        <a:spcAft>
                          <a:spcPts val="0"/>
                        </a:spcAft>
                      </a:pPr>
                      <a:r>
                        <a:rPr lang="en-GB" sz="1100">
                          <a:effectLst/>
                        </a:rPr>
                        <a:t>Exact Sig. (2-sided)</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tc>
                  <a:txBody>
                    <a:bodyPr/>
                    <a:lstStyle/>
                    <a:p>
                      <a:pPr marL="38100" marR="38100" algn="ctr">
                        <a:lnSpc>
                          <a:spcPts val="1600"/>
                        </a:lnSpc>
                        <a:spcAft>
                          <a:spcPts val="0"/>
                        </a:spcAft>
                      </a:pPr>
                      <a:r>
                        <a:rPr lang="en-GB" sz="1100">
                          <a:effectLst/>
                        </a:rPr>
                        <a:t>Exact Sig. (1-sided)</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b"/>
                </a:tc>
                <a:extLst>
                  <a:ext uri="{0D108BD9-81ED-4DB2-BD59-A6C34878D82A}">
                    <a16:rowId xmlns:a16="http://schemas.microsoft.com/office/drawing/2014/main" val="4056249737"/>
                  </a:ext>
                </a:extLst>
              </a:tr>
              <a:tr h="0">
                <a:tc>
                  <a:txBody>
                    <a:bodyPr/>
                    <a:lstStyle/>
                    <a:p>
                      <a:pPr marL="38100" marR="38100">
                        <a:lnSpc>
                          <a:spcPts val="1600"/>
                        </a:lnSpc>
                        <a:spcAft>
                          <a:spcPts val="0"/>
                        </a:spcAft>
                      </a:pPr>
                      <a:r>
                        <a:rPr lang="en-GB" sz="1100">
                          <a:solidFill>
                            <a:srgbClr val="FF0000"/>
                          </a:solidFill>
                          <a:effectLst/>
                        </a:rPr>
                        <a:t>Pearson Chi-Square</a:t>
                      </a:r>
                      <a:endParaRPr lang="en-GB" sz="160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100">
                          <a:solidFill>
                            <a:srgbClr val="FF0000"/>
                          </a:solidFill>
                          <a:effectLst/>
                        </a:rPr>
                        <a:t>6.620</a:t>
                      </a:r>
                      <a:r>
                        <a:rPr lang="en-GB" sz="1100" baseline="30000">
                          <a:solidFill>
                            <a:srgbClr val="FF0000"/>
                          </a:solidFill>
                          <a:effectLst/>
                        </a:rPr>
                        <a:t>a</a:t>
                      </a:r>
                      <a:endParaRPr lang="en-GB" sz="160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100">
                          <a:solidFill>
                            <a:srgbClr val="FF0000"/>
                          </a:solidFill>
                          <a:effectLst/>
                        </a:rPr>
                        <a:t>1</a:t>
                      </a:r>
                      <a:endParaRPr lang="en-GB" sz="160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100">
                          <a:solidFill>
                            <a:srgbClr val="FF0000"/>
                          </a:solidFill>
                          <a:effectLst/>
                        </a:rPr>
                        <a:t>.010</a:t>
                      </a:r>
                      <a:endParaRPr lang="en-GB" sz="160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0"/>
                        </a:spcAft>
                      </a:pPr>
                      <a:r>
                        <a:rPr lang="en-GB" sz="18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a:lnSpc>
                          <a:spcPct val="107000"/>
                        </a:lnSpc>
                        <a:spcAft>
                          <a:spcPts val="0"/>
                        </a:spcAft>
                      </a:pPr>
                      <a:r>
                        <a:rPr lang="en-GB" sz="18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3325710640"/>
                  </a:ext>
                </a:extLst>
              </a:tr>
              <a:tr h="0">
                <a:tc>
                  <a:txBody>
                    <a:bodyPr/>
                    <a:lstStyle/>
                    <a:p>
                      <a:pPr marL="38100" marR="38100">
                        <a:lnSpc>
                          <a:spcPts val="1600"/>
                        </a:lnSpc>
                        <a:spcAft>
                          <a:spcPts val="0"/>
                        </a:spcAft>
                      </a:pPr>
                      <a:r>
                        <a:rPr lang="en-GB" sz="1100">
                          <a:effectLst/>
                        </a:rPr>
                        <a:t>Continuity </a:t>
                      </a:r>
                      <a:r>
                        <a:rPr lang="en-GB" sz="1100" err="1">
                          <a:effectLst/>
                        </a:rPr>
                        <a:t>Correction</a:t>
                      </a:r>
                      <a:r>
                        <a:rPr lang="en-GB" sz="1100" baseline="30000" err="1">
                          <a:effectLst/>
                        </a:rPr>
                        <a:t>b</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100">
                          <a:effectLst/>
                        </a:rPr>
                        <a:t>5.641</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100">
                          <a:effectLst/>
                        </a:rPr>
                        <a:t>1</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100">
                          <a:effectLst/>
                        </a:rPr>
                        <a:t>.018</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0"/>
                        </a:spcAft>
                      </a:pPr>
                      <a:r>
                        <a:rPr lang="en-GB" sz="18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a:lnSpc>
                          <a:spcPct val="107000"/>
                        </a:lnSpc>
                        <a:spcAft>
                          <a:spcPts val="0"/>
                        </a:spcAft>
                      </a:pPr>
                      <a:r>
                        <a:rPr lang="en-GB" sz="18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2157976849"/>
                  </a:ext>
                </a:extLst>
              </a:tr>
              <a:tr h="0">
                <a:tc>
                  <a:txBody>
                    <a:bodyPr/>
                    <a:lstStyle/>
                    <a:p>
                      <a:pPr marL="38100" marR="38100">
                        <a:lnSpc>
                          <a:spcPts val="1600"/>
                        </a:lnSpc>
                        <a:spcAft>
                          <a:spcPts val="0"/>
                        </a:spcAft>
                      </a:pPr>
                      <a:r>
                        <a:rPr lang="en-GB" sz="1100">
                          <a:effectLst/>
                        </a:rPr>
                        <a:t>Likelihood Ratio</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100">
                          <a:effectLst/>
                        </a:rPr>
                        <a:t>6.698</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100">
                          <a:effectLst/>
                        </a:rPr>
                        <a:t>1</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100">
                          <a:effectLst/>
                        </a:rPr>
                        <a:t>.010</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0"/>
                        </a:spcAft>
                      </a:pPr>
                      <a:r>
                        <a:rPr lang="en-GB" sz="18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a:lnSpc>
                          <a:spcPct val="107000"/>
                        </a:lnSpc>
                        <a:spcAft>
                          <a:spcPts val="0"/>
                        </a:spcAft>
                      </a:pPr>
                      <a:r>
                        <a:rPr lang="en-GB" sz="18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3259899203"/>
                  </a:ext>
                </a:extLst>
              </a:tr>
              <a:tr h="0">
                <a:tc>
                  <a:txBody>
                    <a:bodyPr/>
                    <a:lstStyle/>
                    <a:p>
                      <a:pPr marL="38100" marR="38100">
                        <a:lnSpc>
                          <a:spcPts val="1600"/>
                        </a:lnSpc>
                        <a:spcAft>
                          <a:spcPts val="0"/>
                        </a:spcAft>
                      </a:pPr>
                      <a:r>
                        <a:rPr lang="en-GB" sz="1100">
                          <a:effectLst/>
                        </a:rPr>
                        <a:t>Fisher's Exact Test</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0"/>
                        </a:spcAft>
                      </a:pPr>
                      <a:r>
                        <a:rPr lang="en-GB" sz="18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a:lnSpc>
                          <a:spcPct val="107000"/>
                        </a:lnSpc>
                        <a:spcAft>
                          <a:spcPts val="0"/>
                        </a:spcAft>
                      </a:pPr>
                      <a:r>
                        <a:rPr lang="en-GB" sz="18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a:lnSpc>
                          <a:spcPct val="107000"/>
                        </a:lnSpc>
                        <a:spcAft>
                          <a:spcPts val="0"/>
                        </a:spcAft>
                      </a:pPr>
                      <a:r>
                        <a:rPr lang="en-GB" sz="18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marL="38100" marR="38100" algn="r">
                        <a:lnSpc>
                          <a:spcPts val="1600"/>
                        </a:lnSpc>
                        <a:spcAft>
                          <a:spcPts val="0"/>
                        </a:spcAft>
                      </a:pPr>
                      <a:r>
                        <a:rPr lang="en-GB" sz="1100">
                          <a:effectLst/>
                        </a:rPr>
                        <a:t>.017</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100">
                          <a:effectLst/>
                        </a:rPr>
                        <a:t>.009</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1590859208"/>
                  </a:ext>
                </a:extLst>
              </a:tr>
              <a:tr h="0">
                <a:tc>
                  <a:txBody>
                    <a:bodyPr/>
                    <a:lstStyle/>
                    <a:p>
                      <a:pPr marL="38100" marR="38100">
                        <a:lnSpc>
                          <a:spcPts val="1600"/>
                        </a:lnSpc>
                        <a:spcAft>
                          <a:spcPts val="0"/>
                        </a:spcAft>
                      </a:pPr>
                      <a:r>
                        <a:rPr lang="en-GB" sz="1100">
                          <a:effectLst/>
                        </a:rPr>
                        <a:t>Linear-by-Linear Association</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100">
                          <a:effectLst/>
                        </a:rPr>
                        <a:t>6.556</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100">
                          <a:effectLst/>
                        </a:rPr>
                        <a:t>1</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100">
                          <a:effectLst/>
                        </a:rPr>
                        <a:t>.010</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0"/>
                        </a:spcAft>
                      </a:pPr>
                      <a:r>
                        <a:rPr lang="en-GB" sz="18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a:lnSpc>
                          <a:spcPct val="107000"/>
                        </a:lnSpc>
                        <a:spcAft>
                          <a:spcPts val="0"/>
                        </a:spcAft>
                      </a:pPr>
                      <a:r>
                        <a:rPr lang="en-GB" sz="18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3394218640"/>
                  </a:ext>
                </a:extLst>
              </a:tr>
              <a:tr h="0">
                <a:tc>
                  <a:txBody>
                    <a:bodyPr/>
                    <a:lstStyle/>
                    <a:p>
                      <a:pPr marL="38100" marR="38100">
                        <a:lnSpc>
                          <a:spcPts val="1600"/>
                        </a:lnSpc>
                        <a:spcAft>
                          <a:spcPts val="0"/>
                        </a:spcAft>
                      </a:pPr>
                      <a:r>
                        <a:rPr lang="en-GB" sz="1100">
                          <a:effectLst/>
                        </a:rPr>
                        <a:t>N of Valid Cases</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38100" marR="38100" algn="r">
                        <a:lnSpc>
                          <a:spcPts val="1600"/>
                        </a:lnSpc>
                        <a:spcAft>
                          <a:spcPts val="0"/>
                        </a:spcAft>
                      </a:pPr>
                      <a:r>
                        <a:rPr lang="en-GB" sz="1100">
                          <a:effectLst/>
                        </a:rPr>
                        <a:t>104</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0"/>
                        </a:spcAft>
                      </a:pPr>
                      <a:r>
                        <a:rPr lang="en-GB" sz="18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a:lnSpc>
                          <a:spcPct val="107000"/>
                        </a:lnSpc>
                        <a:spcAft>
                          <a:spcPts val="0"/>
                        </a:spcAft>
                      </a:pPr>
                      <a:r>
                        <a:rPr lang="en-GB" sz="18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a:lnSpc>
                          <a:spcPct val="107000"/>
                        </a:lnSpc>
                        <a:spcAft>
                          <a:spcPts val="0"/>
                        </a:spcAft>
                      </a:pPr>
                      <a:r>
                        <a:rPr lang="en-GB" sz="18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tc>
                  <a:txBody>
                    <a:bodyPr/>
                    <a:lstStyle/>
                    <a:p>
                      <a:pPr>
                        <a:lnSpc>
                          <a:spcPct val="107000"/>
                        </a:lnSpc>
                        <a:spcAft>
                          <a:spcPts val="0"/>
                        </a:spcAft>
                      </a:pPr>
                      <a:r>
                        <a:rPr lang="en-GB" sz="1800">
                          <a:effectLst/>
                        </a:rPr>
                        <a:t>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2732505377"/>
                  </a:ext>
                </a:extLst>
              </a:tr>
              <a:tr h="0">
                <a:tc gridSpan="6">
                  <a:txBody>
                    <a:bodyPr/>
                    <a:lstStyle/>
                    <a:p>
                      <a:pPr marL="38100" marR="38100">
                        <a:lnSpc>
                          <a:spcPts val="1600"/>
                        </a:lnSpc>
                        <a:spcAft>
                          <a:spcPts val="0"/>
                        </a:spcAft>
                      </a:pPr>
                      <a:r>
                        <a:rPr lang="en-GB" sz="900">
                          <a:effectLst/>
                        </a:rPr>
                        <a:t>a. 0 cells (0.0%) have expected count less than 5. The minimum expected count is 22.50.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956200412"/>
                  </a:ext>
                </a:extLst>
              </a:tr>
              <a:tr h="0">
                <a:tc gridSpan="6">
                  <a:txBody>
                    <a:bodyPr/>
                    <a:lstStyle/>
                    <a:p>
                      <a:pPr marL="38100" marR="38100">
                        <a:lnSpc>
                          <a:spcPts val="1600"/>
                        </a:lnSpc>
                        <a:spcAft>
                          <a:spcPts val="0"/>
                        </a:spcAft>
                      </a:pPr>
                      <a:r>
                        <a:rPr lang="en-GB" sz="900">
                          <a:effectLst/>
                        </a:rPr>
                        <a:t>b. Computed only for a 2x2 table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557710518"/>
                  </a:ext>
                </a:extLst>
              </a:tr>
            </a:tbl>
          </a:graphicData>
        </a:graphic>
      </p:graphicFrame>
    </p:spTree>
    <p:extLst>
      <p:ext uri="{BB962C8B-B14F-4D97-AF65-F5344CB8AC3E}">
        <p14:creationId xmlns:p14="http://schemas.microsoft.com/office/powerpoint/2010/main" val="973667921"/>
      </p:ext>
    </p:extLst>
  </p:cSld>
  <p:clrMapOvr>
    <a:masterClrMapping/>
  </p:clrMapOvr>
</p:sld>
</file>

<file path=ppt/slides/slide1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A8A7D-BA76-3F8F-93DD-C3B1CDF6F5C0}"/>
              </a:ext>
            </a:extLst>
          </p:cNvPr>
          <p:cNvSpPr>
            <a:spLocks noGrp="1"/>
          </p:cNvSpPr>
          <p:nvPr>
            <p:ph type="title"/>
          </p:nvPr>
        </p:nvSpPr>
        <p:spPr/>
        <p:txBody>
          <a:bodyPr/>
          <a:lstStyle/>
          <a:p>
            <a:r>
              <a:rPr lang="en-GB"/>
              <a:t>Additional info</a:t>
            </a:r>
          </a:p>
        </p:txBody>
      </p:sp>
      <p:sp>
        <p:nvSpPr>
          <p:cNvPr id="3" name="Content Placeholder 2">
            <a:extLst>
              <a:ext uri="{FF2B5EF4-FFF2-40B4-BE49-F238E27FC236}">
                <a16:creationId xmlns:a16="http://schemas.microsoft.com/office/drawing/2014/main" id="{05FA8612-30CF-9ECB-53C5-A16BD957905E}"/>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315114782"/>
      </p:ext>
    </p:extLst>
  </p:cSld>
  <p:clrMapOvr>
    <a:masterClrMapping/>
  </p:clrMapOvr>
</p:sld>
</file>

<file path=ppt/slides/slide1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8326230D-AE1A-66A2-50E1-E7A109FFE9FF}"/>
              </a:ext>
            </a:extLst>
          </p:cNvPr>
          <p:cNvSpPr>
            <a:spLocks noGrp="1"/>
          </p:cNvSpPr>
          <p:nvPr>
            <p:ph type="title"/>
          </p:nvPr>
        </p:nvSpPr>
        <p:spPr>
          <a:xfrm>
            <a:off x="838200" y="171816"/>
            <a:ext cx="10515600" cy="1325563"/>
          </a:xfrm>
        </p:spPr>
        <p:txBody>
          <a:bodyPr/>
          <a:lstStyle/>
          <a:p>
            <a:pPr algn="ctr"/>
            <a:r>
              <a:rPr lang="en-GB"/>
              <a:t>Z scores or Standard Scores</a:t>
            </a:r>
          </a:p>
        </p:txBody>
      </p:sp>
      <p:sp>
        <p:nvSpPr>
          <p:cNvPr id="5" name="Content Placeholder 2">
            <a:extLst>
              <a:ext uri="{FF2B5EF4-FFF2-40B4-BE49-F238E27FC236}">
                <a16:creationId xmlns:a16="http://schemas.microsoft.com/office/drawing/2014/main" id="{6731EC34-1AFD-6152-9686-9800664A66D7}"/>
              </a:ext>
            </a:extLst>
          </p:cNvPr>
          <p:cNvSpPr>
            <a:spLocks noGrp="1"/>
          </p:cNvSpPr>
          <p:nvPr>
            <p:ph idx="1"/>
          </p:nvPr>
        </p:nvSpPr>
        <p:spPr>
          <a:xfrm>
            <a:off x="838200" y="1112105"/>
            <a:ext cx="10515600" cy="2832344"/>
          </a:xfrm>
        </p:spPr>
        <p:txBody>
          <a:bodyPr>
            <a:normAutofit fontScale="92500" lnSpcReduction="20000"/>
          </a:bodyPr>
          <a:lstStyle/>
          <a:p>
            <a:pPr marL="0" indent="0">
              <a:buNone/>
            </a:pPr>
            <a:r>
              <a:rPr lang="en-GB">
                <a:solidFill>
                  <a:srgbClr val="FF0000"/>
                </a:solidFill>
              </a:rPr>
              <a:t>This is the number of standard deviations from the mean (above or below) a specific data point is. This gives us an exact position of a data point compared to the rest of the data and provides more detailed information than the general SD. This can then be used to determine the exact percentage of data points above or below a certain point.</a:t>
            </a:r>
          </a:p>
          <a:p>
            <a:pPr marL="0" indent="0">
              <a:buNone/>
            </a:pPr>
            <a:endParaRPr lang="en-GB"/>
          </a:p>
          <a:p>
            <a:pPr marL="0" indent="0">
              <a:buNone/>
            </a:pPr>
            <a:r>
              <a:rPr lang="en-GB"/>
              <a:t>The process of converting data to Z scores is called standardising and is calculated from the value, mean and SD.</a:t>
            </a:r>
          </a:p>
          <a:p>
            <a:pPr marL="0" indent="0">
              <a:buNone/>
            </a:pPr>
            <a:endParaRPr lang="en-GB"/>
          </a:p>
          <a:p>
            <a:pPr marL="0" indent="0">
              <a:buNone/>
            </a:pPr>
            <a:endParaRPr lang="en-GB"/>
          </a:p>
          <a:p>
            <a:pPr marL="0" indent="0">
              <a:buNone/>
            </a:pPr>
            <a:endParaRPr lang="en-GB"/>
          </a:p>
        </p:txBody>
      </p:sp>
      <mc:AlternateContent xmlns:mc="http://schemas.openxmlformats.org/markup-compatibility/2006" xmlns:a14="http://schemas.microsoft.com/office/drawing/2010/main">
        <mc:Choice Requires="a14">
          <p:sp>
            <p:nvSpPr>
              <p:cNvPr id="6" name="TextBox 5">
                <a:extLst>
                  <a:ext uri="{FF2B5EF4-FFF2-40B4-BE49-F238E27FC236}">
                    <a16:creationId xmlns:a16="http://schemas.microsoft.com/office/drawing/2014/main" id="{35A513D8-0CB5-93AE-4993-773B4EFE20A4}"/>
                  </a:ext>
                </a:extLst>
              </p:cNvPr>
              <p:cNvSpPr txBox="1"/>
              <p:nvPr/>
            </p:nvSpPr>
            <p:spPr>
              <a:xfrm>
                <a:off x="3559906" y="3944449"/>
                <a:ext cx="4388340" cy="843629"/>
              </a:xfrm>
              <a:prstGeom prst="rect">
                <a:avLst/>
              </a:prstGeom>
              <a:noFill/>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r>
                        <a:rPr lang="en-GB" sz="3200" b="0" i="1" smtClean="0">
                          <a:latin typeface="Cambria Math" panose="02040503050406030204" pitchFamily="18" charset="0"/>
                        </a:rPr>
                        <m:t>𝑍</m:t>
                      </m:r>
                      <m:r>
                        <a:rPr lang="en-GB" sz="3200" b="0" i="1" smtClean="0">
                          <a:latin typeface="Cambria Math" panose="02040503050406030204" pitchFamily="18" charset="0"/>
                        </a:rPr>
                        <m:t>= </m:t>
                      </m:r>
                      <m:f>
                        <m:fPr>
                          <m:ctrlPr>
                            <a:rPr lang="en-GB" sz="3200" b="0" i="1" smtClean="0">
                              <a:latin typeface="Cambria Math" panose="02040503050406030204" pitchFamily="18" charset="0"/>
                            </a:rPr>
                          </m:ctrlPr>
                        </m:fPr>
                        <m:num>
                          <m:r>
                            <a:rPr lang="en-GB" sz="3200" b="0" i="1" smtClean="0">
                              <a:latin typeface="Cambria Math" panose="02040503050406030204" pitchFamily="18" charset="0"/>
                            </a:rPr>
                            <m:t>𝑠𝑐𝑜𝑟𝑒</m:t>
                          </m:r>
                          <m:r>
                            <a:rPr lang="en-GB" sz="3200" b="0" i="1" smtClean="0">
                              <a:latin typeface="Cambria Math" panose="02040503050406030204" pitchFamily="18" charset="0"/>
                            </a:rPr>
                            <m:t>−</m:t>
                          </m:r>
                          <m:r>
                            <a:rPr lang="en-GB" sz="3200" b="0" i="1" smtClean="0">
                              <a:latin typeface="Cambria Math" panose="02040503050406030204" pitchFamily="18" charset="0"/>
                            </a:rPr>
                            <m:t>𝑚𝑒𝑎𝑛</m:t>
                          </m:r>
                        </m:num>
                        <m:den>
                          <m:r>
                            <a:rPr lang="en-GB" sz="3200" b="0" i="1" smtClean="0">
                              <a:latin typeface="Cambria Math" panose="02040503050406030204" pitchFamily="18" charset="0"/>
                            </a:rPr>
                            <m:t>𝑆𝐷</m:t>
                          </m:r>
                        </m:den>
                      </m:f>
                    </m:oMath>
                  </m:oMathPara>
                </a14:m>
                <a:endParaRPr lang="en-GB"/>
              </a:p>
            </p:txBody>
          </p:sp>
        </mc:Choice>
        <mc:Fallback xmlns="">
          <p:sp>
            <p:nvSpPr>
              <p:cNvPr id="6" name="TextBox 5">
                <a:extLst>
                  <a:ext uri="{FF2B5EF4-FFF2-40B4-BE49-F238E27FC236}">
                    <a16:creationId xmlns:a16="http://schemas.microsoft.com/office/drawing/2014/main" id="{35A513D8-0CB5-93AE-4993-773B4EFE20A4}"/>
                  </a:ext>
                </a:extLst>
              </p:cNvPr>
              <p:cNvSpPr txBox="1">
                <a:spLocks noRot="1" noChangeAspect="1" noMove="1" noResize="1" noEditPoints="1" noAdjustHandles="1" noChangeArrowheads="1" noChangeShapeType="1" noTextEdit="1"/>
              </p:cNvSpPr>
              <p:nvPr/>
            </p:nvSpPr>
            <p:spPr>
              <a:xfrm>
                <a:off x="3559906" y="3944449"/>
                <a:ext cx="4388340" cy="843629"/>
              </a:xfrm>
              <a:prstGeom prst="rect">
                <a:avLst/>
              </a:prstGeom>
              <a:blipFill>
                <a:blip r:embed="rId2"/>
                <a:stretch>
                  <a:fillRect/>
                </a:stretch>
              </a:blipFill>
            </p:spPr>
            <p:txBody>
              <a:bodyPr/>
              <a:lstStyle/>
              <a:p>
                <a:r>
                  <a:rPr lang="en-US">
                    <a:noFill/>
                  </a:rPr>
                  <a:t> </a:t>
                </a:r>
              </a:p>
            </p:txBody>
          </p:sp>
        </mc:Fallback>
      </mc:AlternateContent>
      <p:sp>
        <p:nvSpPr>
          <p:cNvPr id="7" name="TextBox 6">
            <a:extLst>
              <a:ext uri="{FF2B5EF4-FFF2-40B4-BE49-F238E27FC236}">
                <a16:creationId xmlns:a16="http://schemas.microsoft.com/office/drawing/2014/main" id="{4137D23B-CA45-E8C7-6533-D402235C4238}"/>
              </a:ext>
            </a:extLst>
          </p:cNvPr>
          <p:cNvSpPr txBox="1"/>
          <p:nvPr/>
        </p:nvSpPr>
        <p:spPr>
          <a:xfrm>
            <a:off x="726831" y="5001342"/>
            <a:ext cx="10300677" cy="461665"/>
          </a:xfrm>
          <a:prstGeom prst="rect">
            <a:avLst/>
          </a:prstGeom>
          <a:noFill/>
        </p:spPr>
        <p:txBody>
          <a:bodyPr wrap="square" rtlCol="0">
            <a:spAutoFit/>
          </a:bodyPr>
          <a:lstStyle/>
          <a:p>
            <a:pPr algn="ctr"/>
            <a:r>
              <a:rPr lang="en-GB" sz="2400">
                <a:solidFill>
                  <a:srgbClr val="FF0000"/>
                </a:solidFill>
              </a:rPr>
              <a:t>In a normal distribution 95% of the data lies between a Z-score of +2 and -2.</a:t>
            </a:r>
          </a:p>
        </p:txBody>
      </p:sp>
    </p:spTree>
    <p:extLst>
      <p:ext uri="{BB962C8B-B14F-4D97-AF65-F5344CB8AC3E}">
        <p14:creationId xmlns:p14="http://schemas.microsoft.com/office/powerpoint/2010/main" val="2073500875"/>
      </p:ext>
    </p:extLst>
  </p:cSld>
  <p:clrMapOvr>
    <a:masterClrMapping/>
  </p:clrMapOvr>
</p:sld>
</file>

<file path=ppt/slides/slide1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826ECCE1-1AF3-C725-6A25-4DF6340EE0E9}"/>
              </a:ext>
            </a:extLst>
          </p:cNvPr>
          <p:cNvSpPr txBox="1">
            <a:spLocks/>
          </p:cNvSpPr>
          <p:nvPr/>
        </p:nvSpPr>
        <p:spPr>
          <a:xfrm>
            <a:off x="130277" y="-4059"/>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t>Errors in Research</a:t>
            </a:r>
          </a:p>
        </p:txBody>
      </p:sp>
      <p:sp>
        <p:nvSpPr>
          <p:cNvPr id="5" name="Content Placeholder 2">
            <a:extLst>
              <a:ext uri="{FF2B5EF4-FFF2-40B4-BE49-F238E27FC236}">
                <a16:creationId xmlns:a16="http://schemas.microsoft.com/office/drawing/2014/main" id="{ABFB8129-8DBB-A5EB-06F3-607D78E8C2A2}"/>
              </a:ext>
            </a:extLst>
          </p:cNvPr>
          <p:cNvSpPr txBox="1">
            <a:spLocks/>
          </p:cNvSpPr>
          <p:nvPr/>
        </p:nvSpPr>
        <p:spPr>
          <a:xfrm>
            <a:off x="130277" y="1456441"/>
            <a:ext cx="10515600" cy="4351338"/>
          </a:xfrm>
          <a:prstGeom prst="rect">
            <a:avLst/>
          </a:prstGeom>
        </p:spPr>
        <p:txBody>
          <a:bodyPr vert="horz" lIns="91440" tIns="45720" rIns="91440" bIns="45720" rtlCol="0">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a:t>Measurement Errors – Accuracy limitation of equipment or poorly calibrated equipment</a:t>
            </a:r>
          </a:p>
          <a:p>
            <a:pPr marL="0" indent="0">
              <a:buFont typeface="Arial" panose="020B0604020202020204" pitchFamily="34" charset="0"/>
              <a:buNone/>
            </a:pPr>
            <a:endParaRPr lang="en-GB"/>
          </a:p>
          <a:p>
            <a:pPr marL="0" indent="0">
              <a:buFont typeface="Arial" panose="020B0604020202020204" pitchFamily="34" charset="0"/>
              <a:buNone/>
            </a:pPr>
            <a:r>
              <a:rPr lang="en-GB"/>
              <a:t>Statistical Errors – wrong accepting or rejecting the hypotheses (type I &amp; II errors)</a:t>
            </a:r>
          </a:p>
          <a:p>
            <a:pPr marL="0" indent="0">
              <a:buFont typeface="Arial" panose="020B0604020202020204" pitchFamily="34" charset="0"/>
              <a:buNone/>
            </a:pPr>
            <a:endParaRPr lang="en-GB"/>
          </a:p>
          <a:p>
            <a:pPr marL="0" indent="0">
              <a:buFont typeface="Arial" panose="020B0604020202020204" pitchFamily="34" charset="0"/>
              <a:buNone/>
            </a:pPr>
            <a:r>
              <a:rPr lang="en-GB"/>
              <a:t>Interpretive Errors – Drawing unsubstantiated conclusions form data</a:t>
            </a:r>
          </a:p>
          <a:p>
            <a:pPr marL="0" indent="0">
              <a:buFont typeface="Arial" panose="020B0604020202020204" pitchFamily="34" charset="0"/>
              <a:buNone/>
            </a:pPr>
            <a:endParaRPr lang="en-GB"/>
          </a:p>
          <a:p>
            <a:pPr marL="0" indent="0">
              <a:buFont typeface="Arial" panose="020B0604020202020204" pitchFamily="34" charset="0"/>
              <a:buNone/>
            </a:pPr>
            <a:r>
              <a:rPr lang="en-GB"/>
              <a:t>Systematic Errors (Bias) –measurement or deductive error in consistently in one direction 			from the true value.</a:t>
            </a:r>
          </a:p>
          <a:p>
            <a:pPr marL="0" indent="0">
              <a:buFont typeface="Arial" panose="020B0604020202020204" pitchFamily="34" charset="0"/>
              <a:buNone/>
            </a:pPr>
            <a:endParaRPr lang="en-GB"/>
          </a:p>
          <a:p>
            <a:pPr marL="0" indent="0">
              <a:buFont typeface="Arial" panose="020B0604020202020204" pitchFamily="34" charset="0"/>
              <a:buNone/>
            </a:pPr>
            <a:r>
              <a:rPr lang="en-GB"/>
              <a:t>Random errors – Uncontrollable fluctuations in the measurement of variables</a:t>
            </a:r>
          </a:p>
          <a:p>
            <a:pPr marL="0" indent="0">
              <a:buFont typeface="Arial" panose="020B0604020202020204" pitchFamily="34" charset="0"/>
              <a:buNone/>
            </a:pPr>
            <a:endParaRPr lang="en-GB"/>
          </a:p>
          <a:p>
            <a:pPr marL="0" indent="0">
              <a:buFont typeface="Arial" panose="020B0604020202020204" pitchFamily="34" charset="0"/>
              <a:buNone/>
            </a:pPr>
            <a:r>
              <a:rPr lang="en-GB"/>
              <a:t>Gross Error – Caused by poor technique or equipment failure.</a:t>
            </a:r>
          </a:p>
        </p:txBody>
      </p:sp>
    </p:spTree>
    <p:extLst>
      <p:ext uri="{BB962C8B-B14F-4D97-AF65-F5344CB8AC3E}">
        <p14:creationId xmlns:p14="http://schemas.microsoft.com/office/powerpoint/2010/main" val="26708227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AA96F41B-5E8E-F3D8-AA52-B3C07C92FE20}"/>
              </a:ext>
            </a:extLst>
          </p:cNvPr>
          <p:cNvSpPr txBox="1">
            <a:spLocks/>
          </p:cNvSpPr>
          <p:nvPr/>
        </p:nvSpPr>
        <p:spPr>
          <a:xfrm>
            <a:off x="1981200" y="136851"/>
            <a:ext cx="8229600" cy="602184"/>
          </a:xfrm>
          <a:prstGeom prst="rect">
            <a:avLst/>
          </a:prstGeom>
        </p:spPr>
        <p:txBody>
          <a:bodyPr vert="horz" lIns="91440" tIns="45720" rIns="91440" bIns="45720" rtlCol="0" anchor="ctr">
            <a:normAutofit fontScale="900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a:t>Statistical Errors</a:t>
            </a:r>
          </a:p>
        </p:txBody>
      </p:sp>
      <p:sp>
        <p:nvSpPr>
          <p:cNvPr id="5" name="Content Placeholder 2">
            <a:extLst>
              <a:ext uri="{FF2B5EF4-FFF2-40B4-BE49-F238E27FC236}">
                <a16:creationId xmlns:a16="http://schemas.microsoft.com/office/drawing/2014/main" id="{BACA2BF6-E318-A63E-47DF-42B47BDAC72F}"/>
              </a:ext>
            </a:extLst>
          </p:cNvPr>
          <p:cNvSpPr txBox="1">
            <a:spLocks/>
          </p:cNvSpPr>
          <p:nvPr/>
        </p:nvSpPr>
        <p:spPr>
          <a:xfrm>
            <a:off x="900854" y="1354612"/>
            <a:ext cx="10602888" cy="4632151"/>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solidFill>
                  <a:srgbClr val="FF0000"/>
                </a:solidFill>
              </a:rPr>
              <a:t>A </a:t>
            </a:r>
            <a:r>
              <a:rPr lang="en-US" b="1" u="sng">
                <a:solidFill>
                  <a:srgbClr val="FF0000"/>
                </a:solidFill>
              </a:rPr>
              <a:t>type I error</a:t>
            </a:r>
            <a:r>
              <a:rPr lang="en-US" u="sng">
                <a:solidFill>
                  <a:srgbClr val="FF0000"/>
                </a:solidFill>
              </a:rPr>
              <a:t> </a:t>
            </a:r>
            <a:r>
              <a:rPr lang="en-US">
                <a:solidFill>
                  <a:srgbClr val="FF0000"/>
                </a:solidFill>
              </a:rPr>
              <a:t>is when you reject the </a:t>
            </a:r>
            <a:r>
              <a:rPr lang="en-US" i="1">
                <a:solidFill>
                  <a:srgbClr val="FF0000"/>
                </a:solidFill>
              </a:rPr>
              <a:t>null</a:t>
            </a:r>
            <a:r>
              <a:rPr lang="en-US">
                <a:solidFill>
                  <a:srgbClr val="FF0000"/>
                </a:solidFill>
              </a:rPr>
              <a:t> hypothesis when it is in fact true</a:t>
            </a:r>
          </a:p>
          <a:p>
            <a:endParaRPr lang="en-US"/>
          </a:p>
          <a:p>
            <a:pPr marL="0" indent="0">
              <a:buFont typeface="Arial" panose="020B0604020202020204" pitchFamily="34" charset="0"/>
              <a:buNone/>
            </a:pPr>
            <a:r>
              <a:rPr lang="en-US"/>
              <a:t>e.g. would be when the statistical test identifies an improvement in VO</a:t>
            </a:r>
            <a:r>
              <a:rPr lang="en-US" baseline="30000"/>
              <a:t>2</a:t>
            </a:r>
            <a:r>
              <a:rPr lang="en-US"/>
              <a:t> max when none had occurred. Therefore you would conclude, wrongly that the training </a:t>
            </a:r>
            <a:r>
              <a:rPr lang="en-US" err="1"/>
              <a:t>programme</a:t>
            </a:r>
            <a:r>
              <a:rPr lang="en-US"/>
              <a:t> has an impact aerobic capacity, when in fact it doesn’t.</a:t>
            </a:r>
          </a:p>
          <a:p>
            <a:pPr marL="0" indent="0">
              <a:buFont typeface="Arial" panose="020B0604020202020204" pitchFamily="34" charset="0"/>
              <a:buNone/>
            </a:pPr>
            <a:endParaRPr lang="en-US"/>
          </a:p>
          <a:p>
            <a:r>
              <a:rPr lang="en-US">
                <a:solidFill>
                  <a:srgbClr val="FF0000"/>
                </a:solidFill>
              </a:rPr>
              <a:t>A </a:t>
            </a:r>
            <a:r>
              <a:rPr lang="en-US" b="1" u="sng">
                <a:solidFill>
                  <a:srgbClr val="FF0000"/>
                </a:solidFill>
              </a:rPr>
              <a:t>type II error</a:t>
            </a:r>
            <a:r>
              <a:rPr lang="en-US" u="sng">
                <a:solidFill>
                  <a:srgbClr val="FF0000"/>
                </a:solidFill>
              </a:rPr>
              <a:t> </a:t>
            </a:r>
            <a:r>
              <a:rPr lang="en-US">
                <a:solidFill>
                  <a:srgbClr val="FF0000"/>
                </a:solidFill>
              </a:rPr>
              <a:t>is the failure to reject a false null hypothesis.</a:t>
            </a:r>
          </a:p>
          <a:p>
            <a:endParaRPr lang="en-US"/>
          </a:p>
          <a:p>
            <a:pPr marL="0" indent="0">
              <a:buFont typeface="Arial" panose="020B0604020202020204" pitchFamily="34" charset="0"/>
              <a:buNone/>
            </a:pPr>
            <a:r>
              <a:rPr lang="en-US"/>
              <a:t>e.g. would be when the statistical test fails to detect an improvement in VO2 max when one had occurred. Therefore you would conclude, wrongly that the training </a:t>
            </a:r>
            <a:r>
              <a:rPr lang="en-US" err="1"/>
              <a:t>programme</a:t>
            </a:r>
            <a:r>
              <a:rPr lang="en-US"/>
              <a:t> has no impact, when in fact it does.</a:t>
            </a:r>
          </a:p>
        </p:txBody>
      </p:sp>
      <p:sp>
        <p:nvSpPr>
          <p:cNvPr id="6" name="TextBox 5">
            <a:extLst>
              <a:ext uri="{FF2B5EF4-FFF2-40B4-BE49-F238E27FC236}">
                <a16:creationId xmlns:a16="http://schemas.microsoft.com/office/drawing/2014/main" id="{0408FC5C-E8CE-1B9D-C000-8ABAC8D3346F}"/>
              </a:ext>
            </a:extLst>
          </p:cNvPr>
          <p:cNvSpPr txBox="1"/>
          <p:nvPr/>
        </p:nvSpPr>
        <p:spPr>
          <a:xfrm>
            <a:off x="2250510" y="815991"/>
            <a:ext cx="7590772" cy="461665"/>
          </a:xfrm>
          <a:prstGeom prst="rect">
            <a:avLst/>
          </a:prstGeom>
          <a:noFill/>
        </p:spPr>
        <p:txBody>
          <a:bodyPr wrap="square" rtlCol="0">
            <a:spAutoFit/>
          </a:bodyPr>
          <a:lstStyle/>
          <a:p>
            <a:pPr algn="ctr"/>
            <a:r>
              <a:rPr lang="en-GB" sz="2400" b="1">
                <a:solidFill>
                  <a:srgbClr val="0070C0"/>
                </a:solidFill>
              </a:rPr>
              <a:t>Remember statistics are concerned with probabilities</a:t>
            </a:r>
          </a:p>
        </p:txBody>
      </p:sp>
    </p:spTree>
    <p:extLst>
      <p:ext uri="{BB962C8B-B14F-4D97-AF65-F5344CB8AC3E}">
        <p14:creationId xmlns:p14="http://schemas.microsoft.com/office/powerpoint/2010/main" val="2609091405"/>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6" ma:contentTypeDescription="Create a new document." ma:contentTypeScope="" ma:versionID="3bc897534f9bc65ae1b0ec3f12a018cb">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1b12d1a05b0a1fa0f55e9b0f86061701"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7D09DC4-48CE-45C2-9393-0A8E48C8FD95}">
  <ds:schemaRefs>
    <ds:schemaRef ds:uri="211f9404-bca0-4bcf-9c1d-965ccb6f8d2d"/>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3.xml><?xml version="1.0" encoding="utf-8"?>
<ds:datastoreItem xmlns:ds="http://schemas.openxmlformats.org/officeDocument/2006/customXml" ds:itemID="{FD2DE48B-498F-4597-A7EC-27A09A8F2988}">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0</TotalTime>
  <Words>9706</Words>
  <Application>Microsoft Office PowerPoint</Application>
  <PresentationFormat>Widescreen</PresentationFormat>
  <Paragraphs>2306</Paragraphs>
  <Slides>172</Slides>
  <Notes>24</Notes>
  <HiddenSlides>0</HiddenSlides>
  <MMClips>0</MMClips>
  <ScaleCrop>false</ScaleCrop>
  <HeadingPairs>
    <vt:vector size="10" baseType="variant">
      <vt:variant>
        <vt:lpstr>Fonts Used</vt:lpstr>
      </vt:variant>
      <vt:variant>
        <vt:i4>9</vt:i4>
      </vt:variant>
      <vt:variant>
        <vt:lpstr>Theme</vt:lpstr>
      </vt:variant>
      <vt:variant>
        <vt:i4>5</vt:i4>
      </vt:variant>
      <vt:variant>
        <vt:lpstr>Links</vt:lpstr>
      </vt:variant>
      <vt:variant>
        <vt:i4>3</vt:i4>
      </vt:variant>
      <vt:variant>
        <vt:lpstr>Embedded OLE Servers</vt:lpstr>
      </vt:variant>
      <vt:variant>
        <vt:i4>1</vt:i4>
      </vt:variant>
      <vt:variant>
        <vt:lpstr>Slide Titles</vt:lpstr>
      </vt:variant>
      <vt:variant>
        <vt:i4>172</vt:i4>
      </vt:variant>
    </vt:vector>
  </HeadingPairs>
  <TitlesOfParts>
    <vt:vector size="190" baseType="lpstr">
      <vt:lpstr>굴림</vt:lpstr>
      <vt:lpstr>MS Gothic</vt:lpstr>
      <vt:lpstr>Arial</vt:lpstr>
      <vt:lpstr>Calibri</vt:lpstr>
      <vt:lpstr>Calibri Light</vt:lpstr>
      <vt:lpstr>Cambria</vt:lpstr>
      <vt:lpstr>Cambria Math</vt:lpstr>
      <vt:lpstr>Times New Roman</vt:lpstr>
      <vt:lpstr>Wingdings</vt:lpstr>
      <vt:lpstr>UWTSD 200_Title Page</vt:lpstr>
      <vt:lpstr>UWTSD 200_Title Page 2</vt:lpstr>
      <vt:lpstr>UWTSD 200_Text 1</vt:lpstr>
      <vt:lpstr>UWTSD 200_Text 2</vt:lpstr>
      <vt:lpstr>UWTSD Logo Full Colour_Bottom Left</vt:lpstr>
      <vt:lpstr>Document1!OLE_LINK1</vt:lpstr>
      <vt:lpstr>file:///\\localhost\Volumes\GARDNERD\Teaching\Research%20in%20Health%20&amp;%20PE\Document2!OLE_LINK2</vt:lpstr>
      <vt:lpstr>file:///\\localhost\Volumes\GARDNERD\Teaching\Research%20in%20Health%20&amp;%20PE\Document2!OLE_LINK3</vt:lpstr>
      <vt:lpstr>Bitmap Image</vt:lpstr>
      <vt:lpstr>PowerPoint Presentation</vt:lpstr>
      <vt:lpstr>Normality</vt:lpstr>
      <vt:lpstr>Confidence intervals (CIs)</vt:lpstr>
      <vt:lpstr>Standard Deviation (SD)</vt:lpstr>
      <vt:lpstr>DIFFERENCE</vt:lpstr>
      <vt:lpstr>Independent Samples t-test</vt:lpstr>
      <vt:lpstr>Paired Samples t-test</vt:lpstr>
      <vt:lpstr>One-Way ANOVA</vt:lpstr>
      <vt:lpstr>Repeated Measures ANOVA</vt:lpstr>
      <vt:lpstr>Post Hoc Tests (e.g. Tukey)</vt:lpstr>
      <vt:lpstr>Effect size</vt:lpstr>
      <vt:lpstr>RELATIONSHIPS</vt:lpstr>
      <vt:lpstr>Pearson Correlation/ Bivariate Correlation</vt:lpstr>
      <vt:lpstr>Partial correlations</vt:lpstr>
      <vt:lpstr>R Values (correlation coefficients)</vt:lpstr>
      <vt:lpstr>Regression analysis</vt:lpstr>
      <vt:lpstr>Linear Regression</vt:lpstr>
      <vt:lpstr>Linear Regression</vt:lpstr>
      <vt:lpstr>Multiple correlations</vt:lpstr>
      <vt:lpstr>NON PARAMETRIC</vt:lpstr>
      <vt:lpstr>Mann-Whitney U Test</vt:lpstr>
      <vt:lpstr>Wilcoxon matched pairs test</vt:lpstr>
      <vt:lpstr>Kruskal- Wallis Test</vt:lpstr>
      <vt:lpstr>Chi-squared test</vt:lpstr>
      <vt:lpstr>Spearman Rank-Order Correlation</vt:lpstr>
      <vt:lpstr>Spearman Rank-Order Correlation</vt:lpstr>
      <vt:lpstr>Z-Scores</vt:lpstr>
      <vt:lpstr>Type I Error</vt:lpstr>
      <vt:lpstr>Ask all these questions</vt:lpstr>
      <vt:lpstr>PowerPoint Presentation</vt:lpstr>
      <vt:lpstr>PowerPoint Presentation</vt:lpstr>
      <vt:lpstr>Types of Statistics</vt:lpstr>
      <vt:lpstr>Significance</vt:lpstr>
      <vt:lpstr>Types of Statistics</vt:lpstr>
      <vt:lpstr>Parametric v Non-parametric</vt:lpstr>
      <vt:lpstr>Statistical Tests</vt:lpstr>
      <vt:lpstr>Types of Test</vt:lpstr>
      <vt:lpstr>Normal Distribution</vt:lpstr>
      <vt:lpstr>PowerPoint Presentation</vt:lpstr>
      <vt:lpstr>PowerPoint Presentation</vt:lpstr>
      <vt:lpstr>PowerPoint Presentation</vt:lpstr>
      <vt:lpstr>Recap descriptives and normality</vt:lpstr>
      <vt:lpstr>PowerPoint Presentation</vt:lpstr>
      <vt:lpstr>Output window</vt:lpstr>
      <vt:lpstr>Standard Deviation Task</vt:lpstr>
      <vt:lpstr>Calculating Mean, Standard Deviation &amp; Range</vt:lpstr>
      <vt:lpstr>PowerPoint Presentation</vt:lpstr>
      <vt:lpstr>Confidence Intervals</vt:lpstr>
      <vt:lpstr>Why Is Confidence Interval Important</vt:lpstr>
      <vt:lpstr>Calculating the Confidence Interval</vt:lpstr>
      <vt:lpstr>PowerPoint Presentation</vt:lpstr>
      <vt:lpstr>DIFFERENCE – T-Tests</vt:lpstr>
      <vt:lpstr>Which type of t-test would the following use? (Paired of Independent?)</vt:lpstr>
      <vt:lpstr>SPSS Independent t-test</vt:lpstr>
      <vt:lpstr>SPSS Output tables</vt:lpstr>
      <vt:lpstr>The write up (ind. T-test)</vt:lpstr>
      <vt:lpstr>Paired t-test</vt:lpstr>
      <vt:lpstr>SPSS Paired t-test</vt:lpstr>
      <vt:lpstr>PowerPoint Presentation</vt:lpstr>
      <vt:lpstr>Write up (paired t-test)</vt:lpstr>
      <vt:lpstr>Examples of Correlation</vt:lpstr>
      <vt:lpstr>PowerPoint Presentation</vt:lpstr>
      <vt:lpstr>Conducting a Bivariate Correlation in SPSS</vt:lpstr>
      <vt:lpstr>PowerPoint Presentation</vt:lpstr>
      <vt:lpstr>SPSS output</vt:lpstr>
      <vt:lpstr>Addition use of the r values</vt:lpstr>
      <vt:lpstr>Plotting a correlation</vt:lpstr>
      <vt:lpstr>Effect Size</vt:lpstr>
      <vt:lpstr>Predictive correlations</vt:lpstr>
      <vt:lpstr>Partial Correlations, Multiple correlations and Regression Analysis</vt:lpstr>
      <vt:lpstr>Partial Correlation</vt:lpstr>
      <vt:lpstr>Multiple Correlations</vt:lpstr>
      <vt:lpstr>Linear Regression</vt:lpstr>
      <vt:lpstr>Practice Task</vt:lpstr>
      <vt:lpstr>The correlations between</vt:lpstr>
      <vt:lpstr>The partial correlation for body fat and BMI whilst controlling for energy intake.</vt:lpstr>
      <vt:lpstr>The multiple correlation for body fat and BMI + energy intake.</vt:lpstr>
      <vt:lpstr>The regression equation between</vt:lpstr>
      <vt:lpstr>One Way ANOVA</vt:lpstr>
      <vt:lpstr>Types of ANOVA</vt:lpstr>
      <vt:lpstr>Examples of both?</vt:lpstr>
      <vt:lpstr>One Way Analysis of Variance  ANOVA</vt:lpstr>
      <vt:lpstr>Can I use multiple t-tests?</vt:lpstr>
      <vt:lpstr>Errors</vt:lpstr>
      <vt:lpstr>Limitations of the ANOVA</vt:lpstr>
      <vt:lpstr>Inputting the Data</vt:lpstr>
      <vt:lpstr>Data view</vt:lpstr>
      <vt:lpstr>PowerPoint Presentation</vt:lpstr>
      <vt:lpstr>Conducting the Test</vt:lpstr>
      <vt:lpstr>PowerPoint Presentation</vt:lpstr>
      <vt:lpstr>Post Hoc</vt:lpstr>
      <vt:lpstr>PowerPoint Presentation</vt:lpstr>
      <vt:lpstr>PowerPoint Presentation</vt:lpstr>
      <vt:lpstr>SPSS Output</vt:lpstr>
      <vt:lpstr>Post Hoc Analysis - Tukey</vt:lpstr>
      <vt:lpstr>Writing the data</vt:lpstr>
      <vt:lpstr>ANOVA with repeated Measures</vt:lpstr>
      <vt:lpstr>Set Up Variable View</vt:lpstr>
      <vt:lpstr>Conducting the Test</vt:lpstr>
      <vt:lpstr>Repeated Measure Define factors</vt:lpstr>
      <vt:lpstr>PowerPoint Presentation</vt:lpstr>
      <vt:lpstr>PowerPoint Presentation</vt:lpstr>
      <vt:lpstr>Within Subjects Variable Box</vt:lpstr>
      <vt:lpstr>PowerPoint Presentation</vt:lpstr>
      <vt:lpstr>Options</vt:lpstr>
      <vt:lpstr>PowerPoint Presentation</vt:lpstr>
      <vt:lpstr>PowerPoint Presentation</vt:lpstr>
      <vt:lpstr>Post Hoc Analysis</vt:lpstr>
      <vt:lpstr>Output Information </vt:lpstr>
      <vt:lpstr>SPSS output data</vt:lpstr>
      <vt:lpstr>Post Hoc Analysis</vt:lpstr>
      <vt:lpstr>Reporting this data</vt:lpstr>
      <vt:lpstr>Non-parametric tests</vt:lpstr>
      <vt:lpstr>Spearman Rank Order</vt:lpstr>
      <vt:lpstr>Research question</vt:lpstr>
      <vt:lpstr>PowerPoint Presentation</vt:lpstr>
      <vt:lpstr>Mann-Whitney U-test</vt:lpstr>
      <vt:lpstr>Variable view</vt:lpstr>
      <vt:lpstr>Data view</vt:lpstr>
      <vt:lpstr>Conducting the test</vt:lpstr>
      <vt:lpstr>Presenting the data</vt:lpstr>
      <vt:lpstr>Other MW U data sets…</vt:lpstr>
      <vt:lpstr>Wilcoxen Matched pairs</vt:lpstr>
      <vt:lpstr>Research Question</vt:lpstr>
      <vt:lpstr>Variable view</vt:lpstr>
      <vt:lpstr>Data view</vt:lpstr>
      <vt:lpstr>Conducting the test</vt:lpstr>
      <vt:lpstr>Output data</vt:lpstr>
      <vt:lpstr>Pearson’s Chi Squared</vt:lpstr>
      <vt:lpstr>Use of Chi Squared</vt:lpstr>
      <vt:lpstr>Data Set</vt:lpstr>
      <vt:lpstr>How to Compute the Chi Square Test of Independence using SPSS</vt:lpstr>
      <vt:lpstr>Example</vt:lpstr>
      <vt:lpstr>A comparison of activity levels between males and female (ACSM guidelines) </vt:lpstr>
      <vt:lpstr>Data</vt:lpstr>
      <vt:lpstr>Convert your words to Numbers</vt:lpstr>
      <vt:lpstr>Data view</vt:lpstr>
      <vt:lpstr>Conducting Chi squares</vt:lpstr>
      <vt:lpstr>SPSS output</vt:lpstr>
      <vt:lpstr>CHI Squared Output </vt:lpstr>
      <vt:lpstr>Chi-Square Test of Independence</vt:lpstr>
      <vt:lpstr>Interpreting the data</vt:lpstr>
      <vt:lpstr>Reporting the data</vt:lpstr>
      <vt:lpstr>Alternative Chi Squared</vt:lpstr>
      <vt:lpstr>Variable view</vt:lpstr>
      <vt:lpstr>Data view</vt:lpstr>
      <vt:lpstr>Conducting Chi Squared</vt:lpstr>
      <vt:lpstr>SPSS output</vt:lpstr>
      <vt:lpstr>CHI Squared Output </vt:lpstr>
      <vt:lpstr>More complex Chi Squared Data Set</vt:lpstr>
      <vt:lpstr>Conducting the Chi Squared</vt:lpstr>
      <vt:lpstr>Post hoc Chi squared</vt:lpstr>
      <vt:lpstr>A comparison of physical activity levels between boys and girls in Carmarthenshire secondary education yr11.</vt:lpstr>
      <vt:lpstr>Research questions</vt:lpstr>
      <vt:lpstr>An evaluation of physical activity levels in schools of year 11 students.</vt:lpstr>
      <vt:lpstr>Chi Square analysis in SPSS</vt:lpstr>
      <vt:lpstr>Data View</vt:lpstr>
      <vt:lpstr>SPSS Output</vt:lpstr>
      <vt:lpstr>Reporting the Data</vt:lpstr>
      <vt:lpstr>An evaluation of the frequency of physical activity levels of year 11 students.</vt:lpstr>
      <vt:lpstr>SPSS Outputs</vt:lpstr>
      <vt:lpstr>Post Hoc analysis</vt:lpstr>
      <vt:lpstr>Excel Output</vt:lpstr>
      <vt:lpstr>Reporting the Data</vt:lpstr>
      <vt:lpstr>Another way of doing it!</vt:lpstr>
      <vt:lpstr>Variable View</vt:lpstr>
      <vt:lpstr>Data View</vt:lpstr>
      <vt:lpstr>SPSS Output tables</vt:lpstr>
      <vt:lpstr>Additional info</vt:lpstr>
      <vt:lpstr>Z scores or Standard Scores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Kate Piper (IMH)</cp:lastModifiedBy>
  <cp:revision>10</cp:revision>
  <cp:lastPrinted>2023-11-20T09:38:44Z</cp:lastPrinted>
  <dcterms:created xsi:type="dcterms:W3CDTF">2021-03-09T15:35:42Z</dcterms:created>
  <dcterms:modified xsi:type="dcterms:W3CDTF">2026-01-26T09:41:52Z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