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0" r:id="rId2"/>
    <p:sldMasterId id="2147483651" r:id="rId3"/>
  </p:sldMasterIdLst>
  <p:notesMasterIdLst>
    <p:notesMasterId r:id="rId18"/>
  </p:notesMasterIdLst>
  <p:sldIdLst>
    <p:sldId id="621" r:id="rId4"/>
    <p:sldId id="646" r:id="rId5"/>
    <p:sldId id="634" r:id="rId6"/>
    <p:sldId id="352" r:id="rId7"/>
    <p:sldId id="636" r:id="rId8"/>
    <p:sldId id="644" r:id="rId9"/>
    <p:sldId id="645" r:id="rId10"/>
    <p:sldId id="354" r:id="rId11"/>
    <p:sldId id="629" r:id="rId12"/>
    <p:sldId id="641" r:id="rId13"/>
    <p:sldId id="640" r:id="rId14"/>
    <p:sldId id="642" r:id="rId15"/>
    <p:sldId id="643" r:id="rId16"/>
    <p:sldId id="638" r:id="rId17"/>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C26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F20A6D-A284-4ADE-2F4B-AA2F6BA0B51F}" v="1498" dt="2024-09-18T14:55:10.624"/>
    <p1510:client id="{A9B35B65-FCC4-A4D7-DE89-A6C909D8FA94}" v="185" dt="2024-09-19T16:54:31.4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35"/>
  </p:normalViewPr>
  <p:slideViewPr>
    <p:cSldViewPr snapToGrid="0">
      <p:cViewPr varScale="1">
        <p:scale>
          <a:sx n="105" d="100"/>
          <a:sy n="105" d="100"/>
        </p:scale>
        <p:origin x="1840" y="1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23" Type="http://schemas.microsoft.com/office/2015/10/relationships/revisionInfo" Target="revisionInfo.xml"/><Relationship Id="rId10" Type="http://schemas.openxmlformats.org/officeDocument/2006/relationships/slide" Target="slides/slide7.xml"/><Relationship Id="rId19"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BFDDDB29-D266-48FC-8465-C8D9DCBE8265}" type="datetimeFigureOut">
              <a:rPr lang="en-GB"/>
              <a:pPr>
                <a:defRPr/>
              </a:pPr>
              <a:t>18/11/2024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F248F1B4-D8DB-4A55-8E6E-EBADE4857EE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D8957A9D-AC9B-4E69-A4C8-E529DE123C02}" type="datetime1">
              <a:rPr lang="en-GB"/>
              <a:pPr>
                <a:defRPr/>
              </a:pPr>
              <a:t>18/11/2024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E2B4994-F2C0-43BA-805D-BAE87E775281}" type="slidenum">
              <a:rPr lang="en-GB" altLang="en-US"/>
              <a:pPr>
                <a:defRPr/>
              </a:pPr>
              <a:t>‹#›</a:t>
            </a:fld>
            <a:endParaRPr lang="en-GB" altLang="en-US"/>
          </a:p>
        </p:txBody>
      </p:sp>
    </p:spTree>
    <p:extLst>
      <p:ext uri="{BB962C8B-B14F-4D97-AF65-F5344CB8AC3E}">
        <p14:creationId xmlns:p14="http://schemas.microsoft.com/office/powerpoint/2010/main" val="1397130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4366ECD-46FF-4892-9806-222A0977A9D4}" type="datetime1">
              <a:rPr lang="en-GB"/>
              <a:pPr>
                <a:defRPr/>
              </a:pPr>
              <a:t>18/11/2024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A22189B4-4D1C-4360-9D7A-FA5B0CE2A45F}" type="slidenum">
              <a:rPr lang="en-GB" altLang="en-US"/>
              <a:pPr>
                <a:defRPr/>
              </a:pPr>
              <a:t>‹#›</a:t>
            </a:fld>
            <a:endParaRPr lang="en-GB" altLang="en-US"/>
          </a:p>
        </p:txBody>
      </p:sp>
    </p:spTree>
    <p:extLst>
      <p:ext uri="{BB962C8B-B14F-4D97-AF65-F5344CB8AC3E}">
        <p14:creationId xmlns:p14="http://schemas.microsoft.com/office/powerpoint/2010/main" val="3595525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912352F6-B0D5-4708-A681-C79D43E526A8}" type="datetime1">
              <a:rPr lang="en-GB"/>
              <a:pPr>
                <a:defRPr/>
              </a:pPr>
              <a:t>18/11/2024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6A9F66A-178D-4084-A6A9-FEAAFFD91103}" type="slidenum">
              <a:rPr lang="en-GB" altLang="en-US"/>
              <a:pPr>
                <a:defRPr/>
              </a:pPr>
              <a:t>‹#›</a:t>
            </a:fld>
            <a:endParaRPr lang="en-GB" altLang="en-US"/>
          </a:p>
        </p:txBody>
      </p:sp>
    </p:spTree>
    <p:extLst>
      <p:ext uri="{BB962C8B-B14F-4D97-AF65-F5344CB8AC3E}">
        <p14:creationId xmlns:p14="http://schemas.microsoft.com/office/powerpoint/2010/main" val="480668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8F137993-CF85-4987-AD7F-5DB8FF13157A}" type="datetime1">
              <a:rPr lang="en-GB"/>
              <a:pPr>
                <a:defRPr/>
              </a:pPr>
              <a:t>18/11/2024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5D0BBD2C-051B-4398-95B1-50D2FAFD910B}" type="slidenum">
              <a:rPr lang="en-GB" altLang="en-US"/>
              <a:pPr>
                <a:defRPr/>
              </a:pPr>
              <a:t>‹#›</a:t>
            </a:fld>
            <a:endParaRPr lang="en-GB" altLang="en-US"/>
          </a:p>
        </p:txBody>
      </p:sp>
    </p:spTree>
    <p:extLst>
      <p:ext uri="{BB962C8B-B14F-4D97-AF65-F5344CB8AC3E}">
        <p14:creationId xmlns:p14="http://schemas.microsoft.com/office/powerpoint/2010/main" val="3338145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40E3C0BB-7F26-4514-BBBF-4EAA337E4C39}" type="datetime1">
              <a:rPr lang="en-GB"/>
              <a:pPr>
                <a:defRPr/>
              </a:pPr>
              <a:t>18/11/2024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F491F9F-1113-4BCA-B65B-006455AABD52}" type="slidenum">
              <a:rPr lang="en-GB" altLang="en-US"/>
              <a:pPr>
                <a:defRPr/>
              </a:pPr>
              <a:t>‹#›</a:t>
            </a:fld>
            <a:endParaRPr lang="en-GB" altLang="en-US"/>
          </a:p>
        </p:txBody>
      </p:sp>
    </p:spTree>
    <p:extLst>
      <p:ext uri="{BB962C8B-B14F-4D97-AF65-F5344CB8AC3E}">
        <p14:creationId xmlns:p14="http://schemas.microsoft.com/office/powerpoint/2010/main" val="2896231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C76616C7-AE3A-44A7-9CE5-FEFF4AFE7F41}" type="datetime1">
              <a:rPr lang="en-GB"/>
              <a:pPr>
                <a:defRPr/>
              </a:pPr>
              <a:t>18/11/2024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CDD00A46-C120-4BDD-ACA2-4E4265FEDF64}" type="slidenum">
              <a:rPr lang="en-GB" altLang="en-US"/>
              <a:pPr>
                <a:defRPr/>
              </a:pPr>
              <a:t>‹#›</a:t>
            </a:fld>
            <a:endParaRPr lang="en-GB" altLang="en-US"/>
          </a:p>
        </p:txBody>
      </p:sp>
    </p:spTree>
    <p:extLst>
      <p:ext uri="{BB962C8B-B14F-4D97-AF65-F5344CB8AC3E}">
        <p14:creationId xmlns:p14="http://schemas.microsoft.com/office/powerpoint/2010/main" val="1586125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123F0FA-A1E8-46A8-811C-76A604918AE1}" type="datetime1">
              <a:rPr lang="en-GB"/>
              <a:pPr>
                <a:defRPr/>
              </a:pPr>
              <a:t>18/11/2024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4F47D6E2-092D-41D5-93CC-4BBA81A7496F}" type="slidenum">
              <a:rPr lang="en-GB" altLang="en-US"/>
              <a:pPr>
                <a:defRPr/>
              </a:pPr>
              <a:t>‹#›</a:t>
            </a:fld>
            <a:endParaRPr lang="en-GB" altLang="en-US"/>
          </a:p>
        </p:txBody>
      </p:sp>
    </p:spTree>
    <p:extLst>
      <p:ext uri="{BB962C8B-B14F-4D97-AF65-F5344CB8AC3E}">
        <p14:creationId xmlns:p14="http://schemas.microsoft.com/office/powerpoint/2010/main" val="40748513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8B3063F9-DF01-41DB-8845-EA1A641D261B}" type="datetime1">
              <a:rPr lang="en-GB"/>
              <a:pPr>
                <a:defRPr/>
              </a:pPr>
              <a:t>18/11/2024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E0F8CEA2-BF5E-4A6C-A8F5-067B479681CE}" type="slidenum">
              <a:rPr lang="en-GB" altLang="en-US"/>
              <a:pPr>
                <a:defRPr/>
              </a:pPr>
              <a:t>‹#›</a:t>
            </a:fld>
            <a:endParaRPr lang="en-GB" altLang="en-US"/>
          </a:p>
        </p:txBody>
      </p:sp>
    </p:spTree>
    <p:extLst>
      <p:ext uri="{BB962C8B-B14F-4D97-AF65-F5344CB8AC3E}">
        <p14:creationId xmlns:p14="http://schemas.microsoft.com/office/powerpoint/2010/main" val="2258740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B7A3ED04-2E3C-4922-96FF-46FD3E74501B}" type="datetime1">
              <a:rPr lang="en-GB"/>
              <a:pPr>
                <a:defRPr/>
              </a:pPr>
              <a:t>18/11/2024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82953968-9A17-4BB3-AE45-988B81F22745}" type="slidenum">
              <a:rPr lang="en-GB" altLang="en-US"/>
              <a:pPr>
                <a:defRPr/>
              </a:pPr>
              <a:t>‹#›</a:t>
            </a:fld>
            <a:endParaRPr lang="en-GB" altLang="en-US"/>
          </a:p>
        </p:txBody>
      </p:sp>
    </p:spTree>
    <p:extLst>
      <p:ext uri="{BB962C8B-B14F-4D97-AF65-F5344CB8AC3E}">
        <p14:creationId xmlns:p14="http://schemas.microsoft.com/office/powerpoint/2010/main" val="2990315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4CDF281-FEC4-4C7F-8C01-23106C489533}" type="datetime1">
              <a:rPr lang="en-GB"/>
              <a:pPr>
                <a:defRPr/>
              </a:pPr>
              <a:t>18/11/2024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2B61247E-6470-41F0-B541-6CCB7AEBA89C}" type="slidenum">
              <a:rPr lang="en-GB" altLang="en-US"/>
              <a:pPr>
                <a:defRPr/>
              </a:pPr>
              <a:t>‹#›</a:t>
            </a:fld>
            <a:endParaRPr lang="en-GB" altLang="en-US"/>
          </a:p>
        </p:txBody>
      </p:sp>
    </p:spTree>
    <p:extLst>
      <p:ext uri="{BB962C8B-B14F-4D97-AF65-F5344CB8AC3E}">
        <p14:creationId xmlns:p14="http://schemas.microsoft.com/office/powerpoint/2010/main" val="319367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A1BAB9D-8793-4F81-9A68-3D1487B2FFD7}" type="datetime1">
              <a:rPr lang="en-GB"/>
              <a:pPr>
                <a:defRPr/>
              </a:pPr>
              <a:t>18/11/2024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2B73526-81C8-449A-AC37-7F65AE6F295C}" type="slidenum">
              <a:rPr lang="en-GB" altLang="en-US"/>
              <a:pPr>
                <a:defRPr/>
              </a:pPr>
              <a:t>‹#›</a:t>
            </a:fld>
            <a:endParaRPr lang="en-GB" altLang="en-US"/>
          </a:p>
        </p:txBody>
      </p:sp>
    </p:spTree>
    <p:extLst>
      <p:ext uri="{BB962C8B-B14F-4D97-AF65-F5344CB8AC3E}">
        <p14:creationId xmlns:p14="http://schemas.microsoft.com/office/powerpoint/2010/main" val="38614209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AE78C15F-829C-4062-A183-186C72A5B19B}" type="datetime1">
              <a:rPr lang="en-GB"/>
              <a:pPr>
                <a:defRPr/>
              </a:pPr>
              <a:t>18/11/2024</a:t>
            </a:fld>
            <a:endParaRPr lang="en-GB"/>
          </a:p>
        </p:txBody>
      </p:sp>
      <p:sp>
        <p:nvSpPr>
          <p:cNvPr id="5" name="Slide Number Placeholder 5"/>
          <p:cNvSpPr>
            <a:spLocks noGrp="1"/>
          </p:cNvSpPr>
          <p:nvPr>
            <p:ph type="sldNum" sz="quarter" idx="11"/>
          </p:nvPr>
        </p:nvSpPr>
        <p:spPr/>
        <p:txBody>
          <a:bodyPr/>
          <a:lstStyle>
            <a:lvl1pPr>
              <a:defRPr/>
            </a:lvl1pPr>
          </a:lstStyle>
          <a:p>
            <a:pPr>
              <a:defRPr/>
            </a:pPr>
            <a:fld id="{E477BACE-7C00-448F-A882-54CC55A78DD5}" type="slidenum">
              <a:rPr lang="en-GB" altLang="en-US"/>
              <a:pPr>
                <a:defRPr/>
              </a:pPr>
              <a:t>‹#›</a:t>
            </a:fld>
            <a:endParaRPr lang="en-GB" altLang="en-US"/>
          </a:p>
        </p:txBody>
      </p:sp>
    </p:spTree>
    <p:extLst>
      <p:ext uri="{BB962C8B-B14F-4D97-AF65-F5344CB8AC3E}">
        <p14:creationId xmlns:p14="http://schemas.microsoft.com/office/powerpoint/2010/main" val="835386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FD0E588-56D1-42A5-A553-950A7497CF5B}" type="datetime1">
              <a:rPr lang="en-GB"/>
              <a:pPr>
                <a:defRPr/>
              </a:pPr>
              <a:t>18/11/2024</a:t>
            </a:fld>
            <a:endParaRPr lang="en-GB"/>
          </a:p>
        </p:txBody>
      </p:sp>
      <p:sp>
        <p:nvSpPr>
          <p:cNvPr id="5" name="Slide Number Placeholder 5"/>
          <p:cNvSpPr>
            <a:spLocks noGrp="1"/>
          </p:cNvSpPr>
          <p:nvPr>
            <p:ph type="sldNum" sz="quarter" idx="11"/>
          </p:nvPr>
        </p:nvSpPr>
        <p:spPr/>
        <p:txBody>
          <a:bodyPr/>
          <a:lstStyle>
            <a:lvl1pPr>
              <a:defRPr/>
            </a:lvl1pPr>
          </a:lstStyle>
          <a:p>
            <a:pPr>
              <a:defRPr/>
            </a:pPr>
            <a:fld id="{E75782E4-D1C8-4E8E-8306-87AA7AB281BD}" type="slidenum">
              <a:rPr lang="en-GB" altLang="en-US"/>
              <a:pPr>
                <a:defRPr/>
              </a:pPr>
              <a:t>‹#›</a:t>
            </a:fld>
            <a:endParaRPr lang="en-GB" altLang="en-US"/>
          </a:p>
        </p:txBody>
      </p:sp>
    </p:spTree>
    <p:extLst>
      <p:ext uri="{BB962C8B-B14F-4D97-AF65-F5344CB8AC3E}">
        <p14:creationId xmlns:p14="http://schemas.microsoft.com/office/powerpoint/2010/main" val="13351108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A9BF4EC3-65E0-4CCF-90E4-DBC732BBFCBC}" type="datetime1">
              <a:rPr lang="en-GB"/>
              <a:pPr>
                <a:defRPr/>
              </a:pPr>
              <a:t>18/11/2024</a:t>
            </a:fld>
            <a:endParaRPr lang="en-GB"/>
          </a:p>
        </p:txBody>
      </p:sp>
      <p:sp>
        <p:nvSpPr>
          <p:cNvPr id="5" name="Slide Number Placeholder 5"/>
          <p:cNvSpPr>
            <a:spLocks noGrp="1"/>
          </p:cNvSpPr>
          <p:nvPr>
            <p:ph type="sldNum" sz="quarter" idx="11"/>
          </p:nvPr>
        </p:nvSpPr>
        <p:spPr/>
        <p:txBody>
          <a:bodyPr/>
          <a:lstStyle>
            <a:lvl1pPr>
              <a:defRPr/>
            </a:lvl1pPr>
          </a:lstStyle>
          <a:p>
            <a:pPr>
              <a:defRPr/>
            </a:pPr>
            <a:fld id="{D41BF09C-2E25-4F5A-80C2-59841DFEF076}" type="slidenum">
              <a:rPr lang="en-GB" altLang="en-US"/>
              <a:pPr>
                <a:defRPr/>
              </a:pPr>
              <a:t>‹#›</a:t>
            </a:fld>
            <a:endParaRPr lang="en-GB" altLang="en-US"/>
          </a:p>
        </p:txBody>
      </p:sp>
    </p:spTree>
    <p:extLst>
      <p:ext uri="{BB962C8B-B14F-4D97-AF65-F5344CB8AC3E}">
        <p14:creationId xmlns:p14="http://schemas.microsoft.com/office/powerpoint/2010/main" val="3973316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A86E5ACC-79C4-4BF0-8027-F470ADB41BF0}" type="datetime1">
              <a:rPr lang="en-GB"/>
              <a:pPr>
                <a:defRPr/>
              </a:pPr>
              <a:t>18/11/2024</a:t>
            </a:fld>
            <a:endParaRPr lang="en-GB"/>
          </a:p>
        </p:txBody>
      </p:sp>
      <p:sp>
        <p:nvSpPr>
          <p:cNvPr id="6" name="Slide Number Placeholder 5"/>
          <p:cNvSpPr>
            <a:spLocks noGrp="1"/>
          </p:cNvSpPr>
          <p:nvPr>
            <p:ph type="sldNum" sz="quarter" idx="11"/>
          </p:nvPr>
        </p:nvSpPr>
        <p:spPr/>
        <p:txBody>
          <a:bodyPr/>
          <a:lstStyle>
            <a:lvl1pPr>
              <a:defRPr/>
            </a:lvl1pPr>
          </a:lstStyle>
          <a:p>
            <a:pPr>
              <a:defRPr/>
            </a:pPr>
            <a:fld id="{3C15340B-8082-4D8A-94A7-B68FAB42E8E4}" type="slidenum">
              <a:rPr lang="en-GB" altLang="en-US"/>
              <a:pPr>
                <a:defRPr/>
              </a:pPr>
              <a:t>‹#›</a:t>
            </a:fld>
            <a:endParaRPr lang="en-GB" altLang="en-US"/>
          </a:p>
        </p:txBody>
      </p:sp>
    </p:spTree>
    <p:extLst>
      <p:ext uri="{BB962C8B-B14F-4D97-AF65-F5344CB8AC3E}">
        <p14:creationId xmlns:p14="http://schemas.microsoft.com/office/powerpoint/2010/main" val="41192457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1FC129FB-87AC-494D-95B9-6A84410CA8A5}" type="datetime1">
              <a:rPr lang="en-GB"/>
              <a:pPr>
                <a:defRPr/>
              </a:pPr>
              <a:t>18/11/2024</a:t>
            </a:fld>
            <a:endParaRPr lang="en-GB"/>
          </a:p>
        </p:txBody>
      </p:sp>
      <p:sp>
        <p:nvSpPr>
          <p:cNvPr id="8" name="Slide Number Placeholder 5"/>
          <p:cNvSpPr>
            <a:spLocks noGrp="1"/>
          </p:cNvSpPr>
          <p:nvPr>
            <p:ph type="sldNum" sz="quarter" idx="11"/>
          </p:nvPr>
        </p:nvSpPr>
        <p:spPr/>
        <p:txBody>
          <a:bodyPr/>
          <a:lstStyle>
            <a:lvl1pPr>
              <a:defRPr/>
            </a:lvl1pPr>
          </a:lstStyle>
          <a:p>
            <a:pPr>
              <a:defRPr/>
            </a:pPr>
            <a:fld id="{851272C1-85B3-43F9-9F1B-401E6BCA2371}" type="slidenum">
              <a:rPr lang="en-GB" altLang="en-US"/>
              <a:pPr>
                <a:defRPr/>
              </a:pPr>
              <a:t>‹#›</a:t>
            </a:fld>
            <a:endParaRPr lang="en-GB" altLang="en-US"/>
          </a:p>
        </p:txBody>
      </p:sp>
    </p:spTree>
    <p:extLst>
      <p:ext uri="{BB962C8B-B14F-4D97-AF65-F5344CB8AC3E}">
        <p14:creationId xmlns:p14="http://schemas.microsoft.com/office/powerpoint/2010/main" val="20671899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8EF8F441-39C6-4306-A42F-42F44D7C97BD}" type="datetime1">
              <a:rPr lang="en-GB"/>
              <a:pPr>
                <a:defRPr/>
              </a:pPr>
              <a:t>18/11/2024</a:t>
            </a:fld>
            <a:endParaRPr lang="en-GB"/>
          </a:p>
        </p:txBody>
      </p:sp>
      <p:sp>
        <p:nvSpPr>
          <p:cNvPr id="4" name="Slide Number Placeholder 5"/>
          <p:cNvSpPr>
            <a:spLocks noGrp="1"/>
          </p:cNvSpPr>
          <p:nvPr>
            <p:ph type="sldNum" sz="quarter" idx="11"/>
          </p:nvPr>
        </p:nvSpPr>
        <p:spPr/>
        <p:txBody>
          <a:bodyPr/>
          <a:lstStyle>
            <a:lvl1pPr>
              <a:defRPr/>
            </a:lvl1pPr>
          </a:lstStyle>
          <a:p>
            <a:pPr>
              <a:defRPr/>
            </a:pPr>
            <a:fld id="{DE699A1F-28B8-4A72-B67B-BF189B832B6E}" type="slidenum">
              <a:rPr lang="en-GB" altLang="en-US"/>
              <a:pPr>
                <a:defRPr/>
              </a:pPr>
              <a:t>‹#›</a:t>
            </a:fld>
            <a:endParaRPr lang="en-GB" altLang="en-US"/>
          </a:p>
        </p:txBody>
      </p:sp>
    </p:spTree>
    <p:extLst>
      <p:ext uri="{BB962C8B-B14F-4D97-AF65-F5344CB8AC3E}">
        <p14:creationId xmlns:p14="http://schemas.microsoft.com/office/powerpoint/2010/main" val="33409360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836826C-58C1-4440-979C-F534CF4CCAE6}" type="datetime1">
              <a:rPr lang="en-GB"/>
              <a:pPr>
                <a:defRPr/>
              </a:pPr>
              <a:t>18/11/2024</a:t>
            </a:fld>
            <a:endParaRPr lang="en-GB"/>
          </a:p>
        </p:txBody>
      </p:sp>
      <p:sp>
        <p:nvSpPr>
          <p:cNvPr id="3" name="Slide Number Placeholder 5"/>
          <p:cNvSpPr>
            <a:spLocks noGrp="1"/>
          </p:cNvSpPr>
          <p:nvPr>
            <p:ph type="sldNum" sz="quarter" idx="11"/>
          </p:nvPr>
        </p:nvSpPr>
        <p:spPr/>
        <p:txBody>
          <a:bodyPr/>
          <a:lstStyle>
            <a:lvl1pPr>
              <a:defRPr/>
            </a:lvl1pPr>
          </a:lstStyle>
          <a:p>
            <a:pPr>
              <a:defRPr/>
            </a:pPr>
            <a:fld id="{B7968EE4-3C6A-48DA-B6AE-D98E3D87CC8E}" type="slidenum">
              <a:rPr lang="en-GB" altLang="en-US"/>
              <a:pPr>
                <a:defRPr/>
              </a:pPr>
              <a:t>‹#›</a:t>
            </a:fld>
            <a:endParaRPr lang="en-GB" altLang="en-US"/>
          </a:p>
        </p:txBody>
      </p:sp>
    </p:spTree>
    <p:extLst>
      <p:ext uri="{BB962C8B-B14F-4D97-AF65-F5344CB8AC3E}">
        <p14:creationId xmlns:p14="http://schemas.microsoft.com/office/powerpoint/2010/main" val="35029028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6348C9B3-36DE-4D30-AD9C-F5F870B48444}" type="datetime1">
              <a:rPr lang="en-GB"/>
              <a:pPr>
                <a:defRPr/>
              </a:pPr>
              <a:t>18/11/2024</a:t>
            </a:fld>
            <a:endParaRPr lang="en-GB"/>
          </a:p>
        </p:txBody>
      </p:sp>
      <p:sp>
        <p:nvSpPr>
          <p:cNvPr id="6" name="Slide Number Placeholder 5"/>
          <p:cNvSpPr>
            <a:spLocks noGrp="1"/>
          </p:cNvSpPr>
          <p:nvPr>
            <p:ph type="sldNum" sz="quarter" idx="11"/>
          </p:nvPr>
        </p:nvSpPr>
        <p:spPr/>
        <p:txBody>
          <a:bodyPr/>
          <a:lstStyle>
            <a:lvl1pPr>
              <a:defRPr/>
            </a:lvl1pPr>
          </a:lstStyle>
          <a:p>
            <a:pPr>
              <a:defRPr/>
            </a:pPr>
            <a:fld id="{81CD3381-BD83-4D74-94EA-52991AA1AFDC}" type="slidenum">
              <a:rPr lang="en-GB" altLang="en-US"/>
              <a:pPr>
                <a:defRPr/>
              </a:pPr>
              <a:t>‹#›</a:t>
            </a:fld>
            <a:endParaRPr lang="en-GB" altLang="en-US"/>
          </a:p>
        </p:txBody>
      </p:sp>
    </p:spTree>
    <p:extLst>
      <p:ext uri="{BB962C8B-B14F-4D97-AF65-F5344CB8AC3E}">
        <p14:creationId xmlns:p14="http://schemas.microsoft.com/office/powerpoint/2010/main" val="16771162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76B4FE9-329F-4A9D-B38A-B7494D2AA5BB}" type="datetime1">
              <a:rPr lang="en-GB"/>
              <a:pPr>
                <a:defRPr/>
              </a:pPr>
              <a:t>18/11/2024</a:t>
            </a:fld>
            <a:endParaRPr lang="en-GB"/>
          </a:p>
        </p:txBody>
      </p:sp>
      <p:sp>
        <p:nvSpPr>
          <p:cNvPr id="6" name="Slide Number Placeholder 5"/>
          <p:cNvSpPr>
            <a:spLocks noGrp="1"/>
          </p:cNvSpPr>
          <p:nvPr>
            <p:ph type="sldNum" sz="quarter" idx="11"/>
          </p:nvPr>
        </p:nvSpPr>
        <p:spPr/>
        <p:txBody>
          <a:bodyPr/>
          <a:lstStyle>
            <a:lvl1pPr>
              <a:defRPr/>
            </a:lvl1pPr>
          </a:lstStyle>
          <a:p>
            <a:pPr>
              <a:defRPr/>
            </a:pPr>
            <a:fld id="{20781313-1272-49F1-96EB-FB78CF41E3DE}" type="slidenum">
              <a:rPr lang="en-GB" altLang="en-US"/>
              <a:pPr>
                <a:defRPr/>
              </a:pPr>
              <a:t>‹#›</a:t>
            </a:fld>
            <a:endParaRPr lang="en-GB" altLang="en-US"/>
          </a:p>
        </p:txBody>
      </p:sp>
    </p:spTree>
    <p:extLst>
      <p:ext uri="{BB962C8B-B14F-4D97-AF65-F5344CB8AC3E}">
        <p14:creationId xmlns:p14="http://schemas.microsoft.com/office/powerpoint/2010/main" val="3145892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10FA0EF-A452-4385-9B7B-11D9616E848A}" type="datetime1">
              <a:rPr lang="en-GB"/>
              <a:pPr>
                <a:defRPr/>
              </a:pPr>
              <a:t>18/11/2024</a:t>
            </a:fld>
            <a:endParaRPr lang="en-GB"/>
          </a:p>
        </p:txBody>
      </p:sp>
      <p:sp>
        <p:nvSpPr>
          <p:cNvPr id="5" name="Slide Number Placeholder 5"/>
          <p:cNvSpPr>
            <a:spLocks noGrp="1"/>
          </p:cNvSpPr>
          <p:nvPr>
            <p:ph type="sldNum" sz="quarter" idx="11"/>
          </p:nvPr>
        </p:nvSpPr>
        <p:spPr/>
        <p:txBody>
          <a:bodyPr/>
          <a:lstStyle>
            <a:lvl1pPr>
              <a:defRPr/>
            </a:lvl1pPr>
          </a:lstStyle>
          <a:p>
            <a:pPr>
              <a:defRPr/>
            </a:pPr>
            <a:fld id="{8C888349-23EE-4BCA-8D17-5D08CE195DA0}" type="slidenum">
              <a:rPr lang="en-GB" altLang="en-US"/>
              <a:pPr>
                <a:defRPr/>
              </a:pPr>
              <a:t>‹#›</a:t>
            </a:fld>
            <a:endParaRPr lang="en-GB" altLang="en-US"/>
          </a:p>
        </p:txBody>
      </p:sp>
    </p:spTree>
    <p:extLst>
      <p:ext uri="{BB962C8B-B14F-4D97-AF65-F5344CB8AC3E}">
        <p14:creationId xmlns:p14="http://schemas.microsoft.com/office/powerpoint/2010/main" val="3116898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C8FAD4A-27DB-465A-8685-31F1AA24435C}" type="datetime1">
              <a:rPr lang="en-GB"/>
              <a:pPr>
                <a:defRPr/>
              </a:pPr>
              <a:t>18/11/2024</a:t>
            </a:fld>
            <a:endParaRPr lang="en-GB"/>
          </a:p>
        </p:txBody>
      </p:sp>
      <p:sp>
        <p:nvSpPr>
          <p:cNvPr id="5" name="Slide Number Placeholder 5"/>
          <p:cNvSpPr>
            <a:spLocks noGrp="1"/>
          </p:cNvSpPr>
          <p:nvPr>
            <p:ph type="sldNum" sz="quarter" idx="11"/>
          </p:nvPr>
        </p:nvSpPr>
        <p:spPr/>
        <p:txBody>
          <a:bodyPr/>
          <a:lstStyle>
            <a:lvl1pPr>
              <a:defRPr/>
            </a:lvl1pPr>
          </a:lstStyle>
          <a:p>
            <a:pPr>
              <a:defRPr/>
            </a:pPr>
            <a:fld id="{1A72FD09-D6B6-4B82-AF78-B9E9983C59BB}" type="slidenum">
              <a:rPr lang="en-GB" altLang="en-US"/>
              <a:pPr>
                <a:defRPr/>
              </a:pPr>
              <a:t>‹#›</a:t>
            </a:fld>
            <a:endParaRPr lang="en-GB" altLang="en-US"/>
          </a:p>
        </p:txBody>
      </p:sp>
    </p:spTree>
    <p:extLst>
      <p:ext uri="{BB962C8B-B14F-4D97-AF65-F5344CB8AC3E}">
        <p14:creationId xmlns:p14="http://schemas.microsoft.com/office/powerpoint/2010/main" val="784182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2F1E7B97-8893-4DF8-94C2-0BDDB4083750}" type="datetime1">
              <a:rPr lang="en-GB"/>
              <a:pPr>
                <a:defRPr/>
              </a:pPr>
              <a:t>18/11/2024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0B473A-B5CB-4AEA-A841-E4A1420271FA}" type="slidenum">
              <a:rPr lang="en-GB" altLang="en-US"/>
              <a:pPr>
                <a:defRPr/>
              </a:pPr>
              <a:t>‹#›</a:t>
            </a:fld>
            <a:endParaRPr lang="en-GB" altLang="en-US"/>
          </a:p>
        </p:txBody>
      </p:sp>
    </p:spTree>
    <p:extLst>
      <p:ext uri="{BB962C8B-B14F-4D97-AF65-F5344CB8AC3E}">
        <p14:creationId xmlns:p14="http://schemas.microsoft.com/office/powerpoint/2010/main" val="34370720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DF502AA-C8CB-4132-B592-CA60B7C38ACE}" type="datetime1">
              <a:rPr lang="en-GB"/>
              <a:pPr>
                <a:defRPr/>
              </a:pPr>
              <a:t>18/11/2024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3416350-3461-4282-A263-C166126E991F}" type="slidenum">
              <a:rPr lang="en-GB" altLang="en-US"/>
              <a:pPr>
                <a:defRPr/>
              </a:pPr>
              <a:t>‹#›</a:t>
            </a:fld>
            <a:endParaRPr lang="en-GB" altLang="en-US"/>
          </a:p>
        </p:txBody>
      </p:sp>
    </p:spTree>
    <p:extLst>
      <p:ext uri="{BB962C8B-B14F-4D97-AF65-F5344CB8AC3E}">
        <p14:creationId xmlns:p14="http://schemas.microsoft.com/office/powerpoint/2010/main" val="15600417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6BD54D1A-4815-47BD-8614-C0B0CB854EB1}" type="datetime1">
              <a:rPr lang="en-GB"/>
              <a:pPr>
                <a:defRPr/>
              </a:pPr>
              <a:t>18/11/2024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1269315-487F-456B-9DCF-692949BD7BA7}" type="slidenum">
              <a:rPr lang="en-GB" altLang="en-US"/>
              <a:pPr>
                <a:defRPr/>
              </a:pPr>
              <a:t>‹#›</a:t>
            </a:fld>
            <a:endParaRPr lang="en-GB" altLang="en-US"/>
          </a:p>
        </p:txBody>
      </p:sp>
    </p:spTree>
    <p:extLst>
      <p:ext uri="{BB962C8B-B14F-4D97-AF65-F5344CB8AC3E}">
        <p14:creationId xmlns:p14="http://schemas.microsoft.com/office/powerpoint/2010/main" val="40566296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4E3DC6A9-A123-4839-B812-2B5358EDB404}" type="datetime1">
              <a:rPr lang="en-GB"/>
              <a:pPr>
                <a:defRPr/>
              </a:pPr>
              <a:t>18/11/2024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9AA3C5AE-BB4B-472B-815B-B9E00B3AC4F5}" type="slidenum">
              <a:rPr lang="en-GB" altLang="en-US"/>
              <a:pPr>
                <a:defRPr/>
              </a:pPr>
              <a:t>‹#›</a:t>
            </a:fld>
            <a:endParaRPr lang="en-GB" altLang="en-US"/>
          </a:p>
        </p:txBody>
      </p:sp>
    </p:spTree>
    <p:extLst>
      <p:ext uri="{BB962C8B-B14F-4D97-AF65-F5344CB8AC3E}">
        <p14:creationId xmlns:p14="http://schemas.microsoft.com/office/powerpoint/2010/main" val="34706885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28CB978A-EA46-472A-9CB9-DD326FDEE697}" type="datetime1">
              <a:rPr lang="en-GB"/>
              <a:pPr>
                <a:defRPr/>
              </a:pPr>
              <a:t>18/11/2024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43C18FD-4431-4582-9B98-5DA29A8F2ABA}" type="slidenum">
              <a:rPr lang="en-GB" altLang="en-US"/>
              <a:pPr>
                <a:defRPr/>
              </a:pPr>
              <a:t>‹#›</a:t>
            </a:fld>
            <a:endParaRPr lang="en-GB" altLang="en-US"/>
          </a:p>
        </p:txBody>
      </p:sp>
    </p:spTree>
    <p:extLst>
      <p:ext uri="{BB962C8B-B14F-4D97-AF65-F5344CB8AC3E}">
        <p14:creationId xmlns:p14="http://schemas.microsoft.com/office/powerpoint/2010/main" val="12936609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29F62988-4734-49D5-ABC9-1D8830979CA5}" type="datetime1">
              <a:rPr lang="en-GB"/>
              <a:pPr>
                <a:defRPr/>
              </a:pPr>
              <a:t>18/11/2024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7FB8E70-BA6C-4849-BF8B-0E7C61769DB9}" type="slidenum">
              <a:rPr lang="en-GB" altLang="en-US"/>
              <a:pPr>
                <a:defRPr/>
              </a:pPr>
              <a:t>‹#›</a:t>
            </a:fld>
            <a:endParaRPr lang="en-GB" altLang="en-US"/>
          </a:p>
        </p:txBody>
      </p:sp>
    </p:spTree>
    <p:extLst>
      <p:ext uri="{BB962C8B-B14F-4D97-AF65-F5344CB8AC3E}">
        <p14:creationId xmlns:p14="http://schemas.microsoft.com/office/powerpoint/2010/main" val="12375372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E12784E-0867-4A6F-89D2-D0F62A3AC4E3}" type="datetime1">
              <a:rPr lang="en-GB"/>
              <a:pPr>
                <a:defRPr/>
              </a:pPr>
              <a:t>18/11/2024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109B5B61-3075-4C1F-9BB4-EB3E42D1F0BA}" type="slidenum">
              <a:rPr lang="en-GB" altLang="en-US"/>
              <a:pPr>
                <a:defRPr/>
              </a:pPr>
              <a:t>‹#›</a:t>
            </a:fld>
            <a:endParaRPr lang="en-GB" altLang="en-US"/>
          </a:p>
        </p:txBody>
      </p:sp>
    </p:spTree>
    <p:extLst>
      <p:ext uri="{BB962C8B-B14F-4D97-AF65-F5344CB8AC3E}">
        <p14:creationId xmlns:p14="http://schemas.microsoft.com/office/powerpoint/2010/main" val="12408247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1DB6958D-3A38-440B-B159-47C5695A6FC1}" type="datetime1">
              <a:rPr lang="en-GB"/>
              <a:pPr>
                <a:defRPr/>
              </a:pPr>
              <a:t>18/11/2024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A363B1F5-2E66-4BC7-8719-37CD5455B1D2}" type="slidenum">
              <a:rPr lang="en-GB" altLang="en-US"/>
              <a:pPr>
                <a:defRPr/>
              </a:pPr>
              <a:t>‹#›</a:t>
            </a:fld>
            <a:endParaRPr lang="en-GB" altLang="en-US"/>
          </a:p>
        </p:txBody>
      </p:sp>
    </p:spTree>
    <p:extLst>
      <p:ext uri="{BB962C8B-B14F-4D97-AF65-F5344CB8AC3E}">
        <p14:creationId xmlns:p14="http://schemas.microsoft.com/office/powerpoint/2010/main" val="25069522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D04EB3A9-CBB8-438E-B510-1D714DB9C88C}" type="datetime1">
              <a:rPr lang="en-GB"/>
              <a:pPr>
                <a:defRPr/>
              </a:pPr>
              <a:t>18/11/2024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48B25A4-F189-4EFD-9B4E-E67BF842DC2B}" type="slidenum">
              <a:rPr lang="en-GB" altLang="en-US"/>
              <a:pPr>
                <a:defRPr/>
              </a:pPr>
              <a:t>‹#›</a:t>
            </a:fld>
            <a:endParaRPr lang="en-GB" altLang="en-US"/>
          </a:p>
        </p:txBody>
      </p:sp>
    </p:spTree>
    <p:extLst>
      <p:ext uri="{BB962C8B-B14F-4D97-AF65-F5344CB8AC3E}">
        <p14:creationId xmlns:p14="http://schemas.microsoft.com/office/powerpoint/2010/main" val="21984494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B5E5589-F089-4F96-BD0C-9C622F2F12A3}" type="datetime1">
              <a:rPr lang="en-GB"/>
              <a:pPr>
                <a:defRPr/>
              </a:pPr>
              <a:t>18/11/2024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4A06D725-321D-45B2-9009-D4D95961F037}" type="slidenum">
              <a:rPr lang="en-GB" altLang="en-US"/>
              <a:pPr>
                <a:defRPr/>
              </a:pPr>
              <a:t>‹#›</a:t>
            </a:fld>
            <a:endParaRPr lang="en-GB" altLang="en-US"/>
          </a:p>
        </p:txBody>
      </p:sp>
    </p:spTree>
    <p:extLst>
      <p:ext uri="{BB962C8B-B14F-4D97-AF65-F5344CB8AC3E}">
        <p14:creationId xmlns:p14="http://schemas.microsoft.com/office/powerpoint/2010/main" val="14379029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25A3F43-87EA-41DB-AE77-B4D999651894}" type="datetime1">
              <a:rPr lang="en-GB"/>
              <a:pPr>
                <a:defRPr/>
              </a:pPr>
              <a:t>18/11/2024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FBECE181-8A3E-4A89-AB55-3F6D08A55227}" type="slidenum">
              <a:rPr lang="en-GB" altLang="en-US"/>
              <a:pPr>
                <a:defRPr/>
              </a:pPr>
              <a:t>‹#›</a:t>
            </a:fld>
            <a:endParaRPr lang="en-GB" altLang="en-US"/>
          </a:p>
        </p:txBody>
      </p:sp>
    </p:spTree>
    <p:extLst>
      <p:ext uri="{BB962C8B-B14F-4D97-AF65-F5344CB8AC3E}">
        <p14:creationId xmlns:p14="http://schemas.microsoft.com/office/powerpoint/2010/main" val="3709207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95288"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FB171393-CDAF-464A-BA71-D5C253200948}" type="datetime1">
              <a:rPr lang="en-GB"/>
              <a:pPr>
                <a:defRPr/>
              </a:pPr>
              <a:t>18/11/2024</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52EE027-CED7-4AFB-9A56-E1CAAD639C2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397087B-0E3D-42CA-BC5C-84AC4336F180}" type="datetime1">
              <a:rPr lang="en-GB"/>
              <a:pPr>
                <a:defRPr/>
              </a:pPr>
              <a:t>18/11/2024</a:t>
            </a:fld>
            <a:endParaRPr lang="en-GB"/>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6D92E20-9FE1-48A8-BFCA-2DD363D318B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5C7E419-CA4B-430E-8B6E-28EA8E720B62}" type="datetime1">
              <a:rPr lang="en-GB"/>
              <a:pPr>
                <a:defRPr/>
              </a:pPr>
              <a:t>18/11/2024</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0DDF2CF8-DB73-4838-991C-0659C678E55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922FDDA-0D6E-49AD-AB27-0923E7B95F0F}"/>
              </a:ext>
            </a:extLst>
          </p:cNvPr>
          <p:cNvSpPr>
            <a:spLocks noGrp="1"/>
          </p:cNvSpPr>
          <p:nvPr>
            <p:ph type="ctrTitle"/>
          </p:nvPr>
        </p:nvSpPr>
        <p:spPr>
          <a:xfrm>
            <a:off x="1143000" y="1340768"/>
            <a:ext cx="6858000" cy="2387600"/>
          </a:xfrm>
        </p:spPr>
        <p:txBody>
          <a:bodyPr/>
          <a:lstStyle/>
          <a:p>
            <a:pPr eaLnBrk="1" hangingPunct="1"/>
            <a:br>
              <a:rPr lang="en-GB" sz="3600" b="1">
                <a:solidFill>
                  <a:schemeClr val="bg1"/>
                </a:solidFill>
                <a:effectLst>
                  <a:outerShdw blurRad="38100" dist="38100" dir="2700000" algn="tl">
                    <a:srgbClr val="000000">
                      <a:alpha val="43137"/>
                    </a:srgbClr>
                  </a:outerShdw>
                </a:effectLst>
              </a:rPr>
            </a:br>
            <a:r>
              <a:rPr lang="en-GB" sz="3600" b="1">
                <a:solidFill>
                  <a:schemeClr val="bg1"/>
                </a:solidFill>
                <a:effectLst>
                  <a:outerShdw blurRad="38100" dist="38100" dir="2700000" algn="tl">
                    <a:srgbClr val="000000">
                      <a:alpha val="43137"/>
                    </a:srgbClr>
                  </a:outerShdw>
                </a:effectLst>
              </a:rPr>
              <a:t>LCHS4001</a:t>
            </a:r>
            <a:br>
              <a:rPr lang="en-GB" sz="3600" b="1">
                <a:solidFill>
                  <a:schemeClr val="bg1"/>
                </a:solidFill>
                <a:effectLst>
                  <a:outerShdw blurRad="38100" dist="38100" dir="2700000" algn="tl">
                    <a:srgbClr val="000000">
                      <a:alpha val="43137"/>
                    </a:srgbClr>
                  </a:outerShdw>
                </a:effectLst>
              </a:rPr>
            </a:br>
            <a:r>
              <a:rPr lang="en-GB" sz="3600" b="1">
                <a:solidFill>
                  <a:schemeClr val="bg1"/>
                </a:solidFill>
                <a:effectLst>
                  <a:outerShdw blurRad="38100" dist="38100" dir="2700000" algn="tl">
                    <a:srgbClr val="000000">
                      <a:alpha val="43137"/>
                    </a:srgbClr>
                  </a:outerShdw>
                </a:effectLst>
              </a:rPr>
              <a:t>Academic and Employability Skills (ACE) </a:t>
            </a:r>
            <a:br>
              <a:rPr lang="en-GB" b="1">
                <a:solidFill>
                  <a:schemeClr val="bg1"/>
                </a:solidFill>
                <a:effectLst>
                  <a:outerShdw blurRad="38100" dist="38100" dir="2700000" algn="tl">
                    <a:srgbClr val="000000">
                      <a:alpha val="43137"/>
                    </a:srgbClr>
                  </a:outerShdw>
                </a:effectLst>
              </a:rPr>
            </a:br>
            <a:endParaRPr lang="en-GB"/>
          </a:p>
        </p:txBody>
      </p:sp>
      <p:sp>
        <p:nvSpPr>
          <p:cNvPr id="4" name="Subtitle 3"/>
          <p:cNvSpPr>
            <a:spLocks noGrp="1"/>
          </p:cNvSpPr>
          <p:nvPr>
            <p:ph type="subTitle" idx="1"/>
          </p:nvPr>
        </p:nvSpPr>
        <p:spPr>
          <a:xfrm>
            <a:off x="1143000" y="3356992"/>
            <a:ext cx="6858000" cy="1655762"/>
          </a:xfrm>
        </p:spPr>
        <p:txBody>
          <a:bodyPr/>
          <a:lstStyle/>
          <a:p>
            <a:pPr eaLnBrk="1" hangingPunct="1"/>
            <a:endParaRPr lang="en-GB" altLang="en-US" sz="3200">
              <a:effectLst>
                <a:outerShdw blurRad="38100" dist="38100" dir="2700000" algn="tl">
                  <a:srgbClr val="000000">
                    <a:alpha val="43137"/>
                  </a:srgbClr>
                </a:outerShdw>
              </a:effectLst>
            </a:endParaRPr>
          </a:p>
          <a:p>
            <a:pPr eaLnBrk="1" hangingPunct="1"/>
            <a:r>
              <a:rPr lang="en-GB" altLang="en-US" sz="3200" b="1">
                <a:solidFill>
                  <a:srgbClr val="FFFF00"/>
                </a:solidFill>
                <a:effectLst>
                  <a:outerShdw blurRad="38100" dist="38100" dir="2700000" algn="tl">
                    <a:srgbClr val="000000">
                      <a:alpha val="43137"/>
                    </a:srgbClr>
                  </a:outerShdw>
                </a:effectLst>
              </a:rPr>
              <a:t>Task 3: Report</a:t>
            </a:r>
          </a:p>
          <a:p>
            <a:endParaRPr lang="en-GB"/>
          </a:p>
        </p:txBody>
      </p:sp>
      <p:sp>
        <p:nvSpPr>
          <p:cNvPr id="2" name="Date Placeholder 1"/>
          <p:cNvSpPr>
            <a:spLocks noGrp="1"/>
          </p:cNvSpPr>
          <p:nvPr>
            <p:ph type="dt" sz="half" idx="10"/>
          </p:nvPr>
        </p:nvSpPr>
        <p:spPr/>
        <p:txBody>
          <a:bodyPr/>
          <a:lstStyle/>
          <a:p>
            <a:pPr>
              <a:defRPr/>
            </a:pPr>
            <a:fld id="{46A9C64A-C95D-40FB-94EC-91D162CC4BE6}" type="datetime1">
              <a:rPr lang="en-GB" smtClean="0"/>
              <a:pPr>
                <a:defRPr/>
              </a:pPr>
              <a:t>18/11/2024</a:t>
            </a:fld>
            <a:endParaRPr lang="en-GB"/>
          </a:p>
        </p:txBody>
      </p:sp>
    </p:spTree>
    <p:extLst>
      <p:ext uri="{BB962C8B-B14F-4D97-AF65-F5344CB8AC3E}">
        <p14:creationId xmlns:p14="http://schemas.microsoft.com/office/powerpoint/2010/main" val="73894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1C06A0FB-6D22-4B61-1311-F15F09A9C82D}"/>
              </a:ext>
            </a:extLst>
          </p:cNvPr>
          <p:cNvSpPr>
            <a:spLocks noGrp="1"/>
          </p:cNvSpPr>
          <p:nvPr>
            <p:ph type="dt" sz="half" idx="10"/>
          </p:nvPr>
        </p:nvSpPr>
        <p:spPr/>
        <p:txBody>
          <a:bodyPr/>
          <a:lstStyle/>
          <a:p>
            <a:pPr>
              <a:defRPr/>
            </a:pPr>
            <a:fld id="{CDF502AA-C8CB-4132-B592-CA60B7C38ACE}" type="datetime1">
              <a:rPr lang="en-GB"/>
              <a:pPr>
                <a:defRPr/>
              </a:pPr>
              <a:t>18/11/2024</a:t>
            </a:fld>
            <a:endParaRPr lang="en-GB"/>
          </a:p>
        </p:txBody>
      </p:sp>
      <p:sp>
        <p:nvSpPr>
          <p:cNvPr id="9" name="TextBox 8">
            <a:extLst>
              <a:ext uri="{FF2B5EF4-FFF2-40B4-BE49-F238E27FC236}">
                <a16:creationId xmlns:a16="http://schemas.microsoft.com/office/drawing/2014/main" id="{CBAE8165-F241-DD40-395D-A7E5936821E7}"/>
              </a:ext>
            </a:extLst>
          </p:cNvPr>
          <p:cNvSpPr txBox="1"/>
          <p:nvPr/>
        </p:nvSpPr>
        <p:spPr>
          <a:xfrm>
            <a:off x="348824" y="700006"/>
            <a:ext cx="8453136"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2200">
                <a:latin typeface="Arial"/>
                <a:cs typeface="Arial"/>
              </a:rPr>
              <a:t>ACE is a one-term module which </a:t>
            </a:r>
            <a:r>
              <a:rPr lang="en-US" sz="2400">
                <a:latin typeface="Arial"/>
                <a:ea typeface="Calibri"/>
                <a:cs typeface="Arial"/>
              </a:rPr>
              <a:t>has one 100% assessment component divided into 3 tasks:</a:t>
            </a:r>
            <a:endParaRPr lang="en-GB">
              <a:latin typeface="Arial"/>
              <a:cs typeface="Arial"/>
            </a:endParaRPr>
          </a:p>
          <a:p>
            <a:pPr marL="342900" indent="-342900" algn="just">
              <a:buFont typeface="Calibri"/>
              <a:buChar char="-"/>
            </a:pPr>
            <a:r>
              <a:rPr lang="en-US" sz="2200">
                <a:latin typeface="Arial"/>
                <a:cs typeface="Arial"/>
              </a:rPr>
              <a:t>Task 1: Presentation (6-10 minutes) 50%</a:t>
            </a:r>
            <a:endParaRPr lang="en-GB">
              <a:latin typeface="Arial"/>
              <a:cs typeface="Arial"/>
            </a:endParaRPr>
          </a:p>
          <a:p>
            <a:pPr marL="347345" indent="-347345" algn="just">
              <a:buFont typeface="Calibri"/>
              <a:buChar char="-"/>
            </a:pPr>
            <a:r>
              <a:rPr lang="en-US" sz="2200">
                <a:latin typeface="Arial"/>
                <a:cs typeface="Arial"/>
              </a:rPr>
              <a:t>Task 2: Reflective Report on the Presentation (650 words) 20%</a:t>
            </a:r>
          </a:p>
          <a:p>
            <a:pPr marL="342900" indent="-342900" algn="just">
              <a:buFont typeface="Calibri"/>
              <a:buChar char="-"/>
            </a:pPr>
            <a:r>
              <a:rPr lang="en-US" sz="2200" b="1">
                <a:highlight>
                  <a:srgbClr val="FFFF00"/>
                </a:highlight>
                <a:latin typeface="Arial"/>
                <a:cs typeface="Arial"/>
              </a:rPr>
              <a:t>Task 3: Report </a:t>
            </a:r>
            <a:r>
              <a:rPr lang="en-US" sz="2200">
                <a:highlight>
                  <a:srgbClr val="FFFF00"/>
                </a:highlight>
                <a:latin typeface="Arial"/>
                <a:cs typeface="Arial"/>
              </a:rPr>
              <a:t>(750 words) 30%</a:t>
            </a:r>
            <a:endParaRPr lang="en-US"/>
          </a:p>
          <a:p>
            <a:pPr algn="just"/>
            <a:endParaRPr lang="en-US" sz="800">
              <a:latin typeface="Arial"/>
              <a:cs typeface="Arial"/>
            </a:endParaRPr>
          </a:p>
          <a:p>
            <a:pPr algn="just"/>
            <a:r>
              <a:rPr lang="en-US" sz="2200">
                <a:latin typeface="Arial"/>
                <a:cs typeface="Arial"/>
              </a:rPr>
              <a:t>• All 3 tasks will have marks released </a:t>
            </a:r>
            <a:r>
              <a:rPr lang="en-US" sz="2200" b="1">
                <a:latin typeface="Arial"/>
                <a:cs typeface="Arial"/>
              </a:rPr>
              <a:t>together</a:t>
            </a:r>
            <a:r>
              <a:rPr lang="en-US" sz="2200">
                <a:latin typeface="Arial"/>
                <a:cs typeface="Arial"/>
              </a:rPr>
              <a:t> after the third task is submitted/marked. No marks will be released before then.</a:t>
            </a:r>
            <a:endParaRPr lang="en-US"/>
          </a:p>
          <a:p>
            <a:pPr algn="just"/>
            <a:endParaRPr lang="en-US" sz="2200">
              <a:latin typeface="Arial"/>
              <a:cs typeface="Arial"/>
            </a:endParaRPr>
          </a:p>
          <a:p>
            <a:pPr algn="just"/>
            <a:r>
              <a:rPr lang="en-US" sz="2200">
                <a:latin typeface="Arial"/>
                <a:cs typeface="Arial"/>
              </a:rPr>
              <a:t>•Marking for </a:t>
            </a:r>
            <a:r>
              <a:rPr lang="en-US" sz="2200" b="1">
                <a:highlight>
                  <a:srgbClr val="FFFF00"/>
                </a:highlight>
                <a:latin typeface="Arial"/>
                <a:cs typeface="Arial"/>
              </a:rPr>
              <a:t>Task 3: Report</a:t>
            </a:r>
            <a:r>
              <a:rPr lang="en-US" sz="2200">
                <a:latin typeface="Arial"/>
                <a:cs typeface="Arial"/>
              </a:rPr>
              <a:t> will be under </a:t>
            </a:r>
            <a:r>
              <a:rPr lang="en-US" sz="2200" b="1">
                <a:latin typeface="Arial"/>
                <a:cs typeface="Arial"/>
              </a:rPr>
              <a:t>Criterion 1, 2, 5 (SEE ASSESSMENT BRIEF FOR MORE DETAILS)</a:t>
            </a:r>
            <a:endParaRPr lang="en-US"/>
          </a:p>
          <a:p>
            <a:pPr algn="just"/>
            <a:endParaRPr lang="en-US" sz="2200" b="1">
              <a:latin typeface="Arial"/>
              <a:cs typeface="Arial"/>
            </a:endParaRPr>
          </a:p>
          <a:p>
            <a:pPr algn="just"/>
            <a:r>
              <a:rPr lang="en-US" sz="2200">
                <a:latin typeface="Arial"/>
                <a:cs typeface="Arial"/>
              </a:rPr>
              <a:t>•</a:t>
            </a:r>
            <a:r>
              <a:rPr lang="en-US" sz="2200" b="1">
                <a:latin typeface="Arial"/>
                <a:cs typeface="Arial"/>
              </a:rPr>
              <a:t>Please note: Proven academic misconduct on even </a:t>
            </a:r>
            <a:r>
              <a:rPr lang="en-US" sz="2200" b="1" u="sng">
                <a:latin typeface="Arial"/>
                <a:cs typeface="Arial"/>
              </a:rPr>
              <a:t>one </a:t>
            </a:r>
            <a:r>
              <a:rPr lang="en-US" sz="2200" b="1">
                <a:latin typeface="Arial"/>
                <a:cs typeface="Arial"/>
              </a:rPr>
              <a:t>of these tasks will ensure a full </a:t>
            </a:r>
            <a:r>
              <a:rPr lang="en-US" sz="2200" b="1" err="1">
                <a:latin typeface="Arial"/>
                <a:cs typeface="Arial"/>
              </a:rPr>
              <a:t>resit</a:t>
            </a:r>
            <a:r>
              <a:rPr lang="en-US" sz="2200" b="1">
                <a:latin typeface="Arial"/>
                <a:cs typeface="Arial"/>
              </a:rPr>
              <a:t> for </a:t>
            </a:r>
            <a:r>
              <a:rPr lang="en-US" sz="2200" b="1" u="sng">
                <a:latin typeface="Arial"/>
                <a:cs typeface="Arial"/>
              </a:rPr>
              <a:t>all three tasks</a:t>
            </a:r>
            <a:r>
              <a:rPr lang="en-US" sz="2200">
                <a:latin typeface="Arial"/>
                <a:cs typeface="Arial"/>
              </a:rPr>
              <a:t> and the </a:t>
            </a:r>
            <a:r>
              <a:rPr lang="en-US" sz="2200" err="1">
                <a:latin typeface="Arial"/>
                <a:cs typeface="Arial"/>
              </a:rPr>
              <a:t>resit</a:t>
            </a:r>
            <a:r>
              <a:rPr lang="en-US" sz="2200">
                <a:latin typeface="Arial"/>
                <a:cs typeface="Arial"/>
              </a:rPr>
              <a:t> will be capped at 40%.</a:t>
            </a:r>
            <a:endParaRPr lang="en-US"/>
          </a:p>
          <a:p>
            <a:pPr algn="just"/>
            <a:endParaRPr lang="en-US" sz="2200"/>
          </a:p>
          <a:p>
            <a:pPr algn="just"/>
            <a:endParaRPr lang="en-US" sz="2200" b="1">
              <a:latin typeface="Arial"/>
              <a:cs typeface="Arial"/>
            </a:endParaRPr>
          </a:p>
        </p:txBody>
      </p:sp>
      <p:sp>
        <p:nvSpPr>
          <p:cNvPr id="10" name="TextBox 9">
            <a:extLst>
              <a:ext uri="{FF2B5EF4-FFF2-40B4-BE49-F238E27FC236}">
                <a16:creationId xmlns:a16="http://schemas.microsoft.com/office/drawing/2014/main" id="{611E0743-A64E-E451-536C-00D96851C829}"/>
              </a:ext>
            </a:extLst>
          </p:cNvPr>
          <p:cNvSpPr txBox="1"/>
          <p:nvPr/>
        </p:nvSpPr>
        <p:spPr>
          <a:xfrm>
            <a:off x="318859" y="177961"/>
            <a:ext cx="856055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latin typeface="Arial"/>
                <a:ea typeface="+mj-ea"/>
                <a:cs typeface="Arial"/>
              </a:rPr>
              <a:t>Academic and Employability Skills Assessments </a:t>
            </a:r>
            <a:endParaRPr lang="en-US" sz="2800">
              <a:latin typeface="Arial"/>
              <a:cs typeface="Arial"/>
            </a:endParaRPr>
          </a:p>
        </p:txBody>
      </p:sp>
    </p:spTree>
    <p:extLst>
      <p:ext uri="{BB962C8B-B14F-4D97-AF65-F5344CB8AC3E}">
        <p14:creationId xmlns:p14="http://schemas.microsoft.com/office/powerpoint/2010/main" val="682706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6355EB1-D111-CC29-E0D8-8C61D47C96F4}"/>
              </a:ext>
            </a:extLst>
          </p:cNvPr>
          <p:cNvSpPr>
            <a:spLocks noGrp="1"/>
          </p:cNvSpPr>
          <p:nvPr>
            <p:ph idx="1"/>
          </p:nvPr>
        </p:nvSpPr>
        <p:spPr>
          <a:xfrm>
            <a:off x="165912" y="470965"/>
            <a:ext cx="8811480" cy="4340432"/>
          </a:xfrm>
        </p:spPr>
        <p:txBody>
          <a:bodyPr/>
          <a:lstStyle/>
          <a:p>
            <a:pPr marL="0" indent="0" algn="just">
              <a:buNone/>
            </a:pPr>
            <a:r>
              <a:rPr lang="en-GB" sz="2400" i="1" dirty="0">
                <a:latin typeface="Arial"/>
                <a:cs typeface="Arial"/>
              </a:rPr>
              <a:t>In pairs, find the Assessment Brief on the Moodle. Using the brief, find the answers to the following questions:</a:t>
            </a:r>
            <a:endParaRPr lang="en-GB" sz="2400" dirty="0"/>
          </a:p>
          <a:p>
            <a:pPr marL="0" indent="0" algn="just">
              <a:buNone/>
            </a:pPr>
            <a:endParaRPr lang="en-GB" sz="800" i="1" dirty="0">
              <a:latin typeface="Arial"/>
              <a:cs typeface="Arial"/>
            </a:endParaRPr>
          </a:p>
          <a:p>
            <a:pPr marL="457200" indent="-457200" algn="just">
              <a:buFont typeface="+mj-lt"/>
              <a:buAutoNum type="arabicPeriod"/>
            </a:pPr>
            <a:r>
              <a:rPr lang="en-GB" sz="2400" dirty="0">
                <a:latin typeface="Arial"/>
                <a:cs typeface="Arial"/>
              </a:rPr>
              <a:t>What type of assessment is Task 3? (e.g. a quiz, an essay, a summary….)</a:t>
            </a:r>
          </a:p>
          <a:p>
            <a:pPr marL="457200" indent="-457200" algn="just">
              <a:buFont typeface="+mj-lt"/>
              <a:buAutoNum type="arabicPeriod"/>
            </a:pPr>
            <a:r>
              <a:rPr lang="en-GB" sz="2400" dirty="0">
                <a:latin typeface="Arial"/>
                <a:cs typeface="Arial"/>
              </a:rPr>
              <a:t>How many words are needed for Task 3?</a:t>
            </a:r>
          </a:p>
          <a:p>
            <a:pPr marL="457200" indent="-457200" algn="just">
              <a:buFont typeface="+mj-lt"/>
              <a:buAutoNum type="arabicPeriod"/>
            </a:pPr>
            <a:r>
              <a:rPr lang="en-GB" sz="2400" dirty="0">
                <a:latin typeface="Arial"/>
                <a:cs typeface="Arial"/>
              </a:rPr>
              <a:t>How many </a:t>
            </a:r>
            <a:r>
              <a:rPr lang="en-GB" sz="2400" b="1" u="sng" dirty="0">
                <a:latin typeface="Arial"/>
                <a:cs typeface="Arial"/>
              </a:rPr>
              <a:t>sources </a:t>
            </a:r>
            <a:r>
              <a:rPr lang="en-GB" sz="2400" dirty="0">
                <a:latin typeface="Arial"/>
                <a:cs typeface="Arial"/>
              </a:rPr>
              <a:t>are needed for Task 3?</a:t>
            </a:r>
          </a:p>
          <a:p>
            <a:pPr marL="457200" indent="-457200" algn="just">
              <a:buFont typeface="+mj-lt"/>
              <a:buAutoNum type="arabicPeriod"/>
            </a:pPr>
            <a:r>
              <a:rPr lang="en-GB" sz="2400" dirty="0">
                <a:latin typeface="Arial"/>
                <a:cs typeface="Arial"/>
              </a:rPr>
              <a:t>Which criteria does Task 3 assess?</a:t>
            </a:r>
          </a:p>
          <a:p>
            <a:pPr marL="457200" indent="-457200" algn="just">
              <a:buFont typeface="+mj-lt"/>
              <a:buAutoNum type="arabicPeriod"/>
            </a:pPr>
            <a:r>
              <a:rPr lang="en-GB" sz="2400" dirty="0">
                <a:latin typeface="Arial"/>
                <a:cs typeface="Arial"/>
              </a:rPr>
              <a:t>What are the maximum number of marks possible for Task 3?</a:t>
            </a:r>
          </a:p>
          <a:p>
            <a:pPr marL="457200" indent="-457200" algn="just">
              <a:buFont typeface="+mj-lt"/>
              <a:buAutoNum type="arabicPeriod"/>
            </a:pPr>
            <a:r>
              <a:rPr lang="en-GB" sz="2400" dirty="0">
                <a:latin typeface="Arial"/>
                <a:cs typeface="Arial"/>
              </a:rPr>
              <a:t>How many topics should be written about for Task 3? What are the options?</a:t>
            </a:r>
          </a:p>
        </p:txBody>
      </p:sp>
      <p:sp>
        <p:nvSpPr>
          <p:cNvPr id="4" name="Date Placeholder 3">
            <a:extLst>
              <a:ext uri="{FF2B5EF4-FFF2-40B4-BE49-F238E27FC236}">
                <a16:creationId xmlns:a16="http://schemas.microsoft.com/office/drawing/2014/main" id="{41849C58-4351-583D-5992-D10D726A4D52}"/>
              </a:ext>
            </a:extLst>
          </p:cNvPr>
          <p:cNvSpPr>
            <a:spLocks noGrp="1"/>
          </p:cNvSpPr>
          <p:nvPr>
            <p:ph type="dt" sz="half" idx="10"/>
          </p:nvPr>
        </p:nvSpPr>
        <p:spPr/>
        <p:txBody>
          <a:bodyPr/>
          <a:lstStyle/>
          <a:p>
            <a:pPr>
              <a:defRPr/>
            </a:pPr>
            <a:fld id="{CDF502AA-C8CB-4132-B592-CA60B7C38ACE}" type="datetime1">
              <a:rPr lang="en-GB" smtClean="0"/>
              <a:pPr>
                <a:defRPr/>
              </a:pPr>
              <a:t>18/11/2024</a:t>
            </a:fld>
            <a:endParaRPr lang="en-GB"/>
          </a:p>
        </p:txBody>
      </p:sp>
      <p:sp>
        <p:nvSpPr>
          <p:cNvPr id="2" name="TextBox 1">
            <a:extLst>
              <a:ext uri="{FF2B5EF4-FFF2-40B4-BE49-F238E27FC236}">
                <a16:creationId xmlns:a16="http://schemas.microsoft.com/office/drawing/2014/main" id="{473DE736-F59D-4FBE-5ED6-CCF3B6E51C40}"/>
              </a:ext>
            </a:extLst>
          </p:cNvPr>
          <p:cNvSpPr txBox="1"/>
          <p:nvPr/>
        </p:nvSpPr>
        <p:spPr>
          <a:xfrm>
            <a:off x="1106557" y="0"/>
            <a:ext cx="6930886"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latin typeface="Arial"/>
                <a:cs typeface="Arial"/>
              </a:rPr>
              <a:t>Assessment Brief Exploration: Task 3</a:t>
            </a:r>
            <a:endParaRPr lang="en-US" sz="2800" b="1"/>
          </a:p>
        </p:txBody>
      </p:sp>
    </p:spTree>
    <p:extLst>
      <p:ext uri="{BB962C8B-B14F-4D97-AF65-F5344CB8AC3E}">
        <p14:creationId xmlns:p14="http://schemas.microsoft.com/office/powerpoint/2010/main" val="41510393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rrowheads="1"/>
          </p:cNvSpPr>
          <p:nvPr>
            <p:ph type="title"/>
          </p:nvPr>
        </p:nvSpPr>
        <p:spPr>
          <a:xfrm>
            <a:off x="467544" y="0"/>
            <a:ext cx="8939336" cy="418058"/>
          </a:xfrm>
        </p:spPr>
        <p:txBody>
          <a:bodyPr/>
          <a:lstStyle/>
          <a:p>
            <a:pPr eaLnBrk="1" hangingPunct="1"/>
            <a:r>
              <a:rPr lang="en-GB" sz="2400" b="1">
                <a:latin typeface="Arial"/>
                <a:cs typeface="Arial"/>
              </a:rPr>
              <a:t>Task 3 Exploration: Answers </a:t>
            </a:r>
            <a:endParaRPr lang="en-US" sz="2400" b="1">
              <a:latin typeface="Arial"/>
              <a:cs typeface="Arial"/>
            </a:endParaRPr>
          </a:p>
        </p:txBody>
      </p:sp>
      <p:sp>
        <p:nvSpPr>
          <p:cNvPr id="19459" name="Rectangle 3"/>
          <p:cNvSpPr>
            <a:spLocks noGrp="1" noChangeArrowheads="1"/>
          </p:cNvSpPr>
          <p:nvPr>
            <p:ph type="body" idx="1"/>
          </p:nvPr>
        </p:nvSpPr>
        <p:spPr>
          <a:xfrm>
            <a:off x="97160" y="418058"/>
            <a:ext cx="8939336" cy="4822952"/>
          </a:xfrm>
        </p:spPr>
        <p:txBody>
          <a:bodyPr/>
          <a:lstStyle/>
          <a:p>
            <a:pPr marL="514350" indent="-514350" algn="just" eaLnBrk="1" hangingPunct="1">
              <a:buFont typeface="+mj-lt"/>
              <a:buAutoNum type="arabicPeriod"/>
            </a:pPr>
            <a:r>
              <a:rPr lang="en-GB" altLang="en-US" sz="2000" dirty="0">
                <a:latin typeface="Arial"/>
                <a:cs typeface="Arial"/>
              </a:rPr>
              <a:t>Task 3 is</a:t>
            </a:r>
            <a:r>
              <a:rPr lang="en-GB" altLang="en-US" sz="2000" u="sng" dirty="0">
                <a:latin typeface="Arial"/>
                <a:cs typeface="Arial"/>
              </a:rPr>
              <a:t> a report</a:t>
            </a:r>
            <a:r>
              <a:rPr lang="en-GB" altLang="en-US" sz="2000" dirty="0">
                <a:latin typeface="Arial"/>
                <a:cs typeface="Arial"/>
              </a:rPr>
              <a:t>. It is </a:t>
            </a:r>
            <a:r>
              <a:rPr lang="en-GB" altLang="en-US" sz="2000" b="1" u="sng" dirty="0">
                <a:solidFill>
                  <a:srgbClr val="FF0000"/>
                </a:solidFill>
                <a:latin typeface="Arial"/>
                <a:cs typeface="Arial"/>
              </a:rPr>
              <a:t>not</a:t>
            </a:r>
            <a:r>
              <a:rPr lang="en-GB" altLang="en-US" sz="2000" b="1" dirty="0">
                <a:solidFill>
                  <a:srgbClr val="FF0000"/>
                </a:solidFill>
                <a:latin typeface="Arial"/>
                <a:cs typeface="Arial"/>
              </a:rPr>
              <a:t> </a:t>
            </a:r>
            <a:r>
              <a:rPr lang="en-GB" altLang="en-US" sz="2000" dirty="0">
                <a:latin typeface="Arial"/>
                <a:cs typeface="Arial"/>
              </a:rPr>
              <a:t>reflective. Therefore personal pronouns </a:t>
            </a:r>
            <a:r>
              <a:rPr lang="en-GB" altLang="en-US" sz="2000" b="1" dirty="0">
                <a:latin typeface="Arial"/>
                <a:cs typeface="Arial"/>
              </a:rPr>
              <a:t>should not be used</a:t>
            </a:r>
            <a:r>
              <a:rPr lang="en-GB" altLang="en-US" sz="2000" dirty="0">
                <a:latin typeface="Arial"/>
                <a:cs typeface="Arial"/>
              </a:rPr>
              <a:t>.</a:t>
            </a:r>
          </a:p>
          <a:p>
            <a:pPr marL="514350" indent="-514350" algn="just" eaLnBrk="1" hangingPunct="1">
              <a:buFont typeface="+mj-lt"/>
              <a:buAutoNum type="arabicPeriod"/>
            </a:pPr>
            <a:r>
              <a:rPr lang="en-GB" altLang="en-US" sz="2000" b="1" u="sng" dirty="0">
                <a:solidFill>
                  <a:srgbClr val="FF0000"/>
                </a:solidFill>
                <a:latin typeface="Arial"/>
                <a:cs typeface="Arial"/>
              </a:rPr>
              <a:t>750 words </a:t>
            </a:r>
            <a:r>
              <a:rPr lang="en-GB" altLang="en-US" sz="2000" dirty="0">
                <a:latin typeface="Arial"/>
                <a:cs typeface="Arial"/>
              </a:rPr>
              <a:t>are needed for Task 3 </a:t>
            </a:r>
            <a:endParaRPr lang="en-GB" altLang="en-US" sz="2000" dirty="0">
              <a:solidFill>
                <a:srgbClr val="000000"/>
              </a:solidFill>
              <a:latin typeface="Arial"/>
              <a:cs typeface="Arial"/>
            </a:endParaRPr>
          </a:p>
          <a:p>
            <a:pPr marL="514350" indent="-514350" algn="just">
              <a:buAutoNum type="arabicPeriod"/>
            </a:pPr>
            <a:r>
              <a:rPr lang="en-GB" altLang="en-US" sz="2000" b="1" u="sng" dirty="0">
                <a:solidFill>
                  <a:srgbClr val="FF0000"/>
                </a:solidFill>
                <a:latin typeface="Arial"/>
                <a:cs typeface="Arial"/>
              </a:rPr>
              <a:t>4</a:t>
            </a:r>
            <a:r>
              <a:rPr lang="en-GB" altLang="en-US" sz="2000" u="sng" dirty="0">
                <a:latin typeface="Arial"/>
                <a:cs typeface="Arial"/>
              </a:rPr>
              <a:t> </a:t>
            </a:r>
            <a:r>
              <a:rPr lang="en-GB" altLang="en-US" sz="2000" b="1" u="sng" dirty="0">
                <a:solidFill>
                  <a:srgbClr val="FF0000"/>
                </a:solidFill>
                <a:latin typeface="Arial"/>
                <a:cs typeface="Arial"/>
              </a:rPr>
              <a:t>sources</a:t>
            </a:r>
            <a:r>
              <a:rPr lang="en-GB" altLang="en-US" sz="2000" dirty="0">
                <a:latin typeface="Arial"/>
                <a:cs typeface="Arial"/>
              </a:rPr>
              <a:t> must be cited in Task 3 </a:t>
            </a:r>
            <a:endParaRPr lang="en-GB" sz="2000" dirty="0">
              <a:latin typeface="Arial"/>
              <a:cs typeface="Arial"/>
            </a:endParaRPr>
          </a:p>
          <a:p>
            <a:pPr marL="514350" indent="-514350" eaLnBrk="1" hangingPunct="1">
              <a:buFont typeface="+mj-lt"/>
              <a:buAutoNum type="arabicPeriod"/>
            </a:pPr>
            <a:r>
              <a:rPr lang="en-GB" altLang="en-US" sz="2000" dirty="0">
                <a:latin typeface="Arial"/>
                <a:cs typeface="Arial"/>
              </a:rPr>
              <a:t>Task 3 assesses </a:t>
            </a:r>
            <a:r>
              <a:rPr lang="en-GB" altLang="en-US" sz="2000" b="1" dirty="0">
                <a:solidFill>
                  <a:srgbClr val="FF0000"/>
                </a:solidFill>
                <a:latin typeface="Arial"/>
                <a:cs typeface="Arial"/>
              </a:rPr>
              <a:t>Criteria 1</a:t>
            </a:r>
            <a:r>
              <a:rPr lang="en-GB" altLang="en-US" sz="2000" dirty="0">
                <a:latin typeface="Arial"/>
                <a:cs typeface="Arial"/>
              </a:rPr>
              <a:t>, </a:t>
            </a:r>
            <a:r>
              <a:rPr lang="en-GB" altLang="en-US" sz="2000" b="1" dirty="0">
                <a:solidFill>
                  <a:srgbClr val="FF0000"/>
                </a:solidFill>
                <a:latin typeface="Arial"/>
                <a:cs typeface="Arial"/>
              </a:rPr>
              <a:t>2</a:t>
            </a:r>
            <a:r>
              <a:rPr lang="en-GB" altLang="en-US" sz="2000" dirty="0">
                <a:latin typeface="Arial"/>
                <a:cs typeface="Arial"/>
              </a:rPr>
              <a:t>, and </a:t>
            </a:r>
            <a:r>
              <a:rPr lang="en-GB" altLang="en-US" sz="2000" b="1" dirty="0">
                <a:solidFill>
                  <a:srgbClr val="FF0000"/>
                </a:solidFill>
                <a:latin typeface="Arial"/>
                <a:cs typeface="Arial"/>
              </a:rPr>
              <a:t>5</a:t>
            </a:r>
            <a:r>
              <a:rPr lang="en-GB" altLang="en-US" sz="2000" dirty="0">
                <a:latin typeface="Arial"/>
                <a:cs typeface="Arial"/>
              </a:rPr>
              <a:t>: 1) </a:t>
            </a:r>
            <a:r>
              <a:rPr lang="en-GB" altLang="en-US" sz="2000" b="1" dirty="0">
                <a:solidFill>
                  <a:srgbClr val="FF0000"/>
                </a:solidFill>
                <a:latin typeface="Arial"/>
                <a:cs typeface="Arial"/>
              </a:rPr>
              <a:t>Engagement with Literature</a:t>
            </a:r>
            <a:r>
              <a:rPr lang="en-GB" altLang="en-US" sz="2000" dirty="0">
                <a:latin typeface="Arial"/>
                <a:cs typeface="Arial"/>
              </a:rPr>
              <a:t>, 2) </a:t>
            </a:r>
            <a:r>
              <a:rPr lang="en-GB" altLang="en-US" sz="2000" b="1" dirty="0">
                <a:solidFill>
                  <a:srgbClr val="FF0000"/>
                </a:solidFill>
                <a:latin typeface="Arial"/>
                <a:cs typeface="Arial"/>
              </a:rPr>
              <a:t>Knowledge and Understanding</a:t>
            </a:r>
            <a:r>
              <a:rPr lang="en-GB" altLang="en-US" sz="2000" dirty="0">
                <a:latin typeface="Arial"/>
                <a:cs typeface="Arial"/>
              </a:rPr>
              <a:t>, and 5) </a:t>
            </a:r>
            <a:r>
              <a:rPr lang="en-GB" altLang="en-US" sz="2000" b="1" dirty="0">
                <a:solidFill>
                  <a:srgbClr val="FF0000"/>
                </a:solidFill>
                <a:latin typeface="Arial"/>
                <a:cs typeface="Arial"/>
              </a:rPr>
              <a:t>Transferable Skills for Life and Professional Practice </a:t>
            </a:r>
          </a:p>
          <a:p>
            <a:pPr marL="514350" indent="-514350" eaLnBrk="1" hangingPunct="1">
              <a:buFont typeface="+mj-lt"/>
              <a:buAutoNum type="arabicPeriod"/>
            </a:pPr>
            <a:r>
              <a:rPr lang="en-GB" altLang="en-US" sz="2000" dirty="0">
                <a:latin typeface="Arial"/>
                <a:cs typeface="Arial"/>
              </a:rPr>
              <a:t>The maximum number of marks available for Task 3 is </a:t>
            </a:r>
            <a:r>
              <a:rPr lang="en-GB" altLang="en-US" sz="2000" b="1" dirty="0">
                <a:solidFill>
                  <a:srgbClr val="FF0000"/>
                </a:solidFill>
                <a:latin typeface="Arial"/>
                <a:cs typeface="Arial"/>
              </a:rPr>
              <a:t>30</a:t>
            </a:r>
            <a:r>
              <a:rPr lang="en-GB" altLang="en-US" sz="2000" dirty="0">
                <a:latin typeface="Arial"/>
                <a:cs typeface="Arial"/>
              </a:rPr>
              <a:t> (the task is worth </a:t>
            </a:r>
            <a:r>
              <a:rPr lang="en-GB" altLang="en-US" sz="2000" b="1" dirty="0">
                <a:solidFill>
                  <a:srgbClr val="FF0000"/>
                </a:solidFill>
                <a:latin typeface="Arial"/>
                <a:cs typeface="Arial"/>
              </a:rPr>
              <a:t>30%</a:t>
            </a:r>
            <a:r>
              <a:rPr lang="en-GB" altLang="en-US" sz="2000" dirty="0">
                <a:latin typeface="Arial"/>
                <a:cs typeface="Arial"/>
              </a:rPr>
              <a:t> of your grade)</a:t>
            </a:r>
          </a:p>
          <a:p>
            <a:pPr marL="514350" indent="-514350" eaLnBrk="1" hangingPunct="1">
              <a:buFont typeface="+mj-lt"/>
              <a:buAutoNum type="arabicPeriod"/>
            </a:pPr>
            <a:r>
              <a:rPr lang="en-GB" altLang="en-US" sz="2000" dirty="0">
                <a:latin typeface="Arial"/>
                <a:cs typeface="Arial"/>
              </a:rPr>
              <a:t>Only </a:t>
            </a:r>
            <a:r>
              <a:rPr lang="en-GB" altLang="en-US" sz="2000" b="1" dirty="0">
                <a:solidFill>
                  <a:srgbClr val="FF0000"/>
                </a:solidFill>
                <a:latin typeface="Arial"/>
                <a:cs typeface="Arial"/>
              </a:rPr>
              <a:t>ONE</a:t>
            </a:r>
            <a:r>
              <a:rPr lang="en-GB" altLang="en-US" sz="2000" dirty="0">
                <a:latin typeface="Arial"/>
                <a:cs typeface="Arial"/>
              </a:rPr>
              <a:t> topic should be written about for this report. The choices are </a:t>
            </a:r>
            <a:r>
              <a:rPr lang="en-GB" altLang="en-US" sz="2000" b="1" dirty="0">
                <a:solidFill>
                  <a:srgbClr val="FF0000"/>
                </a:solidFill>
                <a:latin typeface="Arial"/>
                <a:cs typeface="Arial"/>
              </a:rPr>
              <a:t>Problem Solving,</a:t>
            </a:r>
            <a:r>
              <a:rPr lang="en-GB" altLang="en-US" sz="2000" dirty="0">
                <a:latin typeface="Arial"/>
                <a:cs typeface="Arial"/>
              </a:rPr>
              <a:t> </a:t>
            </a:r>
            <a:r>
              <a:rPr lang="en-GB" altLang="en-US" sz="2000" b="1" dirty="0">
                <a:latin typeface="Arial"/>
                <a:cs typeface="Arial"/>
              </a:rPr>
              <a:t>OR</a:t>
            </a:r>
            <a:r>
              <a:rPr lang="en-GB" altLang="en-US" sz="2000" b="1" dirty="0">
                <a:solidFill>
                  <a:srgbClr val="FF0000"/>
                </a:solidFill>
                <a:latin typeface="Arial"/>
                <a:cs typeface="Arial"/>
              </a:rPr>
              <a:t> Critical Thinking, </a:t>
            </a:r>
            <a:r>
              <a:rPr lang="en-GB" altLang="en-US" sz="2000" b="1" u="sng" dirty="0">
                <a:latin typeface="Arial"/>
                <a:cs typeface="Arial"/>
              </a:rPr>
              <a:t>OR</a:t>
            </a:r>
            <a:r>
              <a:rPr lang="en-GB" altLang="en-US" sz="2000" u="sng" dirty="0">
                <a:latin typeface="Arial"/>
                <a:cs typeface="Arial"/>
              </a:rPr>
              <a:t> </a:t>
            </a:r>
            <a:r>
              <a:rPr lang="en-GB" altLang="en-US" sz="2000" b="1" dirty="0">
                <a:solidFill>
                  <a:srgbClr val="FF0000"/>
                </a:solidFill>
                <a:latin typeface="Arial"/>
                <a:cs typeface="Arial"/>
              </a:rPr>
              <a:t>Motivation</a:t>
            </a:r>
          </a:p>
          <a:p>
            <a:pPr marL="514350" indent="-514350" eaLnBrk="1" hangingPunct="1">
              <a:buFont typeface="+mj-lt"/>
              <a:buAutoNum type="arabicPeriod"/>
            </a:pPr>
            <a:endParaRPr lang="en-GB" altLang="en-US" sz="2000" dirty="0">
              <a:latin typeface="Arial"/>
              <a:cs typeface="Arial"/>
            </a:endParaRPr>
          </a:p>
          <a:p>
            <a:pPr marL="514350" indent="-514350" eaLnBrk="1" hangingPunct="1">
              <a:buFont typeface="+mj-lt"/>
              <a:buAutoNum type="arabicPeriod"/>
            </a:pPr>
            <a:endParaRPr lang="en-GB" altLang="en-US" sz="2000"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5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45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45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45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45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07114-2745-776A-F310-120C2603D997}"/>
              </a:ext>
            </a:extLst>
          </p:cNvPr>
          <p:cNvSpPr>
            <a:spLocks noGrp="1"/>
          </p:cNvSpPr>
          <p:nvPr>
            <p:ph type="title"/>
          </p:nvPr>
        </p:nvSpPr>
        <p:spPr>
          <a:xfrm>
            <a:off x="1923120" y="-1985"/>
            <a:ext cx="5297760" cy="580926"/>
          </a:xfrm>
        </p:spPr>
        <p:txBody>
          <a:bodyPr/>
          <a:lstStyle/>
          <a:p>
            <a:r>
              <a:rPr lang="en-GB" sz="3200" b="1">
                <a:latin typeface="Arial"/>
                <a:cs typeface="Arial"/>
              </a:rPr>
              <a:t>Task 3: Steps</a:t>
            </a:r>
          </a:p>
        </p:txBody>
      </p:sp>
      <p:sp>
        <p:nvSpPr>
          <p:cNvPr id="3" name="Content Placeholder 2">
            <a:extLst>
              <a:ext uri="{FF2B5EF4-FFF2-40B4-BE49-F238E27FC236}">
                <a16:creationId xmlns:a16="http://schemas.microsoft.com/office/drawing/2014/main" id="{B746F572-2081-66EF-4E20-52AB7315519B}"/>
              </a:ext>
            </a:extLst>
          </p:cNvPr>
          <p:cNvSpPr>
            <a:spLocks noGrp="1"/>
          </p:cNvSpPr>
          <p:nvPr>
            <p:ph idx="1"/>
          </p:nvPr>
        </p:nvSpPr>
        <p:spPr>
          <a:xfrm>
            <a:off x="318356" y="1196752"/>
            <a:ext cx="8507288" cy="3989040"/>
          </a:xfrm>
        </p:spPr>
        <p:txBody>
          <a:bodyPr/>
          <a:lstStyle/>
          <a:p>
            <a:endParaRPr lang="en-GB"/>
          </a:p>
          <a:p>
            <a:endParaRPr lang="en-GB"/>
          </a:p>
          <a:p>
            <a:endParaRPr lang="en-GB"/>
          </a:p>
        </p:txBody>
      </p:sp>
      <p:sp>
        <p:nvSpPr>
          <p:cNvPr id="4" name="Date Placeholder 3">
            <a:extLst>
              <a:ext uri="{FF2B5EF4-FFF2-40B4-BE49-F238E27FC236}">
                <a16:creationId xmlns:a16="http://schemas.microsoft.com/office/drawing/2014/main" id="{DF6D506F-92EE-FB1A-EE6A-84B28684F809}"/>
              </a:ext>
            </a:extLst>
          </p:cNvPr>
          <p:cNvSpPr>
            <a:spLocks noGrp="1"/>
          </p:cNvSpPr>
          <p:nvPr>
            <p:ph type="dt" sz="half" idx="10"/>
          </p:nvPr>
        </p:nvSpPr>
        <p:spPr/>
        <p:txBody>
          <a:bodyPr/>
          <a:lstStyle/>
          <a:p>
            <a:pPr>
              <a:defRPr/>
            </a:pPr>
            <a:fld id="{CDF502AA-C8CB-4132-B592-CA60B7C38ACE}" type="datetime1">
              <a:rPr lang="en-GB" smtClean="0"/>
              <a:pPr>
                <a:defRPr/>
              </a:pPr>
              <a:t>18/11/2024</a:t>
            </a:fld>
            <a:endParaRPr lang="en-GB"/>
          </a:p>
        </p:txBody>
      </p:sp>
      <p:sp>
        <p:nvSpPr>
          <p:cNvPr id="5" name="TextBox 4">
            <a:extLst>
              <a:ext uri="{FF2B5EF4-FFF2-40B4-BE49-F238E27FC236}">
                <a16:creationId xmlns:a16="http://schemas.microsoft.com/office/drawing/2014/main" id="{95BF44DC-AF83-3216-6E6C-D3578F536B36}"/>
              </a:ext>
            </a:extLst>
          </p:cNvPr>
          <p:cNvSpPr txBox="1"/>
          <p:nvPr/>
        </p:nvSpPr>
        <p:spPr>
          <a:xfrm>
            <a:off x="220694" y="682737"/>
            <a:ext cx="8705658" cy="4832092"/>
          </a:xfrm>
          <a:prstGeom prst="rect">
            <a:avLst/>
          </a:prstGeom>
          <a:noFill/>
        </p:spPr>
        <p:txBody>
          <a:bodyPr wrap="square" lIns="91440" tIns="45720" rIns="91440" bIns="45720" rtlCol="0" anchor="t">
            <a:spAutoFit/>
          </a:bodyPr>
          <a:lstStyle/>
          <a:p>
            <a:pPr marL="457200" indent="-457200" algn="just">
              <a:buAutoNum type="arabicParenR"/>
            </a:pPr>
            <a:r>
              <a:rPr lang="en-GB" sz="2200" dirty="0">
                <a:latin typeface="Arial"/>
                <a:cs typeface="Arial"/>
              </a:rPr>
              <a:t>Choose </a:t>
            </a:r>
            <a:r>
              <a:rPr lang="en-GB" sz="2200" b="1" dirty="0">
                <a:solidFill>
                  <a:srgbClr val="FF0000"/>
                </a:solidFill>
                <a:latin typeface="Arial"/>
                <a:cs typeface="Arial"/>
              </a:rPr>
              <a:t>ONE</a:t>
            </a:r>
            <a:r>
              <a:rPr lang="en-GB" sz="2200" dirty="0">
                <a:latin typeface="Arial"/>
                <a:cs typeface="Arial"/>
              </a:rPr>
              <a:t> topic: Motivation </a:t>
            </a:r>
            <a:r>
              <a:rPr lang="en-GB" sz="2200" b="1" dirty="0">
                <a:latin typeface="Arial"/>
                <a:cs typeface="Arial"/>
              </a:rPr>
              <a:t>or</a:t>
            </a:r>
            <a:r>
              <a:rPr lang="en-GB" sz="2200" dirty="0">
                <a:latin typeface="Arial"/>
                <a:cs typeface="Arial"/>
              </a:rPr>
              <a:t> Problem Solving </a:t>
            </a:r>
            <a:r>
              <a:rPr lang="en-GB" sz="2200" b="1" dirty="0">
                <a:latin typeface="Arial"/>
                <a:cs typeface="Arial"/>
              </a:rPr>
              <a:t>or </a:t>
            </a:r>
            <a:r>
              <a:rPr lang="en-GB" sz="2200" dirty="0">
                <a:latin typeface="Arial"/>
                <a:cs typeface="Arial"/>
              </a:rPr>
              <a:t>Critical Thinking to write a report explaining why this topic is important for educational success and professional success within the healthcare sector.</a:t>
            </a:r>
          </a:p>
          <a:p>
            <a:pPr marL="457200" indent="-457200" algn="just">
              <a:buAutoNum type="arabicParenR"/>
            </a:pPr>
            <a:r>
              <a:rPr lang="en-GB" sz="2200" dirty="0">
                <a:latin typeface="Arial"/>
                <a:cs typeface="Arial"/>
              </a:rPr>
              <a:t>Brainstorm what you know about the topic already (e.g. try using a </a:t>
            </a:r>
            <a:r>
              <a:rPr lang="en-GB" sz="2200" dirty="0" err="1">
                <a:latin typeface="Arial"/>
                <a:cs typeface="Arial"/>
              </a:rPr>
              <a:t>mindmap</a:t>
            </a:r>
            <a:r>
              <a:rPr lang="en-GB" sz="2200" dirty="0">
                <a:latin typeface="Arial"/>
                <a:cs typeface="Arial"/>
              </a:rPr>
              <a:t>!)</a:t>
            </a:r>
          </a:p>
          <a:p>
            <a:pPr marL="457200" indent="-457200" algn="just">
              <a:buAutoNum type="arabicParenR"/>
            </a:pPr>
            <a:r>
              <a:rPr lang="en-GB" sz="2200" dirty="0">
                <a:latin typeface="Arial"/>
                <a:cs typeface="Arial"/>
              </a:rPr>
              <a:t>Sketch out a plan for what you think the main idea and examples will be for each section/paragraph</a:t>
            </a:r>
          </a:p>
          <a:p>
            <a:pPr marL="457200" indent="-457200" algn="just">
              <a:buAutoNum type="arabicParenR"/>
            </a:pPr>
            <a:r>
              <a:rPr lang="en-GB" sz="2200" dirty="0">
                <a:latin typeface="Arial"/>
                <a:cs typeface="Arial"/>
              </a:rPr>
              <a:t>Find sources to help you support your ideas for each section; take notes on the research (try to paraphrase each note with your own words) and make sure to record the source information clearly</a:t>
            </a:r>
          </a:p>
          <a:p>
            <a:pPr marL="457200" indent="-457200" algn="just">
              <a:buAutoNum type="arabicParenR"/>
            </a:pPr>
            <a:r>
              <a:rPr lang="en-GB" sz="2200" dirty="0">
                <a:latin typeface="Arial"/>
                <a:cs typeface="Arial"/>
              </a:rPr>
              <a:t>Complete your plan so that you know what will be included in each paragraph before you start writing</a:t>
            </a:r>
            <a:endParaRPr lang="en-GB" sz="2200" dirty="0"/>
          </a:p>
        </p:txBody>
      </p:sp>
    </p:spTree>
    <p:extLst>
      <p:ext uri="{BB962C8B-B14F-4D97-AF65-F5344CB8AC3E}">
        <p14:creationId xmlns:p14="http://schemas.microsoft.com/office/powerpoint/2010/main" val="4029236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93CF13-6827-8096-B94D-CB9EDB69EBB9}"/>
              </a:ext>
            </a:extLst>
          </p:cNvPr>
          <p:cNvSpPr>
            <a:spLocks noGrp="1"/>
          </p:cNvSpPr>
          <p:nvPr>
            <p:ph idx="1"/>
          </p:nvPr>
        </p:nvSpPr>
        <p:spPr>
          <a:xfrm>
            <a:off x="324952" y="136026"/>
            <a:ext cx="8229600" cy="3916363"/>
          </a:xfrm>
        </p:spPr>
        <p:txBody>
          <a:bodyPr/>
          <a:lstStyle/>
          <a:p>
            <a:pPr marL="0" indent="0" algn="just">
              <a:spcBef>
                <a:spcPct val="0"/>
              </a:spcBef>
              <a:buNone/>
            </a:pPr>
            <a:r>
              <a:rPr lang="en-GB" sz="2000" dirty="0">
                <a:latin typeface="Arial"/>
                <a:cs typeface="Arial"/>
              </a:rPr>
              <a:t>5) Write your first draft, making sure to:</a:t>
            </a:r>
          </a:p>
          <a:p>
            <a:pPr algn="just">
              <a:spcBef>
                <a:spcPct val="0"/>
              </a:spcBef>
              <a:buFont typeface="Calibri" panose="020B0604020202020204" pitchFamily="34" charset="0"/>
              <a:buChar char="-"/>
            </a:pPr>
            <a:r>
              <a:rPr lang="en-GB" sz="2000" dirty="0">
                <a:latin typeface="Arial"/>
                <a:cs typeface="Arial"/>
              </a:rPr>
              <a:t>Define the topic  (e.g. motivation or problem solving skills or critical thinking skills) clearly in the </a:t>
            </a:r>
            <a:r>
              <a:rPr lang="en-GB" sz="2000" b="1" i="1" dirty="0">
                <a:latin typeface="Arial"/>
                <a:cs typeface="Arial"/>
              </a:rPr>
              <a:t>introduction </a:t>
            </a:r>
            <a:r>
              <a:rPr lang="en-GB" sz="2000" dirty="0">
                <a:latin typeface="Arial"/>
                <a:cs typeface="Arial"/>
              </a:rPr>
              <a:t>with a </a:t>
            </a:r>
            <a:r>
              <a:rPr lang="en-GB" sz="2000" b="1" u="sng" dirty="0">
                <a:latin typeface="Arial"/>
                <a:cs typeface="Arial"/>
              </a:rPr>
              <a:t>cited definition</a:t>
            </a:r>
            <a:r>
              <a:rPr lang="en-GB" sz="2000" dirty="0">
                <a:latin typeface="Arial"/>
                <a:cs typeface="Arial"/>
              </a:rPr>
              <a:t>. </a:t>
            </a:r>
            <a:endParaRPr lang="en-US" sz="2000" dirty="0">
              <a:latin typeface="Arial"/>
              <a:cs typeface="Arial"/>
            </a:endParaRPr>
          </a:p>
          <a:p>
            <a:pPr algn="just">
              <a:spcBef>
                <a:spcPct val="0"/>
              </a:spcBef>
              <a:buFont typeface="Calibri" panose="020B0604020202020204" pitchFamily="34" charset="0"/>
              <a:buChar char="-"/>
            </a:pPr>
            <a:endParaRPr lang="en-GB" sz="900" dirty="0">
              <a:latin typeface="Arial"/>
              <a:cs typeface="Arial"/>
            </a:endParaRPr>
          </a:p>
          <a:p>
            <a:pPr algn="just">
              <a:spcBef>
                <a:spcPct val="0"/>
              </a:spcBef>
              <a:buFont typeface="Calibri" panose="020B0604020202020204" pitchFamily="34" charset="0"/>
              <a:buChar char="-"/>
            </a:pPr>
            <a:r>
              <a:rPr lang="en-GB" sz="2000" dirty="0">
                <a:latin typeface="Arial"/>
                <a:cs typeface="Arial"/>
              </a:rPr>
              <a:t>Explain if there are different types of this topic (for example, intrinsic and extrinsic motivation) in the introduction.</a:t>
            </a:r>
          </a:p>
          <a:p>
            <a:pPr algn="just">
              <a:spcBef>
                <a:spcPct val="0"/>
              </a:spcBef>
              <a:buFont typeface="Calibri" panose="020B0604020202020204" pitchFamily="34" charset="0"/>
              <a:buChar char="-"/>
            </a:pPr>
            <a:endParaRPr lang="en-GB" sz="900" dirty="0">
              <a:latin typeface="Arial"/>
              <a:cs typeface="Arial"/>
            </a:endParaRPr>
          </a:p>
          <a:p>
            <a:pPr algn="just">
              <a:spcBef>
                <a:spcPct val="0"/>
              </a:spcBef>
              <a:buFont typeface="Calibri" panose="020B0604020202020204" pitchFamily="34" charset="0"/>
              <a:buChar char="-"/>
            </a:pPr>
            <a:r>
              <a:rPr lang="en-GB" sz="2000" dirty="0">
                <a:latin typeface="Arial"/>
                <a:cs typeface="Arial"/>
              </a:rPr>
              <a:t>Discuss why the topic is important in higher education (university) in your first body paragraph.</a:t>
            </a:r>
          </a:p>
          <a:p>
            <a:pPr algn="just">
              <a:spcBef>
                <a:spcPct val="0"/>
              </a:spcBef>
              <a:buFont typeface="Calibri" panose="020B0604020202020204" pitchFamily="34" charset="0"/>
              <a:buChar char="-"/>
            </a:pPr>
            <a:endParaRPr lang="en-GB" sz="900" dirty="0">
              <a:latin typeface="Arial"/>
              <a:cs typeface="Arial"/>
            </a:endParaRPr>
          </a:p>
          <a:p>
            <a:pPr algn="just">
              <a:spcBef>
                <a:spcPct val="0"/>
              </a:spcBef>
              <a:buFont typeface="Calibri" panose="020B0604020202020204" pitchFamily="34" charset="0"/>
              <a:buChar char="-"/>
            </a:pPr>
            <a:r>
              <a:rPr lang="en-GB" sz="2000" dirty="0">
                <a:latin typeface="Arial"/>
                <a:cs typeface="Arial"/>
              </a:rPr>
              <a:t>In your</a:t>
            </a:r>
            <a:r>
              <a:rPr lang="en-GB" sz="2000" dirty="0">
                <a:latin typeface="Arial"/>
                <a:ea typeface="+mn-lt"/>
                <a:cs typeface="+mn-lt"/>
              </a:rPr>
              <a:t> second body paragraph, explain the broader importance of your chosen topic within healthcare employment. Focus on how this topic affects the healthcare sector as a whole. To strengthen your argument, use specific job roles in healthcare as examples (for instance, you might say that motivated nurses tend to provide better patient care).</a:t>
            </a:r>
            <a:endParaRPr lang="en-US" sz="2000" dirty="0">
              <a:latin typeface="Arial"/>
              <a:cs typeface="Arial"/>
            </a:endParaRPr>
          </a:p>
          <a:p>
            <a:pPr algn="just">
              <a:spcBef>
                <a:spcPct val="0"/>
              </a:spcBef>
              <a:buFont typeface="Calibri" panose="020B0604020202020204" pitchFamily="34" charset="0"/>
              <a:buChar char="-"/>
            </a:pPr>
            <a:endParaRPr lang="en-GB" sz="900" dirty="0">
              <a:latin typeface="Arial"/>
              <a:cs typeface="Arial"/>
            </a:endParaRPr>
          </a:p>
          <a:p>
            <a:pPr algn="just">
              <a:spcBef>
                <a:spcPct val="0"/>
              </a:spcBef>
              <a:buFont typeface="Calibri" panose="020B0604020202020204" pitchFamily="34" charset="0"/>
              <a:buChar char="-"/>
            </a:pPr>
            <a:r>
              <a:rPr lang="en-GB" sz="2000" dirty="0">
                <a:latin typeface="Arial"/>
                <a:cs typeface="Arial"/>
              </a:rPr>
              <a:t>Mention any tools or techniques that can help improve this topic (for example, SMART goals for motivation) in your third and fourth body paragraph.</a:t>
            </a:r>
            <a:endParaRPr lang="en-US" sz="2000" dirty="0">
              <a:latin typeface="Arial"/>
              <a:cs typeface="Arial"/>
            </a:endParaRPr>
          </a:p>
          <a:p>
            <a:pPr algn="just">
              <a:spcBef>
                <a:spcPct val="0"/>
              </a:spcBef>
              <a:buFont typeface="Calibri" panose="020B0604020202020204" pitchFamily="34" charset="0"/>
              <a:buChar char="-"/>
            </a:pPr>
            <a:endParaRPr lang="en-GB" sz="900" dirty="0">
              <a:latin typeface="Arial"/>
              <a:cs typeface="Arial"/>
            </a:endParaRPr>
          </a:p>
          <a:p>
            <a:pPr marL="0" indent="0" algn="just">
              <a:spcBef>
                <a:spcPct val="0"/>
              </a:spcBef>
              <a:buNone/>
            </a:pPr>
            <a:endParaRPr lang="en-GB" sz="2000" dirty="0">
              <a:latin typeface="Arial"/>
              <a:cs typeface="Arial"/>
            </a:endParaRPr>
          </a:p>
          <a:p>
            <a:pPr>
              <a:buFont typeface="Calibri" panose="020B0604020202020204" pitchFamily="34" charset="0"/>
              <a:buChar char="-"/>
            </a:pPr>
            <a:endParaRPr lang="en-US" dirty="0"/>
          </a:p>
        </p:txBody>
      </p:sp>
      <p:sp>
        <p:nvSpPr>
          <p:cNvPr id="4" name="Date Placeholder 3">
            <a:extLst>
              <a:ext uri="{FF2B5EF4-FFF2-40B4-BE49-F238E27FC236}">
                <a16:creationId xmlns:a16="http://schemas.microsoft.com/office/drawing/2014/main" id="{B0E4D380-88F2-F5C5-9451-680FD526C31E}"/>
              </a:ext>
            </a:extLst>
          </p:cNvPr>
          <p:cNvSpPr>
            <a:spLocks noGrp="1"/>
          </p:cNvSpPr>
          <p:nvPr>
            <p:ph type="dt" sz="half" idx="10"/>
          </p:nvPr>
        </p:nvSpPr>
        <p:spPr/>
        <p:txBody>
          <a:bodyPr/>
          <a:lstStyle/>
          <a:p>
            <a:pPr>
              <a:defRPr/>
            </a:pPr>
            <a:fld id="{CDF502AA-C8CB-4132-B592-CA60B7C38ACE}" type="datetime1">
              <a:rPr lang="en-GB"/>
              <a:pPr>
                <a:defRPr/>
              </a:pPr>
              <a:t>18/11/2024</a:t>
            </a:fld>
            <a:endParaRPr lang="en-GB"/>
          </a:p>
        </p:txBody>
      </p:sp>
    </p:spTree>
    <p:extLst>
      <p:ext uri="{BB962C8B-B14F-4D97-AF65-F5344CB8AC3E}">
        <p14:creationId xmlns:p14="http://schemas.microsoft.com/office/powerpoint/2010/main" val="3057479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6C6185-798C-4835-8F21-A8AF33F9A3B2}"/>
              </a:ext>
            </a:extLst>
          </p:cNvPr>
          <p:cNvSpPr>
            <a:spLocks noGrp="1"/>
          </p:cNvSpPr>
          <p:nvPr>
            <p:ph idx="1"/>
          </p:nvPr>
        </p:nvSpPr>
        <p:spPr>
          <a:xfrm>
            <a:off x="457200" y="211597"/>
            <a:ext cx="8229600" cy="3916363"/>
          </a:xfrm>
        </p:spPr>
        <p:txBody>
          <a:bodyPr/>
          <a:lstStyle/>
          <a:p>
            <a:pPr marL="0" indent="0" algn="just">
              <a:spcBef>
                <a:spcPct val="0"/>
              </a:spcBef>
              <a:buNone/>
            </a:pPr>
            <a:r>
              <a:rPr lang="en-GB" sz="2000" dirty="0">
                <a:latin typeface="Arial"/>
                <a:cs typeface="Arial"/>
              </a:rPr>
              <a:t>6) Make sure to cite at least </a:t>
            </a:r>
            <a:r>
              <a:rPr lang="en-GB" sz="2000" b="1" dirty="0">
                <a:latin typeface="Arial"/>
                <a:cs typeface="Arial"/>
              </a:rPr>
              <a:t>4 different sources </a:t>
            </a:r>
            <a:r>
              <a:rPr lang="en-GB" sz="2000" dirty="0">
                <a:latin typeface="Arial"/>
                <a:cs typeface="Arial"/>
              </a:rPr>
              <a:t>to support your claims/ arguments</a:t>
            </a:r>
            <a:endParaRPr lang="en-US" sz="2000" dirty="0">
              <a:latin typeface="Arial"/>
              <a:cs typeface="Arial"/>
            </a:endParaRPr>
          </a:p>
          <a:p>
            <a:pPr marL="0" indent="0" algn="just">
              <a:spcBef>
                <a:spcPct val="0"/>
              </a:spcBef>
              <a:buNone/>
            </a:pPr>
            <a:endParaRPr lang="en-GB" sz="2000" dirty="0">
              <a:latin typeface="Arial"/>
              <a:cs typeface="Arial"/>
            </a:endParaRPr>
          </a:p>
          <a:p>
            <a:pPr marL="0" indent="0" algn="just">
              <a:spcBef>
                <a:spcPct val="0"/>
              </a:spcBef>
              <a:buNone/>
            </a:pPr>
            <a:r>
              <a:rPr lang="en-GB" sz="2000" dirty="0">
                <a:latin typeface="Arial"/>
                <a:cs typeface="Arial"/>
              </a:rPr>
              <a:t>7) Provide </a:t>
            </a:r>
            <a:r>
              <a:rPr lang="en-GB" sz="2000" b="1" dirty="0">
                <a:latin typeface="Arial"/>
                <a:cs typeface="Arial"/>
              </a:rPr>
              <a:t>FULL</a:t>
            </a:r>
            <a:r>
              <a:rPr lang="en-GB" sz="2000" dirty="0">
                <a:latin typeface="Arial"/>
                <a:cs typeface="Arial"/>
              </a:rPr>
              <a:t> references for any cited sources at the end of report</a:t>
            </a:r>
            <a:endParaRPr lang="en-US" sz="2000" dirty="0">
              <a:latin typeface="Arial"/>
              <a:cs typeface="Arial"/>
            </a:endParaRPr>
          </a:p>
          <a:p>
            <a:pPr marL="0" indent="0" algn="just">
              <a:spcBef>
                <a:spcPct val="0"/>
              </a:spcBef>
              <a:buNone/>
            </a:pPr>
            <a:endParaRPr lang="en-GB" sz="2000" dirty="0">
              <a:latin typeface="Arial"/>
              <a:cs typeface="Arial"/>
            </a:endParaRPr>
          </a:p>
          <a:p>
            <a:pPr marL="0" indent="0" algn="just">
              <a:spcBef>
                <a:spcPct val="0"/>
              </a:spcBef>
              <a:buNone/>
            </a:pPr>
            <a:r>
              <a:rPr lang="en-GB" sz="2000" dirty="0">
                <a:latin typeface="Arial"/>
                <a:cs typeface="Arial"/>
              </a:rPr>
              <a:t>8) Edit your first draft to be more clear and concise and make sure it includes examples to support your ideas</a:t>
            </a:r>
          </a:p>
          <a:p>
            <a:pPr marL="0" indent="0" algn="just">
              <a:spcBef>
                <a:spcPct val="0"/>
              </a:spcBef>
              <a:buNone/>
            </a:pPr>
            <a:endParaRPr lang="en-GB" sz="2000" dirty="0">
              <a:latin typeface="Arial"/>
              <a:cs typeface="Arial"/>
            </a:endParaRPr>
          </a:p>
          <a:p>
            <a:pPr marL="0" indent="0" algn="just">
              <a:spcBef>
                <a:spcPct val="0"/>
              </a:spcBef>
              <a:buNone/>
            </a:pPr>
            <a:r>
              <a:rPr lang="en-GB" sz="2000" dirty="0">
                <a:latin typeface="Arial"/>
                <a:cs typeface="Arial"/>
              </a:rPr>
              <a:t>9) Proofread your paper, check that your paragraphs follow the TEEL structure, check that sentences are complete, there are no typos or spelling mistakes and grammar is accurate. Do this by READING YOUR PAPER OUT LOUD.</a:t>
            </a:r>
          </a:p>
          <a:p>
            <a:pPr marL="0" indent="0" algn="just">
              <a:spcBef>
                <a:spcPct val="0"/>
              </a:spcBef>
              <a:buNone/>
            </a:pPr>
            <a:endParaRPr lang="en-GB" sz="2000" dirty="0">
              <a:latin typeface="Arial"/>
              <a:cs typeface="Arial"/>
            </a:endParaRPr>
          </a:p>
          <a:p>
            <a:pPr marL="0" indent="0" algn="just">
              <a:spcBef>
                <a:spcPct val="0"/>
              </a:spcBef>
              <a:buNone/>
            </a:pPr>
            <a:r>
              <a:rPr lang="en-GB" sz="2000" dirty="0">
                <a:latin typeface="Arial"/>
                <a:cs typeface="Arial"/>
              </a:rPr>
              <a:t>10) Complete your table of contents with the appropriate page numbers and complete your title page with your information</a:t>
            </a:r>
          </a:p>
          <a:p>
            <a:pPr marL="0" indent="0" algn="just">
              <a:spcBef>
                <a:spcPct val="0"/>
              </a:spcBef>
              <a:buNone/>
            </a:pPr>
            <a:endParaRPr lang="en-GB" sz="2000" dirty="0">
              <a:solidFill>
                <a:srgbClr val="000000"/>
              </a:solidFill>
              <a:latin typeface="Arial"/>
              <a:cs typeface="Arial"/>
            </a:endParaRPr>
          </a:p>
          <a:p>
            <a:pPr marL="0" indent="0" algn="ctr">
              <a:spcBef>
                <a:spcPct val="0"/>
              </a:spcBef>
              <a:buNone/>
            </a:pPr>
            <a:r>
              <a:rPr lang="en-GB" sz="2400" b="1" dirty="0">
                <a:solidFill>
                  <a:srgbClr val="FF0000"/>
                </a:solidFill>
                <a:latin typeface="Arial"/>
                <a:cs typeface="Arial"/>
              </a:rPr>
              <a:t>SUBMIT BEFORE 14:00 on</a:t>
            </a:r>
            <a:r>
              <a:rPr lang="en-GB" sz="2400" b="1" u="sng" dirty="0">
                <a:solidFill>
                  <a:srgbClr val="FF0000"/>
                </a:solidFill>
                <a:latin typeface="Arial"/>
                <a:cs typeface="Arial"/>
              </a:rPr>
              <a:t> Friday 20th December </a:t>
            </a:r>
            <a:endParaRPr lang="en-GB" sz="2400" u="sng" dirty="0">
              <a:solidFill>
                <a:srgbClr val="FF0000"/>
              </a:solidFill>
              <a:latin typeface="Arial"/>
              <a:cs typeface="Arial"/>
            </a:endParaRPr>
          </a:p>
          <a:p>
            <a:pPr>
              <a:buFont typeface="Calibri,Sans-Serif" panose="020B0604020202020204" pitchFamily="34" charset="0"/>
              <a:buChar char="-"/>
            </a:pPr>
            <a:endParaRPr lang="en-US" sz="2400" dirty="0">
              <a:latin typeface="Arial"/>
              <a:cs typeface="Arial"/>
            </a:endParaRPr>
          </a:p>
          <a:p>
            <a:endParaRPr lang="en-US" dirty="0"/>
          </a:p>
        </p:txBody>
      </p:sp>
      <p:sp>
        <p:nvSpPr>
          <p:cNvPr id="4" name="Date Placeholder 3">
            <a:extLst>
              <a:ext uri="{FF2B5EF4-FFF2-40B4-BE49-F238E27FC236}">
                <a16:creationId xmlns:a16="http://schemas.microsoft.com/office/drawing/2014/main" id="{22F8FB73-B3EE-1785-42C4-52D0E4FBC70F}"/>
              </a:ext>
            </a:extLst>
          </p:cNvPr>
          <p:cNvSpPr>
            <a:spLocks noGrp="1"/>
          </p:cNvSpPr>
          <p:nvPr>
            <p:ph type="dt" sz="half" idx="10"/>
          </p:nvPr>
        </p:nvSpPr>
        <p:spPr/>
        <p:txBody>
          <a:bodyPr/>
          <a:lstStyle/>
          <a:p>
            <a:pPr>
              <a:defRPr/>
            </a:pPr>
            <a:fld id="{CDF502AA-C8CB-4132-B592-CA60B7C38ACE}" type="datetime1">
              <a:rPr lang="en-GB"/>
              <a:pPr>
                <a:defRPr/>
              </a:pPr>
              <a:t>18/11/2024</a:t>
            </a:fld>
            <a:endParaRPr lang="en-GB"/>
          </a:p>
        </p:txBody>
      </p:sp>
    </p:spTree>
    <p:extLst>
      <p:ext uri="{BB962C8B-B14F-4D97-AF65-F5344CB8AC3E}">
        <p14:creationId xmlns:p14="http://schemas.microsoft.com/office/powerpoint/2010/main" val="379552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rrowheads="1"/>
          </p:cNvSpPr>
          <p:nvPr>
            <p:ph type="title"/>
          </p:nvPr>
        </p:nvSpPr>
        <p:spPr>
          <a:xfrm>
            <a:off x="-579158" y="116632"/>
            <a:ext cx="10302316" cy="274042"/>
          </a:xfrm>
        </p:spPr>
        <p:txBody>
          <a:bodyPr/>
          <a:lstStyle/>
          <a:p>
            <a:pPr eaLnBrk="1" hangingPunct="1"/>
            <a:r>
              <a:rPr lang="en-GB" altLang="en-US" sz="2400" b="1">
                <a:solidFill>
                  <a:srgbClr val="FF0000"/>
                </a:solidFill>
                <a:latin typeface="Arial"/>
                <a:cs typeface="Arial"/>
              </a:rPr>
              <a:t>Suggested</a:t>
            </a:r>
            <a:r>
              <a:rPr lang="en-GB" altLang="en-US" sz="2400" b="1">
                <a:latin typeface="Arial"/>
                <a:cs typeface="Arial"/>
              </a:rPr>
              <a:t> Structure and </a:t>
            </a:r>
            <a:r>
              <a:rPr lang="en-GB" altLang="en-US" sz="2400" b="1">
                <a:solidFill>
                  <a:srgbClr val="FF0000"/>
                </a:solidFill>
                <a:latin typeface="Arial"/>
                <a:cs typeface="Arial"/>
              </a:rPr>
              <a:t>Suggested</a:t>
            </a:r>
            <a:r>
              <a:rPr lang="en-GB" altLang="en-US" sz="2400" b="1">
                <a:latin typeface="Arial"/>
                <a:cs typeface="Arial"/>
              </a:rPr>
              <a:t> Word Counts</a:t>
            </a:r>
          </a:p>
        </p:txBody>
      </p:sp>
      <p:sp>
        <p:nvSpPr>
          <p:cNvPr id="21507" name="Rectangle 3"/>
          <p:cNvSpPr>
            <a:spLocks noGrp="1" noChangeArrowheads="1"/>
          </p:cNvSpPr>
          <p:nvPr>
            <p:ph type="body" idx="1"/>
          </p:nvPr>
        </p:nvSpPr>
        <p:spPr>
          <a:xfrm>
            <a:off x="179512" y="425004"/>
            <a:ext cx="8784976" cy="3917032"/>
          </a:xfrm>
        </p:spPr>
        <p:txBody>
          <a:bodyPr/>
          <a:lstStyle/>
          <a:p>
            <a:pPr marL="0" indent="0" algn="just" eaLnBrk="1" hangingPunct="1">
              <a:lnSpc>
                <a:spcPct val="90000"/>
              </a:lnSpc>
              <a:buNone/>
            </a:pPr>
            <a:r>
              <a:rPr lang="en-GB" altLang="en-US" sz="1800" b="1">
                <a:latin typeface="Arial"/>
                <a:cs typeface="Arial"/>
              </a:rPr>
              <a:t>Section 1: Introduction </a:t>
            </a:r>
            <a:r>
              <a:rPr lang="en-GB" altLang="en-US" sz="1800" b="1">
                <a:solidFill>
                  <a:srgbClr val="7030A0"/>
                </a:solidFill>
                <a:latin typeface="Arial"/>
                <a:cs typeface="Arial"/>
              </a:rPr>
              <a:t>100-125 Words</a:t>
            </a:r>
          </a:p>
          <a:p>
            <a:pPr marL="0" indent="0" algn="just" eaLnBrk="1" hangingPunct="1">
              <a:lnSpc>
                <a:spcPct val="90000"/>
              </a:lnSpc>
              <a:buNone/>
            </a:pPr>
            <a:r>
              <a:rPr lang="en-GB" altLang="en-US" sz="1800" i="1">
                <a:latin typeface="Arial"/>
                <a:cs typeface="Arial"/>
              </a:rPr>
              <a:t>Briefly introduce the topic chosen (Motivation or Problem Solving). Define the topic with a cited definition. Outline your report and what the report will achieve.</a:t>
            </a:r>
          </a:p>
          <a:p>
            <a:pPr algn="just" eaLnBrk="1" hangingPunct="1">
              <a:lnSpc>
                <a:spcPct val="90000"/>
              </a:lnSpc>
              <a:buFont typeface="Wingdings" pitchFamily="2" charset="2"/>
              <a:buNone/>
            </a:pPr>
            <a:r>
              <a:rPr lang="en-GB" altLang="en-US" sz="1800" b="1">
                <a:latin typeface="Arial"/>
                <a:cs typeface="Arial"/>
              </a:rPr>
              <a:t>Section 2.1: Importance in Higher Education </a:t>
            </a:r>
            <a:r>
              <a:rPr lang="en-GB" altLang="en-US" sz="1800" b="1">
                <a:solidFill>
                  <a:srgbClr val="7030A0"/>
                </a:solidFill>
                <a:latin typeface="Arial"/>
                <a:cs typeface="Arial"/>
              </a:rPr>
              <a:t>150-175 Words</a:t>
            </a:r>
          </a:p>
          <a:p>
            <a:pPr algn="just" eaLnBrk="1" hangingPunct="1">
              <a:lnSpc>
                <a:spcPct val="90000"/>
              </a:lnSpc>
              <a:buFont typeface="Wingdings" pitchFamily="2" charset="2"/>
              <a:buNone/>
            </a:pPr>
            <a:r>
              <a:rPr lang="en-GB" altLang="en-US" sz="1800" i="1">
                <a:latin typeface="Arial"/>
                <a:cs typeface="Arial"/>
              </a:rPr>
              <a:t>Explain why this topic is important for students in a higher education context and give specific examples to support your points</a:t>
            </a:r>
          </a:p>
          <a:p>
            <a:pPr algn="just" eaLnBrk="1" hangingPunct="1">
              <a:lnSpc>
                <a:spcPct val="90000"/>
              </a:lnSpc>
              <a:buFont typeface="Wingdings" pitchFamily="2" charset="2"/>
              <a:buNone/>
            </a:pPr>
            <a:r>
              <a:rPr lang="en-GB" altLang="en-US" sz="1800" b="1">
                <a:latin typeface="Arial"/>
                <a:cs typeface="Arial"/>
              </a:rPr>
              <a:t>Section 2.2: Importance in Healthcare Employment </a:t>
            </a:r>
            <a:r>
              <a:rPr lang="en-GB" altLang="en-US" sz="1800" b="1">
                <a:solidFill>
                  <a:srgbClr val="7030A0"/>
                </a:solidFill>
                <a:latin typeface="Arial"/>
                <a:cs typeface="Arial"/>
              </a:rPr>
              <a:t>150-175 Words</a:t>
            </a:r>
          </a:p>
          <a:p>
            <a:pPr algn="just" eaLnBrk="1" hangingPunct="1">
              <a:lnSpc>
                <a:spcPct val="90000"/>
              </a:lnSpc>
              <a:buFont typeface="Wingdings" pitchFamily="2" charset="2"/>
              <a:buNone/>
            </a:pPr>
            <a:r>
              <a:rPr lang="en-GB" altLang="en-US" sz="1800" i="1">
                <a:latin typeface="Arial"/>
                <a:cs typeface="Arial"/>
              </a:rPr>
              <a:t>Explain why this topic is important for people working in healthcare and give specific examples to support your points</a:t>
            </a:r>
          </a:p>
          <a:p>
            <a:pPr algn="just" eaLnBrk="1" hangingPunct="1">
              <a:lnSpc>
                <a:spcPct val="90000"/>
              </a:lnSpc>
              <a:buFont typeface="Wingdings" pitchFamily="2" charset="2"/>
              <a:buNone/>
            </a:pPr>
            <a:r>
              <a:rPr lang="en-GB" altLang="en-US" sz="1800" b="1">
                <a:latin typeface="Arial"/>
                <a:cs typeface="Arial"/>
              </a:rPr>
              <a:t>Section 3: Tools, Techniques or Strategies for improvement/maintenance of this topic </a:t>
            </a:r>
            <a:r>
              <a:rPr lang="en-GB" altLang="en-US" sz="1800" b="1">
                <a:solidFill>
                  <a:srgbClr val="7030A0"/>
                </a:solidFill>
                <a:latin typeface="Arial"/>
                <a:cs typeface="Arial"/>
              </a:rPr>
              <a:t>200 Words</a:t>
            </a:r>
          </a:p>
          <a:p>
            <a:pPr algn="just" eaLnBrk="1" hangingPunct="1">
              <a:lnSpc>
                <a:spcPct val="90000"/>
              </a:lnSpc>
              <a:buFont typeface="Wingdings" pitchFamily="2" charset="2"/>
              <a:buNone/>
            </a:pPr>
            <a:r>
              <a:rPr lang="en-GB" altLang="en-US" sz="1800" i="1">
                <a:latin typeface="Arial"/>
                <a:cs typeface="Arial"/>
              </a:rPr>
              <a:t>Give at least </a:t>
            </a:r>
            <a:r>
              <a:rPr lang="en-GB" altLang="en-US" sz="1800" b="1">
                <a:latin typeface="Arial"/>
                <a:cs typeface="Arial"/>
              </a:rPr>
              <a:t>two research informed suggestions</a:t>
            </a:r>
            <a:r>
              <a:rPr lang="en-GB" altLang="en-US" sz="1800" i="1">
                <a:latin typeface="Arial"/>
                <a:cs typeface="Arial"/>
              </a:rPr>
              <a:t> for how students and healthcare workers can improve their problem solving skills (e.g. mind maps; brainstorming creative solutions) </a:t>
            </a:r>
            <a:r>
              <a:rPr lang="en-GB" altLang="en-US" sz="1800" b="1" i="1">
                <a:latin typeface="Arial"/>
                <a:cs typeface="Arial"/>
              </a:rPr>
              <a:t>or </a:t>
            </a:r>
            <a:r>
              <a:rPr lang="en-GB" altLang="en-US" sz="1800" i="1">
                <a:latin typeface="Arial"/>
                <a:cs typeface="Arial"/>
              </a:rPr>
              <a:t>motivation if they become demotivated (e.g. SMART goals). This can either be two suggestions which suit both students AND healthcare workers, or one suggestion which is better for students, and one suggestion which is better for healthcare workers (e.g. a specific course)</a:t>
            </a:r>
          </a:p>
          <a:p>
            <a:pPr algn="just" eaLnBrk="1" hangingPunct="1">
              <a:lnSpc>
                <a:spcPct val="90000"/>
              </a:lnSpc>
              <a:buFont typeface="Wingdings" pitchFamily="2" charset="2"/>
              <a:buNone/>
            </a:pPr>
            <a:r>
              <a:rPr lang="en-GB" altLang="en-US" sz="1800" b="1">
                <a:latin typeface="Arial"/>
                <a:cs typeface="Arial"/>
              </a:rPr>
              <a:t>Section 5: Conclusion </a:t>
            </a:r>
            <a:r>
              <a:rPr lang="en-GB" altLang="en-US" sz="1800" b="1">
                <a:solidFill>
                  <a:srgbClr val="7030A0"/>
                </a:solidFill>
                <a:latin typeface="Arial"/>
                <a:cs typeface="Arial"/>
              </a:rPr>
              <a:t>100 Words</a:t>
            </a:r>
          </a:p>
          <a:p>
            <a:pPr algn="just" eaLnBrk="1" hangingPunct="1">
              <a:lnSpc>
                <a:spcPct val="90000"/>
              </a:lnSpc>
              <a:buFont typeface="Wingdings" pitchFamily="2" charset="2"/>
              <a:buNone/>
            </a:pPr>
            <a:r>
              <a:rPr lang="en-GB" altLang="en-US" sz="1800" i="1">
                <a:latin typeface="Arial"/>
                <a:cs typeface="Arial"/>
              </a:rPr>
              <a:t>Summarize the main points of your report and reinforce the topic’s importance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5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50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50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150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150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150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1507">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1507">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150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rrowheads="1"/>
          </p:cNvSpPr>
          <p:nvPr>
            <p:ph type="title"/>
          </p:nvPr>
        </p:nvSpPr>
        <p:spPr>
          <a:xfrm>
            <a:off x="460524" y="188640"/>
            <a:ext cx="8435280" cy="346050"/>
          </a:xfrm>
        </p:spPr>
        <p:txBody>
          <a:bodyPr/>
          <a:lstStyle/>
          <a:p>
            <a:pPr eaLnBrk="1" hangingPunct="1"/>
            <a:r>
              <a:rPr lang="en-GB" altLang="en-US" sz="3500" b="1">
                <a:latin typeface="Arial"/>
                <a:cs typeface="Arial"/>
              </a:rPr>
              <a:t>Criteria 1: Engagement with Literature</a:t>
            </a:r>
          </a:p>
        </p:txBody>
      </p:sp>
      <p:sp>
        <p:nvSpPr>
          <p:cNvPr id="22531" name="Rectangle 3"/>
          <p:cNvSpPr>
            <a:spLocks noGrp="1" noChangeArrowheads="1"/>
          </p:cNvSpPr>
          <p:nvPr>
            <p:ph type="body" idx="1"/>
          </p:nvPr>
        </p:nvSpPr>
        <p:spPr>
          <a:xfrm>
            <a:off x="249858" y="813017"/>
            <a:ext cx="8634838" cy="4492586"/>
          </a:xfrm>
        </p:spPr>
        <p:txBody>
          <a:bodyPr/>
          <a:lstStyle/>
          <a:p>
            <a:pPr marL="660400" indent="-660400" eaLnBrk="1" hangingPunct="1">
              <a:lnSpc>
                <a:spcPct val="90000"/>
              </a:lnSpc>
            </a:pPr>
            <a:r>
              <a:rPr lang="en-GB" altLang="en-US" sz="2800" dirty="0">
                <a:latin typeface="Arial"/>
                <a:cs typeface="Arial"/>
              </a:rPr>
              <a:t>Citations and references should be accurate (we teach you this in </a:t>
            </a:r>
            <a:r>
              <a:rPr lang="en-GB" altLang="en-US" sz="2800" b="1" dirty="0">
                <a:solidFill>
                  <a:srgbClr val="0070C0"/>
                </a:solidFill>
                <a:latin typeface="Arial"/>
                <a:cs typeface="Arial"/>
              </a:rPr>
              <a:t>Week 3</a:t>
            </a:r>
            <a:r>
              <a:rPr lang="en-GB" altLang="en-US" sz="2800" dirty="0">
                <a:latin typeface="Arial"/>
                <a:cs typeface="Arial"/>
              </a:rPr>
              <a:t>!)</a:t>
            </a:r>
          </a:p>
          <a:p>
            <a:pPr marL="660400" indent="-660400" eaLnBrk="1" hangingPunct="1">
              <a:lnSpc>
                <a:spcPct val="90000"/>
              </a:lnSpc>
            </a:pPr>
            <a:r>
              <a:rPr lang="en-GB" altLang="en-US" sz="2800" dirty="0">
                <a:latin typeface="Arial"/>
                <a:cs typeface="Arial"/>
              </a:rPr>
              <a:t>You </a:t>
            </a:r>
            <a:r>
              <a:rPr lang="en-GB" altLang="en-US" sz="2800" b="1" dirty="0">
                <a:latin typeface="Arial"/>
                <a:cs typeface="Arial"/>
              </a:rPr>
              <a:t>must</a:t>
            </a:r>
            <a:r>
              <a:rPr lang="en-GB" altLang="en-US" sz="2800" dirty="0">
                <a:latin typeface="Arial"/>
                <a:cs typeface="Arial"/>
              </a:rPr>
              <a:t> use a minimum of 4 sources</a:t>
            </a:r>
          </a:p>
          <a:p>
            <a:pPr marL="660400" indent="-660400" eaLnBrk="1" hangingPunct="1">
              <a:lnSpc>
                <a:spcPct val="90000"/>
              </a:lnSpc>
            </a:pPr>
            <a:r>
              <a:rPr lang="en-GB" altLang="en-US" sz="2800" dirty="0">
                <a:latin typeface="Arial"/>
                <a:cs typeface="Arial"/>
              </a:rPr>
              <a:t>References must be </a:t>
            </a:r>
            <a:r>
              <a:rPr lang="en-GB" altLang="en-US" sz="2800" b="1" dirty="0">
                <a:latin typeface="Arial"/>
                <a:cs typeface="Arial"/>
              </a:rPr>
              <a:t>accurate </a:t>
            </a:r>
            <a:r>
              <a:rPr lang="en-GB" altLang="en-US" sz="2800" dirty="0">
                <a:latin typeface="Arial"/>
                <a:cs typeface="Arial"/>
              </a:rPr>
              <a:t>and </a:t>
            </a:r>
            <a:r>
              <a:rPr lang="en-GB" altLang="en-US" sz="2800" b="1" dirty="0">
                <a:latin typeface="Arial"/>
                <a:cs typeface="Arial"/>
              </a:rPr>
              <a:t>complete</a:t>
            </a:r>
          </a:p>
          <a:p>
            <a:pPr marL="660400" indent="-660400" eaLnBrk="1" hangingPunct="1">
              <a:lnSpc>
                <a:spcPct val="90000"/>
              </a:lnSpc>
            </a:pPr>
            <a:r>
              <a:rPr lang="en-GB" altLang="en-US" sz="2800" dirty="0">
                <a:latin typeface="Arial"/>
                <a:cs typeface="Arial"/>
              </a:rPr>
              <a:t>You should make a strong attempt to paraphrase (</a:t>
            </a:r>
            <a:r>
              <a:rPr lang="en-GB" altLang="en-US" sz="2800" b="1" dirty="0">
                <a:solidFill>
                  <a:srgbClr val="0070C0"/>
                </a:solidFill>
                <a:latin typeface="Arial"/>
                <a:cs typeface="Arial"/>
              </a:rPr>
              <a:t>Week 4</a:t>
            </a:r>
            <a:r>
              <a:rPr lang="en-GB" altLang="en-US" sz="2800" dirty="0">
                <a:latin typeface="Arial"/>
                <a:cs typeface="Arial"/>
              </a:rPr>
              <a:t> materials help with this) and should not just copy and paste from the sources</a:t>
            </a:r>
          </a:p>
        </p:txBody>
      </p:sp>
    </p:spTree>
    <p:extLst>
      <p:ext uri="{BB962C8B-B14F-4D97-AF65-F5344CB8AC3E}">
        <p14:creationId xmlns:p14="http://schemas.microsoft.com/office/powerpoint/2010/main" val="1694368323"/>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53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53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53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7D105-A217-224E-3B1A-3573A7AC2992}"/>
              </a:ext>
            </a:extLst>
          </p:cNvPr>
          <p:cNvSpPr>
            <a:spLocks noGrp="1"/>
          </p:cNvSpPr>
          <p:nvPr>
            <p:ph type="title"/>
          </p:nvPr>
        </p:nvSpPr>
        <p:spPr>
          <a:xfrm>
            <a:off x="239405" y="114300"/>
            <a:ext cx="8575377" cy="573046"/>
          </a:xfrm>
        </p:spPr>
        <p:txBody>
          <a:bodyPr/>
          <a:lstStyle/>
          <a:p>
            <a:r>
              <a:rPr lang="en-US" sz="3200" b="1">
                <a:latin typeface="Arial"/>
                <a:cs typeface="Arial"/>
              </a:rPr>
              <a:t>Criteria 2: Knowledge and Understanding</a:t>
            </a:r>
          </a:p>
        </p:txBody>
      </p:sp>
      <p:sp>
        <p:nvSpPr>
          <p:cNvPr id="3" name="Content Placeholder 2">
            <a:extLst>
              <a:ext uri="{FF2B5EF4-FFF2-40B4-BE49-F238E27FC236}">
                <a16:creationId xmlns:a16="http://schemas.microsoft.com/office/drawing/2014/main" id="{98893A6E-20F6-224C-3D76-937A9DE553E7}"/>
              </a:ext>
            </a:extLst>
          </p:cNvPr>
          <p:cNvSpPr>
            <a:spLocks noGrp="1"/>
          </p:cNvSpPr>
          <p:nvPr>
            <p:ph idx="1"/>
          </p:nvPr>
        </p:nvSpPr>
        <p:spPr>
          <a:xfrm>
            <a:off x="201930" y="687346"/>
            <a:ext cx="8702665" cy="4896544"/>
          </a:xfrm>
        </p:spPr>
        <p:txBody>
          <a:bodyPr/>
          <a:lstStyle/>
          <a:p>
            <a:pPr marL="0" indent="0" algn="just">
              <a:buNone/>
            </a:pPr>
            <a:r>
              <a:rPr lang="en-GB" sz="2100" dirty="0">
                <a:solidFill>
                  <a:srgbClr val="0D0D0D"/>
                </a:solidFill>
                <a:highlight>
                  <a:srgbClr val="FFFFFF"/>
                </a:highlight>
                <a:latin typeface="Arial"/>
                <a:cs typeface="Arial"/>
              </a:rPr>
              <a:t>For the </a:t>
            </a:r>
            <a:r>
              <a:rPr lang="en-GB" sz="2100" b="1" dirty="0">
                <a:solidFill>
                  <a:srgbClr val="0D0D0D"/>
                </a:solidFill>
                <a:highlight>
                  <a:srgbClr val="FFFFFF"/>
                </a:highlight>
                <a:latin typeface="Arial"/>
                <a:cs typeface="Arial"/>
              </a:rPr>
              <a:t>Task 3 Report</a:t>
            </a:r>
            <a:r>
              <a:rPr lang="en-GB" sz="2100" dirty="0">
                <a:solidFill>
                  <a:srgbClr val="0D0D0D"/>
                </a:solidFill>
                <a:highlight>
                  <a:srgbClr val="FFFFFF"/>
                </a:highlight>
                <a:latin typeface="Arial"/>
                <a:cs typeface="Arial"/>
              </a:rPr>
              <a:t>, you need to show:</a:t>
            </a:r>
          </a:p>
          <a:p>
            <a:pPr marL="0" indent="0" algn="just">
              <a:buNone/>
            </a:pPr>
            <a:r>
              <a:rPr lang="en-GB" sz="2100" dirty="0">
                <a:solidFill>
                  <a:srgbClr val="0D0D0D"/>
                </a:solidFill>
                <a:highlight>
                  <a:srgbClr val="FFFFFF"/>
                </a:highlight>
                <a:latin typeface="Arial"/>
                <a:cs typeface="Arial"/>
              </a:rPr>
              <a:t>• That you have </a:t>
            </a:r>
            <a:r>
              <a:rPr lang="en-GB" sz="2100" b="1" dirty="0">
                <a:solidFill>
                  <a:srgbClr val="0D0D0D"/>
                </a:solidFill>
                <a:highlight>
                  <a:srgbClr val="FFFFFF"/>
                </a:highlight>
                <a:latin typeface="Arial"/>
                <a:cs typeface="Arial"/>
              </a:rPr>
              <a:t>understood</a:t>
            </a:r>
            <a:r>
              <a:rPr lang="en-GB" sz="2100" dirty="0">
                <a:solidFill>
                  <a:srgbClr val="0D0D0D"/>
                </a:solidFill>
                <a:highlight>
                  <a:srgbClr val="FFFFFF"/>
                </a:highlight>
                <a:latin typeface="Arial"/>
                <a:cs typeface="Arial"/>
              </a:rPr>
              <a:t> your selected topic and their </a:t>
            </a:r>
            <a:r>
              <a:rPr lang="en-GB" sz="2100" b="1" dirty="0">
                <a:solidFill>
                  <a:srgbClr val="0D0D0D"/>
                </a:solidFill>
                <a:highlight>
                  <a:srgbClr val="FFFFFF"/>
                </a:highlight>
                <a:latin typeface="Arial"/>
                <a:cs typeface="Arial"/>
              </a:rPr>
              <a:t>importance</a:t>
            </a:r>
            <a:r>
              <a:rPr lang="en-GB" sz="2100" dirty="0">
                <a:solidFill>
                  <a:srgbClr val="0D0D0D"/>
                </a:solidFill>
                <a:highlight>
                  <a:srgbClr val="FFFFFF"/>
                </a:highlight>
                <a:latin typeface="Arial"/>
                <a:cs typeface="Arial"/>
              </a:rPr>
              <a:t> in a higher education and employment setting.</a:t>
            </a:r>
          </a:p>
          <a:p>
            <a:pPr marL="0" indent="0" algn="just">
              <a:buNone/>
            </a:pPr>
            <a:r>
              <a:rPr lang="en-GB" sz="2100" dirty="0">
                <a:solidFill>
                  <a:srgbClr val="0D0D0D"/>
                </a:solidFill>
                <a:highlight>
                  <a:srgbClr val="FFFFFF"/>
                </a:highlight>
                <a:latin typeface="Arial"/>
                <a:cs typeface="Arial"/>
              </a:rPr>
              <a:t>• If you choose </a:t>
            </a:r>
            <a:r>
              <a:rPr lang="en-GB" sz="2100" b="1" dirty="0">
                <a:solidFill>
                  <a:srgbClr val="FF0000"/>
                </a:solidFill>
                <a:highlight>
                  <a:srgbClr val="FFFFFF"/>
                </a:highlight>
                <a:latin typeface="Arial"/>
                <a:cs typeface="Arial"/>
              </a:rPr>
              <a:t>problem solving </a:t>
            </a:r>
            <a:r>
              <a:rPr lang="en-GB" sz="2100" b="1" dirty="0">
                <a:highlight>
                  <a:srgbClr val="FFFFFF"/>
                </a:highlight>
                <a:latin typeface="Arial"/>
                <a:cs typeface="Arial"/>
              </a:rPr>
              <a:t>or</a:t>
            </a:r>
            <a:r>
              <a:rPr lang="en-GB" sz="2100" b="1" dirty="0">
                <a:solidFill>
                  <a:srgbClr val="000000"/>
                </a:solidFill>
                <a:highlight>
                  <a:srgbClr val="FFFFFF"/>
                </a:highlight>
                <a:latin typeface="Arial"/>
                <a:cs typeface="Arial"/>
              </a:rPr>
              <a:t> </a:t>
            </a:r>
            <a:r>
              <a:rPr lang="en-GB" sz="2100" b="1" dirty="0">
                <a:solidFill>
                  <a:srgbClr val="FF0000"/>
                </a:solidFill>
                <a:highlight>
                  <a:srgbClr val="FFFFFF"/>
                </a:highlight>
                <a:latin typeface="Arial"/>
                <a:cs typeface="Arial"/>
              </a:rPr>
              <a:t>critical thinking skills</a:t>
            </a:r>
            <a:r>
              <a:rPr lang="en-GB" sz="2100" dirty="0">
                <a:solidFill>
                  <a:srgbClr val="0D0D0D"/>
                </a:solidFill>
                <a:highlight>
                  <a:srgbClr val="FFFFFF"/>
                </a:highlight>
                <a:latin typeface="Arial"/>
                <a:cs typeface="Arial"/>
              </a:rPr>
              <a:t> you should first </a:t>
            </a:r>
            <a:r>
              <a:rPr lang="en-GB" sz="2100" b="1" dirty="0">
                <a:solidFill>
                  <a:srgbClr val="0D0D0D"/>
                </a:solidFill>
                <a:highlight>
                  <a:srgbClr val="FFFFFF"/>
                </a:highlight>
                <a:latin typeface="Arial"/>
                <a:cs typeface="Arial"/>
              </a:rPr>
              <a:t>define</a:t>
            </a:r>
            <a:r>
              <a:rPr lang="en-GB" sz="2100" dirty="0">
                <a:solidFill>
                  <a:srgbClr val="0D0D0D"/>
                </a:solidFill>
                <a:highlight>
                  <a:srgbClr val="FFFFFF"/>
                </a:highlight>
                <a:latin typeface="Arial"/>
                <a:cs typeface="Arial"/>
              </a:rPr>
              <a:t> it in the introduction, and then </a:t>
            </a:r>
            <a:r>
              <a:rPr lang="en-GB" sz="2100" b="1" dirty="0">
                <a:solidFill>
                  <a:srgbClr val="0D0D0D"/>
                </a:solidFill>
                <a:highlight>
                  <a:srgbClr val="FFFFFF"/>
                </a:highlight>
                <a:latin typeface="Arial"/>
                <a:cs typeface="Arial"/>
              </a:rPr>
              <a:t>discuss its importance </a:t>
            </a:r>
            <a:r>
              <a:rPr lang="en-GB" sz="2100" dirty="0">
                <a:solidFill>
                  <a:srgbClr val="0D0D0D"/>
                </a:solidFill>
                <a:highlight>
                  <a:srgbClr val="FFFFFF"/>
                </a:highlight>
                <a:latin typeface="Arial"/>
                <a:cs typeface="Arial"/>
              </a:rPr>
              <a:t>in a </a:t>
            </a:r>
            <a:r>
              <a:rPr lang="en-GB" sz="2100" b="1" dirty="0">
                <a:solidFill>
                  <a:srgbClr val="0D0D0D"/>
                </a:solidFill>
                <a:highlight>
                  <a:srgbClr val="FFFFFF"/>
                </a:highlight>
                <a:latin typeface="Arial"/>
                <a:cs typeface="Arial"/>
              </a:rPr>
              <a:t>higher education setting,</a:t>
            </a:r>
            <a:r>
              <a:rPr lang="en-GB" sz="2100" dirty="0">
                <a:solidFill>
                  <a:srgbClr val="0D0D0D"/>
                </a:solidFill>
                <a:highlight>
                  <a:srgbClr val="FFFFFF"/>
                </a:highlight>
                <a:latin typeface="Arial"/>
                <a:cs typeface="Arial"/>
              </a:rPr>
              <a:t> and a </a:t>
            </a:r>
            <a:r>
              <a:rPr lang="en-GB" sz="2100" b="1" dirty="0">
                <a:solidFill>
                  <a:srgbClr val="0D0D0D"/>
                </a:solidFill>
                <a:highlight>
                  <a:srgbClr val="FFFFFF"/>
                </a:highlight>
                <a:latin typeface="Arial"/>
                <a:cs typeface="Arial"/>
              </a:rPr>
              <a:t>healthcare employment setting, </a:t>
            </a:r>
            <a:r>
              <a:rPr lang="en-GB" sz="2100" dirty="0">
                <a:solidFill>
                  <a:srgbClr val="0D0D0D"/>
                </a:solidFill>
                <a:highlight>
                  <a:srgbClr val="FFFFFF"/>
                </a:highlight>
                <a:latin typeface="Arial"/>
                <a:cs typeface="Arial"/>
              </a:rPr>
              <a:t>finally</a:t>
            </a:r>
            <a:r>
              <a:rPr lang="en-GB" sz="2100" b="1" dirty="0">
                <a:solidFill>
                  <a:srgbClr val="0D0D0D"/>
                </a:solidFill>
                <a:highlight>
                  <a:srgbClr val="FFFFFF"/>
                </a:highlight>
                <a:latin typeface="Arial"/>
                <a:cs typeface="Arial"/>
              </a:rPr>
              <a:t> explaining </a:t>
            </a:r>
            <a:r>
              <a:rPr lang="en-GB" sz="2100" dirty="0">
                <a:solidFill>
                  <a:srgbClr val="0D0D0D"/>
                </a:solidFill>
                <a:highlight>
                  <a:srgbClr val="FFFFFF"/>
                </a:highlight>
                <a:latin typeface="Arial"/>
                <a:cs typeface="Arial"/>
              </a:rPr>
              <a:t>tools/techniques for university students and healthcare workers.</a:t>
            </a:r>
            <a:endParaRPr lang="en-GB" sz="2100" b="1" dirty="0">
              <a:solidFill>
                <a:srgbClr val="0D0D0D"/>
              </a:solidFill>
              <a:highlight>
                <a:srgbClr val="FFFFFF"/>
              </a:highlight>
              <a:latin typeface="Arial"/>
              <a:cs typeface="Arial"/>
            </a:endParaRPr>
          </a:p>
          <a:p>
            <a:pPr marL="0" indent="0" algn="just">
              <a:buNone/>
            </a:pPr>
            <a:r>
              <a:rPr lang="en-GB" sz="2100" dirty="0">
                <a:solidFill>
                  <a:srgbClr val="0D0D0D"/>
                </a:solidFill>
                <a:highlight>
                  <a:srgbClr val="FFFFFF"/>
                </a:highlight>
                <a:latin typeface="Arial"/>
                <a:cs typeface="Arial"/>
              </a:rPr>
              <a:t>• If you choose </a:t>
            </a:r>
            <a:r>
              <a:rPr lang="en-GB" sz="2100" b="1" dirty="0">
                <a:solidFill>
                  <a:srgbClr val="FF0000"/>
                </a:solidFill>
                <a:highlight>
                  <a:srgbClr val="FFFFFF"/>
                </a:highlight>
                <a:latin typeface="Arial"/>
                <a:cs typeface="Arial"/>
              </a:rPr>
              <a:t>motivation</a:t>
            </a:r>
            <a:r>
              <a:rPr lang="en-GB" sz="2100" dirty="0">
                <a:solidFill>
                  <a:srgbClr val="0D0D0D"/>
                </a:solidFill>
                <a:highlight>
                  <a:srgbClr val="FFFFFF"/>
                </a:highlight>
                <a:latin typeface="Arial"/>
                <a:cs typeface="Arial"/>
              </a:rPr>
              <a:t>, you should first </a:t>
            </a:r>
            <a:r>
              <a:rPr lang="en-GB" sz="2100" b="1" dirty="0">
                <a:solidFill>
                  <a:srgbClr val="0D0D0D"/>
                </a:solidFill>
                <a:highlight>
                  <a:srgbClr val="FFFFFF"/>
                </a:highlight>
                <a:latin typeface="Arial"/>
                <a:cs typeface="Arial"/>
              </a:rPr>
              <a:t>define</a:t>
            </a:r>
            <a:r>
              <a:rPr lang="en-GB" sz="2100" dirty="0">
                <a:solidFill>
                  <a:srgbClr val="0D0D0D"/>
                </a:solidFill>
                <a:highlight>
                  <a:srgbClr val="FFFFFF"/>
                </a:highlight>
                <a:latin typeface="Arial"/>
                <a:cs typeface="Arial"/>
              </a:rPr>
              <a:t> it, </a:t>
            </a:r>
            <a:r>
              <a:rPr lang="en-GB" sz="2100" b="1" dirty="0">
                <a:solidFill>
                  <a:srgbClr val="0D0D0D"/>
                </a:solidFill>
                <a:highlight>
                  <a:srgbClr val="FFFFFF"/>
                </a:highlight>
                <a:latin typeface="Arial"/>
                <a:cs typeface="Arial"/>
              </a:rPr>
              <a:t>explain</a:t>
            </a:r>
            <a:r>
              <a:rPr lang="en-GB" sz="2100" dirty="0">
                <a:solidFill>
                  <a:srgbClr val="0D0D0D"/>
                </a:solidFill>
                <a:highlight>
                  <a:srgbClr val="FFFFFF"/>
                </a:highlight>
                <a:latin typeface="Arial"/>
                <a:cs typeface="Arial"/>
              </a:rPr>
              <a:t> the two types of motivation (extrinsic and intrinsic), and then </a:t>
            </a:r>
            <a:r>
              <a:rPr lang="en-GB" sz="2100" b="1" dirty="0">
                <a:solidFill>
                  <a:srgbClr val="0D0D0D"/>
                </a:solidFill>
                <a:highlight>
                  <a:srgbClr val="FFFFFF"/>
                </a:highlight>
                <a:latin typeface="Arial"/>
                <a:cs typeface="Arial"/>
              </a:rPr>
              <a:t>discuss</a:t>
            </a:r>
            <a:r>
              <a:rPr lang="en-GB" sz="2100" dirty="0">
                <a:solidFill>
                  <a:srgbClr val="0D0D0D"/>
                </a:solidFill>
                <a:highlight>
                  <a:srgbClr val="FFFFFF"/>
                </a:highlight>
                <a:latin typeface="Arial"/>
                <a:cs typeface="Arial"/>
              </a:rPr>
              <a:t> its </a:t>
            </a:r>
            <a:r>
              <a:rPr lang="en-GB" sz="2100" b="1" dirty="0">
                <a:solidFill>
                  <a:srgbClr val="0D0D0D"/>
                </a:solidFill>
                <a:highlight>
                  <a:srgbClr val="FFFFFF"/>
                </a:highlight>
                <a:latin typeface="Arial"/>
                <a:cs typeface="Arial"/>
              </a:rPr>
              <a:t>importance</a:t>
            </a:r>
            <a:r>
              <a:rPr lang="en-GB" sz="2100" dirty="0">
                <a:solidFill>
                  <a:srgbClr val="0D0D0D"/>
                </a:solidFill>
                <a:highlight>
                  <a:srgbClr val="FFFFFF"/>
                </a:highlight>
                <a:latin typeface="Arial"/>
                <a:cs typeface="Arial"/>
              </a:rPr>
              <a:t> in a </a:t>
            </a:r>
            <a:r>
              <a:rPr lang="en-GB" sz="2100" b="1" dirty="0">
                <a:solidFill>
                  <a:srgbClr val="0D0D0D"/>
                </a:solidFill>
                <a:highlight>
                  <a:srgbClr val="FFFFFF"/>
                </a:highlight>
                <a:latin typeface="Arial"/>
                <a:cs typeface="Arial"/>
              </a:rPr>
              <a:t>higher education setting </a:t>
            </a:r>
            <a:r>
              <a:rPr lang="en-GB" sz="2100" dirty="0">
                <a:solidFill>
                  <a:srgbClr val="0D0D0D"/>
                </a:solidFill>
                <a:highlight>
                  <a:srgbClr val="FFFFFF"/>
                </a:highlight>
                <a:latin typeface="Arial"/>
                <a:cs typeface="Arial"/>
              </a:rPr>
              <a:t>and a </a:t>
            </a:r>
            <a:r>
              <a:rPr lang="en-GB" sz="2100" b="1" dirty="0">
                <a:solidFill>
                  <a:srgbClr val="0D0D0D"/>
                </a:solidFill>
                <a:highlight>
                  <a:srgbClr val="FFFFFF"/>
                </a:highlight>
                <a:latin typeface="Arial"/>
                <a:cs typeface="Arial"/>
              </a:rPr>
              <a:t>healthcare employment setting, </a:t>
            </a:r>
            <a:r>
              <a:rPr lang="en-GB" sz="2100" dirty="0">
                <a:solidFill>
                  <a:srgbClr val="0D0D0D"/>
                </a:solidFill>
                <a:highlight>
                  <a:srgbClr val="FFFFFF"/>
                </a:highlight>
                <a:latin typeface="Arial"/>
                <a:cs typeface="Arial"/>
              </a:rPr>
              <a:t>then</a:t>
            </a:r>
            <a:r>
              <a:rPr lang="en-GB" sz="2100" b="1" dirty="0">
                <a:solidFill>
                  <a:srgbClr val="0D0D0D"/>
                </a:solidFill>
                <a:highlight>
                  <a:srgbClr val="FFFFFF"/>
                </a:highlight>
                <a:latin typeface="Arial"/>
                <a:cs typeface="Arial"/>
              </a:rPr>
              <a:t> explain </a:t>
            </a:r>
            <a:r>
              <a:rPr lang="en-GB" sz="2100" dirty="0">
                <a:solidFill>
                  <a:srgbClr val="0D0D0D"/>
                </a:solidFill>
                <a:highlight>
                  <a:srgbClr val="FFFFFF"/>
                </a:highlight>
                <a:latin typeface="Arial"/>
                <a:cs typeface="Arial"/>
              </a:rPr>
              <a:t>tools/techniques for increasing/maintaining motivation for students/healthcare workers</a:t>
            </a:r>
          </a:p>
          <a:p>
            <a:pPr marL="0" indent="0" algn="just">
              <a:buNone/>
            </a:pPr>
            <a:r>
              <a:rPr lang="en-GB" sz="2100" dirty="0">
                <a:solidFill>
                  <a:srgbClr val="0D0D0D"/>
                </a:solidFill>
                <a:highlight>
                  <a:srgbClr val="FFFFFF"/>
                </a:highlight>
                <a:latin typeface="Arial"/>
                <a:cs typeface="Arial"/>
              </a:rPr>
              <a:t>• You should provide </a:t>
            </a:r>
            <a:r>
              <a:rPr lang="en-GB" sz="2100" b="1" dirty="0">
                <a:solidFill>
                  <a:srgbClr val="0D0D0D"/>
                </a:solidFill>
                <a:highlight>
                  <a:srgbClr val="FFFFFF"/>
                </a:highlight>
                <a:latin typeface="Arial"/>
                <a:cs typeface="Arial"/>
              </a:rPr>
              <a:t>detailed examples </a:t>
            </a:r>
            <a:r>
              <a:rPr lang="en-GB" sz="2100" dirty="0">
                <a:solidFill>
                  <a:srgbClr val="0D0D0D"/>
                </a:solidFill>
                <a:highlight>
                  <a:srgbClr val="FFFFFF"/>
                </a:highlight>
                <a:latin typeface="Arial"/>
                <a:cs typeface="Arial"/>
              </a:rPr>
              <a:t>and </a:t>
            </a:r>
            <a:r>
              <a:rPr lang="en-GB" sz="2100" b="1" dirty="0">
                <a:solidFill>
                  <a:srgbClr val="0D0D0D"/>
                </a:solidFill>
                <a:highlight>
                  <a:srgbClr val="FFFFFF"/>
                </a:highlight>
                <a:latin typeface="Arial"/>
                <a:cs typeface="Arial"/>
              </a:rPr>
              <a:t>evidence</a:t>
            </a:r>
            <a:r>
              <a:rPr lang="en-GB" sz="2100" dirty="0">
                <a:solidFill>
                  <a:srgbClr val="0D0D0D"/>
                </a:solidFill>
                <a:highlight>
                  <a:srgbClr val="FFFFFF"/>
                </a:highlight>
                <a:latin typeface="Arial"/>
                <a:cs typeface="Arial"/>
              </a:rPr>
              <a:t> to support your arguments. </a:t>
            </a:r>
          </a:p>
        </p:txBody>
      </p:sp>
      <p:sp>
        <p:nvSpPr>
          <p:cNvPr id="4" name="Date Placeholder 3">
            <a:extLst>
              <a:ext uri="{FF2B5EF4-FFF2-40B4-BE49-F238E27FC236}">
                <a16:creationId xmlns:a16="http://schemas.microsoft.com/office/drawing/2014/main" id="{985F5079-4AB1-6E03-AD12-FEA45F40C692}"/>
              </a:ext>
            </a:extLst>
          </p:cNvPr>
          <p:cNvSpPr>
            <a:spLocks noGrp="1"/>
          </p:cNvSpPr>
          <p:nvPr>
            <p:ph type="dt" sz="half" idx="10"/>
          </p:nvPr>
        </p:nvSpPr>
        <p:spPr/>
        <p:txBody>
          <a:bodyPr/>
          <a:lstStyle/>
          <a:p>
            <a:pPr>
              <a:defRPr/>
            </a:pPr>
            <a:fld id="{CDF502AA-C8CB-4132-B592-CA60B7C38ACE}" type="datetime1">
              <a:rPr lang="en-GB" smtClean="0"/>
              <a:pPr>
                <a:defRPr/>
              </a:pPr>
              <a:t>18/11/2024</a:t>
            </a:fld>
            <a:endParaRPr lang="en-GB"/>
          </a:p>
        </p:txBody>
      </p:sp>
    </p:spTree>
    <p:extLst>
      <p:ext uri="{BB962C8B-B14F-4D97-AF65-F5344CB8AC3E}">
        <p14:creationId xmlns:p14="http://schemas.microsoft.com/office/powerpoint/2010/main" val="764041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07114-2745-776A-F310-120C2603D997}"/>
              </a:ext>
            </a:extLst>
          </p:cNvPr>
          <p:cNvSpPr>
            <a:spLocks noGrp="1"/>
          </p:cNvSpPr>
          <p:nvPr>
            <p:ph type="title"/>
          </p:nvPr>
        </p:nvSpPr>
        <p:spPr>
          <a:xfrm>
            <a:off x="-555846" y="316070"/>
            <a:ext cx="10374811" cy="490066"/>
          </a:xfrm>
        </p:spPr>
        <p:txBody>
          <a:bodyPr/>
          <a:lstStyle/>
          <a:p>
            <a:r>
              <a:rPr lang="en-GB" sz="3200" b="1">
                <a:latin typeface="Arial"/>
                <a:cs typeface="Arial"/>
              </a:rPr>
              <a:t>Criteria 5: Transferable Skills for Life and Professional Practice</a:t>
            </a:r>
          </a:p>
        </p:txBody>
      </p:sp>
      <p:sp>
        <p:nvSpPr>
          <p:cNvPr id="3" name="Content Placeholder 2">
            <a:extLst>
              <a:ext uri="{FF2B5EF4-FFF2-40B4-BE49-F238E27FC236}">
                <a16:creationId xmlns:a16="http://schemas.microsoft.com/office/drawing/2014/main" id="{B746F572-2081-66EF-4E20-52AB7315519B}"/>
              </a:ext>
            </a:extLst>
          </p:cNvPr>
          <p:cNvSpPr>
            <a:spLocks noGrp="1"/>
          </p:cNvSpPr>
          <p:nvPr>
            <p:ph idx="1"/>
          </p:nvPr>
        </p:nvSpPr>
        <p:spPr>
          <a:xfrm>
            <a:off x="457200" y="1385660"/>
            <a:ext cx="8507288" cy="3989040"/>
          </a:xfrm>
        </p:spPr>
        <p:txBody>
          <a:bodyPr/>
          <a:lstStyle/>
          <a:p>
            <a:endParaRPr lang="en-GB"/>
          </a:p>
          <a:p>
            <a:endParaRPr lang="en-GB"/>
          </a:p>
          <a:p>
            <a:endParaRPr lang="en-GB"/>
          </a:p>
        </p:txBody>
      </p:sp>
      <p:sp>
        <p:nvSpPr>
          <p:cNvPr id="4" name="Date Placeholder 3">
            <a:extLst>
              <a:ext uri="{FF2B5EF4-FFF2-40B4-BE49-F238E27FC236}">
                <a16:creationId xmlns:a16="http://schemas.microsoft.com/office/drawing/2014/main" id="{DF6D506F-92EE-FB1A-EE6A-84B28684F809}"/>
              </a:ext>
            </a:extLst>
          </p:cNvPr>
          <p:cNvSpPr>
            <a:spLocks noGrp="1"/>
          </p:cNvSpPr>
          <p:nvPr>
            <p:ph type="dt" sz="half" idx="10"/>
          </p:nvPr>
        </p:nvSpPr>
        <p:spPr/>
        <p:txBody>
          <a:bodyPr/>
          <a:lstStyle/>
          <a:p>
            <a:pPr>
              <a:defRPr/>
            </a:pPr>
            <a:fld id="{CDF502AA-C8CB-4132-B592-CA60B7C38ACE}" type="datetime1">
              <a:rPr lang="en-GB" smtClean="0"/>
              <a:pPr>
                <a:defRPr/>
              </a:pPr>
              <a:t>18/11/2024</a:t>
            </a:fld>
            <a:endParaRPr lang="en-GB"/>
          </a:p>
        </p:txBody>
      </p:sp>
      <p:sp>
        <p:nvSpPr>
          <p:cNvPr id="5" name="TextBox 4">
            <a:extLst>
              <a:ext uri="{FF2B5EF4-FFF2-40B4-BE49-F238E27FC236}">
                <a16:creationId xmlns:a16="http://schemas.microsoft.com/office/drawing/2014/main" id="{9810A04E-A6F6-F1F6-E9F3-4FB78B6573E2}"/>
              </a:ext>
            </a:extLst>
          </p:cNvPr>
          <p:cNvSpPr txBox="1"/>
          <p:nvPr/>
        </p:nvSpPr>
        <p:spPr>
          <a:xfrm>
            <a:off x="250825" y="1082203"/>
            <a:ext cx="8641655" cy="4693593"/>
          </a:xfrm>
          <a:prstGeom prst="rect">
            <a:avLst/>
          </a:prstGeom>
          <a:noFill/>
        </p:spPr>
        <p:txBody>
          <a:bodyPr wrap="square" lIns="91440" tIns="45720" rIns="91440" bIns="45720" rtlCol="0" anchor="t">
            <a:spAutoFit/>
          </a:bodyPr>
          <a:lstStyle/>
          <a:p>
            <a:pPr marL="457200" indent="-457200" algn="just">
              <a:buFont typeface="Arial" panose="020B0604020202020204" pitchFamily="34" charset="0"/>
              <a:buChar char="•"/>
            </a:pPr>
            <a:r>
              <a:rPr lang="en-GB" sz="2300">
                <a:latin typeface="Arial"/>
                <a:cs typeface="Arial"/>
              </a:rPr>
              <a:t>Your report should be </a:t>
            </a:r>
            <a:r>
              <a:rPr lang="en-GB" sz="2300" b="1">
                <a:latin typeface="Arial"/>
                <a:cs typeface="Arial"/>
              </a:rPr>
              <a:t>appropriately structured </a:t>
            </a:r>
            <a:r>
              <a:rPr lang="en-GB" sz="2300" b="1">
                <a:solidFill>
                  <a:srgbClr val="FF0000"/>
                </a:solidFill>
                <a:latin typeface="Arial"/>
                <a:cs typeface="Arial"/>
              </a:rPr>
              <a:t>(use the template we give you!)</a:t>
            </a:r>
            <a:r>
              <a:rPr lang="en-GB" sz="2300">
                <a:latin typeface="Arial"/>
                <a:cs typeface="Arial"/>
              </a:rPr>
              <a:t>; it should have a cover page, a table of contents and logical sections. </a:t>
            </a:r>
          </a:p>
          <a:p>
            <a:pPr marL="457200" indent="-457200" algn="just">
              <a:buFont typeface="Arial" panose="020B0604020202020204" pitchFamily="34" charset="0"/>
              <a:buChar char="•"/>
            </a:pPr>
            <a:r>
              <a:rPr lang="en-GB" sz="2300">
                <a:latin typeface="Arial"/>
                <a:cs typeface="Arial"/>
              </a:rPr>
              <a:t>It should be written using </a:t>
            </a:r>
            <a:r>
              <a:rPr lang="en-GB" sz="2300" b="1">
                <a:latin typeface="Arial"/>
                <a:cs typeface="Arial"/>
              </a:rPr>
              <a:t>formal, academic</a:t>
            </a:r>
            <a:r>
              <a:rPr lang="en-GB" sz="2300">
                <a:latin typeface="Arial"/>
                <a:cs typeface="Arial"/>
              </a:rPr>
              <a:t> language, in </a:t>
            </a:r>
            <a:r>
              <a:rPr lang="en-GB" sz="2300" b="1">
                <a:latin typeface="Arial"/>
                <a:cs typeface="Arial"/>
              </a:rPr>
              <a:t>clear, structured paragraphs</a:t>
            </a:r>
          </a:p>
          <a:p>
            <a:pPr marL="457200" indent="-457200" algn="just">
              <a:buFont typeface="Arial" panose="020B0604020202020204" pitchFamily="34" charset="0"/>
              <a:buChar char="•"/>
            </a:pPr>
            <a:r>
              <a:rPr lang="en-GB" sz="2300">
                <a:latin typeface="Arial"/>
                <a:cs typeface="Arial"/>
              </a:rPr>
              <a:t>You should ensure that the grammar, spelling, punctuation and use of vocabulary are as accurate as possible, and that they reflect the way you normally write in English. Make sure to </a:t>
            </a:r>
            <a:r>
              <a:rPr lang="en-GB" sz="2300" b="1">
                <a:solidFill>
                  <a:srgbClr val="FF0000"/>
                </a:solidFill>
                <a:latin typeface="Arial"/>
                <a:cs typeface="Arial"/>
              </a:rPr>
              <a:t>proofread</a:t>
            </a:r>
            <a:r>
              <a:rPr lang="en-GB" sz="2300">
                <a:latin typeface="Arial"/>
                <a:cs typeface="Arial"/>
              </a:rPr>
              <a:t> your assignment before submission. </a:t>
            </a:r>
          </a:p>
          <a:p>
            <a:pPr marL="457200" indent="-457200" algn="just">
              <a:buFont typeface="Arial" panose="020B0604020202020204" pitchFamily="34" charset="0"/>
              <a:buChar char="•"/>
            </a:pPr>
            <a:r>
              <a:rPr lang="en-GB" sz="2300">
                <a:latin typeface="Arial"/>
                <a:cs typeface="Arial"/>
              </a:rPr>
              <a:t>You are welcome to use a dictionary/thesaurus. </a:t>
            </a:r>
          </a:p>
          <a:p>
            <a:pPr marL="457200" indent="-457200" algn="just">
              <a:buFont typeface="Arial" panose="020B0604020202020204" pitchFamily="34" charset="0"/>
              <a:buChar char="•"/>
            </a:pPr>
            <a:r>
              <a:rPr lang="en-GB" sz="2300">
                <a:latin typeface="Arial"/>
                <a:cs typeface="Arial"/>
              </a:rPr>
              <a:t>You are not allowed to use translation devices to translate entire paragraphs of your writing from your first language into English. </a:t>
            </a:r>
            <a:endParaRPr lang="en-US" sz="2300">
              <a:latin typeface="Arial"/>
              <a:cs typeface="Arial"/>
            </a:endParaRPr>
          </a:p>
        </p:txBody>
      </p:sp>
    </p:spTree>
    <p:extLst>
      <p:ext uri="{BB962C8B-B14F-4D97-AF65-F5344CB8AC3E}">
        <p14:creationId xmlns:p14="http://schemas.microsoft.com/office/powerpoint/2010/main" val="2489961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231E6-236E-BECF-2793-EF5B56CAEAA6}"/>
              </a:ext>
            </a:extLst>
          </p:cNvPr>
          <p:cNvSpPr>
            <a:spLocks noGrp="1"/>
          </p:cNvSpPr>
          <p:nvPr>
            <p:ph type="title"/>
          </p:nvPr>
        </p:nvSpPr>
        <p:spPr>
          <a:xfrm>
            <a:off x="1715523" y="0"/>
            <a:ext cx="5714525" cy="578396"/>
          </a:xfrm>
        </p:spPr>
        <p:txBody>
          <a:bodyPr/>
          <a:lstStyle/>
          <a:p>
            <a:r>
              <a:rPr lang="en-US" sz="3400" b="1">
                <a:latin typeface="Arial"/>
                <a:cs typeface="Arial"/>
              </a:rPr>
              <a:t>Things to Remember</a:t>
            </a:r>
          </a:p>
        </p:txBody>
      </p:sp>
      <p:sp>
        <p:nvSpPr>
          <p:cNvPr id="3" name="Content Placeholder 2">
            <a:extLst>
              <a:ext uri="{FF2B5EF4-FFF2-40B4-BE49-F238E27FC236}">
                <a16:creationId xmlns:a16="http://schemas.microsoft.com/office/drawing/2014/main" id="{112CCC5C-7047-2FA9-0FA1-7D497DD3D1B3}"/>
              </a:ext>
            </a:extLst>
          </p:cNvPr>
          <p:cNvSpPr>
            <a:spLocks noGrp="1"/>
          </p:cNvSpPr>
          <p:nvPr>
            <p:ph idx="1"/>
          </p:nvPr>
        </p:nvSpPr>
        <p:spPr>
          <a:xfrm>
            <a:off x="273562" y="580270"/>
            <a:ext cx="8424936" cy="3916363"/>
          </a:xfrm>
        </p:spPr>
        <p:txBody>
          <a:bodyPr/>
          <a:lstStyle/>
          <a:p>
            <a:pPr algn="just"/>
            <a:r>
              <a:rPr lang="en-US" sz="2700" dirty="0">
                <a:latin typeface="Arial"/>
                <a:cs typeface="Arial"/>
              </a:rPr>
              <a:t>This report is </a:t>
            </a:r>
            <a:r>
              <a:rPr lang="en-US" sz="2700" b="1" dirty="0">
                <a:solidFill>
                  <a:srgbClr val="FF0000"/>
                </a:solidFill>
                <a:latin typeface="Arial"/>
                <a:cs typeface="Arial"/>
              </a:rPr>
              <a:t>NOT</a:t>
            </a:r>
            <a:r>
              <a:rPr lang="en-US" sz="2700" dirty="0">
                <a:latin typeface="Arial"/>
                <a:cs typeface="Arial"/>
              </a:rPr>
              <a:t> a personal reflection. It is </a:t>
            </a:r>
            <a:r>
              <a:rPr lang="en-US" sz="2700" b="1" dirty="0">
                <a:solidFill>
                  <a:srgbClr val="FF0000"/>
                </a:solidFill>
                <a:latin typeface="Arial"/>
                <a:cs typeface="Arial"/>
              </a:rPr>
              <a:t>NOT</a:t>
            </a:r>
            <a:r>
              <a:rPr lang="en-US" sz="2700" dirty="0">
                <a:latin typeface="Arial"/>
                <a:cs typeface="Arial"/>
              </a:rPr>
              <a:t> about </a:t>
            </a:r>
            <a:r>
              <a:rPr lang="en-US" sz="2700" i="1" dirty="0">
                <a:latin typeface="Arial"/>
                <a:cs typeface="Arial"/>
              </a:rPr>
              <a:t>your</a:t>
            </a:r>
            <a:r>
              <a:rPr lang="en-US" sz="2700" dirty="0">
                <a:latin typeface="Arial"/>
                <a:cs typeface="Arial"/>
              </a:rPr>
              <a:t> problem solving, critical thinking, or motivation. It is about either topic </a:t>
            </a:r>
            <a:r>
              <a:rPr lang="en-US" sz="2700" i="1" dirty="0">
                <a:latin typeface="Arial"/>
                <a:cs typeface="Arial"/>
              </a:rPr>
              <a:t>generally </a:t>
            </a:r>
            <a:r>
              <a:rPr lang="en-US" sz="2700" dirty="0">
                <a:latin typeface="Arial"/>
                <a:cs typeface="Arial"/>
              </a:rPr>
              <a:t>in relation to a higher education or healthcare employment context.</a:t>
            </a:r>
          </a:p>
          <a:p>
            <a:pPr algn="just"/>
            <a:r>
              <a:rPr lang="en-US" sz="2700" dirty="0">
                <a:latin typeface="Arial"/>
                <a:cs typeface="Arial"/>
              </a:rPr>
              <a:t>Therefore, there should be no </a:t>
            </a:r>
            <a:r>
              <a:rPr lang="en-US" sz="2700" b="1" i="1" dirty="0">
                <a:latin typeface="Arial"/>
                <a:cs typeface="Arial"/>
              </a:rPr>
              <a:t>I</a:t>
            </a:r>
            <a:r>
              <a:rPr lang="en-US" sz="2700" i="1" dirty="0">
                <a:latin typeface="Arial"/>
                <a:cs typeface="Arial"/>
              </a:rPr>
              <a:t> </a:t>
            </a:r>
            <a:r>
              <a:rPr lang="en-US" sz="2700" dirty="0">
                <a:latin typeface="Arial"/>
                <a:cs typeface="Arial"/>
              </a:rPr>
              <a:t>or </a:t>
            </a:r>
            <a:r>
              <a:rPr lang="en-US" sz="2700" b="1" i="1" dirty="0">
                <a:latin typeface="Arial"/>
                <a:cs typeface="Arial"/>
              </a:rPr>
              <a:t>me</a:t>
            </a:r>
            <a:r>
              <a:rPr lang="en-US" sz="2700" dirty="0">
                <a:latin typeface="Arial"/>
                <a:cs typeface="Arial"/>
              </a:rPr>
              <a:t> in your writing</a:t>
            </a:r>
          </a:p>
          <a:p>
            <a:pPr algn="just"/>
            <a:r>
              <a:rPr lang="en-US" sz="2700" dirty="0">
                <a:latin typeface="Arial"/>
                <a:cs typeface="Arial"/>
              </a:rPr>
              <a:t>You must use evidence to support your ideas (e.g. you cannot just say “problem solving is the most important skill, because without it, students cannot complete their work”, you must give evidence from a source to </a:t>
            </a:r>
            <a:r>
              <a:rPr lang="en-US" sz="2700" b="1" i="1" dirty="0">
                <a:latin typeface="Arial"/>
                <a:cs typeface="Arial"/>
              </a:rPr>
              <a:t>support</a:t>
            </a:r>
            <a:r>
              <a:rPr lang="en-US" sz="2700" dirty="0">
                <a:latin typeface="Arial"/>
                <a:cs typeface="Arial"/>
              </a:rPr>
              <a:t> this claim)</a:t>
            </a:r>
          </a:p>
          <a:p>
            <a:pPr marL="0" indent="0">
              <a:buNone/>
            </a:pPr>
            <a:r>
              <a:rPr lang="en-US" sz="2700" dirty="0">
                <a:latin typeface="Arial"/>
                <a:cs typeface="Arial"/>
              </a:rPr>
              <a:t>				</a:t>
            </a:r>
          </a:p>
        </p:txBody>
      </p:sp>
      <p:sp>
        <p:nvSpPr>
          <p:cNvPr id="4" name="Date Placeholder 3">
            <a:extLst>
              <a:ext uri="{FF2B5EF4-FFF2-40B4-BE49-F238E27FC236}">
                <a16:creationId xmlns:a16="http://schemas.microsoft.com/office/drawing/2014/main" id="{558F40AC-E38F-2D54-4296-D2E8CA6A416E}"/>
              </a:ext>
            </a:extLst>
          </p:cNvPr>
          <p:cNvSpPr>
            <a:spLocks noGrp="1"/>
          </p:cNvSpPr>
          <p:nvPr>
            <p:ph type="dt" sz="half" idx="10"/>
          </p:nvPr>
        </p:nvSpPr>
        <p:spPr/>
        <p:txBody>
          <a:bodyPr/>
          <a:lstStyle/>
          <a:p>
            <a:pPr>
              <a:defRPr/>
            </a:pPr>
            <a:fld id="{CDF502AA-C8CB-4132-B592-CA60B7C38ACE}" type="datetime1">
              <a:rPr lang="en-GB" smtClean="0"/>
              <a:pPr>
                <a:defRPr/>
              </a:pPr>
              <a:t>18/11/2024</a:t>
            </a:fld>
            <a:endParaRPr lang="en-GB"/>
          </a:p>
        </p:txBody>
      </p:sp>
    </p:spTree>
    <p:extLst>
      <p:ext uri="{BB962C8B-B14F-4D97-AF65-F5344CB8AC3E}">
        <p14:creationId xmlns:p14="http://schemas.microsoft.com/office/powerpoint/2010/main" val="3392939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E5BDFF-A8B2-187D-3812-CBE0B2112428}"/>
              </a:ext>
            </a:extLst>
          </p:cNvPr>
          <p:cNvSpPr>
            <a:spLocks noGrp="1"/>
          </p:cNvSpPr>
          <p:nvPr>
            <p:ph type="title"/>
          </p:nvPr>
        </p:nvSpPr>
        <p:spPr>
          <a:xfrm>
            <a:off x="2262572" y="28620"/>
            <a:ext cx="4618856" cy="652934"/>
          </a:xfrm>
        </p:spPr>
        <p:txBody>
          <a:bodyPr/>
          <a:lstStyle/>
          <a:p>
            <a:r>
              <a:rPr lang="en-US" sz="3400" b="1">
                <a:latin typeface="Arial"/>
                <a:cs typeface="Arial"/>
              </a:rPr>
              <a:t>Things to Remember</a:t>
            </a:r>
          </a:p>
        </p:txBody>
      </p:sp>
      <p:sp>
        <p:nvSpPr>
          <p:cNvPr id="3" name="Content Placeholder 2">
            <a:extLst>
              <a:ext uri="{FF2B5EF4-FFF2-40B4-BE49-F238E27FC236}">
                <a16:creationId xmlns:a16="http://schemas.microsoft.com/office/drawing/2014/main" id="{DB91F1DF-B767-DB50-EB19-6CC456E76CC1}"/>
              </a:ext>
            </a:extLst>
          </p:cNvPr>
          <p:cNvSpPr>
            <a:spLocks noGrp="1"/>
          </p:cNvSpPr>
          <p:nvPr>
            <p:ph idx="1"/>
          </p:nvPr>
        </p:nvSpPr>
        <p:spPr>
          <a:xfrm>
            <a:off x="250825" y="874748"/>
            <a:ext cx="8424936" cy="3916363"/>
          </a:xfrm>
        </p:spPr>
        <p:txBody>
          <a:bodyPr/>
          <a:lstStyle/>
          <a:p>
            <a:pPr algn="just"/>
            <a:r>
              <a:rPr lang="en-US" sz="2600" dirty="0">
                <a:latin typeface="Arial"/>
                <a:cs typeface="Arial"/>
              </a:rPr>
              <a:t>The university has a 10% over/under policy. You can be 10% over or under the word count without loss of marks. </a:t>
            </a:r>
          </a:p>
          <a:p>
            <a:pPr algn="just"/>
            <a:r>
              <a:rPr lang="en-US" sz="2600" dirty="0">
                <a:latin typeface="Arial"/>
                <a:cs typeface="Arial"/>
              </a:rPr>
              <a:t>We, your markers, are </a:t>
            </a:r>
            <a:r>
              <a:rPr lang="en-US" sz="2600" b="1" dirty="0">
                <a:solidFill>
                  <a:srgbClr val="FF0000"/>
                </a:solidFill>
                <a:latin typeface="Arial"/>
                <a:cs typeface="Arial"/>
              </a:rPr>
              <a:t>NOT</a:t>
            </a:r>
            <a:r>
              <a:rPr lang="en-US" sz="2600" dirty="0">
                <a:latin typeface="Arial"/>
                <a:cs typeface="Arial"/>
              </a:rPr>
              <a:t> expecting perfection! We know this is your FIRST report (which is not a reflective report) at university! Just try your best! The point of this task is to help you </a:t>
            </a:r>
            <a:r>
              <a:rPr lang="en-US" sz="2600" i="1" dirty="0">
                <a:latin typeface="Arial"/>
                <a:cs typeface="Arial"/>
              </a:rPr>
              <a:t>develop</a:t>
            </a:r>
            <a:r>
              <a:rPr lang="en-US" sz="2600" dirty="0">
                <a:latin typeface="Arial"/>
                <a:cs typeface="Arial"/>
              </a:rPr>
              <a:t> your skills. Be patient and kind to yourself!</a:t>
            </a:r>
          </a:p>
          <a:p>
            <a:pPr marL="0" indent="0">
              <a:buNone/>
            </a:pPr>
            <a:endParaRPr lang="en-US" sz="2600" dirty="0">
              <a:latin typeface="Arial"/>
              <a:cs typeface="Arial"/>
            </a:endParaRPr>
          </a:p>
        </p:txBody>
      </p:sp>
      <p:sp>
        <p:nvSpPr>
          <p:cNvPr id="4" name="Date Placeholder 3">
            <a:extLst>
              <a:ext uri="{FF2B5EF4-FFF2-40B4-BE49-F238E27FC236}">
                <a16:creationId xmlns:a16="http://schemas.microsoft.com/office/drawing/2014/main" id="{258E6C55-B587-5BA0-53C1-FA63CCFC1F76}"/>
              </a:ext>
            </a:extLst>
          </p:cNvPr>
          <p:cNvSpPr>
            <a:spLocks noGrp="1"/>
          </p:cNvSpPr>
          <p:nvPr>
            <p:ph type="dt" sz="half" idx="10"/>
          </p:nvPr>
        </p:nvSpPr>
        <p:spPr/>
        <p:txBody>
          <a:bodyPr/>
          <a:lstStyle/>
          <a:p>
            <a:pPr>
              <a:defRPr/>
            </a:pPr>
            <a:fld id="{CDF502AA-C8CB-4132-B592-CA60B7C38ACE}" type="datetime1">
              <a:rPr lang="en-GB" smtClean="0"/>
              <a:pPr>
                <a:defRPr/>
              </a:pPr>
              <a:t>18/11/2024</a:t>
            </a:fld>
            <a:endParaRPr lang="en-GB"/>
          </a:p>
        </p:txBody>
      </p:sp>
    </p:spTree>
    <p:extLst>
      <p:ext uri="{BB962C8B-B14F-4D97-AF65-F5344CB8AC3E}">
        <p14:creationId xmlns:p14="http://schemas.microsoft.com/office/powerpoint/2010/main" val="4041112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FD7AB-074E-3BF3-4BC2-79608DA5CF10}"/>
              </a:ext>
            </a:extLst>
          </p:cNvPr>
          <p:cNvSpPr>
            <a:spLocks noGrp="1"/>
          </p:cNvSpPr>
          <p:nvPr>
            <p:ph type="title"/>
          </p:nvPr>
        </p:nvSpPr>
        <p:spPr>
          <a:xfrm>
            <a:off x="1195142" y="35844"/>
            <a:ext cx="6753714" cy="372425"/>
          </a:xfrm>
        </p:spPr>
        <p:txBody>
          <a:bodyPr/>
          <a:lstStyle/>
          <a:p>
            <a:r>
              <a:rPr lang="en-US" sz="2600" b="1">
                <a:latin typeface="Arial"/>
                <a:cs typeface="Arial"/>
              </a:rPr>
              <a:t>Mistakes Students Make on the Report</a:t>
            </a:r>
          </a:p>
        </p:txBody>
      </p:sp>
      <p:sp>
        <p:nvSpPr>
          <p:cNvPr id="3" name="Content Placeholder 2">
            <a:extLst>
              <a:ext uri="{FF2B5EF4-FFF2-40B4-BE49-F238E27FC236}">
                <a16:creationId xmlns:a16="http://schemas.microsoft.com/office/drawing/2014/main" id="{C36ABFE7-E28A-AF39-BB1D-991C8F2AB524}"/>
              </a:ext>
            </a:extLst>
          </p:cNvPr>
          <p:cNvSpPr>
            <a:spLocks noGrp="1"/>
          </p:cNvSpPr>
          <p:nvPr>
            <p:ph idx="1"/>
          </p:nvPr>
        </p:nvSpPr>
        <p:spPr>
          <a:xfrm>
            <a:off x="-1141" y="315231"/>
            <a:ext cx="9098798" cy="3916363"/>
          </a:xfrm>
        </p:spPr>
        <p:txBody>
          <a:bodyPr/>
          <a:lstStyle/>
          <a:p>
            <a:pPr algn="just"/>
            <a:r>
              <a:rPr lang="en-US" sz="1800">
                <a:latin typeface="Arial"/>
                <a:cs typeface="Arial"/>
              </a:rPr>
              <a:t>They do not include a </a:t>
            </a:r>
            <a:r>
              <a:rPr lang="en-US" sz="1800" b="1">
                <a:latin typeface="Arial"/>
                <a:cs typeface="Arial"/>
              </a:rPr>
              <a:t>completed </a:t>
            </a:r>
            <a:r>
              <a:rPr lang="en-US" sz="1800">
                <a:latin typeface="Arial"/>
                <a:cs typeface="Arial"/>
              </a:rPr>
              <a:t>title page and table of contents page</a:t>
            </a:r>
          </a:p>
          <a:p>
            <a:pPr algn="just"/>
            <a:r>
              <a:rPr lang="en-US" sz="1800">
                <a:latin typeface="Arial"/>
                <a:cs typeface="Arial"/>
              </a:rPr>
              <a:t>They do not include 4 different sources</a:t>
            </a:r>
          </a:p>
          <a:p>
            <a:pPr algn="just"/>
            <a:r>
              <a:rPr lang="en-US" sz="1800">
                <a:latin typeface="Arial"/>
                <a:cs typeface="Arial"/>
              </a:rPr>
              <a:t>They forget to include required information (e.g. techniques/strategies to improve motivation)</a:t>
            </a:r>
          </a:p>
          <a:p>
            <a:pPr algn="just"/>
            <a:r>
              <a:rPr lang="en-US" sz="1800">
                <a:latin typeface="Arial"/>
                <a:cs typeface="Arial"/>
              </a:rPr>
              <a:t>They do not write a full and accurate Reference list and just paste random links; they do not include all the required information for their references using a citation guide</a:t>
            </a:r>
          </a:p>
          <a:p>
            <a:pPr algn="just"/>
            <a:r>
              <a:rPr lang="en-US" sz="1800">
                <a:latin typeface="Arial"/>
                <a:cs typeface="Arial"/>
              </a:rPr>
              <a:t>They do not proofread their work before submission</a:t>
            </a:r>
          </a:p>
          <a:p>
            <a:pPr algn="just"/>
            <a:r>
              <a:rPr lang="en-US" sz="1800">
                <a:latin typeface="Arial"/>
                <a:cs typeface="Arial"/>
              </a:rPr>
              <a:t>They have citations without references or references without citations</a:t>
            </a:r>
          </a:p>
          <a:p>
            <a:pPr algn="just"/>
            <a:r>
              <a:rPr lang="en-US" sz="1800">
                <a:latin typeface="Arial"/>
                <a:cs typeface="Arial"/>
              </a:rPr>
              <a:t>They do not use TEEL paragraph structure or appropriate linking devices</a:t>
            </a:r>
          </a:p>
          <a:p>
            <a:pPr algn="just"/>
            <a:r>
              <a:rPr lang="en-US" sz="1800">
                <a:latin typeface="Arial"/>
                <a:cs typeface="Arial"/>
              </a:rPr>
              <a:t>They do not paraphrase when they are citing sources </a:t>
            </a:r>
          </a:p>
          <a:p>
            <a:pPr algn="just"/>
            <a:r>
              <a:rPr lang="en-US" sz="1800">
                <a:latin typeface="Arial"/>
                <a:cs typeface="Arial"/>
              </a:rPr>
              <a:t>They do not provide citations for information they have read and included in their work; they copy and paste from various sources and do not direct cite or cite at all (this is PLAGIARISM)</a:t>
            </a:r>
          </a:p>
          <a:p>
            <a:pPr algn="just"/>
            <a:r>
              <a:rPr lang="en-US" sz="1800">
                <a:latin typeface="Arial"/>
                <a:cs typeface="Arial"/>
              </a:rPr>
              <a:t>They do not provide specific examples to demonstrate their knowledge and understanding</a:t>
            </a:r>
          </a:p>
          <a:p>
            <a:pPr algn="just"/>
            <a:r>
              <a:rPr lang="en-US" sz="1900">
                <a:latin typeface="Arial"/>
                <a:cs typeface="Arial"/>
              </a:rPr>
              <a:t>They </a:t>
            </a:r>
            <a:r>
              <a:rPr lang="en-US" sz="1900">
                <a:latin typeface="Arial"/>
                <a:ea typeface="+mn-lt"/>
                <a:cs typeface="Arial"/>
              </a:rPr>
              <a:t>cheat. They get caught. They get a zero and have to redo </a:t>
            </a:r>
            <a:r>
              <a:rPr lang="en-US" sz="1900" b="1">
                <a:latin typeface="Arial"/>
                <a:ea typeface="+mn-lt"/>
                <a:cs typeface="Arial"/>
              </a:rPr>
              <a:t>every</a:t>
            </a:r>
            <a:r>
              <a:rPr lang="en-US" sz="1900">
                <a:latin typeface="Arial"/>
                <a:ea typeface="+mn-lt"/>
                <a:cs typeface="Arial"/>
              </a:rPr>
              <a:t> task (even the ones they DIDN'T cheat on!)on top of new assessments in Term 2.</a:t>
            </a:r>
            <a:endParaRPr lang="en-US" sz="1900">
              <a:latin typeface="Arial"/>
              <a:cs typeface="Arial"/>
            </a:endParaRPr>
          </a:p>
        </p:txBody>
      </p:sp>
      <p:sp>
        <p:nvSpPr>
          <p:cNvPr id="4" name="Date Placeholder 3">
            <a:extLst>
              <a:ext uri="{FF2B5EF4-FFF2-40B4-BE49-F238E27FC236}">
                <a16:creationId xmlns:a16="http://schemas.microsoft.com/office/drawing/2014/main" id="{67B99F91-B0A4-1B07-8126-B25DD6A903C3}"/>
              </a:ext>
            </a:extLst>
          </p:cNvPr>
          <p:cNvSpPr>
            <a:spLocks noGrp="1"/>
          </p:cNvSpPr>
          <p:nvPr>
            <p:ph type="dt" sz="half" idx="10"/>
          </p:nvPr>
        </p:nvSpPr>
        <p:spPr/>
        <p:txBody>
          <a:bodyPr/>
          <a:lstStyle/>
          <a:p>
            <a:pPr>
              <a:defRPr/>
            </a:pPr>
            <a:fld id="{CDF502AA-C8CB-4132-B592-CA60B7C38ACE}" type="datetime1">
              <a:rPr lang="en-GB" smtClean="0"/>
              <a:pPr>
                <a:defRPr/>
              </a:pPr>
              <a:t>18/11/2024</a:t>
            </a:fld>
            <a:endParaRPr lang="en-GB"/>
          </a:p>
        </p:txBody>
      </p:sp>
    </p:spTree>
    <p:extLst>
      <p:ext uri="{BB962C8B-B14F-4D97-AF65-F5344CB8AC3E}">
        <p14:creationId xmlns:p14="http://schemas.microsoft.com/office/powerpoint/2010/main" val="2097458632"/>
      </p:ext>
    </p:extLst>
  </p:cSld>
  <p:clrMapOvr>
    <a:masterClrMapping/>
  </p:clrMapOvr>
</p:sld>
</file>

<file path=ppt/theme/theme1.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 Template</Template>
  <TotalTime>0</TotalTime>
  <Words>1746</Words>
  <Application>Microsoft Macintosh PowerPoint</Application>
  <PresentationFormat>On-screen Show (4:3)</PresentationFormat>
  <Paragraphs>119</Paragraphs>
  <Slides>14</Slides>
  <Notes>0</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14</vt:i4>
      </vt:variant>
    </vt:vector>
  </HeadingPairs>
  <TitlesOfParts>
    <vt:vector size="22" baseType="lpstr">
      <vt:lpstr>Arial</vt:lpstr>
      <vt:lpstr>Calibri</vt:lpstr>
      <vt:lpstr>Calibri,Sans-Serif</vt:lpstr>
      <vt:lpstr>Myriad Pro</vt:lpstr>
      <vt:lpstr>Wingdings</vt:lpstr>
      <vt:lpstr>1_20140311PresentationUWTSDTemplate</vt:lpstr>
      <vt:lpstr>20140311PresentationUWTSDTemplate</vt:lpstr>
      <vt:lpstr>2_20140311PresentationUWTSDTemplate</vt:lpstr>
      <vt:lpstr> LCHS4001 Academic and Employability Skills (ACE)  </vt:lpstr>
      <vt:lpstr>PowerPoint Presentation</vt:lpstr>
      <vt:lpstr>PowerPoint Presentation</vt:lpstr>
      <vt:lpstr>Task 3 Exploration: Answers </vt:lpstr>
      <vt:lpstr>Task 3: Steps</vt:lpstr>
      <vt:lpstr>PowerPoint Presentation</vt:lpstr>
      <vt:lpstr>PowerPoint Presentation</vt:lpstr>
      <vt:lpstr>Suggested Structure and Suggested Word Counts</vt:lpstr>
      <vt:lpstr>Criteria 1: Engagement with Literature</vt:lpstr>
      <vt:lpstr>Criteria 2: Knowledge and Understanding</vt:lpstr>
      <vt:lpstr>Criteria 5: Transferable Skills for Life and Professional Practice</vt:lpstr>
      <vt:lpstr>Things to Remember</vt:lpstr>
      <vt:lpstr>Things to Remember</vt:lpstr>
      <vt:lpstr>Mistakes Students Make on the Report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Employability Session 1</dc:title>
  <dc:creator>Bob Wilson</dc:creator>
  <cp:lastModifiedBy>Naomi Doerge</cp:lastModifiedBy>
  <cp:revision>42</cp:revision>
  <dcterms:created xsi:type="dcterms:W3CDTF">2012-10-20T16:04:33Z</dcterms:created>
  <dcterms:modified xsi:type="dcterms:W3CDTF">2024-11-18T17:48:36Z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762d7e7-4474-4a67-9ef6-3d4dc52b0ea7_Enabled">
    <vt:lpwstr>true</vt:lpwstr>
  </property>
  <property fmtid="{D5CDD505-2E9C-101B-9397-08002B2CF9AE}" pid="3" name="MSIP_Label_9762d7e7-4474-4a67-9ef6-3d4dc52b0ea7_SetDate">
    <vt:lpwstr>2024-05-17T13:44:55Z</vt:lpwstr>
  </property>
  <property fmtid="{D5CDD505-2E9C-101B-9397-08002B2CF9AE}" pid="4" name="MSIP_Label_9762d7e7-4474-4a67-9ef6-3d4dc52b0ea7_Method">
    <vt:lpwstr>Privileged</vt:lpwstr>
  </property>
  <property fmtid="{D5CDD505-2E9C-101B-9397-08002B2CF9AE}" pid="5" name="MSIP_Label_9762d7e7-4474-4a67-9ef6-3d4dc52b0ea7_Name">
    <vt:lpwstr>Internal</vt:lpwstr>
  </property>
  <property fmtid="{D5CDD505-2E9C-101B-9397-08002B2CF9AE}" pid="6" name="MSIP_Label_9762d7e7-4474-4a67-9ef6-3d4dc52b0ea7_SiteId">
    <vt:lpwstr>057daf85-b1d5-44cd-ab7b-0a4ce1b29eae</vt:lpwstr>
  </property>
  <property fmtid="{D5CDD505-2E9C-101B-9397-08002B2CF9AE}" pid="7" name="MSIP_Label_9762d7e7-4474-4a67-9ef6-3d4dc52b0ea7_ActionId">
    <vt:lpwstr>143acb09-b310-43e5-8f14-7a30c58564df</vt:lpwstr>
  </property>
  <property fmtid="{D5CDD505-2E9C-101B-9397-08002B2CF9AE}" pid="8" name="MSIP_Label_9762d7e7-4474-4a67-9ef6-3d4dc52b0ea7_ContentBits">
    <vt:lpwstr>0</vt:lpwstr>
  </property>
</Properties>
</file>