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23"/>
  </p:notesMasterIdLst>
  <p:sldIdLst>
    <p:sldId id="719" r:id="rId7"/>
    <p:sldId id="301" r:id="rId8"/>
    <p:sldId id="302" r:id="rId9"/>
    <p:sldId id="431" r:id="rId10"/>
    <p:sldId id="406" r:id="rId11"/>
    <p:sldId id="451" r:id="rId12"/>
    <p:sldId id="443" r:id="rId13"/>
    <p:sldId id="408" r:id="rId14"/>
    <p:sldId id="439" r:id="rId15"/>
    <p:sldId id="436" r:id="rId16"/>
    <p:sldId id="410" r:id="rId17"/>
    <p:sldId id="452" r:id="rId18"/>
    <p:sldId id="449" r:id="rId19"/>
    <p:sldId id="450" r:id="rId20"/>
    <p:sldId id="722" r:id="rId21"/>
    <p:sldId id="72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AB6735-ADA3-472A-9DC9-12128CF90297}" v="5" dt="2024-10-28T09:00:14.4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30AB6735-ADA3-472A-9DC9-12128CF90297}"/>
    <pc:docChg chg="custSel delSld modSld sldOrd delMainMaster">
      <pc:chgData name="Stalin Jacob Wilson Packia Dhas" userId="050d7d71-3621-4503-95e8-1c9a9d962492" providerId="ADAL" clId="{30AB6735-ADA3-472A-9DC9-12128CF90297}" dt="2024-10-28T09:00:17.309" v="103" actId="1076"/>
      <pc:docMkLst>
        <pc:docMk/>
      </pc:docMkLst>
      <pc:sldChg chg="modSp mod">
        <pc:chgData name="Stalin Jacob Wilson Packia Dhas" userId="050d7d71-3621-4503-95e8-1c9a9d962492" providerId="ADAL" clId="{30AB6735-ADA3-472A-9DC9-12128CF90297}" dt="2024-10-21T13:35:51.040" v="3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30AB6735-ADA3-472A-9DC9-12128CF90297}" dt="2024-10-21T13:35:51.040" v="3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modSp mod">
        <pc:chgData name="Stalin Jacob Wilson Packia Dhas" userId="050d7d71-3621-4503-95e8-1c9a9d962492" providerId="ADAL" clId="{30AB6735-ADA3-472A-9DC9-12128CF90297}" dt="2024-10-21T13:41:00.989" v="55" actId="20577"/>
        <pc:sldMkLst>
          <pc:docMk/>
          <pc:sldMk cId="1360199534" sldId="406"/>
        </pc:sldMkLst>
        <pc:spChg chg="mod">
          <ac:chgData name="Stalin Jacob Wilson Packia Dhas" userId="050d7d71-3621-4503-95e8-1c9a9d962492" providerId="ADAL" clId="{30AB6735-ADA3-472A-9DC9-12128CF90297}" dt="2024-10-21T13:41:00.989" v="55" actId="20577"/>
          <ac:spMkLst>
            <pc:docMk/>
            <pc:sldMk cId="1360199534" sldId="406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0AB6735-ADA3-472A-9DC9-12128CF90297}" dt="2024-10-21T13:42:00.274" v="73" actId="6549"/>
        <pc:sldMkLst>
          <pc:docMk/>
          <pc:sldMk cId="2465738635" sldId="408"/>
        </pc:sldMkLst>
        <pc:spChg chg="mod">
          <ac:chgData name="Stalin Jacob Wilson Packia Dhas" userId="050d7d71-3621-4503-95e8-1c9a9d962492" providerId="ADAL" clId="{30AB6735-ADA3-472A-9DC9-12128CF90297}" dt="2024-10-21T13:42:00.274" v="73" actId="6549"/>
          <ac:spMkLst>
            <pc:docMk/>
            <pc:sldMk cId="2465738635" sldId="408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30AB6735-ADA3-472A-9DC9-12128CF90297}" dt="2024-10-21T13:43:01.842" v="100" actId="403"/>
        <pc:sldMkLst>
          <pc:docMk/>
          <pc:sldMk cId="3227463303" sldId="410"/>
        </pc:sldMkLst>
        <pc:spChg chg="mod">
          <ac:chgData name="Stalin Jacob Wilson Packia Dhas" userId="050d7d71-3621-4503-95e8-1c9a9d962492" providerId="ADAL" clId="{30AB6735-ADA3-472A-9DC9-12128CF90297}" dt="2024-10-21T13:43:01.842" v="100" actId="403"/>
          <ac:spMkLst>
            <pc:docMk/>
            <pc:sldMk cId="3227463303" sldId="410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30AB6735-ADA3-472A-9DC9-12128CF90297}" dt="2024-10-21T13:41:07.015" v="56" actId="47"/>
        <pc:sldMkLst>
          <pc:docMk/>
          <pc:sldMk cId="89832544" sldId="432"/>
        </pc:sldMkLst>
      </pc:sldChg>
      <pc:sldChg chg="del">
        <pc:chgData name="Stalin Jacob Wilson Packia Dhas" userId="050d7d71-3621-4503-95e8-1c9a9d962492" providerId="ADAL" clId="{30AB6735-ADA3-472A-9DC9-12128CF90297}" dt="2024-10-21T13:42:04.094" v="74" actId="47"/>
        <pc:sldMkLst>
          <pc:docMk/>
          <pc:sldMk cId="2370048366" sldId="435"/>
        </pc:sldMkLst>
      </pc:sldChg>
      <pc:sldChg chg="modSp mod">
        <pc:chgData name="Stalin Jacob Wilson Packia Dhas" userId="050d7d71-3621-4503-95e8-1c9a9d962492" providerId="ADAL" clId="{30AB6735-ADA3-472A-9DC9-12128CF90297}" dt="2024-10-21T13:42:28.115" v="91" actId="20577"/>
        <pc:sldMkLst>
          <pc:docMk/>
          <pc:sldMk cId="813443983" sldId="436"/>
        </pc:sldMkLst>
        <pc:spChg chg="mod">
          <ac:chgData name="Stalin Jacob Wilson Packia Dhas" userId="050d7d71-3621-4503-95e8-1c9a9d962492" providerId="ADAL" clId="{30AB6735-ADA3-472A-9DC9-12128CF90297}" dt="2024-10-21T13:42:14.101" v="84" actId="6549"/>
          <ac:spMkLst>
            <pc:docMk/>
            <pc:sldMk cId="813443983" sldId="436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30AB6735-ADA3-472A-9DC9-12128CF90297}" dt="2024-10-21T13:42:28.115" v="91" actId="20577"/>
          <ac:spMkLst>
            <pc:docMk/>
            <pc:sldMk cId="813443983" sldId="436"/>
            <ac:spMk id="3" creationId="{00000000-0000-0000-0000-000000000000}"/>
          </ac:spMkLst>
        </pc:spChg>
      </pc:sldChg>
      <pc:sldChg chg="ord">
        <pc:chgData name="Stalin Jacob Wilson Packia Dhas" userId="050d7d71-3621-4503-95e8-1c9a9d962492" providerId="ADAL" clId="{30AB6735-ADA3-472A-9DC9-12128CF90297}" dt="2024-10-21T13:42:23.248" v="90"/>
        <pc:sldMkLst>
          <pc:docMk/>
          <pc:sldMk cId="7992482" sldId="439"/>
        </pc:sldMkLst>
      </pc:sldChg>
      <pc:sldChg chg="del">
        <pc:chgData name="Stalin Jacob Wilson Packia Dhas" userId="050d7d71-3621-4503-95e8-1c9a9d962492" providerId="ADAL" clId="{30AB6735-ADA3-472A-9DC9-12128CF90297}" dt="2024-10-21T13:41:09.230" v="57" actId="47"/>
        <pc:sldMkLst>
          <pc:docMk/>
          <pc:sldMk cId="2989094331" sldId="441"/>
        </pc:sldMkLst>
      </pc:sldChg>
      <pc:sldChg chg="del">
        <pc:chgData name="Stalin Jacob Wilson Packia Dhas" userId="050d7d71-3621-4503-95e8-1c9a9d962492" providerId="ADAL" clId="{30AB6735-ADA3-472A-9DC9-12128CF90297}" dt="2024-10-21T13:41:10.080" v="58" actId="47"/>
        <pc:sldMkLst>
          <pc:docMk/>
          <pc:sldMk cId="1085929746" sldId="442"/>
        </pc:sldMkLst>
      </pc:sldChg>
      <pc:sldChg chg="modSp ord">
        <pc:chgData name="Stalin Jacob Wilson Packia Dhas" userId="050d7d71-3621-4503-95e8-1c9a9d962492" providerId="ADAL" clId="{30AB6735-ADA3-472A-9DC9-12128CF90297}" dt="2024-10-21T13:42:16.991" v="86"/>
        <pc:sldMkLst>
          <pc:docMk/>
          <pc:sldMk cId="58867246" sldId="443"/>
        </pc:sldMkLst>
        <pc:spChg chg="mod">
          <ac:chgData name="Stalin Jacob Wilson Packia Dhas" userId="050d7d71-3621-4503-95e8-1c9a9d962492" providerId="ADAL" clId="{30AB6735-ADA3-472A-9DC9-12128CF90297}" dt="2024-10-21T13:41:17.687" v="59" actId="6549"/>
          <ac:spMkLst>
            <pc:docMk/>
            <pc:sldMk cId="58867246" sldId="443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30AB6735-ADA3-472A-9DC9-12128CF90297}" dt="2024-10-21T13:42:04.812" v="75" actId="47"/>
        <pc:sldMkLst>
          <pc:docMk/>
          <pc:sldMk cId="202496551" sldId="444"/>
        </pc:sldMkLst>
      </pc:sldChg>
      <pc:sldChg chg="del">
        <pc:chgData name="Stalin Jacob Wilson Packia Dhas" userId="050d7d71-3621-4503-95e8-1c9a9d962492" providerId="ADAL" clId="{30AB6735-ADA3-472A-9DC9-12128CF90297}" dt="2024-10-21T13:42:05.809" v="76" actId="47"/>
        <pc:sldMkLst>
          <pc:docMk/>
          <pc:sldMk cId="3627213603" sldId="445"/>
        </pc:sldMkLst>
      </pc:sldChg>
      <pc:sldChg chg="modSp mod">
        <pc:chgData name="Stalin Jacob Wilson Packia Dhas" userId="050d7d71-3621-4503-95e8-1c9a9d962492" providerId="ADAL" clId="{30AB6735-ADA3-472A-9DC9-12128CF90297}" dt="2024-10-28T09:00:17.309" v="103" actId="1076"/>
        <pc:sldMkLst>
          <pc:docMk/>
          <pc:sldMk cId="302692035" sldId="449"/>
        </pc:sldMkLst>
        <pc:spChg chg="mod">
          <ac:chgData name="Stalin Jacob Wilson Packia Dhas" userId="050d7d71-3621-4503-95e8-1c9a9d962492" providerId="ADAL" clId="{30AB6735-ADA3-472A-9DC9-12128CF90297}" dt="2024-10-28T09:00:14.458" v="102" actId="6549"/>
          <ac:spMkLst>
            <pc:docMk/>
            <pc:sldMk cId="302692035" sldId="449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30AB6735-ADA3-472A-9DC9-12128CF90297}" dt="2024-10-28T09:00:17.309" v="103" actId="1076"/>
          <ac:picMkLst>
            <pc:docMk/>
            <pc:sldMk cId="302692035" sldId="449"/>
            <ac:picMk id="7" creationId="{00000000-0000-0000-0000-000000000000}"/>
          </ac:picMkLst>
        </pc:picChg>
      </pc:sldChg>
      <pc:sldChg chg="ord">
        <pc:chgData name="Stalin Jacob Wilson Packia Dhas" userId="050d7d71-3621-4503-95e8-1c9a9d962492" providerId="ADAL" clId="{30AB6735-ADA3-472A-9DC9-12128CF90297}" dt="2024-10-21T13:42:21.010" v="88"/>
        <pc:sldMkLst>
          <pc:docMk/>
          <pc:sldMk cId="2988187929" sldId="451"/>
        </pc:sldMkLst>
      </pc:sldChg>
      <pc:sldChg chg="modSp mod">
        <pc:chgData name="Stalin Jacob Wilson Packia Dhas" userId="050d7d71-3621-4503-95e8-1c9a9d962492" providerId="ADAL" clId="{30AB6735-ADA3-472A-9DC9-12128CF90297}" dt="2024-10-21T13:35:45.913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30AB6735-ADA3-472A-9DC9-12128CF90297}" dt="2024-10-21T13:35:45.913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MasterChg chg="del delSldLayout">
        <pc:chgData name="Stalin Jacob Wilson Packia Dhas" userId="050d7d71-3621-4503-95e8-1c9a9d962492" providerId="ADAL" clId="{30AB6735-ADA3-472A-9DC9-12128CF90297}" dt="2024-10-21T13:35:54.248" v="4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30AB6735-ADA3-472A-9DC9-12128CF90297}" dt="2024-10-21T13:35:54.248" v="4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49" v="5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30AB6735-ADA3-472A-9DC9-12128CF90297}" dt="2024-10-21T13:35:54.249" v="5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49" v="5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0" v="6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30AB6735-ADA3-472A-9DC9-12128CF90297}" dt="2024-10-21T13:35:54.250" v="6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0" v="6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0" v="7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30AB6735-ADA3-472A-9DC9-12128CF90297}" dt="2024-10-21T13:35:54.250" v="7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0" v="7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0" v="7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0" v="7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0" v="7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0" v="7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2" v="8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30AB6735-ADA3-472A-9DC9-12128CF90297}" dt="2024-10-21T13:35:54.252" v="8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2" v="8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3" v="9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30AB6735-ADA3-472A-9DC9-12128CF90297}" dt="2024-10-21T13:35:54.253" v="9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3" v="9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4" v="10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30AB6735-ADA3-472A-9DC9-12128CF90297}" dt="2024-10-21T13:35:54.254" v="10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4" v="10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4" v="10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4" v="10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4" v="10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4" v="10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6" v="12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30AB6735-ADA3-472A-9DC9-12128CF90297}" dt="2024-10-21T13:35:54.256" v="12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6" v="12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6" v="12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6" v="12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5" v="11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30AB6735-ADA3-472A-9DC9-12128CF90297}" dt="2024-10-21T13:35:54.255" v="11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5" v="11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5" v="11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5" v="11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5" v="11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6" v="13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30AB6735-ADA3-472A-9DC9-12128CF90297}" dt="2024-10-21T13:35:54.256" v="1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57" v="14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30AB6735-ADA3-472A-9DC9-12128CF90297}" dt="2024-10-21T13:35:54.257" v="14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7" v="14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7" v="14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7" v="14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57" v="14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60" v="15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30AB6735-ADA3-472A-9DC9-12128CF90297}" dt="2024-10-21T13:35:54.260" v="15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0" v="15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0" v="15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0" v="15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0" v="15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62" v="16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30AB6735-ADA3-472A-9DC9-12128CF90297}" dt="2024-10-21T13:35:54.262" v="16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2" v="16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2" v="16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2" v="16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2" v="16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64" v="17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4" v="17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66" v="19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30AB6735-ADA3-472A-9DC9-12128CF90297}" dt="2024-10-21T13:35:54.266" v="19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6" v="19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6" v="19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6" v="19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6" v="19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67" v="20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30AB6735-ADA3-472A-9DC9-12128CF90297}" dt="2024-10-21T13:35:54.267" v="20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30AB6735-ADA3-472A-9DC9-12128CF90297}" dt="2024-10-21T13:35:54.265" v="18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30AB6735-ADA3-472A-9DC9-12128CF90297}" dt="2024-10-21T13:35:54.265" v="18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5" v="18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5" v="18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5" v="18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5" v="18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30AB6735-ADA3-472A-9DC9-12128CF90297}" dt="2024-10-21T13:35:54.265" v="18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28/10/2024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243944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283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2FD366-0858-4316-AB80-512BAECB5AC3}" type="datetime1">
              <a:rPr lang="en-GB" smtClean="0"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8 / 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 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- 8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4298516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0"/>
            <a:ext cx="10821227" cy="5230549"/>
          </a:xfrm>
        </p:spPr>
        <p:txBody>
          <a:bodyPr>
            <a:normAutofit/>
          </a:bodyPr>
          <a:lstStyle/>
          <a:p>
            <a:pPr algn="just"/>
            <a:r>
              <a:rPr lang="en-IN" sz="4400" dirty="0"/>
              <a:t>Theorems</a:t>
            </a:r>
          </a:p>
          <a:p>
            <a:pPr lvl="1" algn="just"/>
            <a:r>
              <a:rPr lang="en-IN" sz="4000" dirty="0"/>
              <a:t>Thevenin’s theorem</a:t>
            </a:r>
          </a:p>
          <a:p>
            <a:pPr lvl="1" algn="just"/>
            <a:r>
              <a:rPr lang="en-IN" sz="4000" dirty="0"/>
              <a:t>Norton’s theorem</a:t>
            </a:r>
          </a:p>
          <a:p>
            <a:pPr lvl="1"/>
            <a:r>
              <a:rPr lang="en-IN" sz="4000" dirty="0"/>
              <a:t>Maximum power transfer theorem</a:t>
            </a:r>
            <a:br>
              <a:rPr lang="en-US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Lecture – 8 / Electrical and Electronic Principles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600" b="1" dirty="0"/>
              <a:t>The student upon completion of the lecture will be able to:</a:t>
            </a:r>
          </a:p>
          <a:p>
            <a:r>
              <a:rPr lang="en-IN" sz="4400" dirty="0"/>
              <a:t>Define the circuit theorems.</a:t>
            </a:r>
          </a:p>
          <a:p>
            <a:r>
              <a:rPr lang="en-IN" sz="4400" dirty="0"/>
              <a:t>Describe the benefits of theorems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8 / Electrical and Electronic Principles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48085" y="-7129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Network theorems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sz="3600" dirty="0"/>
              <a:t>The various circuit theorems used are</a:t>
            </a:r>
          </a:p>
          <a:p>
            <a:r>
              <a:rPr lang="en-IN" sz="3600" dirty="0" err="1"/>
              <a:t>Thevenin’s</a:t>
            </a:r>
            <a:r>
              <a:rPr lang="en-IN" sz="3600" dirty="0"/>
              <a:t> theorem</a:t>
            </a:r>
          </a:p>
          <a:p>
            <a:r>
              <a:rPr lang="en-IN" sz="3600" dirty="0"/>
              <a:t>Norton’s theorem</a:t>
            </a:r>
          </a:p>
          <a:p>
            <a:r>
              <a:rPr lang="en-IN" sz="3600" dirty="0"/>
              <a:t>Maximum power transfer theorem</a:t>
            </a:r>
          </a:p>
          <a:p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95247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39429" y="-58070"/>
            <a:ext cx="6154375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Application of this theorem becomes useful, when we have to determine the current flowing through any branch or component of a network.</a:t>
            </a:r>
          </a:p>
          <a:p>
            <a:r>
              <a:rPr lang="en-IN" b="1" dirty="0"/>
              <a:t>Thevenin’s theorem</a:t>
            </a:r>
            <a:r>
              <a:rPr lang="en-IN" dirty="0"/>
              <a:t> states that “Any two terminals of a network consisting of </a:t>
            </a:r>
            <a:r>
              <a:rPr lang="en-IN" b="1" dirty="0"/>
              <a:t>active and passive elements can be replaced by </a:t>
            </a:r>
            <a:r>
              <a:rPr lang="en-IN" dirty="0"/>
              <a:t>an </a:t>
            </a:r>
            <a:r>
              <a:rPr lang="en-IN" b="1" dirty="0"/>
              <a:t>equivalent voltage source </a:t>
            </a:r>
            <a:r>
              <a:rPr lang="en-IN" dirty="0"/>
              <a:t>and an </a:t>
            </a:r>
            <a:r>
              <a:rPr lang="en-IN" b="1" dirty="0"/>
              <a:t>equivalent series resistance. </a:t>
            </a:r>
            <a:r>
              <a:rPr lang="en-IN" dirty="0"/>
              <a:t>The </a:t>
            </a:r>
            <a:r>
              <a:rPr lang="en-IN" b="1" dirty="0"/>
              <a:t>voltage source </a:t>
            </a:r>
            <a:r>
              <a:rPr lang="en-IN" dirty="0"/>
              <a:t>is the </a:t>
            </a:r>
            <a:r>
              <a:rPr lang="en-IN" b="1" dirty="0"/>
              <a:t>open circuit voltage</a:t>
            </a:r>
            <a:r>
              <a:rPr lang="en-IN" dirty="0"/>
              <a:t> across the circuit terminal. The </a:t>
            </a:r>
            <a:r>
              <a:rPr lang="en-IN" b="1" dirty="0"/>
              <a:t>series resistance </a:t>
            </a:r>
            <a:r>
              <a:rPr lang="en-IN" dirty="0"/>
              <a:t>is the </a:t>
            </a:r>
            <a:r>
              <a:rPr lang="en-IN" b="1" dirty="0"/>
              <a:t>equivalent resistance”.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0199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06935" y="72347"/>
            <a:ext cx="6178923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1" y="1465017"/>
            <a:ext cx="8991191" cy="1963983"/>
          </a:xfrm>
        </p:spPr>
        <p:txBody>
          <a:bodyPr>
            <a:normAutofit/>
          </a:bodyPr>
          <a:lstStyle/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7" name="Content Placeholder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6346" y="2185232"/>
            <a:ext cx="5472189" cy="3550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1879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9081" y="-38609"/>
            <a:ext cx="5233838" cy="1325563"/>
          </a:xfrm>
        </p:spPr>
        <p:txBody>
          <a:bodyPr/>
          <a:lstStyle/>
          <a:p>
            <a:r>
              <a:rPr lang="en-IN" dirty="0" err="1">
                <a:solidFill>
                  <a:schemeClr val="bg1"/>
                </a:solidFill>
              </a:rPr>
              <a:t>Thevenin’s</a:t>
            </a:r>
            <a:r>
              <a:rPr lang="en-IN" dirty="0">
                <a:solidFill>
                  <a:schemeClr val="bg1"/>
                </a:solidFill>
              </a:rPr>
              <a:t>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91093" y="1465017"/>
                <a:ext cx="9734490" cy="4106029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Calculate the current through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IN" dirty="0"/>
                  <a:t> using the relation</a:t>
                </a:r>
              </a:p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91093" y="1465017"/>
                <a:ext cx="9734490" cy="4106029"/>
              </a:xfrm>
              <a:blipFill>
                <a:blip r:embed="rId3"/>
                <a:stretch>
                  <a:fillRect l="-1128" t="-237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67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2968" y="0"/>
            <a:ext cx="4706064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Norton’s Theorem states that “Any two terminals of a network consisting of active and passive elements can be replaced by an </a:t>
            </a:r>
            <a:r>
              <a:rPr lang="en-IN" b="1" dirty="0"/>
              <a:t>equivalent current source and an equivalent parallel resistor.</a:t>
            </a:r>
            <a:r>
              <a:rPr lang="en-IN" dirty="0"/>
              <a:t> The magnitude of the current is equal to the </a:t>
            </a:r>
            <a:r>
              <a:rPr lang="en-IN" b="1" dirty="0"/>
              <a:t>short circuit current, </a:t>
            </a:r>
            <a:r>
              <a:rPr lang="en-IN" dirty="0"/>
              <a:t>and the </a:t>
            </a:r>
            <a:r>
              <a:rPr lang="en-IN" b="1" dirty="0"/>
              <a:t>parallel resistor is the equivalent resistance”.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7386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7864" y="31094"/>
            <a:ext cx="449740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3874" y="2047036"/>
            <a:ext cx="5471322" cy="3532664"/>
          </a:xfr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924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270" y="-27765"/>
            <a:ext cx="625921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Norton’s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IN" dirty="0"/>
                  <a:t>Calculate the current through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𝑅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</m:oMath>
                </a14:m>
                <a:r>
                  <a:rPr lang="en-IN" dirty="0"/>
                  <a:t> using the relation</a:t>
                </a:r>
              </a:p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𝐼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𝑠𝑐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0" i="1" smtClean="0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00" t="-26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34439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24637" y="-82617"/>
            <a:ext cx="8032271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IN" sz="3200" dirty="0"/>
              <a:t>Maximum power transfer theorem states that “In a network </a:t>
            </a:r>
            <a:r>
              <a:rPr lang="en-IN" sz="3200" b="1" dirty="0"/>
              <a:t>maximum power will be transferred from the source to the load</a:t>
            </a:r>
            <a:r>
              <a:rPr lang="en-IN" sz="3200" dirty="0"/>
              <a:t>, when the </a:t>
            </a:r>
            <a:r>
              <a:rPr lang="en-IN" sz="3200" b="1" dirty="0"/>
              <a:t>load resistance becomes equal to the internal resistance</a:t>
            </a:r>
            <a:r>
              <a:rPr lang="en-IN" sz="3200" dirty="0"/>
              <a:t> of the networks as viewed from the load terminal”.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4633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87815" y="-100165"/>
            <a:ext cx="8210241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8066B6-981F-42C8-006C-1385CE7CFD5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539FDA4-D912-6FCD-3DE5-A706633EB2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5225" y="1733550"/>
            <a:ext cx="4781550" cy="3390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800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49893" y="-88754"/>
            <a:ext cx="8062955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624" y="1600201"/>
            <a:ext cx="9409987" cy="1759701"/>
          </a:xfrm>
        </p:spPr>
        <p:txBody>
          <a:bodyPr>
            <a:normAutofit/>
          </a:bodyPr>
          <a:lstStyle/>
          <a:p>
            <a:endParaRPr lang="en-IN" b="1" dirty="0"/>
          </a:p>
          <a:p>
            <a:endParaRPr lang="en-IN" dirty="0"/>
          </a:p>
          <a:p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80644" y="2395664"/>
            <a:ext cx="5963907" cy="3246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920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93953" y="-45796"/>
            <a:ext cx="9413076" cy="132556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/>
                </a:solidFill>
              </a:rPr>
              <a:t>Maximum power transfer theorem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The current across the load is calculated using the formula.</a:t>
                </a:r>
              </a:p>
              <a:p>
                <a:pPr marL="472838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i="1" dirty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GB" i="1" dirty="0">
                              <a:latin typeface="Cambria Math" panose="02040503050406030204" pitchFamily="18" charset="0"/>
                            </a:rPr>
                            <m:t>𝐿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  <m:t>𝑡h</m:t>
                              </m:r>
                            </m:sub>
                          </m:s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IN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𝑅</m:t>
                              </m:r>
                            </m:e>
                            <m:sub>
                              <m:r>
                                <a:rPr lang="en-IN" i="1">
                                  <a:latin typeface="Cambria Math" panose="02040503050406030204" pitchFamily="18" charset="0"/>
                                </a:rPr>
                                <m:t>𝐿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dirty="0"/>
              </a:p>
              <a:p>
                <a:r>
                  <a:rPr lang="en-IN" b="1" dirty="0"/>
                  <a:t>For maximum power to transfer internal resistor = Load resistor</a:t>
                </a:r>
              </a:p>
              <a:p>
                <a:r>
                  <a:rPr lang="en-IN" b="1" dirty="0"/>
                  <a:t>The maximum power is calculated by</a:t>
                </a:r>
              </a:p>
              <a:p>
                <a:pPr marL="472838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𝑷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sSubSup>
                        <m:sSubSup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Sup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sub>
                        <m:sup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𝟐</m:t>
                          </m:r>
                        </m:sup>
                      </m:sSubSup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𝑹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𝑳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endParaRPr lang="en-IN" dirty="0"/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  <a:blipFill>
                <a:blip r:embed="rId2"/>
                <a:stretch>
                  <a:fillRect l="-991" t="-21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8024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29" y="31094"/>
            <a:ext cx="941307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</p:spPr>
            <p:txBody>
              <a:bodyPr>
                <a:normAutofit/>
              </a:bodyPr>
              <a:lstStyle/>
              <a:p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𝑬𝒇𝒇𝒊𝒄𝒊𝒆𝒏𝒄𝒚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𝑶𝒖𝒕𝒑𝒖𝒕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𝑷𝒐𝒘𝒆𝒓</m:t>
                          </m:r>
                        </m:num>
                        <m:den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𝑰𝒏𝒑𝒖𝒕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𝑷𝒐𝒘𝒆𝒓</m:t>
                          </m:r>
                        </m:den>
                      </m:f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𝑬𝒇𝒇𝒊𝒄𝒊𝒆𝒏𝒄𝒚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 </m:t>
                      </m:r>
                      <m:f>
                        <m:f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𝑷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𝑶𝑼𝑻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𝑷</m:t>
                              </m:r>
                            </m:e>
                            <m:sub>
                              <m:r>
                                <a:rPr lang="en-GB" b="1" i="1" smtClean="0">
                                  <a:latin typeface="Cambria Math" panose="02040503050406030204" pitchFamily="18" charset="0"/>
                                </a:rPr>
                                <m:t>𝑰𝑵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𝑳𝒐𝒔𝒔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𝑰𝒏𝒑𝒖𝒕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−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𝑶𝒖𝒕𝒑𝒖𝒕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𝒑𝒐𝒘𝒆𝒓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𝑳𝒐𝒔𝒔</m:t>
                      </m:r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𝑰𝑵</m:t>
                          </m:r>
                        </m:sub>
                      </m:sSub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−</m:t>
                      </m:r>
                      <m:sSub>
                        <m:sSubPr>
                          <m:ctrlPr>
                            <a:rPr lang="en-GB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𝑷</m:t>
                          </m:r>
                        </m:e>
                        <m:sub>
                          <m:r>
                            <a:rPr lang="en-GB" b="1" i="1">
                              <a:latin typeface="Cambria Math" panose="02040503050406030204" pitchFamily="18" charset="0"/>
                            </a:rPr>
                            <m:t>𝑶𝑼𝑻</m:t>
                          </m:r>
                        </m:sub>
                      </m:sSub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29" y="1704291"/>
                <a:ext cx="11070990" cy="4757490"/>
              </a:xfr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8 / 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8531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8 / Electrical and Electronic Principles</a:t>
            </a:r>
            <a:endParaRPr lang="en-US" sz="1200" kern="120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485</Words>
  <Application>Microsoft Office PowerPoint</Application>
  <PresentationFormat>Widescreen</PresentationFormat>
  <Paragraphs>87</Paragraphs>
  <Slides>16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Network theorems</vt:lpstr>
      <vt:lpstr>Thevenin’s theorem</vt:lpstr>
      <vt:lpstr>Thevenin’s theorem</vt:lpstr>
      <vt:lpstr>Thevenin’s theorem</vt:lpstr>
      <vt:lpstr>Norton’s theorem</vt:lpstr>
      <vt:lpstr>Norton’s theorem</vt:lpstr>
      <vt:lpstr>Norton’s theorem</vt:lpstr>
      <vt:lpstr>Maximum power transfer theorem</vt:lpstr>
      <vt:lpstr>Maximum power transfer theorem</vt:lpstr>
      <vt:lpstr>Maximum power transfer theorem</vt:lpstr>
      <vt:lpstr>Maximum power transfer theorem</vt:lpstr>
      <vt:lpstr>Power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148</cp:revision>
  <dcterms:created xsi:type="dcterms:W3CDTF">2021-03-09T15:35:42Z</dcterms:created>
  <dcterms:modified xsi:type="dcterms:W3CDTF">2024-10-28T09:00:24Z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