
<file path=[Content_Types].xml><?xml version="1.0" encoding="utf-8"?>
<Types xmlns="http://schemas.openxmlformats.org/package/2006/content-types">
  <Default Extension="jpeg" ContentType="image/jpe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51" r:id="rId4"/>
  </p:sldMasterIdLst>
  <p:sldIdLst>
    <p:sldId id="256" r:id="rId5"/>
    <p:sldId id="257" r:id="rId6"/>
    <p:sldId id="258" r:id="rId7"/>
    <p:sldId id="259" r:id="rId8"/>
    <p:sldId id="260" r:id="rId9"/>
    <p:sldId id="261" r:id="rId1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022" autoAdjust="0"/>
    <p:restoredTop sz="94660"/>
  </p:normalViewPr>
  <p:slideViewPr>
    <p:cSldViewPr snapToGrid="0">
      <p:cViewPr varScale="1">
        <p:scale>
          <a:sx n="72" d="100"/>
          <a:sy n="72" d="100"/>
        </p:scale>
        <p:origin x="80" y="52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viewProps" Target="view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presProps" Target="presProps.xml"/><Relationship Id="rId5" Type="http://schemas.openxmlformats.org/officeDocument/2006/relationships/slide" Target="slides/slide1.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39E3965E-AC41-4711-9D10-E25ABB132D86}"/>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90000"/>
              </a:lnSpc>
              <a:defRPr sz="80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100051" y="4645152"/>
            <a:ext cx="10058400" cy="1143000"/>
          </a:xfrm>
        </p:spPr>
        <p:txBody>
          <a:bodyPr lIns="91440" rIns="91440">
            <a:normAutofit/>
          </a:bodyPr>
          <a:lstStyle>
            <a:lvl1pPr marL="0" indent="0" algn="l">
              <a:buNone/>
              <a:defRPr sz="2400" cap="all" spc="200" baseline="0">
                <a:solidFill>
                  <a:schemeClr val="tx1"/>
                </a:solidFill>
                <a:latin typeface="+mn-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cxnSp>
        <p:nvCxnSpPr>
          <p:cNvPr id="9" name="Straight Connector 8">
            <a:extLst>
              <a:ext uri="{FF2B5EF4-FFF2-40B4-BE49-F238E27FC236}">
                <a16:creationId xmlns:a16="http://schemas.microsoft.com/office/drawing/2014/main" id="{1F5DC8C3-BA5F-4EED-BB9A-A14272BD82A1}"/>
              </a:ext>
            </a:extLst>
          </p:cNvPr>
          <p:cNvCxnSpPr/>
          <p:nvPr/>
        </p:nvCxnSpPr>
        <p:spPr>
          <a:xfrm>
            <a:off x="1207658" y="4474741"/>
            <a:ext cx="987552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4" name="Date Placeholder 3">
            <a:extLst>
              <a:ext uri="{FF2B5EF4-FFF2-40B4-BE49-F238E27FC236}">
                <a16:creationId xmlns:a16="http://schemas.microsoft.com/office/drawing/2014/main" id="{9925CCF1-92C0-4AF3-BFAF-4921631915AB}"/>
              </a:ext>
            </a:extLst>
          </p:cNvPr>
          <p:cNvSpPr>
            <a:spLocks noGrp="1"/>
          </p:cNvSpPr>
          <p:nvPr>
            <p:ph type="dt" sz="half" idx="10"/>
          </p:nvPr>
        </p:nvSpPr>
        <p:spPr/>
        <p:txBody>
          <a:bodyPr/>
          <a:lstStyle/>
          <a:p>
            <a:fld id="{9184DA70-C731-4C70-880D-CCD4705E623C}" type="datetime1">
              <a:rPr lang="en-US" smtClean="0"/>
              <a:t>4/22/2026</a:t>
            </a:fld>
            <a:endParaRPr lang="en-US" dirty="0"/>
          </a:p>
        </p:txBody>
      </p:sp>
      <p:sp>
        <p:nvSpPr>
          <p:cNvPr id="5" name="Footer Placeholder 4">
            <a:extLst>
              <a:ext uri="{FF2B5EF4-FFF2-40B4-BE49-F238E27FC236}">
                <a16:creationId xmlns:a16="http://schemas.microsoft.com/office/drawing/2014/main" id="{051A78A9-3DFF-4937-A9F2-5D8CF495F367}"/>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5FAEB271-5CC0-4759-BC6E-8BE53AB227C0}"/>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91429362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354D8B55-9EA8-4B81-8E84-9B93B0A27559}"/>
              </a:ext>
            </a:extLst>
          </p:cNvPr>
          <p:cNvSpPr>
            <a:spLocks noGrp="1"/>
          </p:cNvSpPr>
          <p:nvPr>
            <p:ph type="dt" sz="half" idx="10"/>
          </p:nvPr>
        </p:nvSpPr>
        <p:spPr/>
        <p:txBody>
          <a:bodyPr/>
          <a:lstStyle/>
          <a:p>
            <a:fld id="{4BE1D723-8F53-4F53-90B0-1982A396982E}" type="datetime1">
              <a:rPr lang="en-US" smtClean="0"/>
              <a:t>4/22/2026</a:t>
            </a:fld>
            <a:endParaRPr lang="en-US" dirty="0"/>
          </a:p>
        </p:txBody>
      </p:sp>
      <p:sp>
        <p:nvSpPr>
          <p:cNvPr id="8" name="Footer Placeholder 7">
            <a:extLst>
              <a:ext uri="{FF2B5EF4-FFF2-40B4-BE49-F238E27FC236}">
                <a16:creationId xmlns:a16="http://schemas.microsoft.com/office/drawing/2014/main" id="{062CA021-2578-47CB-822C-BDDFF7223B28}"/>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C4AAB51D-4141-4682-9375-DAFD5FB9DD10}"/>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85042457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585C21A-8B93-4657-B5DF-7EAEAD3BE127}"/>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90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1097280" y="4663440"/>
            <a:ext cx="10058400" cy="1143000"/>
          </a:xfrm>
        </p:spPr>
        <p:txBody>
          <a:bodyPr lIns="91440" rIns="91440" anchor="t" anchorCtr="0">
            <a:normAutofit/>
          </a:bodyPr>
          <a:lstStyle>
            <a:lvl1pPr marL="0" indent="0">
              <a:buNone/>
              <a:defRPr sz="2400" cap="all" spc="200" baseline="0">
                <a:solidFill>
                  <a:schemeClr val="tx1"/>
                </a:solidFill>
                <a:latin typeface="+mn-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cxnSp>
        <p:nvCxnSpPr>
          <p:cNvPr id="9" name="Straight Connector 8">
            <a:extLst>
              <a:ext uri="{FF2B5EF4-FFF2-40B4-BE49-F238E27FC236}">
                <a16:creationId xmlns:a16="http://schemas.microsoft.com/office/drawing/2014/main" id="{459DE2C1-4C52-40A3-8959-27B2C1BEBFF6}"/>
              </a:ext>
            </a:extLst>
          </p:cNvPr>
          <p:cNvCxnSpPr/>
          <p:nvPr/>
        </p:nvCxnSpPr>
        <p:spPr>
          <a:xfrm>
            <a:off x="1207658" y="4485132"/>
            <a:ext cx="987552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7" name="Date Placeholder 6">
            <a:extLst>
              <a:ext uri="{FF2B5EF4-FFF2-40B4-BE49-F238E27FC236}">
                <a16:creationId xmlns:a16="http://schemas.microsoft.com/office/drawing/2014/main" id="{AAF2E137-EC28-48F8-9198-1F02539029B6}"/>
              </a:ext>
            </a:extLst>
          </p:cNvPr>
          <p:cNvSpPr>
            <a:spLocks noGrp="1"/>
          </p:cNvSpPr>
          <p:nvPr>
            <p:ph type="dt" sz="half" idx="10"/>
          </p:nvPr>
        </p:nvSpPr>
        <p:spPr/>
        <p:txBody>
          <a:bodyPr/>
          <a:lstStyle/>
          <a:p>
            <a:fld id="{97669AF7-7BEB-44E4-9852-375E34362B5B}" type="datetime1">
              <a:rPr lang="en-US" smtClean="0"/>
              <a:t>4/22/2026</a:t>
            </a:fld>
            <a:endParaRPr lang="en-US" dirty="0"/>
          </a:p>
        </p:txBody>
      </p:sp>
      <p:sp>
        <p:nvSpPr>
          <p:cNvPr id="8" name="Footer Placeholder 7">
            <a:extLst>
              <a:ext uri="{FF2B5EF4-FFF2-40B4-BE49-F238E27FC236}">
                <a16:creationId xmlns:a16="http://schemas.microsoft.com/office/drawing/2014/main" id="{189422CD-6F62-4DD6-89EF-07A60B42D219}"/>
              </a:ext>
            </a:extLst>
          </p:cNvPr>
          <p:cNvSpPr>
            <a:spLocks noGrp="1"/>
          </p:cNvSpPr>
          <p:nvPr>
            <p:ph type="ftr" sz="quarter" idx="11"/>
          </p:nvPr>
        </p:nvSpPr>
        <p:spPr/>
        <p:txBody>
          <a:bodyPr/>
          <a:lstStyle/>
          <a:p>
            <a:endParaRPr lang="en-US" dirty="0"/>
          </a:p>
        </p:txBody>
      </p:sp>
      <p:sp>
        <p:nvSpPr>
          <p:cNvPr id="11" name="Slide Number Placeholder 10">
            <a:extLst>
              <a:ext uri="{FF2B5EF4-FFF2-40B4-BE49-F238E27FC236}">
                <a16:creationId xmlns:a16="http://schemas.microsoft.com/office/drawing/2014/main" id="{69C6AFF8-42B4-4D05-969B-9F5FB3355555}"/>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1143275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97280" y="2120900"/>
            <a:ext cx="4639736" cy="374819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515944" y="2120900"/>
            <a:ext cx="4639736" cy="374819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 name="Date Placeholder 1">
            <a:extLst>
              <a:ext uri="{FF2B5EF4-FFF2-40B4-BE49-F238E27FC236}">
                <a16:creationId xmlns:a16="http://schemas.microsoft.com/office/drawing/2014/main" id="{5782D47D-B0DC-4C40-BCC6-BBBA32584A38}"/>
              </a:ext>
            </a:extLst>
          </p:cNvPr>
          <p:cNvSpPr>
            <a:spLocks noGrp="1"/>
          </p:cNvSpPr>
          <p:nvPr>
            <p:ph type="dt" sz="half" idx="10"/>
          </p:nvPr>
        </p:nvSpPr>
        <p:spPr/>
        <p:txBody>
          <a:bodyPr/>
          <a:lstStyle/>
          <a:p>
            <a:fld id="{BAAAC38D-0552-4C82-B593-E6124DFADBE2}" type="datetime1">
              <a:rPr lang="en-US" smtClean="0"/>
              <a:t>4/22/2026</a:t>
            </a:fld>
            <a:endParaRPr lang="en-US" dirty="0"/>
          </a:p>
        </p:txBody>
      </p:sp>
      <p:sp>
        <p:nvSpPr>
          <p:cNvPr id="9" name="Footer Placeholder 8">
            <a:extLst>
              <a:ext uri="{FF2B5EF4-FFF2-40B4-BE49-F238E27FC236}">
                <a16:creationId xmlns:a16="http://schemas.microsoft.com/office/drawing/2014/main" id="{4690D34E-7EBD-44B2-83CA-4C126A18D7EF}"/>
              </a:ext>
            </a:extLst>
          </p:cNvPr>
          <p:cNvSpPr>
            <a:spLocks noGrp="1"/>
          </p:cNvSpPr>
          <p:nvPr>
            <p:ph type="ftr" sz="quarter" idx="11"/>
          </p:nvPr>
        </p:nvSpPr>
        <p:spPr/>
        <p:txBody>
          <a:bodyPr/>
          <a:lstStyle/>
          <a:p>
            <a:endParaRPr lang="en-US" dirty="0"/>
          </a:p>
        </p:txBody>
      </p:sp>
      <p:sp>
        <p:nvSpPr>
          <p:cNvPr id="10" name="Slide Number Placeholder 9">
            <a:extLst>
              <a:ext uri="{FF2B5EF4-FFF2-40B4-BE49-F238E27FC236}">
                <a16:creationId xmlns:a16="http://schemas.microsoft.com/office/drawing/2014/main" id="{2AC511A1-9BBD-42DE-92FB-2AF44F8E97A9}"/>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59035859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97280" y="2057400"/>
            <a:ext cx="4639736" cy="736282"/>
          </a:xfrm>
        </p:spPr>
        <p:txBody>
          <a:bodyPr lIns="91440" rIns="91440" anchor="ctr">
            <a:normAutofit/>
          </a:bodyPr>
          <a:lstStyle>
            <a:lvl1pPr marL="0" indent="0">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97280" y="2958274"/>
            <a:ext cx="4639736" cy="291082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515944" y="2057400"/>
            <a:ext cx="4639736" cy="736282"/>
          </a:xfrm>
        </p:spPr>
        <p:txBody>
          <a:bodyPr lIns="91440" rIns="91440" anchor="ctr">
            <a:normAutofit/>
          </a:bodyPr>
          <a:lstStyle>
            <a:lvl1pPr marL="0" indent="0">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515944" y="2958273"/>
            <a:ext cx="4639736" cy="291082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 name="Date Placeholder 1">
            <a:extLst>
              <a:ext uri="{FF2B5EF4-FFF2-40B4-BE49-F238E27FC236}">
                <a16:creationId xmlns:a16="http://schemas.microsoft.com/office/drawing/2014/main" id="{8AF8A515-AA94-45D1-9223-5C2272618D85}"/>
              </a:ext>
            </a:extLst>
          </p:cNvPr>
          <p:cNvSpPr>
            <a:spLocks noGrp="1"/>
          </p:cNvSpPr>
          <p:nvPr>
            <p:ph type="dt" sz="half" idx="10"/>
          </p:nvPr>
        </p:nvSpPr>
        <p:spPr/>
        <p:txBody>
          <a:bodyPr/>
          <a:lstStyle/>
          <a:p>
            <a:fld id="{D9DF0F1C-5577-4ACB-BB62-DF8F3C494C7E}" type="datetime1">
              <a:rPr lang="en-US" smtClean="0"/>
              <a:t>4/22/2026</a:t>
            </a:fld>
            <a:endParaRPr lang="en-US" dirty="0"/>
          </a:p>
        </p:txBody>
      </p:sp>
      <p:sp>
        <p:nvSpPr>
          <p:cNvPr id="11" name="Footer Placeholder 10">
            <a:extLst>
              <a:ext uri="{FF2B5EF4-FFF2-40B4-BE49-F238E27FC236}">
                <a16:creationId xmlns:a16="http://schemas.microsoft.com/office/drawing/2014/main" id="{D052F5BC-98E0-4D60-AD67-9547738B7DD4}"/>
              </a:ext>
            </a:extLst>
          </p:cNvPr>
          <p:cNvSpPr>
            <a:spLocks noGrp="1"/>
          </p:cNvSpPr>
          <p:nvPr>
            <p:ph type="ftr" sz="quarter" idx="11"/>
          </p:nvPr>
        </p:nvSpPr>
        <p:spPr/>
        <p:txBody>
          <a:bodyPr/>
          <a:lstStyle/>
          <a:p>
            <a:endParaRPr lang="en-US" dirty="0"/>
          </a:p>
        </p:txBody>
      </p:sp>
      <p:sp>
        <p:nvSpPr>
          <p:cNvPr id="12" name="Slide Number Placeholder 11">
            <a:extLst>
              <a:ext uri="{FF2B5EF4-FFF2-40B4-BE49-F238E27FC236}">
                <a16:creationId xmlns:a16="http://schemas.microsoft.com/office/drawing/2014/main" id="{A38552DC-952E-41EA-AAAF-C2187523C0B0}"/>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7420885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6" name="Date Placeholder 5">
            <a:extLst>
              <a:ext uri="{FF2B5EF4-FFF2-40B4-BE49-F238E27FC236}">
                <a16:creationId xmlns:a16="http://schemas.microsoft.com/office/drawing/2014/main" id="{7392073F-158F-44A3-8913-917AFFC1BC20}"/>
              </a:ext>
            </a:extLst>
          </p:cNvPr>
          <p:cNvSpPr>
            <a:spLocks noGrp="1"/>
          </p:cNvSpPr>
          <p:nvPr>
            <p:ph type="dt" sz="half" idx="10"/>
          </p:nvPr>
        </p:nvSpPr>
        <p:spPr/>
        <p:txBody>
          <a:bodyPr/>
          <a:lstStyle/>
          <a:p>
            <a:fld id="{1775B394-D9F9-4F0C-B15D-605F45CB9E9F}" type="datetime1">
              <a:rPr lang="en-US" smtClean="0"/>
              <a:t>4/22/2026</a:t>
            </a:fld>
            <a:endParaRPr lang="en-US" dirty="0"/>
          </a:p>
        </p:txBody>
      </p:sp>
      <p:sp>
        <p:nvSpPr>
          <p:cNvPr id="7" name="Footer Placeholder 6">
            <a:extLst>
              <a:ext uri="{FF2B5EF4-FFF2-40B4-BE49-F238E27FC236}">
                <a16:creationId xmlns:a16="http://schemas.microsoft.com/office/drawing/2014/main" id="{EED72207-24CA-42B7-A975-2F8E41CBA904}"/>
              </a:ext>
            </a:extLst>
          </p:cNvPr>
          <p:cNvSpPr>
            <a:spLocks noGrp="1"/>
          </p:cNvSpPr>
          <p:nvPr>
            <p:ph type="ftr" sz="quarter" idx="11"/>
          </p:nvPr>
        </p:nvSpPr>
        <p:spPr/>
        <p:txBody>
          <a:bodyPr/>
          <a:lstStyle/>
          <a:p>
            <a:endParaRPr lang="en-US" dirty="0"/>
          </a:p>
        </p:txBody>
      </p:sp>
      <p:sp>
        <p:nvSpPr>
          <p:cNvPr id="8" name="Slide Number Placeholder 7">
            <a:extLst>
              <a:ext uri="{FF2B5EF4-FFF2-40B4-BE49-F238E27FC236}">
                <a16:creationId xmlns:a16="http://schemas.microsoft.com/office/drawing/2014/main" id="{D01080F2-251A-4B88-9A62-16F46D724F83}"/>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413591577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8E9C91B-7EAD-4562-AB0E-DFB9663AECE3}"/>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Date Placeholder 1">
            <a:extLst>
              <a:ext uri="{FF2B5EF4-FFF2-40B4-BE49-F238E27FC236}">
                <a16:creationId xmlns:a16="http://schemas.microsoft.com/office/drawing/2014/main" id="{94E9223F-721F-47BF-9FD5-0F8D12FF0DE1}"/>
              </a:ext>
            </a:extLst>
          </p:cNvPr>
          <p:cNvSpPr>
            <a:spLocks noGrp="1"/>
          </p:cNvSpPr>
          <p:nvPr>
            <p:ph type="dt" sz="half" idx="10"/>
          </p:nvPr>
        </p:nvSpPr>
        <p:spPr/>
        <p:txBody>
          <a:bodyPr/>
          <a:lstStyle/>
          <a:p>
            <a:fld id="{39667345-2558-425A-8533-9BFDBCE15005}" type="datetime1">
              <a:rPr lang="en-US" smtClean="0"/>
              <a:t>4/22/2026</a:t>
            </a:fld>
            <a:endParaRPr lang="en-US" dirty="0"/>
          </a:p>
        </p:txBody>
      </p:sp>
      <p:sp>
        <p:nvSpPr>
          <p:cNvPr id="3" name="Footer Placeholder 2">
            <a:extLst>
              <a:ext uri="{FF2B5EF4-FFF2-40B4-BE49-F238E27FC236}">
                <a16:creationId xmlns:a16="http://schemas.microsoft.com/office/drawing/2014/main" id="{05915714-6BBA-4593-8591-4E26F7D58D9F}"/>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BE06F857-D2E1-44DD-ABDD-EBB739645B67}"/>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401245537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6D90D66-BCB9-4229-A829-628874352AC0}"/>
              </a:ext>
            </a:extLst>
          </p:cNvPr>
          <p:cNvSpPr/>
          <p:nvPr/>
        </p:nvSpPr>
        <p:spPr>
          <a:xfrm>
            <a:off x="16" y="0"/>
            <a:ext cx="4654296" cy="68580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43466" y="786383"/>
            <a:ext cx="3517567" cy="2093975"/>
          </a:xfrm>
        </p:spPr>
        <p:txBody>
          <a:bodyPr anchor="b">
            <a:normAutofit/>
          </a:bodyPr>
          <a:lstStyle>
            <a:lvl1pPr>
              <a:lnSpc>
                <a:spcPct val="90000"/>
              </a:lnSpc>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5458984" y="812799"/>
            <a:ext cx="5928344" cy="529475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43465" y="3043050"/>
            <a:ext cx="3517567" cy="3064505"/>
          </a:xfrm>
        </p:spPr>
        <p:txBody>
          <a:bodyPr lIns="91440" rIns="91440">
            <a:normAutofit/>
          </a:bodyPr>
          <a:lstStyle>
            <a:lvl1pPr marL="0" indent="0">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643464" y="6446520"/>
            <a:ext cx="3517568" cy="365125"/>
          </a:xfrm>
        </p:spPr>
        <p:txBody>
          <a:bodyPr/>
          <a:lstStyle>
            <a:lvl1pPr algn="l">
              <a:defRPr/>
            </a:lvl1pPr>
          </a:lstStyle>
          <a:p>
            <a:fld id="{92BEA474-078D-4E9B-9B14-09A87B19DC46}" type="datetime1">
              <a:rPr lang="en-US" smtClean="0"/>
              <a:t>4/22/2026</a:t>
            </a:fld>
            <a:endParaRPr lang="en-US" dirty="0"/>
          </a:p>
        </p:txBody>
      </p:sp>
      <p:sp>
        <p:nvSpPr>
          <p:cNvPr id="6" name="Footer Placeholder 5"/>
          <p:cNvSpPr>
            <a:spLocks noGrp="1"/>
          </p:cNvSpPr>
          <p:nvPr>
            <p:ph type="ftr" sz="quarter" idx="11"/>
          </p:nvPr>
        </p:nvSpPr>
        <p:spPr>
          <a:xfrm>
            <a:off x="5458983" y="6446520"/>
            <a:ext cx="5334019" cy="365125"/>
          </a:xfrm>
        </p:spPr>
        <p:txBody>
          <a:bodyPr/>
          <a:lstStyle>
            <a:lvl1pPr algn="l">
              <a:defRPr>
                <a:solidFill>
                  <a:schemeClr val="tx2"/>
                </a:solidFill>
              </a:defRPr>
            </a:lvl1pPr>
          </a:lstStyle>
          <a:p>
            <a:endParaRPr lang="en-US" dirty="0"/>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3A98EE3D-8CD1-4C3F-BD1C-C98C9596463C}" type="slidenum">
              <a:rPr lang="en-US" smtClean="0"/>
              <a:pPr/>
              <a:t>‹#›</a:t>
            </a:fld>
            <a:endParaRPr lang="en-US" dirty="0"/>
          </a:p>
        </p:txBody>
      </p:sp>
    </p:spTree>
    <p:extLst>
      <p:ext uri="{BB962C8B-B14F-4D97-AF65-F5344CB8AC3E}">
        <p14:creationId xmlns:p14="http://schemas.microsoft.com/office/powerpoint/2010/main" val="281050048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DA134939-39C0-4522-A125-A13DFDA66490}"/>
              </a:ext>
            </a:extLst>
          </p:cNvPr>
          <p:cNvSpPr/>
          <p:nvPr/>
        </p:nvSpPr>
        <p:spPr>
          <a:xfrm>
            <a:off x="0" y="4578350"/>
            <a:ext cx="12188825" cy="227965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Picture Placeholder 2"/>
          <p:cNvSpPr>
            <a:spLocks noGrp="1" noChangeAspect="1"/>
          </p:cNvSpPr>
          <p:nvPr>
            <p:ph type="pic" idx="1"/>
          </p:nvPr>
        </p:nvSpPr>
        <p:spPr>
          <a:xfrm>
            <a:off x="15" y="0"/>
            <a:ext cx="12191985" cy="4578350"/>
          </a:xfrm>
          <a:solidFill>
            <a:schemeClr val="bg1">
              <a:lumMod val="85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2" name="Title 1"/>
          <p:cNvSpPr>
            <a:spLocks noGrp="1"/>
          </p:cNvSpPr>
          <p:nvPr>
            <p:ph type="title"/>
          </p:nvPr>
        </p:nvSpPr>
        <p:spPr>
          <a:xfrm>
            <a:off x="1097279" y="4799362"/>
            <a:ext cx="10113645" cy="743682"/>
          </a:xfrm>
        </p:spPr>
        <p:txBody>
          <a:bodyPr tIns="0" bIns="0" anchor="b">
            <a:noAutofit/>
          </a:bodyPr>
          <a:lstStyle>
            <a:lvl1pPr>
              <a:defRPr sz="3600" b="0">
                <a:solidFill>
                  <a:srgbClr val="FFFFFF"/>
                </a:solidFill>
              </a:defRPr>
            </a:lvl1pPr>
          </a:lstStyle>
          <a:p>
            <a:r>
              <a:rPr lang="en-US"/>
              <a:t>Click to edit Master title style</a:t>
            </a:r>
            <a:endParaRPr lang="en-US" dirty="0"/>
          </a:p>
        </p:txBody>
      </p:sp>
      <p:sp>
        <p:nvSpPr>
          <p:cNvPr id="4" name="Text Placeholder 3"/>
          <p:cNvSpPr>
            <a:spLocks noGrp="1"/>
          </p:cNvSpPr>
          <p:nvPr>
            <p:ph type="body" sz="half" idx="2"/>
          </p:nvPr>
        </p:nvSpPr>
        <p:spPr>
          <a:xfrm>
            <a:off x="1097279" y="5715000"/>
            <a:ext cx="10113264" cy="609600"/>
          </a:xfrm>
        </p:spPr>
        <p:txBody>
          <a:bodyPr lIns="91440" tIns="0" rIns="91440" bIns="0">
            <a:normAutofit/>
          </a:bodyPr>
          <a:lstStyle>
            <a:lvl1pPr marL="0" indent="0">
              <a:spcBef>
                <a:spcPts val="0"/>
              </a:spcBef>
              <a:spcAft>
                <a:spcPts val="600"/>
              </a:spcAft>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fld id="{4907D986-8816-4272-A432-0437A28A9828}" type="datetime1">
              <a:rPr lang="en-US" smtClean="0"/>
              <a:t>4/22/2026</a:t>
            </a:fld>
            <a:endParaRPr lang="en-US" dirty="0"/>
          </a:p>
        </p:txBody>
      </p:sp>
      <p:sp>
        <p:nvSpPr>
          <p:cNvPr id="6" name="Footer Placeholder 5"/>
          <p:cNvSpPr>
            <a:spLocks noGrp="1"/>
          </p:cNvSpPr>
          <p:nvPr>
            <p:ph type="ftr" sz="quarter" idx="11"/>
          </p:nvPr>
        </p:nvSpPr>
        <p:spPr>
          <a:xfrm>
            <a:off x="1097279" y="6446838"/>
            <a:ext cx="6818262" cy="365125"/>
          </a:xfrm>
        </p:spPr>
        <p:txBody>
          <a:bodyPr/>
          <a:lstStyle/>
          <a:p>
            <a:pPr algn="l"/>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9720730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7D5506EE-1026-4F35-9ACC-BD05BE0F9B36}"/>
              </a:ext>
            </a:extLst>
          </p:cNvPr>
          <p:cNvSpPr>
            <a:spLocks noGrp="1"/>
          </p:cNvSpPr>
          <p:nvPr>
            <p:ph type="dt" sz="half" idx="10"/>
          </p:nvPr>
        </p:nvSpPr>
        <p:spPr/>
        <p:txBody>
          <a:bodyPr/>
          <a:lstStyle/>
          <a:p>
            <a:fld id="{B612A279-0833-481D-8C56-F67FD0AC6C50}" type="datetime1">
              <a:rPr lang="en-US" smtClean="0"/>
              <a:t>4/22/2026</a:t>
            </a:fld>
            <a:endParaRPr lang="en-US" dirty="0"/>
          </a:p>
        </p:txBody>
      </p:sp>
      <p:sp>
        <p:nvSpPr>
          <p:cNvPr id="8" name="Footer Placeholder 7">
            <a:extLst>
              <a:ext uri="{FF2B5EF4-FFF2-40B4-BE49-F238E27FC236}">
                <a16:creationId xmlns:a16="http://schemas.microsoft.com/office/drawing/2014/main" id="{B7696E5F-8D95-4450-AE52-5438E6EDE2BF}"/>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999B2253-74CC-409E-BEB0-F8EFCFCB5629}"/>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04148258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E1B68A5B-D9FA-424B-A4EB-30E7223836B3}"/>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2302"/>
            <a:ext cx="2628900" cy="575989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412302"/>
            <a:ext cx="7734300" cy="5759898"/>
          </a:xfrm>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AF33D6B0-F070-45C4-A472-19F432BE3932}"/>
              </a:ext>
            </a:extLst>
          </p:cNvPr>
          <p:cNvSpPr>
            <a:spLocks noGrp="1"/>
          </p:cNvSpPr>
          <p:nvPr>
            <p:ph type="dt" sz="half" idx="10"/>
          </p:nvPr>
        </p:nvSpPr>
        <p:spPr/>
        <p:txBody>
          <a:bodyPr/>
          <a:lstStyle/>
          <a:p>
            <a:fld id="{6587DA83-5663-4C9C-B9AA-0B40A3DAFF81}" type="datetime1">
              <a:rPr lang="en-US" smtClean="0"/>
              <a:t>4/22/2026</a:t>
            </a:fld>
            <a:endParaRPr lang="en-US" dirty="0"/>
          </a:p>
        </p:txBody>
      </p:sp>
      <p:sp>
        <p:nvSpPr>
          <p:cNvPr id="8" name="Footer Placeholder 7">
            <a:extLst>
              <a:ext uri="{FF2B5EF4-FFF2-40B4-BE49-F238E27FC236}">
                <a16:creationId xmlns:a16="http://schemas.microsoft.com/office/drawing/2014/main" id="{9975399F-DAB2-410D-967F-ED17E6F796E7}"/>
              </a:ext>
            </a:extLst>
          </p:cNvPr>
          <p:cNvSpPr>
            <a:spLocks noGrp="1"/>
          </p:cNvSpPr>
          <p:nvPr>
            <p:ph type="ftr" sz="quarter" idx="11"/>
          </p:nvPr>
        </p:nvSpPr>
        <p:spPr/>
        <p:txBody>
          <a:bodyPr/>
          <a:lstStyle/>
          <a:p>
            <a:endParaRPr lang="en-US" dirty="0"/>
          </a:p>
        </p:txBody>
      </p:sp>
      <p:sp>
        <p:nvSpPr>
          <p:cNvPr id="10" name="Slide Number Placeholder 9">
            <a:extLst>
              <a:ext uri="{FF2B5EF4-FFF2-40B4-BE49-F238E27FC236}">
                <a16:creationId xmlns:a16="http://schemas.microsoft.com/office/drawing/2014/main" id="{F762A46F-6BE5-4D12-9412-5CA7672EA8EC}"/>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8267920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416A0E3C-60E6-4F39-BC55-5F7C224E1F7C}"/>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097280" y="2108201"/>
            <a:ext cx="10058400" cy="3760891"/>
          </a:xfrm>
          <a:prstGeom prst="rect">
            <a:avLst/>
          </a:prstGeom>
        </p:spPr>
        <p:txBody>
          <a:bodyPr vert="horz" lIns="0" tIns="45720" rIns="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218426" y="6446838"/>
            <a:ext cx="2584850" cy="365125"/>
          </a:xfrm>
          <a:prstGeom prst="rect">
            <a:avLst/>
          </a:prstGeom>
        </p:spPr>
        <p:txBody>
          <a:bodyPr vert="horz" lIns="91440" tIns="45720" rIns="91440" bIns="45720" rtlCol="0" anchor="ctr"/>
          <a:lstStyle>
            <a:lvl1pPr algn="r">
              <a:defRPr sz="900">
                <a:solidFill>
                  <a:srgbClr val="FFFFFF"/>
                </a:solidFill>
              </a:defRPr>
            </a:lvl1pPr>
          </a:lstStyle>
          <a:p>
            <a:fld id="{62D6E202-B606-4609-B914-27C9371A1F6D}" type="datetime1">
              <a:rPr lang="en-US" smtClean="0"/>
              <a:t>4/22/2026</a:t>
            </a:fld>
            <a:endParaRPr lang="en-US" dirty="0"/>
          </a:p>
        </p:txBody>
      </p:sp>
      <p:sp>
        <p:nvSpPr>
          <p:cNvPr id="5" name="Footer Placeholder 4"/>
          <p:cNvSpPr>
            <a:spLocks noGrp="1"/>
          </p:cNvSpPr>
          <p:nvPr>
            <p:ph type="ftr" sz="quarter" idx="3"/>
          </p:nvPr>
        </p:nvSpPr>
        <p:spPr>
          <a:xfrm>
            <a:off x="1097279" y="6446838"/>
            <a:ext cx="6818262" cy="365125"/>
          </a:xfrm>
          <a:prstGeom prst="rect">
            <a:avLst/>
          </a:prstGeom>
        </p:spPr>
        <p:txBody>
          <a:bodyPr vert="horz" lIns="91440" tIns="45720" rIns="91440" bIns="45720" rtlCol="0" anchor="ctr"/>
          <a:lstStyle>
            <a:lvl1pPr algn="l">
              <a:defRPr sz="900" cap="all" baseline="0">
                <a:solidFill>
                  <a:srgbClr val="FFFFFF"/>
                </a:solidFill>
              </a:defRPr>
            </a:lvl1pPr>
          </a:lstStyle>
          <a:p>
            <a:endParaRPr lang="en-US" dirty="0"/>
          </a:p>
        </p:txBody>
      </p:sp>
      <p:sp>
        <p:nvSpPr>
          <p:cNvPr id="6" name="Slide Number Placeholder 5"/>
          <p:cNvSpPr>
            <a:spLocks noGrp="1"/>
          </p:cNvSpPr>
          <p:nvPr>
            <p:ph type="sldNum" sz="quarter" idx="4"/>
          </p:nvPr>
        </p:nvSpPr>
        <p:spPr>
          <a:xfrm>
            <a:off x="10993582" y="6446838"/>
            <a:ext cx="780010" cy="365125"/>
          </a:xfrm>
          <a:prstGeom prst="rect">
            <a:avLst/>
          </a:prstGeom>
        </p:spPr>
        <p:txBody>
          <a:bodyPr vert="horz" lIns="91440" tIns="45720" rIns="91440" bIns="45720" rtlCol="0" anchor="ctr"/>
          <a:lstStyle>
            <a:lvl1pPr algn="l">
              <a:defRPr sz="900">
                <a:solidFill>
                  <a:srgbClr val="FFFFFF"/>
                </a:solidFill>
              </a:defRPr>
            </a:lvl1pPr>
          </a:lstStyle>
          <a:p>
            <a:fld id="{3A98EE3D-8CD1-4C3F-BD1C-C98C9596463C}" type="slidenum">
              <a:rPr lang="en-US" smtClean="0"/>
              <a:t>‹#›</a:t>
            </a:fld>
            <a:endParaRPr lang="en-US" dirty="0"/>
          </a:p>
        </p:txBody>
      </p:sp>
      <p:cxnSp>
        <p:nvCxnSpPr>
          <p:cNvPr id="10" name="Straight Connector 9">
            <a:extLst>
              <a:ext uri="{FF2B5EF4-FFF2-40B4-BE49-F238E27FC236}">
                <a16:creationId xmlns:a16="http://schemas.microsoft.com/office/drawing/2014/main" id="{C5025DAC-8B93-4160-B017-3A274A5828C0}"/>
              </a:ext>
            </a:extLst>
          </p:cNvPr>
          <p:cNvCxnSpPr/>
          <p:nvPr/>
        </p:nvCxnSpPr>
        <p:spPr>
          <a:xfrm>
            <a:off x="1193532" y="1897380"/>
            <a:ext cx="996696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08920222"/>
      </p:ext>
    </p:extLst>
  </p:cSld>
  <p:clrMap bg1="lt1" tx1="dk1" bg2="lt2" tx2="dk2" accent1="accent1" accent2="accent2" accent3="accent3" accent4="accent4" accent5="accent5" accent6="accent6" hlink="hlink" folHlink="folHlink"/>
  <p:sldLayoutIdLst>
    <p:sldLayoutId id="2147483746" r:id="rId1"/>
    <p:sldLayoutId id="2147483747" r:id="rId2"/>
    <p:sldLayoutId id="2147483748" r:id="rId3"/>
    <p:sldLayoutId id="2147483749" r:id="rId4"/>
    <p:sldLayoutId id="2147483750" r:id="rId5"/>
    <p:sldLayoutId id="2147483744" r:id="rId6"/>
    <p:sldLayoutId id="2147483740" r:id="rId7"/>
    <p:sldLayoutId id="2147483741" r:id="rId8"/>
    <p:sldLayoutId id="2147483742" r:id="rId9"/>
    <p:sldLayoutId id="2147483743" r:id="rId10"/>
    <p:sldLayoutId id="2147483745" r:id="rId11"/>
  </p:sldLayoutIdLst>
  <p:hf sldNum="0" hdr="0" ftr="0" dt="0"/>
  <p:txStyles>
    <p:titleStyle>
      <a:lvl1pPr algn="l" defTabSz="914400" rtl="0" eaLnBrk="1" latinLnBrk="0" hangingPunct="1">
        <a:lnSpc>
          <a:spcPct val="90000"/>
        </a:lnSpc>
        <a:spcBef>
          <a:spcPct val="0"/>
        </a:spcBef>
        <a:buNone/>
        <a:defRPr sz="53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100000"/>
        </a:lnSpc>
        <a:spcBef>
          <a:spcPts val="1200"/>
        </a:spcBef>
        <a:spcAft>
          <a:spcPts val="200"/>
        </a:spcAft>
        <a:buClr>
          <a:schemeClr val="accent1"/>
        </a:buClr>
        <a:buSzPct val="100000"/>
        <a:buFont typeface="Calibri" panose="020F0502020204030204" pitchFamily="34" charset="0"/>
        <a:buChar char=" "/>
        <a:defRPr sz="24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100000"/>
        </a:lnSpc>
        <a:spcBef>
          <a:spcPts val="200"/>
        </a:spcBef>
        <a:spcAft>
          <a:spcPts val="400"/>
        </a:spcAft>
        <a:buClrTx/>
        <a:buFont typeface="Calibri" pitchFamily="34" charset="0"/>
        <a:buChar char="◦"/>
        <a:defRPr sz="20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100000"/>
        </a:lnSpc>
        <a:spcBef>
          <a:spcPts val="200"/>
        </a:spcBef>
        <a:spcAft>
          <a:spcPts val="400"/>
        </a:spcAft>
        <a:buClrTx/>
        <a:buFont typeface="Calibri" pitchFamily="34" charset="0"/>
        <a:buChar char="◦"/>
        <a:defRPr sz="16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100000"/>
        </a:lnSpc>
        <a:spcBef>
          <a:spcPts val="200"/>
        </a:spcBef>
        <a:spcAft>
          <a:spcPts val="400"/>
        </a:spcAft>
        <a:buClrTx/>
        <a:buFont typeface="Calibri" pitchFamily="34" charset="0"/>
        <a:buChar char="◦"/>
        <a:defRPr sz="16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100000"/>
        </a:lnSpc>
        <a:spcBef>
          <a:spcPts val="200"/>
        </a:spcBef>
        <a:spcAft>
          <a:spcPts val="400"/>
        </a:spcAft>
        <a:buClrTx/>
        <a:buFont typeface="Calibri" pitchFamily="34" charset="0"/>
        <a:buChar char="◦"/>
        <a:defRPr sz="16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sv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sv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sv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sv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0" name="Rectangle 29">
            <a:extLst>
              <a:ext uri="{FF2B5EF4-FFF2-40B4-BE49-F238E27FC236}">
                <a16:creationId xmlns:a16="http://schemas.microsoft.com/office/drawing/2014/main" id="{E75F8FC7-2268-462F-AFF6-A4A975C3444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33431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87055CF-0029-0EEE-C2C6-7DC6DDEBD5DC}"/>
              </a:ext>
            </a:extLst>
          </p:cNvPr>
          <p:cNvSpPr>
            <a:spLocks noGrp="1"/>
          </p:cNvSpPr>
          <p:nvPr>
            <p:ph type="ctrTitle"/>
          </p:nvPr>
        </p:nvSpPr>
        <p:spPr>
          <a:xfrm>
            <a:off x="6738013" y="639098"/>
            <a:ext cx="4813072" cy="3571186"/>
          </a:xfrm>
        </p:spPr>
        <p:txBody>
          <a:bodyPr>
            <a:normAutofit/>
          </a:bodyPr>
          <a:lstStyle/>
          <a:p>
            <a:r>
              <a:rPr lang="en-GB"/>
              <a:t>Legal Research</a:t>
            </a:r>
          </a:p>
        </p:txBody>
      </p:sp>
      <p:sp>
        <p:nvSpPr>
          <p:cNvPr id="3" name="Subtitle 2">
            <a:extLst>
              <a:ext uri="{FF2B5EF4-FFF2-40B4-BE49-F238E27FC236}">
                <a16:creationId xmlns:a16="http://schemas.microsoft.com/office/drawing/2014/main" id="{48C0959C-2204-AC3C-90C4-66D3F84A89BF}"/>
              </a:ext>
            </a:extLst>
          </p:cNvPr>
          <p:cNvSpPr>
            <a:spLocks noGrp="1"/>
          </p:cNvSpPr>
          <p:nvPr>
            <p:ph type="subTitle" idx="1"/>
          </p:nvPr>
        </p:nvSpPr>
        <p:spPr>
          <a:xfrm>
            <a:off x="6729999" y="4532015"/>
            <a:ext cx="4829101" cy="1162222"/>
          </a:xfrm>
        </p:spPr>
        <p:txBody>
          <a:bodyPr>
            <a:normAutofit/>
          </a:bodyPr>
          <a:lstStyle/>
          <a:p>
            <a:r>
              <a:rPr lang="en-GB">
                <a:solidFill>
                  <a:schemeClr val="tx1">
                    <a:lumMod val="85000"/>
                    <a:lumOff val="15000"/>
                  </a:schemeClr>
                </a:solidFill>
              </a:rPr>
              <a:t>Introduction</a:t>
            </a:r>
          </a:p>
        </p:txBody>
      </p:sp>
      <p:pic>
        <p:nvPicPr>
          <p:cNvPr id="5" name="Picture 4" descr="A vintage weighing scales">
            <a:extLst>
              <a:ext uri="{FF2B5EF4-FFF2-40B4-BE49-F238E27FC236}">
                <a16:creationId xmlns:a16="http://schemas.microsoft.com/office/drawing/2014/main" id="{5D67670A-60B5-4EE0-668E-9D6793C3AB53}"/>
              </a:ext>
            </a:extLst>
          </p:cNvPr>
          <p:cNvPicPr>
            <a:picLocks noChangeAspect="1"/>
          </p:cNvPicPr>
          <p:nvPr/>
        </p:nvPicPr>
        <p:blipFill>
          <a:blip r:embed="rId2"/>
          <a:srcRect t="2063" b="36171"/>
          <a:stretch>
            <a:fillRect/>
          </a:stretch>
        </p:blipFill>
        <p:spPr>
          <a:xfrm>
            <a:off x="633999" y="640081"/>
            <a:ext cx="5462001" cy="5054156"/>
          </a:xfrm>
          <a:prstGeom prst="rect">
            <a:avLst/>
          </a:prstGeom>
        </p:spPr>
      </p:pic>
      <p:cxnSp>
        <p:nvCxnSpPr>
          <p:cNvPr id="32" name="Straight Connector 31">
            <a:extLst>
              <a:ext uri="{FF2B5EF4-FFF2-40B4-BE49-F238E27FC236}">
                <a16:creationId xmlns:a16="http://schemas.microsoft.com/office/drawing/2014/main" id="{BEF45B32-FB97-49CC-B778-CA7CF87BEF7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858549" y="4371149"/>
            <a:ext cx="457200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34" name="Rectangle 33">
            <a:extLst>
              <a:ext uri="{FF2B5EF4-FFF2-40B4-BE49-F238E27FC236}">
                <a16:creationId xmlns:a16="http://schemas.microsoft.com/office/drawing/2014/main" id="{7EE051E9-6C07-4FBB-B4F7-EDF8DDEAA6D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6400800"/>
            <a:ext cx="12192000"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Tree>
    <p:extLst>
      <p:ext uri="{BB962C8B-B14F-4D97-AF65-F5344CB8AC3E}">
        <p14:creationId xmlns:p14="http://schemas.microsoft.com/office/powerpoint/2010/main" val="28450669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par>
                                <p:cTn id="8" presetID="10" presetClass="entr" presetSubtype="0" fill="hold" grpId="0" nodeType="withEffect">
                                  <p:stCondLst>
                                    <p:cond delay="1500"/>
                                  </p:stCondLst>
                                  <p:iterate>
                                    <p:tmPct val="10000"/>
                                  </p:iterate>
                                  <p:childTnLst>
                                    <p:set>
                                      <p:cBhvr>
                                        <p:cTn id="9" dur="1" fill="hold">
                                          <p:stCondLst>
                                            <p:cond delay="0"/>
                                          </p:stCondLst>
                                        </p:cTn>
                                        <p:tgtEl>
                                          <p:spTgt spid="3">
                                            <p:txEl>
                                              <p:pRg st="0" end="0"/>
                                            </p:txEl>
                                          </p:spTgt>
                                        </p:tgtEl>
                                        <p:attrNameLst>
                                          <p:attrName>style.visibility</p:attrName>
                                        </p:attrNameLst>
                                      </p:cBhvr>
                                      <p:to>
                                        <p:strVal val="visible"/>
                                      </p:to>
                                    </p:set>
                                    <p:animEffect transition="in" filter="fade">
                                      <p:cBhvr>
                                        <p:cTn id="10" dur="7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8" name="Rectangle 17">
            <a:extLst>
              <a:ext uri="{FF2B5EF4-FFF2-40B4-BE49-F238E27FC236}">
                <a16:creationId xmlns:a16="http://schemas.microsoft.com/office/drawing/2014/main" id="{13BCCAE5-A35B-4B66-A4A7-E23C34A403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1B77EC3-9653-345C-7BB4-167A7CE1C664}"/>
              </a:ext>
            </a:extLst>
          </p:cNvPr>
          <p:cNvSpPr>
            <a:spLocks noGrp="1"/>
          </p:cNvSpPr>
          <p:nvPr>
            <p:ph type="title"/>
          </p:nvPr>
        </p:nvSpPr>
        <p:spPr>
          <a:xfrm>
            <a:off x="1036320" y="286603"/>
            <a:ext cx="10058400" cy="1450757"/>
          </a:xfrm>
        </p:spPr>
        <p:txBody>
          <a:bodyPr>
            <a:normAutofit/>
          </a:bodyPr>
          <a:lstStyle/>
          <a:p>
            <a:r>
              <a:rPr lang="en-GB" dirty="0"/>
              <a:t>Legal Research</a:t>
            </a:r>
          </a:p>
        </p:txBody>
      </p:sp>
      <p:cxnSp>
        <p:nvCxnSpPr>
          <p:cNvPr id="20" name="Straight Connector 19">
            <a:extLst>
              <a:ext uri="{FF2B5EF4-FFF2-40B4-BE49-F238E27FC236}">
                <a16:creationId xmlns:a16="http://schemas.microsoft.com/office/drawing/2014/main" id="{6987BDFB-DE64-4B56-B44F-45FAE19FA94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06573" y="1895846"/>
            <a:ext cx="978408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pic>
        <p:nvPicPr>
          <p:cNvPr id="5" name="Picture 4" descr="A vintage weighing scales">
            <a:extLst>
              <a:ext uri="{FF2B5EF4-FFF2-40B4-BE49-F238E27FC236}">
                <a16:creationId xmlns:a16="http://schemas.microsoft.com/office/drawing/2014/main" id="{D4D7BBD2-6C06-53C8-44B8-60DBB8C52F6C}"/>
              </a:ext>
            </a:extLst>
          </p:cNvPr>
          <p:cNvPicPr>
            <a:picLocks noChangeAspect="1"/>
          </p:cNvPicPr>
          <p:nvPr/>
        </p:nvPicPr>
        <p:blipFill>
          <a:blip r:embed="rId2"/>
          <a:srcRect t="18896" b="43604"/>
          <a:stretch>
            <a:fillRect/>
          </a:stretch>
        </p:blipFill>
        <p:spPr>
          <a:xfrm>
            <a:off x="1031509" y="3137105"/>
            <a:ext cx="3031484" cy="1703080"/>
          </a:xfrm>
          <a:prstGeom prst="rect">
            <a:avLst/>
          </a:prstGeom>
        </p:spPr>
      </p:pic>
      <p:sp>
        <p:nvSpPr>
          <p:cNvPr id="3" name="Content Placeholder 2">
            <a:extLst>
              <a:ext uri="{FF2B5EF4-FFF2-40B4-BE49-F238E27FC236}">
                <a16:creationId xmlns:a16="http://schemas.microsoft.com/office/drawing/2014/main" id="{5CD306B1-5ABC-4B33-321F-AD0FCAD98831}"/>
              </a:ext>
            </a:extLst>
          </p:cNvPr>
          <p:cNvSpPr>
            <a:spLocks noGrp="1"/>
          </p:cNvSpPr>
          <p:nvPr>
            <p:ph idx="1"/>
          </p:nvPr>
        </p:nvSpPr>
        <p:spPr>
          <a:xfrm>
            <a:off x="4706460" y="2108201"/>
            <a:ext cx="6388260" cy="3760891"/>
          </a:xfrm>
        </p:spPr>
        <p:txBody>
          <a:bodyPr>
            <a:normAutofit/>
          </a:bodyPr>
          <a:lstStyle/>
          <a:p>
            <a:r>
              <a:rPr lang="en-GB" dirty="0"/>
              <a:t>Legal research is a core skill for lawyers, enabling them to analyse client problems, identify relevant law, and provide accurate, practical advice. </a:t>
            </a:r>
          </a:p>
          <a:p>
            <a:r>
              <a:rPr lang="en-GB" dirty="0"/>
              <a:t>It requires critical analysis, flexibility, and sound judgment in areas where the law may be uncertain or ambiguous. </a:t>
            </a:r>
          </a:p>
          <a:p>
            <a:r>
              <a:rPr lang="en-GB" dirty="0"/>
              <a:t>Effective legal research also depends on clear legal writing, strategic use of resources, and empathetic communication of outcomes to clients.</a:t>
            </a:r>
          </a:p>
        </p:txBody>
      </p:sp>
      <p:sp>
        <p:nvSpPr>
          <p:cNvPr id="22" name="Rectangle 21">
            <a:extLst>
              <a:ext uri="{FF2B5EF4-FFF2-40B4-BE49-F238E27FC236}">
                <a16:creationId xmlns:a16="http://schemas.microsoft.com/office/drawing/2014/main" id="{0B2EDFE5-9478-4774-9D3D-FEC7DC7082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400800"/>
            <a:ext cx="12192000"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Tree>
    <p:extLst>
      <p:ext uri="{BB962C8B-B14F-4D97-AF65-F5344CB8AC3E}">
        <p14:creationId xmlns:p14="http://schemas.microsoft.com/office/powerpoint/2010/main" val="252153359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13BCCAE5-A35B-4B66-A4A7-E23C34A403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0CB678A-4ADE-4422-B8A0-644473D56D0C}"/>
              </a:ext>
            </a:extLst>
          </p:cNvPr>
          <p:cNvSpPr>
            <a:spLocks noGrp="1"/>
          </p:cNvSpPr>
          <p:nvPr>
            <p:ph type="title"/>
          </p:nvPr>
        </p:nvSpPr>
        <p:spPr>
          <a:xfrm>
            <a:off x="1036320" y="286603"/>
            <a:ext cx="10058400" cy="1450757"/>
          </a:xfrm>
        </p:spPr>
        <p:txBody>
          <a:bodyPr>
            <a:normAutofit/>
          </a:bodyPr>
          <a:lstStyle/>
          <a:p>
            <a:r>
              <a:rPr lang="en-GB" dirty="0"/>
              <a:t>Legal research in practice </a:t>
            </a:r>
          </a:p>
        </p:txBody>
      </p:sp>
      <p:cxnSp>
        <p:nvCxnSpPr>
          <p:cNvPr id="12" name="Straight Connector 11">
            <a:extLst>
              <a:ext uri="{FF2B5EF4-FFF2-40B4-BE49-F238E27FC236}">
                <a16:creationId xmlns:a16="http://schemas.microsoft.com/office/drawing/2014/main" id="{6987BDFB-DE64-4B56-B44F-45FAE19FA94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06573" y="1895846"/>
            <a:ext cx="978408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pic>
        <p:nvPicPr>
          <p:cNvPr id="7" name="Graphic 6" descr="Judge">
            <a:extLst>
              <a:ext uri="{FF2B5EF4-FFF2-40B4-BE49-F238E27FC236}">
                <a16:creationId xmlns:a16="http://schemas.microsoft.com/office/drawing/2014/main" id="{E1D6EDC7-8B9F-6253-95C1-FC839E9AB4BB}"/>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p:blipFill>
        <p:spPr>
          <a:xfrm>
            <a:off x="1031509" y="2472903"/>
            <a:ext cx="3031484" cy="3031484"/>
          </a:xfrm>
          <a:prstGeom prst="rect">
            <a:avLst/>
          </a:prstGeom>
        </p:spPr>
      </p:pic>
      <p:sp>
        <p:nvSpPr>
          <p:cNvPr id="3" name="Content Placeholder 2">
            <a:extLst>
              <a:ext uri="{FF2B5EF4-FFF2-40B4-BE49-F238E27FC236}">
                <a16:creationId xmlns:a16="http://schemas.microsoft.com/office/drawing/2014/main" id="{4CCE54ED-89E9-980F-BA56-76D8B0722ED4}"/>
              </a:ext>
            </a:extLst>
          </p:cNvPr>
          <p:cNvSpPr>
            <a:spLocks noGrp="1"/>
          </p:cNvSpPr>
          <p:nvPr>
            <p:ph idx="1"/>
          </p:nvPr>
        </p:nvSpPr>
        <p:spPr>
          <a:xfrm>
            <a:off x="4706460" y="2108201"/>
            <a:ext cx="6388260" cy="3760891"/>
          </a:xfrm>
        </p:spPr>
        <p:txBody>
          <a:bodyPr>
            <a:normAutofit/>
          </a:bodyPr>
          <a:lstStyle/>
          <a:p>
            <a:pPr>
              <a:lnSpc>
                <a:spcPct val="90000"/>
              </a:lnSpc>
            </a:pPr>
            <a:r>
              <a:rPr lang="en-GB" sz="1700"/>
              <a:t>Legal research is a vital skill at every stage of a legal career, particularly for trainees and junior lawyers who often research on behalf of others. </a:t>
            </a:r>
          </a:p>
          <a:p>
            <a:pPr>
              <a:lnSpc>
                <a:spcPct val="90000"/>
              </a:lnSpc>
            </a:pPr>
            <a:r>
              <a:rPr lang="en-GB" sz="1700"/>
              <a:t>Accurate, up-to-date research underpins high-quality client advice and protects firms from professional and financial risk. </a:t>
            </a:r>
          </a:p>
          <a:p>
            <a:pPr>
              <a:lnSpc>
                <a:spcPct val="90000"/>
              </a:lnSpc>
            </a:pPr>
            <a:r>
              <a:rPr lang="en-GB" sz="1700"/>
              <a:t>Effective legal research goes beyond finding the law: it requires understanding client objectives, identifying all legal and non-legal issues, and applying the law strategically throughout a case, from initial advice and negotiation to trial. </a:t>
            </a:r>
          </a:p>
          <a:p>
            <a:pPr>
              <a:lnSpc>
                <a:spcPct val="90000"/>
              </a:lnSpc>
            </a:pPr>
            <a:r>
              <a:rPr lang="en-GB" sz="1700"/>
              <a:t>Clear, concise presentation of research findings is essential to ensure informed decision-making and good client care.</a:t>
            </a:r>
          </a:p>
          <a:p>
            <a:pPr>
              <a:lnSpc>
                <a:spcPct val="90000"/>
              </a:lnSpc>
            </a:pPr>
            <a:r>
              <a:rPr lang="en-GB" sz="1700"/>
              <a:t>Key Case: </a:t>
            </a:r>
            <a:r>
              <a:rPr lang="nn-NO" sz="1700" b="1" i="1"/>
              <a:t>Martin-Dye v Martin-Dye [2006] 2 FLR 901</a:t>
            </a:r>
            <a:r>
              <a:rPr lang="nn-NO" sz="1700"/>
              <a:t> </a:t>
            </a:r>
            <a:endParaRPr lang="en-GB" sz="1700"/>
          </a:p>
        </p:txBody>
      </p:sp>
      <p:sp>
        <p:nvSpPr>
          <p:cNvPr id="14" name="Rectangle 13">
            <a:extLst>
              <a:ext uri="{FF2B5EF4-FFF2-40B4-BE49-F238E27FC236}">
                <a16:creationId xmlns:a16="http://schemas.microsoft.com/office/drawing/2014/main" id="{0B2EDFE5-9478-4774-9D3D-FEC7DC7082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400800"/>
            <a:ext cx="12192000"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Tree>
    <p:extLst>
      <p:ext uri="{BB962C8B-B14F-4D97-AF65-F5344CB8AC3E}">
        <p14:creationId xmlns:p14="http://schemas.microsoft.com/office/powerpoint/2010/main" val="42614282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13BCCAE5-A35B-4B66-A4A7-E23C34A403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D8D3D99-9E75-5500-6798-0A66751AC9F0}"/>
              </a:ext>
            </a:extLst>
          </p:cNvPr>
          <p:cNvSpPr>
            <a:spLocks noGrp="1"/>
          </p:cNvSpPr>
          <p:nvPr>
            <p:ph type="title"/>
          </p:nvPr>
        </p:nvSpPr>
        <p:spPr>
          <a:xfrm>
            <a:off x="1036320" y="286603"/>
            <a:ext cx="10058400" cy="1450757"/>
          </a:xfrm>
        </p:spPr>
        <p:txBody>
          <a:bodyPr>
            <a:normAutofit/>
          </a:bodyPr>
          <a:lstStyle/>
          <a:p>
            <a:r>
              <a:rPr lang="en-GB" dirty="0"/>
              <a:t>Stages of legal research </a:t>
            </a:r>
          </a:p>
        </p:txBody>
      </p:sp>
      <p:cxnSp>
        <p:nvCxnSpPr>
          <p:cNvPr id="12" name="Straight Connector 11">
            <a:extLst>
              <a:ext uri="{FF2B5EF4-FFF2-40B4-BE49-F238E27FC236}">
                <a16:creationId xmlns:a16="http://schemas.microsoft.com/office/drawing/2014/main" id="{6987BDFB-DE64-4B56-B44F-45FAE19FA94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06573" y="1895846"/>
            <a:ext cx="978408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pic>
        <p:nvPicPr>
          <p:cNvPr id="7" name="Graphic 6" descr="Scales of Justice">
            <a:extLst>
              <a:ext uri="{FF2B5EF4-FFF2-40B4-BE49-F238E27FC236}">
                <a16:creationId xmlns:a16="http://schemas.microsoft.com/office/drawing/2014/main" id="{0C00B649-E1AA-38B9-6C92-ECDFCA784346}"/>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p:blipFill>
        <p:spPr>
          <a:xfrm>
            <a:off x="1031509" y="2472903"/>
            <a:ext cx="3031484" cy="3031484"/>
          </a:xfrm>
          <a:prstGeom prst="rect">
            <a:avLst/>
          </a:prstGeom>
        </p:spPr>
      </p:pic>
      <p:sp>
        <p:nvSpPr>
          <p:cNvPr id="3" name="Content Placeholder 2">
            <a:extLst>
              <a:ext uri="{FF2B5EF4-FFF2-40B4-BE49-F238E27FC236}">
                <a16:creationId xmlns:a16="http://schemas.microsoft.com/office/drawing/2014/main" id="{7AC5BB83-BA53-EA3C-D205-035066AA3454}"/>
              </a:ext>
            </a:extLst>
          </p:cNvPr>
          <p:cNvSpPr>
            <a:spLocks noGrp="1"/>
          </p:cNvSpPr>
          <p:nvPr>
            <p:ph idx="1"/>
          </p:nvPr>
        </p:nvSpPr>
        <p:spPr>
          <a:xfrm>
            <a:off x="4697167" y="1895846"/>
            <a:ext cx="6388260" cy="3760891"/>
          </a:xfrm>
        </p:spPr>
        <p:txBody>
          <a:bodyPr>
            <a:noAutofit/>
          </a:bodyPr>
          <a:lstStyle/>
          <a:p>
            <a:r>
              <a:rPr lang="en-GB" sz="1600" dirty="0"/>
              <a:t>Legal research can feel overwhelming at first, but it is a practical skill that improves with experience. </a:t>
            </a:r>
          </a:p>
          <a:p>
            <a:r>
              <a:rPr lang="en-GB" sz="1600" dirty="0"/>
              <a:t>Developing legal research skills also builds: </a:t>
            </a:r>
          </a:p>
          <a:p>
            <a:pPr>
              <a:buFont typeface="Arial" panose="020B0604020202020204" pitchFamily="34" charset="0"/>
              <a:buChar char="•"/>
            </a:pPr>
            <a:r>
              <a:rPr lang="en-GB" sz="1600" dirty="0"/>
              <a:t>logical thinking, </a:t>
            </a:r>
          </a:p>
          <a:p>
            <a:pPr>
              <a:buFont typeface="Arial" panose="020B0604020202020204" pitchFamily="34" charset="0"/>
              <a:buChar char="•"/>
            </a:pPr>
            <a:r>
              <a:rPr lang="en-GB" sz="1600" dirty="0"/>
              <a:t>critical analysis, </a:t>
            </a:r>
          </a:p>
          <a:p>
            <a:pPr>
              <a:buFont typeface="Arial" panose="020B0604020202020204" pitchFamily="34" charset="0"/>
              <a:buChar char="•"/>
            </a:pPr>
            <a:r>
              <a:rPr lang="en-GB" sz="1600" dirty="0"/>
              <a:t>clear communication,  </a:t>
            </a:r>
          </a:p>
          <a:p>
            <a:pPr>
              <a:buFont typeface="Arial" panose="020B0604020202020204" pitchFamily="34" charset="0"/>
              <a:buChar char="•"/>
            </a:pPr>
            <a:r>
              <a:rPr lang="en-GB" sz="1600" dirty="0"/>
              <a:t>awareness of important non‑legal client issues. </a:t>
            </a:r>
          </a:p>
          <a:p>
            <a:r>
              <a:rPr lang="en-GB" sz="1600" dirty="0"/>
              <a:t>Effective research follows a clear process: </a:t>
            </a:r>
          </a:p>
          <a:p>
            <a:pPr>
              <a:buFont typeface="Arial" panose="020B0604020202020204" pitchFamily="34" charset="0"/>
              <a:buChar char="•"/>
            </a:pPr>
            <a:r>
              <a:rPr lang="en-GB" sz="1600" dirty="0"/>
              <a:t>analysing the problem, </a:t>
            </a:r>
          </a:p>
          <a:p>
            <a:pPr>
              <a:buFont typeface="Arial" panose="020B0604020202020204" pitchFamily="34" charset="0"/>
              <a:buChar char="•"/>
            </a:pPr>
            <a:r>
              <a:rPr lang="en-GB" sz="1600" dirty="0"/>
              <a:t>researching the law,  </a:t>
            </a:r>
          </a:p>
          <a:p>
            <a:pPr>
              <a:buFont typeface="Arial" panose="020B0604020202020204" pitchFamily="34" charset="0"/>
              <a:buChar char="•"/>
            </a:pPr>
            <a:r>
              <a:rPr lang="en-GB" sz="1600" dirty="0"/>
              <a:t>presenting the results clearly and accurately.</a:t>
            </a:r>
          </a:p>
        </p:txBody>
      </p:sp>
      <p:sp>
        <p:nvSpPr>
          <p:cNvPr id="14" name="Rectangle 13">
            <a:extLst>
              <a:ext uri="{FF2B5EF4-FFF2-40B4-BE49-F238E27FC236}">
                <a16:creationId xmlns:a16="http://schemas.microsoft.com/office/drawing/2014/main" id="{0B2EDFE5-9478-4774-9D3D-FEC7DC7082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400800"/>
            <a:ext cx="12192000"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Tree>
    <p:extLst>
      <p:ext uri="{BB962C8B-B14F-4D97-AF65-F5344CB8AC3E}">
        <p14:creationId xmlns:p14="http://schemas.microsoft.com/office/powerpoint/2010/main" val="273486826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13BCCAE5-A35B-4B66-A4A7-E23C34A403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1BC4F9C-8FA6-78A6-5575-A78C1EC5008D}"/>
              </a:ext>
            </a:extLst>
          </p:cNvPr>
          <p:cNvSpPr>
            <a:spLocks noGrp="1"/>
          </p:cNvSpPr>
          <p:nvPr>
            <p:ph type="title"/>
          </p:nvPr>
        </p:nvSpPr>
        <p:spPr>
          <a:xfrm>
            <a:off x="1036320" y="286603"/>
            <a:ext cx="10058400" cy="1450757"/>
          </a:xfrm>
        </p:spPr>
        <p:txBody>
          <a:bodyPr>
            <a:normAutofit/>
          </a:bodyPr>
          <a:lstStyle/>
          <a:p>
            <a:r>
              <a:rPr lang="en-GB" dirty="0"/>
              <a:t>Dos and Don’ts </a:t>
            </a:r>
          </a:p>
        </p:txBody>
      </p:sp>
      <p:cxnSp>
        <p:nvCxnSpPr>
          <p:cNvPr id="12" name="Straight Connector 11">
            <a:extLst>
              <a:ext uri="{FF2B5EF4-FFF2-40B4-BE49-F238E27FC236}">
                <a16:creationId xmlns:a16="http://schemas.microsoft.com/office/drawing/2014/main" id="{6987BDFB-DE64-4B56-B44F-45FAE19FA94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06573" y="1895846"/>
            <a:ext cx="978408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pic>
        <p:nvPicPr>
          <p:cNvPr id="7" name="Graphic 6" descr="Error">
            <a:extLst>
              <a:ext uri="{FF2B5EF4-FFF2-40B4-BE49-F238E27FC236}">
                <a16:creationId xmlns:a16="http://schemas.microsoft.com/office/drawing/2014/main" id="{9D292300-C99F-A674-C382-5C7A624A52C4}"/>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p:blipFill>
        <p:spPr>
          <a:xfrm>
            <a:off x="1031509" y="2472903"/>
            <a:ext cx="3031484" cy="3031484"/>
          </a:xfrm>
          <a:prstGeom prst="rect">
            <a:avLst/>
          </a:prstGeom>
        </p:spPr>
      </p:pic>
      <p:sp>
        <p:nvSpPr>
          <p:cNvPr id="3" name="Content Placeholder 2">
            <a:extLst>
              <a:ext uri="{FF2B5EF4-FFF2-40B4-BE49-F238E27FC236}">
                <a16:creationId xmlns:a16="http://schemas.microsoft.com/office/drawing/2014/main" id="{DFF3FB21-0F1B-324B-C788-D33AD6B97097}"/>
              </a:ext>
            </a:extLst>
          </p:cNvPr>
          <p:cNvSpPr>
            <a:spLocks noGrp="1"/>
          </p:cNvSpPr>
          <p:nvPr>
            <p:ph idx="1"/>
          </p:nvPr>
        </p:nvSpPr>
        <p:spPr>
          <a:xfrm>
            <a:off x="4706460" y="2108201"/>
            <a:ext cx="6388260" cy="3760891"/>
          </a:xfrm>
        </p:spPr>
        <p:txBody>
          <a:bodyPr>
            <a:normAutofit/>
          </a:bodyPr>
          <a:lstStyle/>
          <a:p>
            <a:pPr>
              <a:lnSpc>
                <a:spcPct val="90000"/>
              </a:lnSpc>
            </a:pPr>
            <a:r>
              <a:rPr lang="en-GB" sz="1500"/>
              <a:t>Some initial points are worth thinking about at the earliest stage of learning about legal research, as there are some common pitfalls.</a:t>
            </a:r>
          </a:p>
          <a:p>
            <a:pPr fontAlgn="base">
              <a:lnSpc>
                <a:spcPct val="90000"/>
              </a:lnSpc>
            </a:pPr>
            <a:r>
              <a:rPr lang="en-GB" sz="1500" b="1"/>
              <a:t>Do approach legal research with an open mind</a:t>
            </a:r>
            <a:r>
              <a:rPr lang="en-GB" sz="1500"/>
              <a:t> and retain the thought that there might not be a definitive answer.</a:t>
            </a:r>
          </a:p>
          <a:p>
            <a:pPr fontAlgn="base">
              <a:lnSpc>
                <a:spcPct val="90000"/>
              </a:lnSpc>
            </a:pPr>
            <a:r>
              <a:rPr lang="en-GB" sz="1500" b="1"/>
              <a:t>Do think of the early stages of analysis as an integral part of the research process</a:t>
            </a:r>
            <a:r>
              <a:rPr lang="en-GB" sz="1500"/>
              <a:t>. It is just as important to define the problem as it is to produce the terms and phrases that will be used to begin the research. Your supervisor may also want to know how you approached the problem and how you analysed the issues – it would be much better to show a clear, reasoned approach rather than a haphazard set of guesses.</a:t>
            </a:r>
          </a:p>
          <a:p>
            <a:pPr fontAlgn="base">
              <a:lnSpc>
                <a:spcPct val="90000"/>
              </a:lnSpc>
            </a:pPr>
            <a:r>
              <a:rPr lang="en-GB" sz="1500" b="1"/>
              <a:t>Do always check the primary source</a:t>
            </a:r>
            <a:r>
              <a:rPr lang="en-GB" sz="1500"/>
              <a:t> – secondary sources should not be relied upon when discussing the law.</a:t>
            </a:r>
          </a:p>
          <a:p>
            <a:pPr fontAlgn="base">
              <a:lnSpc>
                <a:spcPct val="90000"/>
              </a:lnSpc>
            </a:pPr>
            <a:r>
              <a:rPr lang="en-GB" sz="1500" b="1"/>
              <a:t>Do give the client a complete picture of the law</a:t>
            </a:r>
            <a:r>
              <a:rPr lang="en-GB" sz="1500"/>
              <a:t> even if this means giving bad news.</a:t>
            </a:r>
          </a:p>
          <a:p>
            <a:pPr>
              <a:lnSpc>
                <a:spcPct val="90000"/>
              </a:lnSpc>
            </a:pPr>
            <a:endParaRPr lang="en-GB" sz="1500"/>
          </a:p>
        </p:txBody>
      </p:sp>
      <p:sp>
        <p:nvSpPr>
          <p:cNvPr id="14" name="Rectangle 13">
            <a:extLst>
              <a:ext uri="{FF2B5EF4-FFF2-40B4-BE49-F238E27FC236}">
                <a16:creationId xmlns:a16="http://schemas.microsoft.com/office/drawing/2014/main" id="{0B2EDFE5-9478-4774-9D3D-FEC7DC7082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400800"/>
            <a:ext cx="12192000"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Tree>
    <p:extLst>
      <p:ext uri="{BB962C8B-B14F-4D97-AF65-F5344CB8AC3E}">
        <p14:creationId xmlns:p14="http://schemas.microsoft.com/office/powerpoint/2010/main" val="224955166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13BCCAE5-A35B-4B66-A4A7-E23C34A403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C5F3112-21EB-F4FE-6686-2131A4DFD064}"/>
              </a:ext>
            </a:extLst>
          </p:cNvPr>
          <p:cNvSpPr>
            <a:spLocks noGrp="1"/>
          </p:cNvSpPr>
          <p:nvPr>
            <p:ph type="title"/>
          </p:nvPr>
        </p:nvSpPr>
        <p:spPr>
          <a:xfrm>
            <a:off x="1036320" y="286603"/>
            <a:ext cx="10058400" cy="1450757"/>
          </a:xfrm>
        </p:spPr>
        <p:txBody>
          <a:bodyPr>
            <a:normAutofit/>
          </a:bodyPr>
          <a:lstStyle/>
          <a:p>
            <a:r>
              <a:rPr lang="en-GB" dirty="0"/>
              <a:t>Dos and Don’ts </a:t>
            </a:r>
          </a:p>
        </p:txBody>
      </p:sp>
      <p:cxnSp>
        <p:nvCxnSpPr>
          <p:cNvPr id="12" name="Straight Connector 11">
            <a:extLst>
              <a:ext uri="{FF2B5EF4-FFF2-40B4-BE49-F238E27FC236}">
                <a16:creationId xmlns:a16="http://schemas.microsoft.com/office/drawing/2014/main" id="{6987BDFB-DE64-4B56-B44F-45FAE19FA94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06573" y="1895846"/>
            <a:ext cx="978408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pic>
        <p:nvPicPr>
          <p:cNvPr id="7" name="Graphic 6" descr="Error">
            <a:extLst>
              <a:ext uri="{FF2B5EF4-FFF2-40B4-BE49-F238E27FC236}">
                <a16:creationId xmlns:a16="http://schemas.microsoft.com/office/drawing/2014/main" id="{2FDA3B81-A6A7-4D2F-7DA5-1B5ACEFA4B07}"/>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p:blipFill>
        <p:spPr>
          <a:xfrm>
            <a:off x="1031509" y="2472903"/>
            <a:ext cx="3031484" cy="3031484"/>
          </a:xfrm>
          <a:prstGeom prst="rect">
            <a:avLst/>
          </a:prstGeom>
        </p:spPr>
      </p:pic>
      <p:sp>
        <p:nvSpPr>
          <p:cNvPr id="3" name="Content Placeholder 2">
            <a:extLst>
              <a:ext uri="{FF2B5EF4-FFF2-40B4-BE49-F238E27FC236}">
                <a16:creationId xmlns:a16="http://schemas.microsoft.com/office/drawing/2014/main" id="{1FAD68D4-50EF-7C7F-E05C-9B674CBAA2E2}"/>
              </a:ext>
            </a:extLst>
          </p:cNvPr>
          <p:cNvSpPr>
            <a:spLocks noGrp="1"/>
          </p:cNvSpPr>
          <p:nvPr>
            <p:ph idx="1"/>
          </p:nvPr>
        </p:nvSpPr>
        <p:spPr>
          <a:xfrm>
            <a:off x="4706460" y="2108201"/>
            <a:ext cx="6388260" cy="3760891"/>
          </a:xfrm>
        </p:spPr>
        <p:txBody>
          <a:bodyPr>
            <a:normAutofit/>
          </a:bodyPr>
          <a:lstStyle/>
          <a:p>
            <a:pPr fontAlgn="base">
              <a:lnSpc>
                <a:spcPct val="90000"/>
              </a:lnSpc>
            </a:pPr>
            <a:r>
              <a:rPr lang="en-GB" sz="1500" b="1" dirty="0"/>
              <a:t>Don’t skip the early stages of analysis of the problem</a:t>
            </a:r>
            <a:r>
              <a:rPr lang="en-GB" sz="1500" dirty="0"/>
              <a:t>. It is tempting to think “boring” and move on to the more exciting stages of looking through the resources.</a:t>
            </a:r>
          </a:p>
          <a:p>
            <a:pPr fontAlgn="base">
              <a:lnSpc>
                <a:spcPct val="90000"/>
              </a:lnSpc>
            </a:pPr>
            <a:r>
              <a:rPr lang="en-GB" sz="1500" b="1" dirty="0"/>
              <a:t>Don’t panic when there is more than one answer!</a:t>
            </a:r>
            <a:r>
              <a:rPr lang="en-GB" sz="1500" dirty="0"/>
              <a:t> Law is often ambiguous and case law often conflicts. Part of the process of legal research is to find what the law is even if the law is changing. You are not responsible for the state of the law, all you can do is to report honestly to the client.</a:t>
            </a:r>
          </a:p>
          <a:p>
            <a:pPr fontAlgn="base">
              <a:lnSpc>
                <a:spcPct val="90000"/>
              </a:lnSpc>
            </a:pPr>
            <a:r>
              <a:rPr lang="en-GB" sz="1500" b="1" dirty="0"/>
              <a:t>Don’t take shortcuts</a:t>
            </a:r>
            <a:r>
              <a:rPr lang="en-GB" sz="1500" dirty="0"/>
              <a:t>. It is very tempting to take the easier option of reading only parts of the sources or only the case headnote. The advice given to the client must be accurate, full and correct. A shortcut increases the risk of making a mistake that can lead to embarrassment at best and a negligence claim at worst.</a:t>
            </a:r>
          </a:p>
          <a:p>
            <a:pPr fontAlgn="base">
              <a:lnSpc>
                <a:spcPct val="90000"/>
              </a:lnSpc>
            </a:pPr>
            <a:r>
              <a:rPr lang="en-GB" sz="1500" b="1" dirty="0"/>
              <a:t>Don’t ignore anything because it does not “fit” with the client’s case</a:t>
            </a:r>
            <a:r>
              <a:rPr lang="en-GB" sz="1500" dirty="0"/>
              <a:t>. Any legal advice given to a client must be accurate and realistic. Not giving a client a completely accurate picture can lead a client to pursue a case with no hope of success.</a:t>
            </a:r>
          </a:p>
          <a:p>
            <a:pPr>
              <a:lnSpc>
                <a:spcPct val="90000"/>
              </a:lnSpc>
            </a:pPr>
            <a:endParaRPr lang="en-GB" sz="1500" dirty="0"/>
          </a:p>
        </p:txBody>
      </p:sp>
      <p:sp>
        <p:nvSpPr>
          <p:cNvPr id="14" name="Rectangle 13">
            <a:extLst>
              <a:ext uri="{FF2B5EF4-FFF2-40B4-BE49-F238E27FC236}">
                <a16:creationId xmlns:a16="http://schemas.microsoft.com/office/drawing/2014/main" id="{0B2EDFE5-9478-4774-9D3D-FEC7DC7082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400800"/>
            <a:ext cx="12192000"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Tree>
    <p:extLst>
      <p:ext uri="{BB962C8B-B14F-4D97-AF65-F5344CB8AC3E}">
        <p14:creationId xmlns:p14="http://schemas.microsoft.com/office/powerpoint/2010/main" val="2227335676"/>
      </p:ext>
    </p:extLst>
  </p:cSld>
  <p:clrMapOvr>
    <a:masterClrMapping/>
  </p:clrMapOvr>
</p:sld>
</file>

<file path=ppt/theme/theme1.xml><?xml version="1.0" encoding="utf-8"?>
<a:theme xmlns:a="http://schemas.openxmlformats.org/drawingml/2006/main" name="RetrospectVTI">
  <a:themeElements>
    <a:clrScheme name="Retrospect">
      <a:dk1>
        <a:sysClr val="windowText" lastClr="000000"/>
      </a:dk1>
      <a:lt1>
        <a:sysClr val="window" lastClr="FFFFFF"/>
      </a:lt1>
      <a:dk2>
        <a:srgbClr val="344068"/>
      </a:dk2>
      <a:lt2>
        <a:srgbClr val="D9E0E6"/>
      </a:lt2>
      <a:accent1>
        <a:srgbClr val="1CADE4"/>
      </a:accent1>
      <a:accent2>
        <a:srgbClr val="2683C6"/>
      </a:accent2>
      <a:accent3>
        <a:srgbClr val="28C4CC"/>
      </a:accent3>
      <a:accent4>
        <a:srgbClr val="42BA97"/>
      </a:accent4>
      <a:accent5>
        <a:srgbClr val="3E8853"/>
      </a:accent5>
      <a:accent6>
        <a:srgbClr val="62A39F"/>
      </a:accent6>
      <a:hlink>
        <a:srgbClr val="6EAC1C"/>
      </a:hlink>
      <a:folHlink>
        <a:srgbClr val="B26B02"/>
      </a:folHlink>
    </a:clrScheme>
    <a:fontScheme name="Retrospect">
      <a:majorFont>
        <a:latin typeface="Garamond"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aramond"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VTI" id="{ABE3C30C-0FC0-4450-828E-52DE70F1BCCB}" vid="{A6E2497D-935A-4CFD-B9FD-6DCB15FA68BF}"/>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FB0578F415ACF4C85FA40830180FBBA" ma:contentTypeVersion="3" ma:contentTypeDescription="Create a new document." ma:contentTypeScope="" ma:versionID="803cda408a02df8db9b8f8b1cc2a19c3">
  <xsd:schema xmlns:xsd="http://www.w3.org/2001/XMLSchema" xmlns:xs="http://www.w3.org/2001/XMLSchema" xmlns:p="http://schemas.microsoft.com/office/2006/metadata/properties" xmlns:ns2="8328cd71-1bad-4f0b-ad18-deafa42aa993" targetNamespace="http://schemas.microsoft.com/office/2006/metadata/properties" ma:root="true" ma:fieldsID="ef40676fadb7a28a39d9106eb1de821c" ns2:_="">
    <xsd:import namespace="8328cd71-1bad-4f0b-ad18-deafa42aa993"/>
    <xsd:element name="properties">
      <xsd:complexType>
        <xsd:sequence>
          <xsd:element name="documentManagement">
            <xsd:complexType>
              <xsd:all>
                <xsd:element ref="ns2:MediaServiceMetadata" minOccurs="0"/>
                <xsd:element ref="ns2:MediaServiceFastMetadata"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328cd71-1bad-4f0b-ad18-deafa42aa993"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C662DC59-3B57-4268-BE80-8C356899E99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8328cd71-1bad-4f0b-ad18-deafa42aa993"/>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A412CF87-18DA-4F2A-9A8D-8BBBF55A752F}">
  <ds:schemaRefs>
    <ds:schemaRef ds:uri="http://schemas.microsoft.com/sharepoint/v3/contenttype/forms"/>
  </ds:schemaRefs>
</ds:datastoreItem>
</file>

<file path=customXml/itemProps3.xml><?xml version="1.0" encoding="utf-8"?>
<ds:datastoreItem xmlns:ds="http://schemas.openxmlformats.org/officeDocument/2006/customXml" ds:itemID="{6AD619B7-6D04-408D-BFE8-B55162EA1133}">
  <ds:schemaRefs>
    <ds:schemaRef ds:uri="8328cd71-1bad-4f0b-ad18-deafa42aa993"/>
    <ds:schemaRef ds:uri="http://purl.org/dc/dcmitype/"/>
    <ds:schemaRef ds:uri="http://schemas.openxmlformats.org/package/2006/metadata/core-properties"/>
    <ds:schemaRef ds:uri="http://schemas.microsoft.com/office/2006/metadata/properties"/>
    <ds:schemaRef ds:uri="http://schemas.microsoft.com/office/2006/documentManagement/types"/>
    <ds:schemaRef ds:uri="http://purl.org/dc/terms/"/>
    <ds:schemaRef ds:uri="http://schemas.microsoft.com/office/infopath/2007/PartnerControls"/>
    <ds:schemaRef ds:uri="http://purl.org/dc/elements/1.1/"/>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otalTime>0</TotalTime>
  <Words>645</Words>
  <Application>Microsoft Office PowerPoint</Application>
  <PresentationFormat>Widescreen</PresentationFormat>
  <Paragraphs>34</Paragraphs>
  <Slides>6</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6</vt:i4>
      </vt:variant>
    </vt:vector>
  </HeadingPairs>
  <TitlesOfParts>
    <vt:vector size="10" baseType="lpstr">
      <vt:lpstr>Arial</vt:lpstr>
      <vt:lpstr>Calibri</vt:lpstr>
      <vt:lpstr>Garamond</vt:lpstr>
      <vt:lpstr>RetrospectVTI</vt:lpstr>
      <vt:lpstr>Legal Research</vt:lpstr>
      <vt:lpstr>Legal Research</vt:lpstr>
      <vt:lpstr>Legal research in practice </vt:lpstr>
      <vt:lpstr>Stages of legal research </vt:lpstr>
      <vt:lpstr>Dos and Don’ts </vt:lpstr>
      <vt:lpstr>Dos and Don’ts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Bronwen Williams</dc:creator>
  <cp:lastModifiedBy>Bronwen Williams</cp:lastModifiedBy>
  <cp:revision>1</cp:revision>
  <dcterms:created xsi:type="dcterms:W3CDTF">2026-04-22T10:06:36Z</dcterms:created>
  <dcterms:modified xsi:type="dcterms:W3CDTF">2026-04-22T10:19:34Z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0x0101006FB0578F415ACF4C85FA40830180FBBA</vt:lpwstr>
  </property>
</Properties>
</file>